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303" r:id="rId5"/>
    <p:sldId id="263" r:id="rId6"/>
    <p:sldId id="299" r:id="rId7"/>
    <p:sldId id="300" r:id="rId8"/>
    <p:sldId id="301" r:id="rId9"/>
    <p:sldId id="30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61" r:id="rId44"/>
    <p:sldId id="262" r:id="rId45"/>
    <p:sldId id="26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33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1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30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9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3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2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 339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ENTER TEAM NAME HERE</a:t>
            </a:r>
          </a:p>
        </p:txBody>
      </p:sp>
    </p:spTree>
    <p:extLst>
      <p:ext uri="{BB962C8B-B14F-4D97-AF65-F5344CB8AC3E}">
        <p14:creationId xmlns:p14="http://schemas.microsoft.com/office/powerpoint/2010/main" val="22689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66A2-D0B3-499E-8A2C-7A7E4F2B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1- Trigger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A9F7-F105-4E91-9CE2-A994DC60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To test the trigger related to the COURSE table for adding new rows.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/>
              <a:t>COURSE (</a:t>
            </a:r>
            <a:r>
              <a:rPr lang="en-US" dirty="0" err="1"/>
              <a:t>c_name</a:t>
            </a:r>
            <a:r>
              <a:rPr lang="en-US" dirty="0"/>
              <a:t>, </a:t>
            </a:r>
            <a:r>
              <a:rPr lang="en-US" dirty="0" err="1"/>
              <a:t>c_description</a:t>
            </a:r>
            <a:r>
              <a:rPr lang="en-US" dirty="0"/>
              <a:t>) VALUES (</a:t>
            </a:r>
            <a:r>
              <a:rPr lang="en-US" dirty="0">
                <a:solidFill>
                  <a:srgbClr val="FF0000"/>
                </a:solidFill>
              </a:rPr>
              <a:t>'Gold'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'testing'</a:t>
            </a:r>
            <a:r>
              <a:rPr lang="en-US" dirty="0"/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3A494-25EA-4BFE-AF1E-4031007E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37" y="4520364"/>
            <a:ext cx="6307632" cy="23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4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C2AB-84DD-468C-BF43-F2F9230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2 – 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FA81-E066-45E5-B1DF-3008604E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Insert a new employee to the EMPLOYEE table.</a:t>
            </a:r>
          </a:p>
          <a:p>
            <a:r>
              <a:rPr lang="en-US" dirty="0"/>
              <a:t>Query:</a:t>
            </a:r>
          </a:p>
          <a:p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/>
              <a:t>EMPLOYEE (</a:t>
            </a:r>
            <a:r>
              <a:rPr lang="en-US" dirty="0" err="1"/>
              <a:t>e_id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e_email</a:t>
            </a:r>
            <a:r>
              <a:rPr lang="en-US" dirty="0"/>
              <a:t>, </a:t>
            </a:r>
            <a:r>
              <a:rPr lang="en-US" dirty="0" err="1"/>
              <a:t>e_address</a:t>
            </a:r>
            <a:r>
              <a:rPr lang="en-US" dirty="0"/>
              <a:t>, </a:t>
            </a:r>
            <a:r>
              <a:rPr lang="en-US" dirty="0" err="1"/>
              <a:t>e_city</a:t>
            </a:r>
            <a:r>
              <a:rPr lang="en-US" dirty="0"/>
              <a:t>, </a:t>
            </a:r>
            <a:r>
              <a:rPr lang="en-US" dirty="0" err="1"/>
              <a:t>e_state</a:t>
            </a:r>
            <a:r>
              <a:rPr lang="en-US" dirty="0"/>
              <a:t>, </a:t>
            </a:r>
            <a:r>
              <a:rPr lang="en-US" dirty="0" err="1"/>
              <a:t>phone_number</a:t>
            </a:r>
            <a:r>
              <a:rPr lang="en-US" dirty="0"/>
              <a:t>, 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birth_date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d_num</a:t>
            </a:r>
            <a:r>
              <a:rPr lang="en-US" dirty="0"/>
              <a:t>, </a:t>
            </a:r>
            <a:r>
              <a:rPr lang="en-US" dirty="0" err="1"/>
              <a:t>mgmt_id</a:t>
            </a:r>
            <a:r>
              <a:rPr lang="en-US" dirty="0"/>
              <a:t>) </a:t>
            </a:r>
          </a:p>
          <a:p>
            <a:r>
              <a:rPr lang="en-US" dirty="0"/>
              <a:t>VALUES (57-1111054,</a:t>
            </a:r>
            <a:r>
              <a:rPr lang="en-US" dirty="0">
                <a:solidFill>
                  <a:srgbClr val="FF0000"/>
                </a:solidFill>
              </a:rPr>
              <a:t>'Newbie'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'Branch'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'newbieBranch@patch.com'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'2200 Morrison </a:t>
            </a:r>
            <a:r>
              <a:rPr lang="en-US" dirty="0" err="1">
                <a:solidFill>
                  <a:srgbClr val="FF0000"/>
                </a:solidFill>
              </a:rPr>
              <a:t>Blvd.’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'New</a:t>
            </a:r>
            <a:r>
              <a:rPr lang="en-US" dirty="0">
                <a:solidFill>
                  <a:srgbClr val="FF0000"/>
                </a:solidFill>
              </a:rPr>
              <a:t> Orleans'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'LA'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'985-750-8181'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'439-91-5617','1991-02-16'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'Telemarketor'</a:t>
            </a:r>
            <a:r>
              <a:rPr lang="en-US" dirty="0"/>
              <a:t>,5,4);</a:t>
            </a:r>
          </a:p>
        </p:txBody>
      </p:sp>
    </p:spTree>
    <p:extLst>
      <p:ext uri="{BB962C8B-B14F-4D97-AF65-F5344CB8AC3E}">
        <p14:creationId xmlns:p14="http://schemas.microsoft.com/office/powerpoint/2010/main" val="313754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1BCA-E9AD-4E4D-8082-694EF87B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AFD8E-B957-4A11-8335-16E303FF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2" y="1556084"/>
            <a:ext cx="11694694" cy="4936791"/>
          </a:xfrm>
        </p:spPr>
      </p:pic>
    </p:spTree>
    <p:extLst>
      <p:ext uri="{BB962C8B-B14F-4D97-AF65-F5344CB8AC3E}">
        <p14:creationId xmlns:p14="http://schemas.microsoft.com/office/powerpoint/2010/main" val="124824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54DA-2586-489D-9657-459AE42E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3- 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D7C5-2FD2-4CE0-999B-0CC9674A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1 to each “</a:t>
            </a:r>
            <a:r>
              <a:rPr lang="en-US" dirty="0" err="1"/>
              <a:t>d_num</a:t>
            </a:r>
            <a:r>
              <a:rPr lang="en-US" dirty="0"/>
              <a:t>” column in the EMPLOYEE table. Reasoning because we found that in some cases after using the IDENTITY key word, some of the values did not come out as expected. </a:t>
            </a:r>
          </a:p>
          <a:p>
            <a:r>
              <a:rPr lang="en-US" dirty="0"/>
              <a:t>Therefore, we had to adjust accordingly.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FF3399"/>
                </a:solidFill>
              </a:rPr>
              <a:t>UPDATE</a:t>
            </a:r>
            <a:r>
              <a:rPr lang="en-US" dirty="0"/>
              <a:t> EMPLOYEE </a:t>
            </a:r>
            <a:r>
              <a:rPr lang="pt-BR" dirty="0">
                <a:solidFill>
                  <a:srgbClr val="0070C0"/>
                </a:solidFill>
              </a:rPr>
              <a:t>SET</a:t>
            </a:r>
            <a:r>
              <a:rPr lang="pt-BR" dirty="0"/>
              <a:t> d_num = d_num + 1;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1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09EA-6211-43D5-8BBE-03636CF9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3- 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C2887-CBE1-4C4A-A5DF-258B1D211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519879" y="1359844"/>
            <a:ext cx="17685186" cy="51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8C8C-90F5-4F3C-B6E8-218F8D1A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4 – 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3A66-16CF-49D9-A1E6-8090475D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Delete an employee from the EMPLOYEE table.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e_id</a:t>
            </a:r>
            <a:r>
              <a:rPr lang="en-US" dirty="0"/>
              <a:t> = -1487710;</a:t>
            </a:r>
          </a:p>
        </p:txBody>
      </p:sp>
    </p:spTree>
    <p:extLst>
      <p:ext uri="{BB962C8B-B14F-4D97-AF65-F5344CB8AC3E}">
        <p14:creationId xmlns:p14="http://schemas.microsoft.com/office/powerpoint/2010/main" val="384693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E1C6-AD10-4188-A78F-CA6D83E9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4- Result (BEFORE)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7E1A8-4809-4625-8035-A80EEA3D8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88" y="2160588"/>
            <a:ext cx="5592862" cy="3881437"/>
          </a:xfrm>
        </p:spPr>
      </p:pic>
    </p:spTree>
    <p:extLst>
      <p:ext uri="{BB962C8B-B14F-4D97-AF65-F5344CB8AC3E}">
        <p14:creationId xmlns:p14="http://schemas.microsoft.com/office/powerpoint/2010/main" val="170746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A094-3573-4DC7-A93F-0EA26401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4- Result (AFTER)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400375-ED35-4C7B-95A3-B90F649C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68" y="1690688"/>
            <a:ext cx="12127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6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5CF2-3490-4311-B4CD-1054793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5- Query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428E-DB65-42E8-8A57-265CF30D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how many appointments were made for the Social Foundation course. (</a:t>
            </a:r>
            <a:r>
              <a:rPr lang="en-US" dirty="0" err="1"/>
              <a:t>course_id</a:t>
            </a:r>
            <a:r>
              <a:rPr lang="en-US" dirty="0"/>
              <a:t> = 2)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APPOINTMENT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course_id</a:t>
            </a:r>
            <a:r>
              <a:rPr lang="en-US" dirty="0"/>
              <a:t> = 2;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0316E-FB7B-4E1F-80DC-2A70433F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721225"/>
            <a:ext cx="113538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9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9304-9C32-4C89-8874-08079D5D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6- Sub-query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5F6B-4D6F-4C33-A5EB-60EB8011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AIM: Find products that exist under the group name ‘accessories’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P.p_id</a:t>
            </a:r>
            <a:r>
              <a:rPr lang="en-US" dirty="0"/>
              <a:t>, </a:t>
            </a:r>
            <a:r>
              <a:rPr lang="en-US" dirty="0" err="1"/>
              <a:t>P.p_name</a:t>
            </a:r>
            <a:r>
              <a:rPr lang="en-US" dirty="0"/>
              <a:t>, </a:t>
            </a:r>
            <a:r>
              <a:rPr lang="en-US" dirty="0" err="1"/>
              <a:t>P.retail_price</a:t>
            </a:r>
            <a:r>
              <a:rPr lang="en-US" dirty="0"/>
              <a:t>, </a:t>
            </a:r>
            <a:r>
              <a:rPr lang="en-US" dirty="0" err="1"/>
              <a:t>P.sum_in_stock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 AS 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EXISTS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P.p_group_name</a:t>
            </a:r>
            <a:r>
              <a:rPr lang="en-US" dirty="0"/>
              <a:t>, </a:t>
            </a:r>
            <a:r>
              <a:rPr lang="en-US" dirty="0" err="1"/>
              <a:t>P.sum_in_stock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     FROM</a:t>
            </a:r>
            <a:r>
              <a:rPr lang="en-US" dirty="0"/>
              <a:t> 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     WHERE</a:t>
            </a:r>
            <a:r>
              <a:rPr lang="en-US" dirty="0"/>
              <a:t> </a:t>
            </a:r>
            <a:r>
              <a:rPr lang="en-US" dirty="0" err="1"/>
              <a:t>P.p_group_name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'accessories'</a:t>
            </a:r>
            <a:r>
              <a:rPr lang="en-US" dirty="0"/>
              <a:t> AND 					         </a:t>
            </a:r>
            <a:r>
              <a:rPr lang="en-US" dirty="0" err="1"/>
              <a:t>P.sum_in_stock</a:t>
            </a:r>
            <a:r>
              <a:rPr lang="en-US" dirty="0"/>
              <a:t> &gt;= 1</a:t>
            </a:r>
          </a:p>
          <a:p>
            <a:pPr marL="0" indent="0">
              <a:buNone/>
            </a:pPr>
            <a:r>
              <a:rPr lang="en-US" dirty="0"/>
              <a:t>		       );</a:t>
            </a:r>
          </a:p>
        </p:txBody>
      </p:sp>
    </p:spTree>
    <p:extLst>
      <p:ext uri="{BB962C8B-B14F-4D97-AF65-F5344CB8AC3E}">
        <p14:creationId xmlns:p14="http://schemas.microsoft.com/office/powerpoint/2010/main" val="134676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Dustin Branch</a:t>
            </a:r>
          </a:p>
          <a:p>
            <a:r>
              <a:rPr lang="en-US" dirty="0"/>
              <a:t>Benjamin Henry </a:t>
            </a:r>
          </a:p>
          <a:p>
            <a:r>
              <a:rPr lang="en-US" dirty="0"/>
              <a:t>Tyler </a:t>
            </a:r>
            <a:r>
              <a:rPr lang="en-US" dirty="0" err="1"/>
              <a:t>Oalman</a:t>
            </a:r>
            <a:endParaRPr lang="en-US" dirty="0"/>
          </a:p>
          <a:p>
            <a:r>
              <a:rPr lang="en-US" dirty="0"/>
              <a:t>Roles: We each tried to take part in a little bit of everything in the project, from developing a schema, generating data, and writing queries.</a:t>
            </a:r>
          </a:p>
        </p:txBody>
      </p:sp>
    </p:spTree>
    <p:extLst>
      <p:ext uri="{BB962C8B-B14F-4D97-AF65-F5344CB8AC3E}">
        <p14:creationId xmlns:p14="http://schemas.microsoft.com/office/powerpoint/2010/main" val="118822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EC9-DBC2-43B6-BE5B-535500D4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6-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9B844-BA48-4F25-89D6-BDA9A1A87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40600" cy="4084469"/>
          </a:xfrm>
        </p:spPr>
      </p:pic>
    </p:spTree>
    <p:extLst>
      <p:ext uri="{BB962C8B-B14F-4D97-AF65-F5344CB8AC3E}">
        <p14:creationId xmlns:p14="http://schemas.microsoft.com/office/powerpoint/2010/main" val="281764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8DFA-13DB-4048-98B2-B91C9102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7- Sub-query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34D7-5637-4423-AA3D-858B2A11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number of private lessons taken by the student, ordering them by date.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sprvlt_id</a:t>
            </a:r>
            <a:r>
              <a:rPr lang="en-US" dirty="0"/>
              <a:t>, </a:t>
            </a:r>
            <a:r>
              <a:rPr lang="en-US" dirty="0" err="1"/>
              <a:t>tcprvt</a:t>
            </a:r>
            <a:r>
              <a:rPr lang="en-US" dirty="0"/>
              <a:t>, </a:t>
            </a:r>
            <a:r>
              <a:rPr lang="en-US" dirty="0" err="1"/>
              <a:t>scheduled_priv_date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sprvlt_id</a:t>
            </a:r>
            <a:r>
              <a:rPr lang="en-US" dirty="0"/>
              <a:t>, </a:t>
            </a:r>
            <a:r>
              <a:rPr lang="en-US" dirty="0" err="1"/>
              <a:t>scheduled_priv_date</a:t>
            </a:r>
            <a:r>
              <a:rPr lang="en-US" dirty="0"/>
              <a:t>, </a:t>
            </a:r>
            <a:r>
              <a:rPr lang="en-US" dirty="0" err="1"/>
              <a:t>tcprvt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STUD_PRIV_LESS_TAKEN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sprvlt_id</a:t>
            </a:r>
            <a:r>
              <a:rPr lang="en-US" dirty="0"/>
              <a:t>, </a:t>
            </a:r>
            <a:r>
              <a:rPr lang="en-US" dirty="0" err="1"/>
              <a:t>sprvlr_id</a:t>
            </a:r>
            <a:r>
              <a:rPr lang="en-US" dirty="0"/>
              <a:t>, </a:t>
            </a:r>
            <a:r>
              <a:rPr lang="en-US" dirty="0" err="1"/>
              <a:t>scheduled_priv_date</a:t>
            </a:r>
            <a:r>
              <a:rPr lang="en-US" dirty="0"/>
              <a:t>, </a:t>
            </a:r>
            <a:r>
              <a:rPr lang="en-US" dirty="0" err="1"/>
              <a:t>tcprvt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            </a:t>
            </a:r>
            <a:r>
              <a:rPr lang="en-US" dirty="0" err="1"/>
              <a:t>privTakenSummary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scheduled_priv_date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3452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0D6A-AEEE-449C-810B-B369DE43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7-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491AA-B53F-4DF9-9604-9F623B548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1860884"/>
            <a:ext cx="9496926" cy="4299283"/>
          </a:xfrm>
        </p:spPr>
      </p:pic>
    </p:spTree>
    <p:extLst>
      <p:ext uri="{BB962C8B-B14F-4D97-AF65-F5344CB8AC3E}">
        <p14:creationId xmlns:p14="http://schemas.microsoft.com/office/powerpoint/2010/main" val="304074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19F5-2AA0-4D03-BBDE-49E77B1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8- Sub-query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282-B8EB-449F-881F-AF953AC3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total revenue per day from the store.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P.p_date</a:t>
            </a:r>
            <a:r>
              <a:rPr lang="en-US" dirty="0"/>
              <a:t>,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total_price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         FROM</a:t>
            </a:r>
            <a:r>
              <a:rPr lang="en-US" dirty="0"/>
              <a:t> PURCHASE AS PUR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WHERE</a:t>
            </a:r>
            <a:r>
              <a:rPr lang="en-US" dirty="0"/>
              <a:t> </a:t>
            </a:r>
            <a:r>
              <a:rPr lang="en-US" dirty="0" err="1"/>
              <a:t>PUR.p_id</a:t>
            </a:r>
            <a:r>
              <a:rPr lang="en-US" dirty="0"/>
              <a:t> = </a:t>
            </a:r>
            <a:r>
              <a:rPr lang="en-US" dirty="0" err="1"/>
              <a:t>P.p_id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RevenuePerDay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PURCHASE AS P;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1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51BF-D099-4E9C-9893-BD684859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8-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16E7E-4ADE-4E3D-82F2-B9FEAD35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1825624"/>
            <a:ext cx="7860631" cy="4847891"/>
          </a:xfrm>
        </p:spPr>
      </p:pic>
    </p:spTree>
    <p:extLst>
      <p:ext uri="{BB962C8B-B14F-4D97-AF65-F5344CB8AC3E}">
        <p14:creationId xmlns:p14="http://schemas.microsoft.com/office/powerpoint/2010/main" val="165537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5113-726C-48CC-AE82-D111884F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9-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6F49-178C-42D8-8B40-B4FEDB03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AIM: Select all names, job titles, and management IDs in all for all employees except ‘Janitors’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E.job_title</a:t>
            </a:r>
            <a:r>
              <a:rPr lang="en-US" dirty="0"/>
              <a:t>, </a:t>
            </a:r>
            <a:r>
              <a:rPr lang="en-US" dirty="0" err="1"/>
              <a:t>E.d_num</a:t>
            </a:r>
            <a:r>
              <a:rPr lang="en-US" dirty="0"/>
              <a:t>, </a:t>
            </a:r>
            <a:r>
              <a:rPr lang="en-US" dirty="0" err="1"/>
              <a:t>E.mgmt_id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EXCEPT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E.job_title</a:t>
            </a:r>
            <a:r>
              <a:rPr lang="en-US" dirty="0"/>
              <a:t>, </a:t>
            </a:r>
            <a:r>
              <a:rPr lang="en-US" dirty="0" err="1"/>
              <a:t>E.d_num</a:t>
            </a:r>
            <a:r>
              <a:rPr lang="en-US" dirty="0"/>
              <a:t>, </a:t>
            </a:r>
            <a:r>
              <a:rPr lang="en-US" dirty="0" err="1"/>
              <a:t>E.mgmt_id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E.job_title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'Janitor'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812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662E-A312-44C1-A72A-4AA55D15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9-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E301C-1283-44CD-98C8-E36E4CA93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1690688"/>
            <a:ext cx="8309810" cy="4847891"/>
          </a:xfrm>
        </p:spPr>
      </p:pic>
    </p:spTree>
    <p:extLst>
      <p:ext uri="{BB962C8B-B14F-4D97-AF65-F5344CB8AC3E}">
        <p14:creationId xmlns:p14="http://schemas.microsoft.com/office/powerpoint/2010/main" val="3435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3752-7ED6-4BED-B748-0F55D0D4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10- Query with 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6827-0CAD-4872-A6D5-FD267BB8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 Return rows in PRODUCT table where total number of items in stock is greater than 10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p_id</a:t>
            </a:r>
            <a:r>
              <a:rPr lang="en-US" dirty="0"/>
              <a:t>, </a:t>
            </a:r>
            <a:r>
              <a:rPr lang="en-US" dirty="0" err="1"/>
              <a:t>p_name</a:t>
            </a:r>
            <a:r>
              <a:rPr lang="en-US" dirty="0"/>
              <a:t>, </a:t>
            </a:r>
            <a:r>
              <a:rPr lang="en-US" dirty="0" err="1"/>
              <a:t>sum_in_stock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p_id</a:t>
            </a:r>
            <a:r>
              <a:rPr lang="en-US" dirty="0"/>
              <a:t> = ANY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p_id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                         			   </a:t>
            </a:r>
            <a:r>
              <a:rPr lang="en-US" dirty="0" err="1"/>
              <a:t>sum_in_stock</a:t>
            </a:r>
            <a:r>
              <a:rPr lang="en-US" dirty="0"/>
              <a:t> &gt; 10);</a:t>
            </a:r>
          </a:p>
        </p:txBody>
      </p:sp>
    </p:spTree>
    <p:extLst>
      <p:ext uri="{BB962C8B-B14F-4D97-AF65-F5344CB8AC3E}">
        <p14:creationId xmlns:p14="http://schemas.microsoft.com/office/powerpoint/2010/main" val="1516956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7DCA-E627-49FA-A566-243C104F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10-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FC2B9-67EA-4662-BABD-C71F9FF32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90765" cy="4345326"/>
          </a:xfrm>
        </p:spPr>
      </p:pic>
    </p:spTree>
    <p:extLst>
      <p:ext uri="{BB962C8B-B14F-4D97-AF65-F5344CB8AC3E}">
        <p14:creationId xmlns:p14="http://schemas.microsoft.com/office/powerpoint/2010/main" val="3827261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AD3B-6A61-4AF2-B5CC-A40BAC94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11- INNER-JOIN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B160-6136-49F3-8BF9-568A7B65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which vendors supply each product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P.p_id</a:t>
            </a:r>
            <a:r>
              <a:rPr lang="en-US" dirty="0"/>
              <a:t>, </a:t>
            </a:r>
            <a:r>
              <a:rPr lang="en-US" dirty="0" err="1"/>
              <a:t>P.p_name</a:t>
            </a:r>
            <a:r>
              <a:rPr lang="en-US" dirty="0"/>
              <a:t>, </a:t>
            </a:r>
            <a:r>
              <a:rPr lang="en-US" dirty="0" err="1"/>
              <a:t>V.v_id</a:t>
            </a:r>
            <a:r>
              <a:rPr lang="en-US" dirty="0"/>
              <a:t>, </a:t>
            </a:r>
            <a:r>
              <a:rPr lang="en-US" dirty="0" err="1"/>
              <a:t>V.v_name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INNER JOIN  VENDOR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V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 </a:t>
            </a:r>
            <a:r>
              <a:rPr lang="en-US" dirty="0" err="1"/>
              <a:t>P.vendor_id</a:t>
            </a:r>
            <a:r>
              <a:rPr lang="en-US" dirty="0"/>
              <a:t> = </a:t>
            </a:r>
            <a:r>
              <a:rPr lang="en-US" dirty="0" err="1"/>
              <a:t>V.v_id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7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dance studio that allows students to enroll into one to five courses.</a:t>
            </a:r>
          </a:p>
          <a:p>
            <a:r>
              <a:rPr lang="en-US" dirty="0"/>
              <a:t>There is also a retail side of the business where students can by dance shoes, costumes, and other accessories.</a:t>
            </a:r>
          </a:p>
        </p:txBody>
      </p:sp>
    </p:spTree>
    <p:extLst>
      <p:ext uri="{BB962C8B-B14F-4D97-AF65-F5344CB8AC3E}">
        <p14:creationId xmlns:p14="http://schemas.microsoft.com/office/powerpoint/2010/main" val="2655528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F8D3-8A2C-47EF-B2E4-D66834C1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11-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3AEF9-CF26-4076-8B92-34DC91F7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94996" cy="46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643-94C1-40D5-B8D2-578CAEF1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12- 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845B-F914-4AC8-A2D7-7515116C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See all lessons that were booked and then determine which lessons were taken.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B.appt_id</a:t>
            </a:r>
            <a:r>
              <a:rPr lang="en-US" dirty="0"/>
              <a:t>, </a:t>
            </a:r>
            <a:r>
              <a:rPr lang="en-US" dirty="0" err="1"/>
              <a:t>B.course_id</a:t>
            </a:r>
            <a:r>
              <a:rPr lang="en-US" dirty="0"/>
              <a:t>, </a:t>
            </a:r>
            <a:r>
              <a:rPr lang="en-US" dirty="0" err="1"/>
              <a:t>B.lesson_id</a:t>
            </a:r>
            <a:r>
              <a:rPr lang="en-US" dirty="0"/>
              <a:t>, </a:t>
            </a:r>
            <a:r>
              <a:rPr lang="en-US" dirty="0" err="1"/>
              <a:t>T.course_id</a:t>
            </a:r>
            <a:r>
              <a:rPr lang="en-US" dirty="0"/>
              <a:t>, </a:t>
            </a:r>
            <a:r>
              <a:rPr lang="en-US" dirty="0" err="1"/>
              <a:t>T.lesson_id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LESSON_BOOKED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FULL</a:t>
            </a:r>
            <a:r>
              <a:rPr lang="en-US" dirty="0"/>
              <a:t> OUTER JOIN LESSON_TAKEN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B.appt_id</a:t>
            </a:r>
            <a:r>
              <a:rPr lang="en-US" dirty="0"/>
              <a:t> = </a:t>
            </a:r>
            <a:r>
              <a:rPr lang="en-US" dirty="0" err="1"/>
              <a:t>T.appt_id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B.appt_id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2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643-94C1-40D5-B8D2-578CAEF1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12-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C7E5A-0FD1-40A6-AA30-64A34580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771"/>
            <a:ext cx="6321339" cy="2839532"/>
          </a:xfrm>
        </p:spPr>
      </p:pic>
    </p:spTree>
    <p:extLst>
      <p:ext uri="{BB962C8B-B14F-4D97-AF65-F5344CB8AC3E}">
        <p14:creationId xmlns:p14="http://schemas.microsoft.com/office/powerpoint/2010/main" val="3771334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8F9D-4E9A-447F-8BB9-0B992860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13-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8C40-3ED5-4656-90AA-CD4E6064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See all products bought for a particular purchase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PURCHASE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LEFT JOIN PURCHASE_PRODUCT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PP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P.p_id</a:t>
            </a:r>
            <a:r>
              <a:rPr lang="en-US" dirty="0"/>
              <a:t> = </a:t>
            </a:r>
            <a:r>
              <a:rPr lang="en-US" dirty="0" err="1"/>
              <a:t>PP.purchase_id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P.p_id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3281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3FBC-5029-4E36-B1B3-673D0C36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13-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70288-81D7-43FC-82C2-964E1827E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46" y="1450056"/>
            <a:ext cx="7924801" cy="70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4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8B7D-08DD-432B-8CA9-24ED4552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14- 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DA24-546E-4E58-B870-09E1F5CB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Get the first name, last name, and management ID of employees that are teachers.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T.t_id</a:t>
            </a:r>
            <a:r>
              <a:rPr lang="en-US" dirty="0"/>
              <a:t>,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/>
              <a:t>RIGHT JOIN TEACHER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 = </a:t>
            </a:r>
            <a:r>
              <a:rPr lang="en-US" dirty="0" err="1"/>
              <a:t>T.employee_id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T.t_id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021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8DC3-CD62-448E-B227-2B46F89B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14-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E562C-D0F7-4BC4-B456-1B4865E7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9" y="1565692"/>
            <a:ext cx="5316171" cy="4927183"/>
          </a:xfrm>
        </p:spPr>
      </p:pic>
    </p:spTree>
    <p:extLst>
      <p:ext uri="{BB962C8B-B14F-4D97-AF65-F5344CB8AC3E}">
        <p14:creationId xmlns:p14="http://schemas.microsoft.com/office/powerpoint/2010/main" val="401761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9D7F-5160-441A-B6D6-76D6419A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15- AGGRE GROUP BY &amp;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0C8E-571E-478F-9A53-AEE0CF65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the total number of sales from each individual cashier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P.sales_person</a:t>
            </a:r>
            <a:r>
              <a:rPr lang="en-US" dirty="0"/>
              <a:t>) AS </a:t>
            </a:r>
            <a:r>
              <a:rPr lang="en-US" dirty="0" err="1"/>
              <a:t>num_of_sales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PRUCHASE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INNER JOIN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P.sales_person</a:t>
            </a:r>
            <a:r>
              <a:rPr lang="en-US" dirty="0"/>
              <a:t> = </a:t>
            </a:r>
            <a:r>
              <a:rPr lang="en-US" dirty="0" err="1"/>
              <a:t>E.e_id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E.e_id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P.sales_person</a:t>
            </a:r>
            <a:r>
              <a:rPr lang="en-US" dirty="0"/>
              <a:t>) &gt; 1;</a:t>
            </a:r>
          </a:p>
        </p:txBody>
      </p:sp>
    </p:spTree>
    <p:extLst>
      <p:ext uri="{BB962C8B-B14F-4D97-AF65-F5344CB8AC3E}">
        <p14:creationId xmlns:p14="http://schemas.microsoft.com/office/powerpoint/2010/main" val="185540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886-3C1C-4074-808A-3B97FC8C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15-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D6905-76AB-45C6-B741-FCE61889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4716159" cy="4482684"/>
          </a:xfrm>
        </p:spPr>
      </p:pic>
    </p:spTree>
    <p:extLst>
      <p:ext uri="{BB962C8B-B14F-4D97-AF65-F5344CB8AC3E}">
        <p14:creationId xmlns:p14="http://schemas.microsoft.com/office/powerpoint/2010/main" val="3575887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EEE7-2B41-470E-9C7A-ED1F3A81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16 – AGGRE JOIN 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3E0E-1D79-4CF5-881A-3C4C29EC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AIM: Determine number of employees in a particular department.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D.d_num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E.d_num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total_employees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DEPARTMENT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D</a:t>
            </a:r>
          </a:p>
          <a:p>
            <a:pPr marL="0" indent="0">
              <a:buNone/>
            </a:pPr>
            <a:r>
              <a:rPr lang="en-US" dirty="0"/>
              <a:t>FULL OUTER JOIN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D.d_num</a:t>
            </a:r>
            <a:r>
              <a:rPr lang="en-US" dirty="0"/>
              <a:t> = </a:t>
            </a:r>
            <a:r>
              <a:rPr lang="en-US" dirty="0" err="1"/>
              <a:t>E.d_num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EXISTS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E.d_num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E.d_num</a:t>
            </a:r>
            <a:r>
              <a:rPr lang="en-US" dirty="0"/>
              <a:t> &gt;= 2</a:t>
            </a:r>
          </a:p>
          <a:p>
            <a:pPr marL="0" indent="0">
              <a:buNone/>
            </a:pPr>
            <a:r>
              <a:rPr lang="en-US" dirty="0"/>
              <a:t>                            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D.d_num</a:t>
            </a:r>
            <a:r>
              <a:rPr lang="en-US" dirty="0"/>
              <a:t>;      </a:t>
            </a:r>
          </a:p>
        </p:txBody>
      </p:sp>
    </p:spTree>
    <p:extLst>
      <p:ext uri="{BB962C8B-B14F-4D97-AF65-F5344CB8AC3E}">
        <p14:creationId xmlns:p14="http://schemas.microsoft.com/office/powerpoint/2010/main" val="4935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3A1CA-E9F2-4E11-9128-AF442EEB6C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0" y="0"/>
            <a:ext cx="10770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39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B15E-7B4A-4381-BD26-EE8A9988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16 -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B58CA-A32D-4C5D-8AD9-79A2DC829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2016347"/>
            <a:ext cx="4557344" cy="3984812"/>
          </a:xfrm>
        </p:spPr>
      </p:pic>
    </p:spTree>
    <p:extLst>
      <p:ext uri="{BB962C8B-B14F-4D97-AF65-F5344CB8AC3E}">
        <p14:creationId xmlns:p14="http://schemas.microsoft.com/office/powerpoint/2010/main" val="86390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FAE9-8513-416D-A1A2-EC248E2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17-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9D8-83F8-4E31-A16C-879F933D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AIM: Use a with query to shorten the employee table and see the department name they work for.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/>
              <a:t> </a:t>
            </a:r>
            <a:r>
              <a:rPr lang="en-US" dirty="0" err="1"/>
              <a:t>short_employee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e_id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mgmt_id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e_id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FROM</a:t>
            </a:r>
            <a:r>
              <a:rPr lang="en-US" dirty="0"/>
              <a:t> EMPLOYEE)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short_employee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SE</a:t>
            </a:r>
          </a:p>
          <a:p>
            <a:pPr marL="0" indent="0">
              <a:buNone/>
            </a:pPr>
            <a:r>
              <a:rPr lang="en-US" dirty="0"/>
              <a:t>FULL OUTER JOIN DEPARTMENT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D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SE.mgmt_id</a:t>
            </a:r>
            <a:r>
              <a:rPr lang="en-US" dirty="0"/>
              <a:t> = </a:t>
            </a:r>
            <a:r>
              <a:rPr lang="en-US" dirty="0" err="1"/>
              <a:t>D.mgmt_id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09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62ED-4C6F-4078-89A8-0F3C5044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17 -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2FB16-50BC-4B97-BDF3-37C5F0EA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8" y="1333846"/>
            <a:ext cx="8710863" cy="7345686"/>
          </a:xfrm>
        </p:spPr>
      </p:pic>
    </p:spTree>
    <p:extLst>
      <p:ext uri="{BB962C8B-B14F-4D97-AF65-F5344CB8AC3E}">
        <p14:creationId xmlns:p14="http://schemas.microsoft.com/office/powerpoint/2010/main" val="2564689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functional dependencies. Use the form “FD-type: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Y”; show how do you </a:t>
            </a:r>
            <a:r>
              <a:rPr lang="en-US"/>
              <a:t>normalized tables at </a:t>
            </a:r>
            <a:r>
              <a:rPr lang="en-US" dirty="0"/>
              <a:t>least by 2NF and 3NF procedures.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45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possible anomaly issues related to data insertion, update, delete </a:t>
            </a:r>
            <a:r>
              <a:rPr lang="en-US"/>
              <a:t>anomalies existing </a:t>
            </a:r>
            <a:r>
              <a:rPr lang="en-US" dirty="0"/>
              <a:t>in </a:t>
            </a:r>
            <a:r>
              <a:rPr lang="en-US"/>
              <a:t>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remedies for anomalies existing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124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1-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78" y="1857709"/>
            <a:ext cx="10515600" cy="4351338"/>
          </a:xfrm>
        </p:spPr>
        <p:txBody>
          <a:bodyPr/>
          <a:lstStyle/>
          <a:p>
            <a:r>
              <a:rPr lang="en-US" dirty="0"/>
              <a:t>AIM: Create a size table for products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TABLE </a:t>
            </a:r>
            <a:r>
              <a:rPr lang="en-US" dirty="0"/>
              <a:t>SIZE(</a:t>
            </a:r>
          </a:p>
          <a:p>
            <a:pPr marL="0" indent="0">
              <a:buNone/>
            </a:pPr>
            <a:r>
              <a:rPr lang="en-US" dirty="0" err="1"/>
              <a:t>size_id</a:t>
            </a:r>
            <a:r>
              <a:rPr lang="en-US" dirty="0"/>
              <a:t> 	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NOT NULL </a:t>
            </a:r>
            <a:r>
              <a:rPr lang="en-US" dirty="0">
                <a:solidFill>
                  <a:srgbClr val="0070C0"/>
                </a:solidFill>
              </a:rPr>
              <a:t>IDENTITY</a:t>
            </a:r>
            <a:r>
              <a:rPr lang="en-US" dirty="0"/>
              <a:t>(1,1) </a:t>
            </a:r>
            <a:r>
              <a:rPr lang="en-US" dirty="0">
                <a:solidFill>
                  <a:srgbClr val="0070C0"/>
                </a:solidFill>
              </a:rPr>
              <a:t>PRIMARY KEY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size_num</a:t>
            </a:r>
            <a:r>
              <a:rPr lang="en-US" dirty="0"/>
              <a:t> 	</a:t>
            </a:r>
            <a:r>
              <a:rPr lang="en-US" dirty="0">
                <a:solidFill>
                  <a:srgbClr val="0070C0"/>
                </a:solidFill>
              </a:rPr>
              <a:t>DECIMAL</a:t>
            </a:r>
            <a:r>
              <a:rPr lang="en-US" dirty="0"/>
              <a:t>(11,2),</a:t>
            </a:r>
          </a:p>
          <a:p>
            <a:pPr marL="0" indent="0">
              <a:buNone/>
            </a:pPr>
            <a:r>
              <a:rPr lang="en-US" dirty="0" err="1"/>
              <a:t>size_char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VARCHAR</a:t>
            </a:r>
            <a:r>
              <a:rPr lang="en-US" dirty="0"/>
              <a:t>(3) </a:t>
            </a:r>
            <a:r>
              <a:rPr lang="en-US" dirty="0">
                <a:solidFill>
                  <a:srgbClr val="0070C0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'XS' </a:t>
            </a:r>
            <a:r>
              <a:rPr lang="en-US" dirty="0"/>
              <a:t>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'S' </a:t>
            </a:r>
            <a:r>
              <a:rPr lang="en-US" dirty="0"/>
              <a:t>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'M' </a:t>
            </a:r>
            <a:r>
              <a:rPr lang="en-US" dirty="0"/>
              <a:t>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'L'</a:t>
            </a:r>
            <a:r>
              <a:rPr lang="en-US" dirty="0"/>
              <a:t> 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'XL'</a:t>
            </a:r>
            <a:r>
              <a:rPr lang="en-US" dirty="0"/>
              <a:t> 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'XXL'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95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9840-2262-488A-AA42-A7599610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2- 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9EC1-CDA9-4794-A8CA-E21C3B4F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AIM: Add an attribute called ‘</a:t>
            </a:r>
            <a:r>
              <a:rPr lang="en-US" sz="3200" dirty="0" err="1"/>
              <a:t>size_index</a:t>
            </a:r>
            <a:r>
              <a:rPr lang="en-US" sz="3200" dirty="0"/>
              <a:t>’ to PRODUCT table after removing original ‘size’ attribute.</a:t>
            </a:r>
          </a:p>
          <a:p>
            <a:r>
              <a:rPr lang="en-US" sz="3200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/>
              <a:t>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size_index</a:t>
            </a:r>
            <a:r>
              <a:rPr lang="en-US" dirty="0"/>
              <a:t>	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811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0FC1-6390-4011-BE27-51B02441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3-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84FA-703D-41A2-8213-91E0E902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a check constraint to the COURSE table for attribute ‘</a:t>
            </a:r>
            <a:r>
              <a:rPr lang="en-US" dirty="0" err="1"/>
              <a:t>c_name</a:t>
            </a:r>
            <a:r>
              <a:rPr lang="en-US" dirty="0"/>
              <a:t>’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/>
              <a:t>COURSE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CONSTRAINT </a:t>
            </a:r>
            <a:r>
              <a:rPr lang="en-US" dirty="0" err="1"/>
              <a:t>c_name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'Introduction'</a:t>
            </a:r>
            <a:r>
              <a:rPr lang="en-US" dirty="0"/>
              <a:t> 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'Social Foundation' </a:t>
            </a:r>
            <a:r>
              <a:rPr lang="en-US" dirty="0"/>
              <a:t>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'Bronze' </a:t>
            </a:r>
            <a:r>
              <a:rPr lang="en-US" dirty="0"/>
              <a:t>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'Silver' </a:t>
            </a:r>
            <a:r>
              <a:rPr lang="en-US" dirty="0"/>
              <a:t>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'Gold'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0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CEF5-F575-47AB-8EBC-AA48A7DA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4- ADD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F5CE-3D7A-4899-A7CC-B27927C6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a constraint to the PRODUCT table for reference to the SIZE table.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/>
              <a:t>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CONSTRAINT </a:t>
            </a:r>
            <a:r>
              <a:rPr lang="en-US" dirty="0"/>
              <a:t>FK_PRODUCT_SIZE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FOREIGN KEY </a:t>
            </a:r>
            <a:r>
              <a:rPr lang="en-US" dirty="0"/>
              <a:t>(</a:t>
            </a:r>
            <a:r>
              <a:rPr lang="en-US" dirty="0" err="1"/>
              <a:t>size_index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REFERENCES</a:t>
            </a:r>
            <a:r>
              <a:rPr lang="en-US" dirty="0"/>
              <a:t> SIZE(</a:t>
            </a:r>
            <a:r>
              <a:rPr lang="en-US" dirty="0" err="1"/>
              <a:t>size_id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293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AF95-C98F-4DDB-96B4-E8AD9051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5- CREATE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F3F5-FF6A-4523-A972-65A431EE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AIM: Create a trigger for the COURSE table so new courses are not added.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/>
              <a:t>INSTEADOFTriggerCOURSE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dirty="0"/>
              <a:t>COURSE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INSTEAD OF INSERT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('Instead of trigger is Executed!')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838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1630</Words>
  <Application>Microsoft Office PowerPoint</Application>
  <PresentationFormat>Widescreen</PresentationFormat>
  <Paragraphs>185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Trebuchet MS</vt:lpstr>
      <vt:lpstr>Wingdings</vt:lpstr>
      <vt:lpstr>Wingdings 3</vt:lpstr>
      <vt:lpstr>Facet</vt:lpstr>
      <vt:lpstr>CMPS 339 PROJECT</vt:lpstr>
      <vt:lpstr>TEAM MEMBERS &amp; ROLES</vt:lpstr>
      <vt:lpstr>DESCRIPTION OF BUSINESS</vt:lpstr>
      <vt:lpstr>PowerPoint Presentation</vt:lpstr>
      <vt:lpstr>DDL: Query 1- CREATE TABLE</vt:lpstr>
      <vt:lpstr>DDL: Query 2- ALTER TABLE</vt:lpstr>
      <vt:lpstr>DDL: Query 3- CHECK</vt:lpstr>
      <vt:lpstr>DDL: Query 4- ADD Constraints</vt:lpstr>
      <vt:lpstr>DDL: Query 5- CREATE TRIGGER</vt:lpstr>
      <vt:lpstr>DML: Query 1- Trigger Test</vt:lpstr>
      <vt:lpstr>DML: Query 2 – Insert Data</vt:lpstr>
      <vt:lpstr>Query 2- Result</vt:lpstr>
      <vt:lpstr>DML: Query 3- Update Data</vt:lpstr>
      <vt:lpstr>Query 3- Result</vt:lpstr>
      <vt:lpstr>DML: Query 4 – Delete Data</vt:lpstr>
      <vt:lpstr>Query 4- Result (BEFORE)</vt:lpstr>
      <vt:lpstr>Query 4- Result (AFTER)</vt:lpstr>
      <vt:lpstr>DML: Query 5- Query Data</vt:lpstr>
      <vt:lpstr>DML: Query 6- Sub-query WHERE</vt:lpstr>
      <vt:lpstr>Query 6- Result</vt:lpstr>
      <vt:lpstr>DML: Query 7- Sub-query FROM</vt:lpstr>
      <vt:lpstr>Query 7- Result</vt:lpstr>
      <vt:lpstr>DML: Query 8- Sub-query SELECT</vt:lpstr>
      <vt:lpstr>Query 8- Result</vt:lpstr>
      <vt:lpstr>DML: Query 9- EXCEPT</vt:lpstr>
      <vt:lpstr>Query 9- Results</vt:lpstr>
      <vt:lpstr>DML: Query 10- Query with ANY</vt:lpstr>
      <vt:lpstr>Query 10- Result</vt:lpstr>
      <vt:lpstr>DML: Query 11- INNER-JOIN</vt:lpstr>
      <vt:lpstr>Query 11- Result</vt:lpstr>
      <vt:lpstr>DML: Query 12- FULL OUTER JOIN</vt:lpstr>
      <vt:lpstr>Query 12- Result</vt:lpstr>
      <vt:lpstr>DML: Query 13- LEFT JOIN</vt:lpstr>
      <vt:lpstr>Query 13- Result</vt:lpstr>
      <vt:lpstr>DML: Query 14- RIGHT JOIN</vt:lpstr>
      <vt:lpstr>Query 14- Result</vt:lpstr>
      <vt:lpstr>DML: Query 15- AGGRE GROUP BY &amp; HAVING</vt:lpstr>
      <vt:lpstr>Query 15- Result</vt:lpstr>
      <vt:lpstr>DML: Query 16 – AGGRE JOIN SUB</vt:lpstr>
      <vt:lpstr>Query 16 - Result</vt:lpstr>
      <vt:lpstr>DML: Query 17- WITH</vt:lpstr>
      <vt:lpstr>Query 17 - Result</vt:lpstr>
      <vt:lpstr>ANALYSIS OF DATA</vt:lpstr>
      <vt:lpstr>ANALYSIS OF DATA</vt:lpstr>
      <vt:lpstr>ANALYSIS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439/539 FINAL PROJECT</dc:title>
  <dc:creator>Omer</dc:creator>
  <cp:lastModifiedBy>Admin</cp:lastModifiedBy>
  <cp:revision>25</cp:revision>
  <dcterms:created xsi:type="dcterms:W3CDTF">2018-04-19T19:36:03Z</dcterms:created>
  <dcterms:modified xsi:type="dcterms:W3CDTF">2018-11-26T18:12:36Z</dcterms:modified>
</cp:coreProperties>
</file>