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5" r:id="rId2"/>
  </p:sldMasterIdLst>
  <p:notesMasterIdLst>
    <p:notesMasterId r:id="rId12"/>
  </p:notesMasterIdLst>
  <p:sldIdLst>
    <p:sldId id="276" r:id="rId3"/>
    <p:sldId id="258" r:id="rId4"/>
    <p:sldId id="281" r:id="rId5"/>
    <p:sldId id="263" r:id="rId6"/>
    <p:sldId id="277" r:id="rId7"/>
    <p:sldId id="264" r:id="rId8"/>
    <p:sldId id="265" r:id="rId9"/>
    <p:sldId id="280" r:id="rId10"/>
    <p:sldId id="27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4" d="100"/>
          <a:sy n="104" d="100"/>
        </p:scale>
        <p:origin x="284" y="76"/>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34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954CE-9C7C-4A8F-81FC-22AEBF4709DA}" type="datetimeFigureOut">
              <a:rPr lang="zh-CN" altLang="en-US" smtClean="0"/>
              <a:t>2023/1/19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4C7AA-CA10-4EE9-B63F-96394A0A98DA}" type="slidenum">
              <a:rPr lang="zh-CN" altLang="en-US" smtClean="0"/>
              <a:t>‹#›</a:t>
            </a:fld>
            <a:endParaRPr lang="zh-CN" altLang="en-US"/>
          </a:p>
        </p:txBody>
      </p:sp>
    </p:spTree>
    <p:extLst>
      <p:ext uri="{BB962C8B-B14F-4D97-AF65-F5344CB8AC3E}">
        <p14:creationId xmlns:p14="http://schemas.microsoft.com/office/powerpoint/2010/main" val="144001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1</a:t>
            </a:fld>
            <a:endParaRPr lang="zh-CN" altLang="en-US"/>
          </a:p>
        </p:txBody>
      </p:sp>
    </p:spTree>
    <p:extLst>
      <p:ext uri="{BB962C8B-B14F-4D97-AF65-F5344CB8AC3E}">
        <p14:creationId xmlns:p14="http://schemas.microsoft.com/office/powerpoint/2010/main" val="3010846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2</a:t>
            </a:fld>
            <a:endParaRPr lang="zh-CN" altLang="en-US"/>
          </a:p>
        </p:txBody>
      </p:sp>
    </p:spTree>
    <p:extLst>
      <p:ext uri="{BB962C8B-B14F-4D97-AF65-F5344CB8AC3E}">
        <p14:creationId xmlns:p14="http://schemas.microsoft.com/office/powerpoint/2010/main" val="166131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13DAA0-7536-401C-88C0-8A882EAE865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5622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4</a:t>
            </a:fld>
            <a:endParaRPr lang="zh-CN" altLang="en-US"/>
          </a:p>
        </p:txBody>
      </p:sp>
    </p:spTree>
    <p:extLst>
      <p:ext uri="{BB962C8B-B14F-4D97-AF65-F5344CB8AC3E}">
        <p14:creationId xmlns:p14="http://schemas.microsoft.com/office/powerpoint/2010/main" val="4203351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5</a:t>
            </a:fld>
            <a:endParaRPr lang="zh-CN" altLang="en-US"/>
          </a:p>
        </p:txBody>
      </p:sp>
    </p:spTree>
    <p:extLst>
      <p:ext uri="{BB962C8B-B14F-4D97-AF65-F5344CB8AC3E}">
        <p14:creationId xmlns:p14="http://schemas.microsoft.com/office/powerpoint/2010/main" val="1244751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6</a:t>
            </a:fld>
            <a:endParaRPr lang="zh-CN" altLang="en-US"/>
          </a:p>
        </p:txBody>
      </p:sp>
    </p:spTree>
    <p:extLst>
      <p:ext uri="{BB962C8B-B14F-4D97-AF65-F5344CB8AC3E}">
        <p14:creationId xmlns:p14="http://schemas.microsoft.com/office/powerpoint/2010/main" val="2597608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7</a:t>
            </a:fld>
            <a:endParaRPr lang="zh-CN" altLang="en-US"/>
          </a:p>
        </p:txBody>
      </p:sp>
    </p:spTree>
    <p:extLst>
      <p:ext uri="{BB962C8B-B14F-4D97-AF65-F5344CB8AC3E}">
        <p14:creationId xmlns:p14="http://schemas.microsoft.com/office/powerpoint/2010/main" val="4024479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8</a:t>
            </a:fld>
            <a:endParaRPr lang="zh-CN" altLang="en-US"/>
          </a:p>
        </p:txBody>
      </p:sp>
    </p:spTree>
    <p:extLst>
      <p:ext uri="{BB962C8B-B14F-4D97-AF65-F5344CB8AC3E}">
        <p14:creationId xmlns:p14="http://schemas.microsoft.com/office/powerpoint/2010/main" val="4055067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t>9</a:t>
            </a:fld>
            <a:endParaRPr lang="zh-CN" altLang="en-US"/>
          </a:p>
        </p:txBody>
      </p:sp>
    </p:spTree>
    <p:extLst>
      <p:ext uri="{BB962C8B-B14F-4D97-AF65-F5344CB8AC3E}">
        <p14:creationId xmlns:p14="http://schemas.microsoft.com/office/powerpoint/2010/main" val="1188670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55223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883380-73F4-42EE-890D-E3FFD974BA78}"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t>‹#›</a:t>
            </a:fld>
            <a:endParaRPr lang="zh-CN" altLang="en-US"/>
          </a:p>
        </p:txBody>
      </p:sp>
    </p:spTree>
    <p:extLst>
      <p:ext uri="{BB962C8B-B14F-4D97-AF65-F5344CB8AC3E}">
        <p14:creationId xmlns:p14="http://schemas.microsoft.com/office/powerpoint/2010/main" val="196967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883380-73F4-42EE-890D-E3FFD974BA78}"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t>‹#›</a:t>
            </a:fld>
            <a:endParaRPr lang="zh-CN" altLang="en-US"/>
          </a:p>
        </p:txBody>
      </p:sp>
    </p:spTree>
    <p:extLst>
      <p:ext uri="{BB962C8B-B14F-4D97-AF65-F5344CB8AC3E}">
        <p14:creationId xmlns:p14="http://schemas.microsoft.com/office/powerpoint/2010/main" val="3852411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883380-73F4-42EE-890D-E3FFD974BA78}"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t>‹#›</a:t>
            </a:fld>
            <a:endParaRPr lang="zh-CN" altLang="en-US"/>
          </a:p>
        </p:txBody>
      </p:sp>
    </p:spTree>
    <p:extLst>
      <p:ext uri="{BB962C8B-B14F-4D97-AF65-F5344CB8AC3E}">
        <p14:creationId xmlns:p14="http://schemas.microsoft.com/office/powerpoint/2010/main" val="327675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883380-73F4-42EE-890D-E3FFD974BA78}"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t>‹#›</a:t>
            </a:fld>
            <a:endParaRPr lang="zh-CN" altLang="en-US"/>
          </a:p>
        </p:txBody>
      </p:sp>
      <p:sp>
        <p:nvSpPr>
          <p:cNvPr id="7" name="TextBox 6"/>
          <p:cNvSpPr txBox="1"/>
          <p:nvPr userDrawn="1"/>
        </p:nvSpPr>
        <p:spPr>
          <a:xfrm>
            <a:off x="1588390" y="6712767"/>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3752463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883380-73F4-42EE-890D-E3FFD974BA78}"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t>‹#›</a:t>
            </a:fld>
            <a:endParaRPr lang="zh-CN" altLang="en-US"/>
          </a:p>
        </p:txBody>
      </p:sp>
    </p:spTree>
    <p:extLst>
      <p:ext uri="{BB962C8B-B14F-4D97-AF65-F5344CB8AC3E}">
        <p14:creationId xmlns:p14="http://schemas.microsoft.com/office/powerpoint/2010/main" val="1855413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883380-73F4-42EE-890D-E3FFD974BA78}"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t>‹#›</a:t>
            </a:fld>
            <a:endParaRPr lang="zh-CN" altLang="en-US"/>
          </a:p>
        </p:txBody>
      </p:sp>
    </p:spTree>
    <p:extLst>
      <p:ext uri="{BB962C8B-B14F-4D97-AF65-F5344CB8AC3E}">
        <p14:creationId xmlns:p14="http://schemas.microsoft.com/office/powerpoint/2010/main" val="4265333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81433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862760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25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alpha val="50000"/>
          </a:schemeClr>
        </a:solidFill>
        <a:effectLst/>
      </p:bgPr>
    </p:bg>
    <p:spTree>
      <p:nvGrpSpPr>
        <p:cNvPr id="1" name=""/>
        <p:cNvGrpSpPr/>
        <p:nvPr/>
      </p:nvGrpSpPr>
      <p:grpSpPr>
        <a:xfrm>
          <a:off x="0" y="0"/>
          <a:ext cx="0" cy="0"/>
          <a:chOff x="0" y="0"/>
          <a:chExt cx="0" cy="0"/>
        </a:xfrm>
      </p:grpSpPr>
      <p:grpSp>
        <p:nvGrpSpPr>
          <p:cNvPr id="6" name="组合 5"/>
          <p:cNvGrpSpPr/>
          <p:nvPr userDrawn="1"/>
        </p:nvGrpSpPr>
        <p:grpSpPr>
          <a:xfrm>
            <a:off x="0" y="-1"/>
            <a:ext cx="1857829" cy="1181101"/>
            <a:chOff x="0" y="0"/>
            <a:chExt cx="2590667" cy="4976958"/>
          </a:xfrm>
        </p:grpSpPr>
        <p:sp>
          <p:nvSpPr>
            <p:cNvPr id="7" name="矩形 1"/>
            <p:cNvSpPr/>
            <p:nvPr/>
          </p:nvSpPr>
          <p:spPr>
            <a:xfrm>
              <a:off x="0" y="0"/>
              <a:ext cx="2590667" cy="4976958"/>
            </a:xfrm>
            <a:custGeom>
              <a:avLst/>
              <a:gdLst>
                <a:gd name="connsiteX0" fmla="*/ 0 w 2278743"/>
                <a:gd name="connsiteY0" fmla="*/ 0 h 3689577"/>
                <a:gd name="connsiteX1" fmla="*/ 2278743 w 2278743"/>
                <a:gd name="connsiteY1" fmla="*/ 0 h 3689577"/>
                <a:gd name="connsiteX2" fmla="*/ 2278743 w 2278743"/>
                <a:gd name="connsiteY2" fmla="*/ 3689577 h 3689577"/>
                <a:gd name="connsiteX3" fmla="*/ 0 w 2278743"/>
                <a:gd name="connsiteY3" fmla="*/ 3689577 h 3689577"/>
                <a:gd name="connsiteX4" fmla="*/ 0 w 2278743"/>
                <a:gd name="connsiteY4" fmla="*/ 0 h 3689577"/>
                <a:gd name="connsiteX0" fmla="*/ 0 w 2278743"/>
                <a:gd name="connsiteY0" fmla="*/ 0 h 3689577"/>
                <a:gd name="connsiteX1" fmla="*/ 2278743 w 2278743"/>
                <a:gd name="connsiteY1" fmla="*/ 0 h 3689577"/>
                <a:gd name="connsiteX2" fmla="*/ 0 w 2278743"/>
                <a:gd name="connsiteY2" fmla="*/ 3689577 h 3689577"/>
                <a:gd name="connsiteX3" fmla="*/ 0 w 2278743"/>
                <a:gd name="connsiteY3" fmla="*/ 0 h 3689577"/>
              </a:gdLst>
              <a:ahLst/>
              <a:cxnLst>
                <a:cxn ang="0">
                  <a:pos x="connsiteX0" y="connsiteY0"/>
                </a:cxn>
                <a:cxn ang="0">
                  <a:pos x="connsiteX1" y="connsiteY1"/>
                </a:cxn>
                <a:cxn ang="0">
                  <a:pos x="connsiteX2" y="connsiteY2"/>
                </a:cxn>
                <a:cxn ang="0">
                  <a:pos x="connsiteX3" y="connsiteY3"/>
                </a:cxn>
              </a:cxnLst>
              <a:rect l="l" t="t" r="r" b="b"/>
              <a:pathLst>
                <a:path w="2278743" h="3689577">
                  <a:moveTo>
                    <a:pt x="0" y="0"/>
                  </a:moveTo>
                  <a:lnTo>
                    <a:pt x="2278743" y="0"/>
                  </a:lnTo>
                  <a:lnTo>
                    <a:pt x="0" y="3689577"/>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1"/>
            <p:cNvSpPr/>
            <p:nvPr/>
          </p:nvSpPr>
          <p:spPr>
            <a:xfrm>
              <a:off x="0" y="0"/>
              <a:ext cx="2590667" cy="3689577"/>
            </a:xfrm>
            <a:custGeom>
              <a:avLst/>
              <a:gdLst>
                <a:gd name="connsiteX0" fmla="*/ 0 w 2278743"/>
                <a:gd name="connsiteY0" fmla="*/ 0 h 3689577"/>
                <a:gd name="connsiteX1" fmla="*/ 2278743 w 2278743"/>
                <a:gd name="connsiteY1" fmla="*/ 0 h 3689577"/>
                <a:gd name="connsiteX2" fmla="*/ 2278743 w 2278743"/>
                <a:gd name="connsiteY2" fmla="*/ 3689577 h 3689577"/>
                <a:gd name="connsiteX3" fmla="*/ 0 w 2278743"/>
                <a:gd name="connsiteY3" fmla="*/ 3689577 h 3689577"/>
                <a:gd name="connsiteX4" fmla="*/ 0 w 2278743"/>
                <a:gd name="connsiteY4" fmla="*/ 0 h 3689577"/>
                <a:gd name="connsiteX0" fmla="*/ 0 w 2278743"/>
                <a:gd name="connsiteY0" fmla="*/ 0 h 3689577"/>
                <a:gd name="connsiteX1" fmla="*/ 2278743 w 2278743"/>
                <a:gd name="connsiteY1" fmla="*/ 0 h 3689577"/>
                <a:gd name="connsiteX2" fmla="*/ 0 w 2278743"/>
                <a:gd name="connsiteY2" fmla="*/ 3689577 h 3689577"/>
                <a:gd name="connsiteX3" fmla="*/ 0 w 2278743"/>
                <a:gd name="connsiteY3" fmla="*/ 0 h 3689577"/>
              </a:gdLst>
              <a:ahLst/>
              <a:cxnLst>
                <a:cxn ang="0">
                  <a:pos x="connsiteX0" y="connsiteY0"/>
                </a:cxn>
                <a:cxn ang="0">
                  <a:pos x="connsiteX1" y="connsiteY1"/>
                </a:cxn>
                <a:cxn ang="0">
                  <a:pos x="connsiteX2" y="connsiteY2"/>
                </a:cxn>
                <a:cxn ang="0">
                  <a:pos x="connsiteX3" y="connsiteY3"/>
                </a:cxn>
              </a:cxnLst>
              <a:rect l="l" t="t" r="r" b="b"/>
              <a:pathLst>
                <a:path w="2278743" h="3689577">
                  <a:moveTo>
                    <a:pt x="0" y="0"/>
                  </a:moveTo>
                  <a:lnTo>
                    <a:pt x="2278743" y="0"/>
                  </a:lnTo>
                  <a:lnTo>
                    <a:pt x="0" y="3689577"/>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9" name="直接连接符 8"/>
          <p:cNvCxnSpPr/>
          <p:nvPr userDrawn="1"/>
        </p:nvCxnSpPr>
        <p:spPr>
          <a:xfrm>
            <a:off x="1509485" y="1057309"/>
            <a:ext cx="10701867"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48953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883380-73F4-42EE-890D-E3FFD974BA78}"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t>‹#›</a:t>
            </a:fld>
            <a:endParaRPr lang="zh-CN" altLang="en-US"/>
          </a:p>
        </p:txBody>
      </p:sp>
    </p:spTree>
    <p:extLst>
      <p:ext uri="{BB962C8B-B14F-4D97-AF65-F5344CB8AC3E}">
        <p14:creationId xmlns:p14="http://schemas.microsoft.com/office/powerpoint/2010/main" val="9908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883380-73F4-42EE-890D-E3FFD974BA78}"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t>‹#›</a:t>
            </a:fld>
            <a:endParaRPr lang="zh-CN" altLang="en-US"/>
          </a:p>
        </p:txBody>
      </p:sp>
    </p:spTree>
    <p:extLst>
      <p:ext uri="{BB962C8B-B14F-4D97-AF65-F5344CB8AC3E}">
        <p14:creationId xmlns:p14="http://schemas.microsoft.com/office/powerpoint/2010/main" val="72750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883380-73F4-42EE-890D-E3FFD974BA78}"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t>‹#›</a:t>
            </a:fld>
            <a:endParaRPr lang="zh-CN" altLang="en-US"/>
          </a:p>
        </p:txBody>
      </p:sp>
    </p:spTree>
    <p:extLst>
      <p:ext uri="{BB962C8B-B14F-4D97-AF65-F5344CB8AC3E}">
        <p14:creationId xmlns:p14="http://schemas.microsoft.com/office/powerpoint/2010/main" val="128355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883380-73F4-42EE-890D-E3FFD974BA78}"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t>‹#›</a:t>
            </a:fld>
            <a:endParaRPr lang="zh-CN" altLang="en-US"/>
          </a:p>
        </p:txBody>
      </p:sp>
    </p:spTree>
    <p:extLst>
      <p:ext uri="{BB962C8B-B14F-4D97-AF65-F5344CB8AC3E}">
        <p14:creationId xmlns:p14="http://schemas.microsoft.com/office/powerpoint/2010/main" val="273510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883380-73F4-42EE-890D-E3FFD974BA78}"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t>‹#›</a:t>
            </a:fld>
            <a:endParaRPr lang="zh-CN" altLang="en-US"/>
          </a:p>
        </p:txBody>
      </p:sp>
    </p:spTree>
    <p:extLst>
      <p:ext uri="{BB962C8B-B14F-4D97-AF65-F5344CB8AC3E}">
        <p14:creationId xmlns:p14="http://schemas.microsoft.com/office/powerpoint/2010/main" val="280414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883380-73F4-42EE-890D-E3FFD974BA78}"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t>‹#›</a:t>
            </a:fld>
            <a:endParaRPr lang="zh-CN" altLang="en-US"/>
          </a:p>
        </p:txBody>
      </p:sp>
    </p:spTree>
    <p:extLst>
      <p:ext uri="{BB962C8B-B14F-4D97-AF65-F5344CB8AC3E}">
        <p14:creationId xmlns:p14="http://schemas.microsoft.com/office/powerpoint/2010/main" val="52981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883380-73F4-42EE-890D-E3FFD974BA78}"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t>‹#›</a:t>
            </a:fld>
            <a:endParaRPr lang="zh-CN" altLang="en-US"/>
          </a:p>
        </p:txBody>
      </p:sp>
    </p:spTree>
    <p:extLst>
      <p:ext uri="{BB962C8B-B14F-4D97-AF65-F5344CB8AC3E}">
        <p14:creationId xmlns:p14="http://schemas.microsoft.com/office/powerpoint/2010/main" val="65982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58582E-2FB7-48C2-B676-350362D54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9298CF-5D83-4F7F-9D47-6C1D464C5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05CD7B-3DCF-4D6F-B1BE-8D3247B46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83380-73F4-42EE-890D-E3FFD974BA78}"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7DE9B42E-5379-41D9-8026-5E29037ECA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C7B4052-979C-44C5-80F4-D39CFF893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DA240-8211-4705-8A71-3A39923BF82D}" type="slidenum">
              <a:rPr lang="zh-CN" altLang="en-US" smtClean="0"/>
              <a:t>‹#›</a:t>
            </a:fld>
            <a:endParaRPr lang="zh-CN" altLang="en-US"/>
          </a:p>
        </p:txBody>
      </p:sp>
    </p:spTree>
    <p:extLst>
      <p:ext uri="{BB962C8B-B14F-4D97-AF65-F5344CB8AC3E}">
        <p14:creationId xmlns:p14="http://schemas.microsoft.com/office/powerpoint/2010/main" val="159975094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7225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71935" y="4050657"/>
            <a:ext cx="8048132" cy="420564"/>
          </a:xfrm>
          <a:prstGeom prst="rect">
            <a:avLst/>
          </a:prstGeom>
          <a:noFill/>
        </p:spPr>
        <p:txBody>
          <a:bodyPr wrap="square" rtlCol="0">
            <a:spAutoFit/>
          </a:bodyPr>
          <a:lstStyle/>
          <a:p>
            <a:pPr algn="ctr"/>
            <a:r>
              <a:rPr lang="en-US" altLang="zh-CN" sz="2133" dirty="0">
                <a:solidFill>
                  <a:schemeClr val="accent1">
                    <a:lumMod val="50000"/>
                  </a:schemeClr>
                </a:solidFill>
                <a:cs typeface="+mn-ea"/>
                <a:sym typeface="+mn-lt"/>
              </a:rPr>
              <a:t> </a:t>
            </a:r>
            <a:r>
              <a:rPr lang="zh-CN" altLang="en-US" sz="2133" dirty="0">
                <a:solidFill>
                  <a:schemeClr val="accent1">
                    <a:lumMod val="50000"/>
                  </a:schemeClr>
                </a:solidFill>
                <a:cs typeface="+mn-ea"/>
                <a:sym typeface="+mn-lt"/>
              </a:rPr>
              <a:t>葛鸣城</a:t>
            </a:r>
            <a:r>
              <a:rPr lang="en-US" altLang="zh-CN" sz="2133" dirty="0">
                <a:solidFill>
                  <a:schemeClr val="accent1">
                    <a:lumMod val="50000"/>
                  </a:schemeClr>
                </a:solidFill>
                <a:cs typeface="+mn-ea"/>
                <a:sym typeface="+mn-lt"/>
              </a:rPr>
              <a:t>		</a:t>
            </a:r>
            <a:r>
              <a:rPr lang="zh-CN" altLang="en-US" sz="2133" dirty="0">
                <a:solidFill>
                  <a:schemeClr val="accent1">
                    <a:lumMod val="50000"/>
                  </a:schemeClr>
                </a:solidFill>
                <a:cs typeface="+mn-ea"/>
                <a:sym typeface="+mn-lt"/>
              </a:rPr>
              <a:t>杨博雯</a:t>
            </a:r>
            <a:r>
              <a:rPr lang="en-US" altLang="zh-CN" sz="2133" dirty="0">
                <a:solidFill>
                  <a:schemeClr val="accent1">
                    <a:lumMod val="50000"/>
                  </a:schemeClr>
                </a:solidFill>
                <a:cs typeface="+mn-ea"/>
                <a:sym typeface="+mn-lt"/>
              </a:rPr>
              <a:t>		</a:t>
            </a:r>
            <a:r>
              <a:rPr lang="zh-CN" altLang="en-US" sz="2133" dirty="0">
                <a:solidFill>
                  <a:schemeClr val="accent1">
                    <a:lumMod val="50000"/>
                  </a:schemeClr>
                </a:solidFill>
                <a:cs typeface="+mn-ea"/>
                <a:sym typeface="+mn-lt"/>
              </a:rPr>
              <a:t>贾怡萍</a:t>
            </a:r>
          </a:p>
        </p:txBody>
      </p:sp>
      <p:sp>
        <p:nvSpPr>
          <p:cNvPr id="8" name="文本框 7"/>
          <p:cNvSpPr txBox="1"/>
          <p:nvPr/>
        </p:nvSpPr>
        <p:spPr>
          <a:xfrm>
            <a:off x="5038346" y="6184540"/>
            <a:ext cx="2146572" cy="420564"/>
          </a:xfrm>
          <a:prstGeom prst="rect">
            <a:avLst/>
          </a:prstGeom>
          <a:noFill/>
        </p:spPr>
        <p:txBody>
          <a:bodyPr wrap="square" rtlCol="0">
            <a:spAutoFit/>
          </a:bodyPr>
          <a:lstStyle/>
          <a:p>
            <a:pPr algn="ctr"/>
            <a:r>
              <a:rPr lang="en-US" altLang="zh-CN" sz="2133" dirty="0">
                <a:solidFill>
                  <a:schemeClr val="tx1">
                    <a:lumMod val="75000"/>
                    <a:lumOff val="25000"/>
                  </a:schemeClr>
                </a:solidFill>
                <a:cs typeface="+mn-ea"/>
                <a:sym typeface="+mn-lt"/>
              </a:rPr>
              <a:t>2023.1.19</a:t>
            </a:r>
            <a:endParaRPr lang="zh-CN" altLang="en-US" sz="2133" dirty="0">
              <a:solidFill>
                <a:schemeClr val="tx1">
                  <a:lumMod val="75000"/>
                  <a:lumOff val="25000"/>
                </a:schemeClr>
              </a:solidFill>
              <a:cs typeface="+mn-ea"/>
              <a:sym typeface="+mn-lt"/>
            </a:endParaRPr>
          </a:p>
        </p:txBody>
      </p:sp>
      <p:sp>
        <p:nvSpPr>
          <p:cNvPr id="4" name="文本框 3"/>
          <p:cNvSpPr txBox="1"/>
          <p:nvPr/>
        </p:nvSpPr>
        <p:spPr>
          <a:xfrm>
            <a:off x="845871" y="2928032"/>
            <a:ext cx="10500258" cy="769441"/>
          </a:xfrm>
          <a:prstGeom prst="rect">
            <a:avLst/>
          </a:prstGeom>
          <a:noFill/>
        </p:spPr>
        <p:txBody>
          <a:bodyPr wrap="square" rtlCol="0">
            <a:spAutoFit/>
          </a:bodyPr>
          <a:lstStyle>
            <a:defPPr>
              <a:defRPr lang="zh-CN"/>
            </a:defPPr>
            <a:lvl1pPr algn="ctr">
              <a:defRPr sz="4800" b="1">
                <a:gradFill flip="none" rotWithShape="1">
                  <a:gsLst>
                    <a:gs pos="53000">
                      <a:srgbClr val="FFC000"/>
                    </a:gs>
                    <a:gs pos="84000">
                      <a:schemeClr val="accent6">
                        <a:lumMod val="0"/>
                        <a:lumOff val="100000"/>
                      </a:schemeClr>
                    </a:gs>
                    <a:gs pos="20000">
                      <a:srgbClr val="FF9900"/>
                    </a:gs>
                  </a:gsLst>
                  <a:lin ang="16200000" scaled="1"/>
                  <a:tileRect/>
                </a:gradFill>
                <a:effectLst>
                  <a:outerShdw blurRad="101600" dist="38100" dir="5400000" algn="t" rotWithShape="0">
                    <a:prstClr val="black"/>
                  </a:outerShdw>
                </a:effectLst>
                <a:latin typeface="微软雅黑" panose="020B0503020204020204" pitchFamily="34" charset="-122"/>
                <a:ea typeface="微软雅黑" panose="020B0503020204020204" pitchFamily="34" charset="-122"/>
              </a:defRPr>
            </a:lvl1pPr>
          </a:lstStyle>
          <a:p>
            <a:r>
              <a:rPr lang="en-US" altLang="zh-CN" sz="4400" dirty="0">
                <a:solidFill>
                  <a:schemeClr val="accent1">
                    <a:lumMod val="50000"/>
                  </a:schemeClr>
                </a:solidFill>
                <a:effectLst/>
                <a:latin typeface="+mn-lt"/>
                <a:ea typeface="+mn-ea"/>
                <a:cs typeface="+mn-ea"/>
              </a:rPr>
              <a:t>2020 ICM D: Teaming Strategies</a:t>
            </a:r>
            <a:endParaRPr lang="zh-CN" altLang="zh-CN" sz="4400" dirty="0">
              <a:solidFill>
                <a:schemeClr val="accent1">
                  <a:lumMod val="50000"/>
                </a:schemeClr>
              </a:solidFill>
              <a:effectLst/>
              <a:latin typeface="+mn-lt"/>
              <a:ea typeface="+mn-ea"/>
              <a:cs typeface="+mn-ea"/>
            </a:endParaRPr>
          </a:p>
        </p:txBody>
      </p:sp>
      <p:sp>
        <p:nvSpPr>
          <p:cNvPr id="19" name="文本框 3"/>
          <p:cNvSpPr txBox="1"/>
          <p:nvPr/>
        </p:nvSpPr>
        <p:spPr>
          <a:xfrm>
            <a:off x="3207657" y="1814427"/>
            <a:ext cx="5849259" cy="646331"/>
          </a:xfrm>
          <a:prstGeom prst="rect">
            <a:avLst/>
          </a:prstGeom>
          <a:noFill/>
        </p:spPr>
        <p:txBody>
          <a:bodyPr wrap="square" rtlCol="0">
            <a:spAutoFit/>
          </a:bodyPr>
          <a:lstStyle>
            <a:defPPr>
              <a:defRPr lang="zh-CN"/>
            </a:defPPr>
            <a:lvl1pPr algn="ctr">
              <a:defRPr sz="4800" b="1">
                <a:gradFill flip="none" rotWithShape="1">
                  <a:gsLst>
                    <a:gs pos="53000">
                      <a:srgbClr val="FFC000"/>
                    </a:gs>
                    <a:gs pos="84000">
                      <a:schemeClr val="accent6">
                        <a:lumMod val="0"/>
                        <a:lumOff val="100000"/>
                      </a:schemeClr>
                    </a:gs>
                    <a:gs pos="20000">
                      <a:srgbClr val="FF9900"/>
                    </a:gs>
                  </a:gsLst>
                  <a:lin ang="16200000" scaled="1"/>
                  <a:tileRect/>
                </a:gradFill>
                <a:effectLst>
                  <a:outerShdw blurRad="101600" dist="38100" dir="5400000" algn="t" rotWithShape="0">
                    <a:prstClr val="black"/>
                  </a:outerShdw>
                </a:effectLst>
                <a:latin typeface="微软雅黑" panose="020B0503020204020204" pitchFamily="34" charset="-122"/>
                <a:ea typeface="微软雅黑" panose="020B0503020204020204" pitchFamily="34" charset="-122"/>
              </a:defRPr>
            </a:lvl1pPr>
          </a:lstStyle>
          <a:p>
            <a:pPr algn="dist"/>
            <a:r>
              <a:rPr lang="en-US" altLang="zh-CN" sz="3600" b="0" dirty="0">
                <a:solidFill>
                  <a:schemeClr val="accent1">
                    <a:lumMod val="50000"/>
                  </a:schemeClr>
                </a:solidFill>
                <a:effectLst/>
                <a:latin typeface="+mn-lt"/>
                <a:ea typeface="+mn-ea"/>
                <a:cs typeface="+mn-ea"/>
                <a:sym typeface="+mn-lt"/>
              </a:rPr>
              <a:t>2023</a:t>
            </a:r>
            <a:r>
              <a:rPr lang="zh-CN" altLang="en-US" sz="3600" b="0" dirty="0">
                <a:solidFill>
                  <a:schemeClr val="accent1">
                    <a:lumMod val="50000"/>
                  </a:schemeClr>
                </a:solidFill>
                <a:effectLst/>
                <a:latin typeface="+mn-lt"/>
                <a:ea typeface="+mn-ea"/>
                <a:cs typeface="+mn-ea"/>
                <a:sym typeface="+mn-lt"/>
              </a:rPr>
              <a:t>美赛第二次模拟汇报</a:t>
            </a:r>
          </a:p>
        </p:txBody>
      </p:sp>
      <p:cxnSp>
        <p:nvCxnSpPr>
          <p:cNvPr id="9" name="直接连接符 8"/>
          <p:cNvCxnSpPr/>
          <p:nvPr/>
        </p:nvCxnSpPr>
        <p:spPr>
          <a:xfrm>
            <a:off x="2340864" y="3898147"/>
            <a:ext cx="7510272" cy="0"/>
          </a:xfrm>
          <a:prstGeom prst="line">
            <a:avLst/>
          </a:prstGeom>
          <a:ln w="95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2DA7ACA4-0062-40AE-8785-0E79D51C7BE6}"/>
              </a:ext>
            </a:extLst>
          </p:cNvPr>
          <p:cNvGrpSpPr/>
          <p:nvPr/>
        </p:nvGrpSpPr>
        <p:grpSpPr>
          <a:xfrm flipH="1">
            <a:off x="0" y="0"/>
            <a:ext cx="12192000" cy="6858001"/>
            <a:chOff x="2" y="0"/>
            <a:chExt cx="12192000" cy="6858001"/>
          </a:xfrm>
        </p:grpSpPr>
        <p:grpSp>
          <p:nvGrpSpPr>
            <p:cNvPr id="3" name="组合 2"/>
            <p:cNvGrpSpPr/>
            <p:nvPr/>
          </p:nvGrpSpPr>
          <p:grpSpPr>
            <a:xfrm>
              <a:off x="2" y="0"/>
              <a:ext cx="3135084" cy="5941181"/>
              <a:chOff x="0" y="0"/>
              <a:chExt cx="2590667" cy="4976958"/>
            </a:xfrm>
          </p:grpSpPr>
          <p:sp>
            <p:nvSpPr>
              <p:cNvPr id="12" name="矩形 1"/>
              <p:cNvSpPr/>
              <p:nvPr/>
            </p:nvSpPr>
            <p:spPr>
              <a:xfrm>
                <a:off x="0" y="0"/>
                <a:ext cx="2590667" cy="4976958"/>
              </a:xfrm>
              <a:custGeom>
                <a:avLst/>
                <a:gdLst>
                  <a:gd name="connsiteX0" fmla="*/ 0 w 2278743"/>
                  <a:gd name="connsiteY0" fmla="*/ 0 h 3689577"/>
                  <a:gd name="connsiteX1" fmla="*/ 2278743 w 2278743"/>
                  <a:gd name="connsiteY1" fmla="*/ 0 h 3689577"/>
                  <a:gd name="connsiteX2" fmla="*/ 2278743 w 2278743"/>
                  <a:gd name="connsiteY2" fmla="*/ 3689577 h 3689577"/>
                  <a:gd name="connsiteX3" fmla="*/ 0 w 2278743"/>
                  <a:gd name="connsiteY3" fmla="*/ 3689577 h 3689577"/>
                  <a:gd name="connsiteX4" fmla="*/ 0 w 2278743"/>
                  <a:gd name="connsiteY4" fmla="*/ 0 h 3689577"/>
                  <a:gd name="connsiteX0" fmla="*/ 0 w 2278743"/>
                  <a:gd name="connsiteY0" fmla="*/ 0 h 3689577"/>
                  <a:gd name="connsiteX1" fmla="*/ 2278743 w 2278743"/>
                  <a:gd name="connsiteY1" fmla="*/ 0 h 3689577"/>
                  <a:gd name="connsiteX2" fmla="*/ 0 w 2278743"/>
                  <a:gd name="connsiteY2" fmla="*/ 3689577 h 3689577"/>
                  <a:gd name="connsiteX3" fmla="*/ 0 w 2278743"/>
                  <a:gd name="connsiteY3" fmla="*/ 0 h 3689577"/>
                </a:gdLst>
                <a:ahLst/>
                <a:cxnLst>
                  <a:cxn ang="0">
                    <a:pos x="connsiteX0" y="connsiteY0"/>
                  </a:cxn>
                  <a:cxn ang="0">
                    <a:pos x="connsiteX1" y="connsiteY1"/>
                  </a:cxn>
                  <a:cxn ang="0">
                    <a:pos x="connsiteX2" y="connsiteY2"/>
                  </a:cxn>
                  <a:cxn ang="0">
                    <a:pos x="connsiteX3" y="connsiteY3"/>
                  </a:cxn>
                </a:cxnLst>
                <a:rect l="l" t="t" r="r" b="b"/>
                <a:pathLst>
                  <a:path w="2278743" h="3689577">
                    <a:moveTo>
                      <a:pt x="0" y="0"/>
                    </a:moveTo>
                    <a:lnTo>
                      <a:pt x="2278743" y="0"/>
                    </a:lnTo>
                    <a:lnTo>
                      <a:pt x="0" y="3689577"/>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 name="矩形 1"/>
              <p:cNvSpPr/>
              <p:nvPr/>
            </p:nvSpPr>
            <p:spPr>
              <a:xfrm>
                <a:off x="0" y="0"/>
                <a:ext cx="2590667" cy="3689577"/>
              </a:xfrm>
              <a:custGeom>
                <a:avLst/>
                <a:gdLst>
                  <a:gd name="connsiteX0" fmla="*/ 0 w 2278743"/>
                  <a:gd name="connsiteY0" fmla="*/ 0 h 3689577"/>
                  <a:gd name="connsiteX1" fmla="*/ 2278743 w 2278743"/>
                  <a:gd name="connsiteY1" fmla="*/ 0 h 3689577"/>
                  <a:gd name="connsiteX2" fmla="*/ 2278743 w 2278743"/>
                  <a:gd name="connsiteY2" fmla="*/ 3689577 h 3689577"/>
                  <a:gd name="connsiteX3" fmla="*/ 0 w 2278743"/>
                  <a:gd name="connsiteY3" fmla="*/ 3689577 h 3689577"/>
                  <a:gd name="connsiteX4" fmla="*/ 0 w 2278743"/>
                  <a:gd name="connsiteY4" fmla="*/ 0 h 3689577"/>
                  <a:gd name="connsiteX0" fmla="*/ 0 w 2278743"/>
                  <a:gd name="connsiteY0" fmla="*/ 0 h 3689577"/>
                  <a:gd name="connsiteX1" fmla="*/ 2278743 w 2278743"/>
                  <a:gd name="connsiteY1" fmla="*/ 0 h 3689577"/>
                  <a:gd name="connsiteX2" fmla="*/ 0 w 2278743"/>
                  <a:gd name="connsiteY2" fmla="*/ 3689577 h 3689577"/>
                  <a:gd name="connsiteX3" fmla="*/ 0 w 2278743"/>
                  <a:gd name="connsiteY3" fmla="*/ 0 h 3689577"/>
                </a:gdLst>
                <a:ahLst/>
                <a:cxnLst>
                  <a:cxn ang="0">
                    <a:pos x="connsiteX0" y="connsiteY0"/>
                  </a:cxn>
                  <a:cxn ang="0">
                    <a:pos x="connsiteX1" y="connsiteY1"/>
                  </a:cxn>
                  <a:cxn ang="0">
                    <a:pos x="connsiteX2" y="connsiteY2"/>
                  </a:cxn>
                  <a:cxn ang="0">
                    <a:pos x="connsiteX3" y="connsiteY3"/>
                  </a:cxn>
                </a:cxnLst>
                <a:rect l="l" t="t" r="r" b="b"/>
                <a:pathLst>
                  <a:path w="2278743" h="3689577">
                    <a:moveTo>
                      <a:pt x="0" y="0"/>
                    </a:moveTo>
                    <a:lnTo>
                      <a:pt x="2278743" y="0"/>
                    </a:lnTo>
                    <a:lnTo>
                      <a:pt x="0" y="3689577"/>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7" name="组合 6"/>
            <p:cNvGrpSpPr/>
            <p:nvPr/>
          </p:nvGrpSpPr>
          <p:grpSpPr>
            <a:xfrm>
              <a:off x="9463315" y="1664306"/>
              <a:ext cx="2728687" cy="5193695"/>
              <a:chOff x="7715421" y="1884933"/>
              <a:chExt cx="1428579" cy="3258567"/>
            </a:xfrm>
          </p:grpSpPr>
          <p:sp>
            <p:nvSpPr>
              <p:cNvPr id="13" name="矩形 10"/>
              <p:cNvSpPr/>
              <p:nvPr/>
            </p:nvSpPr>
            <p:spPr>
              <a:xfrm>
                <a:off x="7715421" y="1884933"/>
                <a:ext cx="1428579" cy="3258567"/>
              </a:xfrm>
              <a:custGeom>
                <a:avLst/>
                <a:gdLst>
                  <a:gd name="connsiteX0" fmla="*/ 0 w 2278743"/>
                  <a:gd name="connsiteY0" fmla="*/ 0 h 3689577"/>
                  <a:gd name="connsiteX1" fmla="*/ 2278743 w 2278743"/>
                  <a:gd name="connsiteY1" fmla="*/ 0 h 3689577"/>
                  <a:gd name="connsiteX2" fmla="*/ 2278743 w 2278743"/>
                  <a:gd name="connsiteY2" fmla="*/ 3689577 h 3689577"/>
                  <a:gd name="connsiteX3" fmla="*/ 0 w 2278743"/>
                  <a:gd name="connsiteY3" fmla="*/ 3689577 h 3689577"/>
                  <a:gd name="connsiteX4" fmla="*/ 0 w 2278743"/>
                  <a:gd name="connsiteY4" fmla="*/ 0 h 3689577"/>
                  <a:gd name="connsiteX0" fmla="*/ 0 w 2278743"/>
                  <a:gd name="connsiteY0" fmla="*/ 3689577 h 3689577"/>
                  <a:gd name="connsiteX1" fmla="*/ 2278743 w 2278743"/>
                  <a:gd name="connsiteY1" fmla="*/ 0 h 3689577"/>
                  <a:gd name="connsiteX2" fmla="*/ 2278743 w 2278743"/>
                  <a:gd name="connsiteY2" fmla="*/ 3689577 h 3689577"/>
                  <a:gd name="connsiteX3" fmla="*/ 0 w 2278743"/>
                  <a:gd name="connsiteY3" fmla="*/ 3689577 h 3689577"/>
                </a:gdLst>
                <a:ahLst/>
                <a:cxnLst>
                  <a:cxn ang="0">
                    <a:pos x="connsiteX0" y="connsiteY0"/>
                  </a:cxn>
                  <a:cxn ang="0">
                    <a:pos x="connsiteX1" y="connsiteY1"/>
                  </a:cxn>
                  <a:cxn ang="0">
                    <a:pos x="connsiteX2" y="connsiteY2"/>
                  </a:cxn>
                  <a:cxn ang="0">
                    <a:pos x="connsiteX3" y="connsiteY3"/>
                  </a:cxn>
                </a:cxnLst>
                <a:rect l="l" t="t" r="r" b="b"/>
                <a:pathLst>
                  <a:path w="2278743" h="3689577">
                    <a:moveTo>
                      <a:pt x="0" y="3689577"/>
                    </a:moveTo>
                    <a:lnTo>
                      <a:pt x="2278743" y="0"/>
                    </a:lnTo>
                    <a:lnTo>
                      <a:pt x="2278743" y="3689577"/>
                    </a:lnTo>
                    <a:lnTo>
                      <a:pt x="0" y="3689577"/>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1" name="矩形 10"/>
              <p:cNvSpPr/>
              <p:nvPr/>
            </p:nvSpPr>
            <p:spPr>
              <a:xfrm>
                <a:off x="7715421" y="2606134"/>
                <a:ext cx="1428579" cy="2537366"/>
              </a:xfrm>
              <a:custGeom>
                <a:avLst/>
                <a:gdLst>
                  <a:gd name="connsiteX0" fmla="*/ 0 w 2278743"/>
                  <a:gd name="connsiteY0" fmla="*/ 0 h 3689577"/>
                  <a:gd name="connsiteX1" fmla="*/ 2278743 w 2278743"/>
                  <a:gd name="connsiteY1" fmla="*/ 0 h 3689577"/>
                  <a:gd name="connsiteX2" fmla="*/ 2278743 w 2278743"/>
                  <a:gd name="connsiteY2" fmla="*/ 3689577 h 3689577"/>
                  <a:gd name="connsiteX3" fmla="*/ 0 w 2278743"/>
                  <a:gd name="connsiteY3" fmla="*/ 3689577 h 3689577"/>
                  <a:gd name="connsiteX4" fmla="*/ 0 w 2278743"/>
                  <a:gd name="connsiteY4" fmla="*/ 0 h 3689577"/>
                  <a:gd name="connsiteX0" fmla="*/ 0 w 2278743"/>
                  <a:gd name="connsiteY0" fmla="*/ 3689577 h 3689577"/>
                  <a:gd name="connsiteX1" fmla="*/ 2278743 w 2278743"/>
                  <a:gd name="connsiteY1" fmla="*/ 0 h 3689577"/>
                  <a:gd name="connsiteX2" fmla="*/ 2278743 w 2278743"/>
                  <a:gd name="connsiteY2" fmla="*/ 3689577 h 3689577"/>
                  <a:gd name="connsiteX3" fmla="*/ 0 w 2278743"/>
                  <a:gd name="connsiteY3" fmla="*/ 3689577 h 3689577"/>
                </a:gdLst>
                <a:ahLst/>
                <a:cxnLst>
                  <a:cxn ang="0">
                    <a:pos x="connsiteX0" y="connsiteY0"/>
                  </a:cxn>
                  <a:cxn ang="0">
                    <a:pos x="connsiteX1" y="connsiteY1"/>
                  </a:cxn>
                  <a:cxn ang="0">
                    <a:pos x="connsiteX2" y="connsiteY2"/>
                  </a:cxn>
                  <a:cxn ang="0">
                    <a:pos x="connsiteX3" y="connsiteY3"/>
                  </a:cxn>
                </a:cxnLst>
                <a:rect l="l" t="t" r="r" b="b"/>
                <a:pathLst>
                  <a:path w="2278743" h="3689577">
                    <a:moveTo>
                      <a:pt x="0" y="3689577"/>
                    </a:moveTo>
                    <a:lnTo>
                      <a:pt x="2278743" y="0"/>
                    </a:lnTo>
                    <a:lnTo>
                      <a:pt x="2278743" y="3689577"/>
                    </a:lnTo>
                    <a:lnTo>
                      <a:pt x="0" y="3689577"/>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pic>
        <p:nvPicPr>
          <p:cNvPr id="16" name="图片 15">
            <a:extLst>
              <a:ext uri="{FF2B5EF4-FFF2-40B4-BE49-F238E27FC236}">
                <a16:creationId xmlns:a16="http://schemas.microsoft.com/office/drawing/2014/main" id="{B843B85A-09DD-45F3-B139-4F75D43716A7}"/>
              </a:ext>
            </a:extLst>
          </p:cNvPr>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54986" y="551542"/>
            <a:ext cx="1248136" cy="742160"/>
          </a:xfrm>
          <a:prstGeom prst="rect">
            <a:avLst/>
          </a:prstGeom>
        </p:spPr>
      </p:pic>
    </p:spTree>
    <p:extLst>
      <p:ext uri="{BB962C8B-B14F-4D97-AF65-F5344CB8AC3E}">
        <p14:creationId xmlns:p14="http://schemas.microsoft.com/office/powerpoint/2010/main" val="4052735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xmlns:a16="http://schemas.microsoft.com/office/drawing/2014/main" xmlns:a14="http://schemas.microsoft.com/office/drawing/2010/main">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2"/>
          <p:cNvSpPr txBox="1"/>
          <p:nvPr/>
        </p:nvSpPr>
        <p:spPr>
          <a:xfrm>
            <a:off x="1397524" y="422073"/>
            <a:ext cx="2084736" cy="634896"/>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问题速览</a:t>
            </a:r>
          </a:p>
        </p:txBody>
      </p:sp>
      <p:sp>
        <p:nvSpPr>
          <p:cNvPr id="2" name="文本框 1">
            <a:extLst>
              <a:ext uri="{FF2B5EF4-FFF2-40B4-BE49-F238E27FC236}">
                <a16:creationId xmlns:a16="http://schemas.microsoft.com/office/drawing/2014/main" id="{DD0CCC8C-98A9-2953-F631-FAFB17B6898B}"/>
              </a:ext>
            </a:extLst>
          </p:cNvPr>
          <p:cNvSpPr txBox="1"/>
          <p:nvPr/>
        </p:nvSpPr>
        <p:spPr>
          <a:xfrm>
            <a:off x="1397524" y="1166013"/>
            <a:ext cx="9354347" cy="4524315"/>
          </a:xfrm>
          <a:prstGeom prst="rect">
            <a:avLst/>
          </a:prstGeom>
          <a:noFill/>
        </p:spPr>
        <p:txBody>
          <a:bodyPr wrap="square" rtlCol="0">
            <a:spAutoFit/>
          </a:bodyPr>
          <a:lstStyle/>
          <a:p>
            <a:r>
              <a:rPr lang="zh-CN" altLang="en-US" sz="3200" b="0" i="0" dirty="0">
                <a:solidFill>
                  <a:srgbClr val="000000"/>
                </a:solidFill>
                <a:effectLst/>
                <a:latin typeface="Roboto" panose="020B0604020202020204" pitchFamily="2" charset="0"/>
              </a:rPr>
              <a:t>鉴于您的建模技能，您的主场足球队（在欧洲和其他地方称为橄榄球）哈士奇队的教练要求您的公司 </a:t>
            </a:r>
            <a:r>
              <a:rPr lang="en-US" altLang="zh-CN" sz="3200" b="0" i="0" dirty="0">
                <a:solidFill>
                  <a:srgbClr val="000000"/>
                </a:solidFill>
                <a:effectLst/>
                <a:latin typeface="Roboto" panose="020B0604020202020204" pitchFamily="2" charset="0"/>
              </a:rPr>
              <a:t>Intrepid Champion Modeling (ICM) </a:t>
            </a:r>
            <a:r>
              <a:rPr lang="zh-CN" altLang="en-US" sz="3200" b="0" i="0" dirty="0">
                <a:solidFill>
                  <a:srgbClr val="000000"/>
                </a:solidFill>
                <a:effectLst/>
                <a:latin typeface="Roboto" panose="020B0604020202020204" pitchFamily="2" charset="0"/>
              </a:rPr>
              <a:t>帮助了解球队的动态。 特别是，教练要求你探索场上球员之间复杂的互动如何影响他们的成功。 目标不仅是检查直接导致得分的互动，而且探索整个比赛和整个赛季的团队动态，以帮助确定可以在下个赛季改善团队合作的具体策略。 教练要求 </a:t>
            </a:r>
            <a:r>
              <a:rPr lang="en-US" altLang="zh-CN" sz="3200" b="0" i="0" dirty="0">
                <a:solidFill>
                  <a:srgbClr val="000000"/>
                </a:solidFill>
                <a:effectLst/>
                <a:latin typeface="Roboto" panose="020B0604020202020204" pitchFamily="2" charset="0"/>
              </a:rPr>
              <a:t>ICM </a:t>
            </a:r>
            <a:r>
              <a:rPr lang="zh-CN" altLang="en-US" sz="3200" b="0" i="0" dirty="0">
                <a:solidFill>
                  <a:srgbClr val="000000"/>
                </a:solidFill>
                <a:effectLst/>
                <a:latin typeface="Roboto" panose="020B0604020202020204" pitchFamily="2" charset="0"/>
              </a:rPr>
              <a:t>量化和形式化团队成功（和不成功）的结构和动力特征。</a:t>
            </a:r>
            <a:endParaRPr lang="zh-CN" altLang="en-US" sz="3200" dirty="0"/>
          </a:p>
        </p:txBody>
      </p:sp>
    </p:spTree>
    <p:extLst>
      <p:ext uri="{BB962C8B-B14F-4D97-AF65-F5344CB8AC3E}">
        <p14:creationId xmlns:p14="http://schemas.microsoft.com/office/powerpoint/2010/main" val="41663033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2"/>
          <p:cNvSpPr txBox="1"/>
          <p:nvPr/>
        </p:nvSpPr>
        <p:spPr>
          <a:xfrm>
            <a:off x="1397524" y="422073"/>
            <a:ext cx="2084736" cy="634896"/>
          </a:xfrm>
          <a:prstGeom prst="rect">
            <a:avLst/>
          </a:prstGeom>
          <a:noFill/>
        </p:spPr>
        <p:txBody>
          <a:bodyPr wrap="square" lIns="109727" tIns="54863" rIns="109727" bIns="54863"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4472C4">
                    <a:lumMod val="50000"/>
                  </a:srgbClr>
                </a:solidFill>
                <a:effectLst/>
                <a:uLnTx/>
                <a:uFillTx/>
                <a:latin typeface="微软雅黑" panose="020F0502020204030204"/>
                <a:ea typeface="微软雅黑"/>
                <a:cs typeface="+mn-ea"/>
                <a:sym typeface="+mn-lt"/>
              </a:rPr>
              <a:t>问题速览</a:t>
            </a:r>
          </a:p>
        </p:txBody>
      </p:sp>
      <p:sp>
        <p:nvSpPr>
          <p:cNvPr id="2" name="文本框 1">
            <a:extLst>
              <a:ext uri="{FF2B5EF4-FFF2-40B4-BE49-F238E27FC236}">
                <a16:creationId xmlns:a16="http://schemas.microsoft.com/office/drawing/2014/main" id="{DD0CCC8C-98A9-2953-F631-FAFB17B6898B}"/>
              </a:ext>
            </a:extLst>
          </p:cNvPr>
          <p:cNvSpPr txBox="1"/>
          <p:nvPr/>
        </p:nvSpPr>
        <p:spPr>
          <a:xfrm>
            <a:off x="1397524" y="1166013"/>
            <a:ext cx="10109187"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Roboto" panose="02000000000000000000" pitchFamily="2" charset="0"/>
              </a:rPr>
              <a:t>1. </a:t>
            </a:r>
            <a:r>
              <a:rPr lang="zh-CN" altLang="en-US" sz="2000" b="0" i="0" dirty="0">
                <a:solidFill>
                  <a:srgbClr val="000000"/>
                </a:solidFill>
                <a:effectLst/>
                <a:latin typeface="Roboto" panose="02000000000000000000" pitchFamily="2" charset="0"/>
              </a:rPr>
              <a:t>为球员之间的传球创建一个网络，其中每个球员都是一个节点，每一次传球都构成球员之间的纽带。 使用您的传球网络来识别网络模式，例如二元和三元配置以及团队编队。 还要考虑游戏中的其他结构指标和网络属性。 在查看交互时，您应该探索多个尺度，例如但不限于微观（成对）到宏观（所有玩家），以及短（每分钟）到长（整场比赛或整个赛季）等时间。 </a:t>
            </a:r>
            <a:endParaRPr lang="en-US" altLang="zh-CN" sz="2000"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Roboto" panose="02000000000000000000" pitchFamily="2" charset="0"/>
              </a:rPr>
              <a:t>2. </a:t>
            </a:r>
            <a:r>
              <a:rPr lang="zh-CN" altLang="en-US" sz="2000" b="0" i="0" dirty="0">
                <a:solidFill>
                  <a:srgbClr val="000000"/>
                </a:solidFill>
                <a:effectLst/>
                <a:latin typeface="Roboto" panose="02000000000000000000" pitchFamily="2" charset="0"/>
              </a:rPr>
              <a:t>确定反映成功团队合作的绩效指标（除了分数或胜利），例如比赛类型的多样性、球员之间的协调或贡献分配。 您还可以考虑其他团队级别的流程，例如适应性、灵活性、节奏或流程。 澄清战略是否普遍有效或取决于对手的反战略可能很重要。 使用您已确定的绩效指标和团队级流程来创建一个模型，该模型可捕获团队合作的结构、配置和动态方面。 </a:t>
            </a:r>
            <a:endParaRPr lang="en-US" altLang="zh-CN" sz="2000"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Roboto" panose="02000000000000000000" pitchFamily="2" charset="0"/>
              </a:rPr>
              <a:t>3. </a:t>
            </a:r>
            <a:r>
              <a:rPr lang="zh-CN" altLang="en-US" sz="2000" b="0" i="0" dirty="0">
                <a:solidFill>
                  <a:srgbClr val="000000"/>
                </a:solidFill>
                <a:effectLst/>
                <a:latin typeface="Roboto" panose="02000000000000000000" pitchFamily="2" charset="0"/>
              </a:rPr>
              <a:t>使用从您的团队合作模型中获得的见解来告知教练哪些类型的结构性策略对</a:t>
            </a:r>
            <a:r>
              <a:rPr lang="en-US" altLang="zh-CN" sz="2000" dirty="0">
                <a:solidFill>
                  <a:srgbClr val="000000"/>
                </a:solidFill>
                <a:latin typeface="Roboto" panose="02000000000000000000" pitchFamily="2" charset="0"/>
              </a:rPr>
              <a:t>Huskies</a:t>
            </a:r>
            <a:r>
              <a:rPr lang="zh-CN" altLang="en-US" sz="2000" b="0" i="0" dirty="0">
                <a:solidFill>
                  <a:srgbClr val="000000"/>
                </a:solidFill>
                <a:effectLst/>
                <a:latin typeface="Roboto" panose="02000000000000000000" pitchFamily="2" charset="0"/>
              </a:rPr>
              <a:t>有效。 就网络分析表明他们应该在下个赛季做出哪些改变以提高团队成功率向教练提出建议。</a:t>
            </a:r>
            <a:endParaRPr lang="en-US" altLang="zh-CN" sz="2000"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dirty="0">
                <a:solidFill>
                  <a:srgbClr val="000000"/>
                </a:solidFill>
                <a:effectLst/>
                <a:latin typeface="Roboto" panose="02000000000000000000" pitchFamily="2" charset="0"/>
              </a:rPr>
              <a:t> </a:t>
            </a:r>
            <a:r>
              <a:rPr lang="en-US" altLang="zh-CN" sz="2000" dirty="0">
                <a:solidFill>
                  <a:srgbClr val="000000"/>
                </a:solidFill>
                <a:latin typeface="Roboto" panose="02000000000000000000" pitchFamily="2" charset="0"/>
              </a:rPr>
              <a:t>4. </a:t>
            </a:r>
            <a:r>
              <a:rPr lang="zh-CN" altLang="en-US" sz="2000" b="0" i="0" dirty="0">
                <a:solidFill>
                  <a:srgbClr val="000000"/>
                </a:solidFill>
                <a:effectLst/>
                <a:latin typeface="Roboto" panose="02000000000000000000" pitchFamily="2" charset="0"/>
              </a:rPr>
              <a:t>您对</a:t>
            </a:r>
            <a:r>
              <a:rPr lang="en-US" altLang="zh-CN" sz="2000" dirty="0">
                <a:solidFill>
                  <a:srgbClr val="000000"/>
                </a:solidFill>
                <a:latin typeface="Roboto" panose="02000000000000000000" pitchFamily="2" charset="0"/>
              </a:rPr>
              <a:t>Huskies</a:t>
            </a:r>
            <a:r>
              <a:rPr lang="zh-CN" altLang="en-US" sz="2000" b="0" i="0" dirty="0">
                <a:solidFill>
                  <a:srgbClr val="000000"/>
                </a:solidFill>
                <a:effectLst/>
                <a:latin typeface="Roboto" panose="02000000000000000000" pitchFamily="2" charset="0"/>
              </a:rPr>
              <a:t>的分析使您能够在团队运动的受控环境中考虑群体动力。 了解使某些群体表现优于其他群体的一系列复杂因素对于社会如何发展和创新至关重要。 随着我们的社会越来越多地解决涉及团队的问题，您能否概括您的发现以说明如何设计更有效的团队？ 需要捕获团队合作的哪些其他方面来开发团队绩效的通用模型？</a:t>
            </a:r>
            <a:endParaRPr kumimoji="0" lang="zh-CN" altLang="en-US" sz="2000" b="0" i="0" u="none" strike="noStrike" kern="1200" cap="none" spc="0" normalizeH="0" baseline="0" noProof="0" dirty="0">
              <a:ln>
                <a:noFill/>
              </a:ln>
              <a:solidFill>
                <a:prstClr val="black"/>
              </a:solidFill>
              <a:effectLst/>
              <a:uLnTx/>
              <a:uFillTx/>
              <a:latin typeface="微软雅黑" panose="020F0502020204030204"/>
              <a:ea typeface="微软雅黑"/>
              <a:cs typeface="+mn-cs"/>
            </a:endParaRPr>
          </a:p>
        </p:txBody>
      </p:sp>
    </p:spTree>
    <p:extLst>
      <p:ext uri="{BB962C8B-B14F-4D97-AF65-F5344CB8AC3E}">
        <p14:creationId xmlns:p14="http://schemas.microsoft.com/office/powerpoint/2010/main" val="34160619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97524" y="2206458"/>
            <a:ext cx="4466377" cy="22200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extBox 10"/>
          <p:cNvSpPr txBox="1"/>
          <p:nvPr/>
        </p:nvSpPr>
        <p:spPr>
          <a:xfrm>
            <a:off x="1620843" y="2313353"/>
            <a:ext cx="4019736" cy="1913983"/>
          </a:xfrm>
          <a:prstGeom prst="rect">
            <a:avLst/>
          </a:prstGeom>
          <a:noFill/>
        </p:spPr>
        <p:txBody>
          <a:bodyPr wrap="square" lIns="109727" tIns="54863" rIns="109727" bIns="54863" rtlCol="0">
            <a:spAutoFit/>
          </a:bodyPr>
          <a:lstStyle/>
          <a:p>
            <a:pPr>
              <a:lnSpc>
                <a:spcPct val="150000"/>
              </a:lnSpc>
            </a:pPr>
            <a:r>
              <a:rPr lang="zh-CN" altLang="en-US" sz="1600" dirty="0">
                <a:solidFill>
                  <a:schemeClr val="bg1"/>
                </a:solidFill>
                <a:cs typeface="+mn-ea"/>
              </a:rPr>
              <a:t>对于问题一，我们使用社会网络分析来构建传递网络， 并解释了网络的基本属性。 特定的网络特征分别从整体、局部和个别的角度进行分析。同时计算了网络中心度和随时间的变化。 </a:t>
            </a:r>
            <a:endParaRPr lang="zh-CN" altLang="en-US" sz="1600" dirty="0">
              <a:solidFill>
                <a:schemeClr val="bg1"/>
              </a:solidFill>
              <a:cs typeface="+mn-ea"/>
              <a:sym typeface="+mn-lt"/>
            </a:endParaRPr>
          </a:p>
        </p:txBody>
      </p:sp>
      <p:sp>
        <p:nvSpPr>
          <p:cNvPr id="7" name="TextBox 12"/>
          <p:cNvSpPr txBox="1"/>
          <p:nvPr/>
        </p:nvSpPr>
        <p:spPr>
          <a:xfrm>
            <a:off x="1397524" y="422073"/>
            <a:ext cx="2084736" cy="634896"/>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问题一</a:t>
            </a:r>
          </a:p>
        </p:txBody>
      </p:sp>
      <p:pic>
        <p:nvPicPr>
          <p:cNvPr id="8" name="图片 7">
            <a:extLst>
              <a:ext uri="{FF2B5EF4-FFF2-40B4-BE49-F238E27FC236}">
                <a16:creationId xmlns:a16="http://schemas.microsoft.com/office/drawing/2014/main" id="{18B048C3-3F8C-F19C-885A-97EC6A417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1426" y="422073"/>
            <a:ext cx="3862918" cy="2894405"/>
          </a:xfrm>
          <a:prstGeom prst="rect">
            <a:avLst/>
          </a:prstGeom>
        </p:spPr>
      </p:pic>
      <p:pic>
        <p:nvPicPr>
          <p:cNvPr id="10" name="图片 9">
            <a:extLst>
              <a:ext uri="{FF2B5EF4-FFF2-40B4-BE49-F238E27FC236}">
                <a16:creationId xmlns:a16="http://schemas.microsoft.com/office/drawing/2014/main" id="{382792F3-23FF-A428-04C9-63B64B9959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1425" y="3316478"/>
            <a:ext cx="3862917" cy="2894404"/>
          </a:xfrm>
          <a:prstGeom prst="rect">
            <a:avLst/>
          </a:prstGeom>
        </p:spPr>
      </p:pic>
      <p:pic>
        <p:nvPicPr>
          <p:cNvPr id="5" name="图片 4">
            <a:extLst>
              <a:ext uri="{FF2B5EF4-FFF2-40B4-BE49-F238E27FC236}">
                <a16:creationId xmlns:a16="http://schemas.microsoft.com/office/drawing/2014/main" id="{E5A63DCC-3E67-8477-FF73-EC8A459BD113}"/>
              </a:ext>
            </a:extLst>
          </p:cNvPr>
          <p:cNvPicPr>
            <a:picLocks noChangeAspect="1"/>
          </p:cNvPicPr>
          <p:nvPr/>
        </p:nvPicPr>
        <p:blipFill rotWithShape="1">
          <a:blip r:embed="rId5">
            <a:extLst>
              <a:ext uri="{28A0092B-C50C-407E-A947-70E740481C1C}">
                <a14:useLocalDpi xmlns:a14="http://schemas.microsoft.com/office/drawing/2010/main" val="0"/>
              </a:ext>
            </a:extLst>
          </a:blip>
          <a:srcRect l="11413" t="6315" r="8825" b="7114"/>
          <a:stretch/>
        </p:blipFill>
        <p:spPr>
          <a:xfrm>
            <a:off x="-1" y="0"/>
            <a:ext cx="12179141" cy="6707646"/>
          </a:xfrm>
          <a:prstGeom prst="rect">
            <a:avLst/>
          </a:prstGeom>
        </p:spPr>
      </p:pic>
      <p:pic>
        <p:nvPicPr>
          <p:cNvPr id="13" name="图片 12">
            <a:extLst>
              <a:ext uri="{FF2B5EF4-FFF2-40B4-BE49-F238E27FC236}">
                <a16:creationId xmlns:a16="http://schemas.microsoft.com/office/drawing/2014/main" id="{9F48995C-63F6-7279-B80E-C14B7EB8D611}"/>
              </a:ext>
            </a:extLst>
          </p:cNvPr>
          <p:cNvPicPr>
            <a:picLocks noChangeAspect="1"/>
          </p:cNvPicPr>
          <p:nvPr/>
        </p:nvPicPr>
        <p:blipFill rotWithShape="1">
          <a:blip r:embed="rId6">
            <a:extLst>
              <a:ext uri="{28A0092B-C50C-407E-A947-70E740481C1C}">
                <a14:useLocalDpi xmlns:a14="http://schemas.microsoft.com/office/drawing/2010/main" val="0"/>
              </a:ext>
            </a:extLst>
          </a:blip>
          <a:srcRect l="11357" t="6428" r="8863" b="7545"/>
          <a:stretch/>
        </p:blipFill>
        <p:spPr>
          <a:xfrm>
            <a:off x="-2" y="0"/>
            <a:ext cx="12179141" cy="6663878"/>
          </a:xfrm>
          <a:prstGeom prst="rect">
            <a:avLst/>
          </a:prstGeom>
        </p:spPr>
      </p:pic>
    </p:spTree>
    <p:extLst>
      <p:ext uri="{BB962C8B-B14F-4D97-AF65-F5344CB8AC3E}">
        <p14:creationId xmlns:p14="http://schemas.microsoft.com/office/powerpoint/2010/main" val="332791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2"/>
          <p:cNvSpPr txBox="1"/>
          <p:nvPr/>
        </p:nvSpPr>
        <p:spPr>
          <a:xfrm>
            <a:off x="1397524" y="422073"/>
            <a:ext cx="2598072" cy="634896"/>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问题二</a:t>
            </a:r>
          </a:p>
        </p:txBody>
      </p:sp>
      <p:sp>
        <p:nvSpPr>
          <p:cNvPr id="3" name="文本框 2">
            <a:extLst>
              <a:ext uri="{FF2B5EF4-FFF2-40B4-BE49-F238E27FC236}">
                <a16:creationId xmlns:a16="http://schemas.microsoft.com/office/drawing/2014/main" id="{93A51F47-5C92-F4D8-BD55-0F01E467DA0E}"/>
              </a:ext>
            </a:extLst>
          </p:cNvPr>
          <p:cNvSpPr txBox="1"/>
          <p:nvPr/>
        </p:nvSpPr>
        <p:spPr>
          <a:xfrm>
            <a:off x="1397524" y="2143202"/>
            <a:ext cx="4698476" cy="3046988"/>
          </a:xfrm>
          <a:prstGeom prst="rect">
            <a:avLst/>
          </a:prstGeom>
          <a:noFill/>
        </p:spPr>
        <p:txBody>
          <a:bodyPr wrap="square" rtlCol="0">
            <a:spAutoFit/>
          </a:bodyPr>
          <a:lstStyle/>
          <a:p>
            <a:r>
              <a:rPr lang="zh-CN" altLang="en-US" sz="2400" b="0" i="0" dirty="0">
                <a:solidFill>
                  <a:srgbClr val="000000"/>
                </a:solidFill>
                <a:effectLst/>
                <a:latin typeface="Roboto" panose="02000000000000000000" pitchFamily="2" charset="0"/>
              </a:rPr>
              <a:t>其次，为了更全面地衡量团队合作绩效，我们整合个人贡献度，构建综合评价指标体系团队、团队结构、战略布局、环境变量和其他子指标。 为了明确个人对团队的贡献，结合主观和客观权重，使用层次分析法和熵权法构建子模型球员得分。</a:t>
            </a:r>
            <a:endParaRPr lang="zh-CN" altLang="en-US" sz="2400" dirty="0"/>
          </a:p>
        </p:txBody>
      </p:sp>
      <p:graphicFrame>
        <p:nvGraphicFramePr>
          <p:cNvPr id="4" name="表格 4">
            <a:extLst>
              <a:ext uri="{FF2B5EF4-FFF2-40B4-BE49-F238E27FC236}">
                <a16:creationId xmlns:a16="http://schemas.microsoft.com/office/drawing/2014/main" id="{CCDFDC95-1B11-2E2D-044C-01233B6D529A}"/>
              </a:ext>
            </a:extLst>
          </p:cNvPr>
          <p:cNvGraphicFramePr>
            <a:graphicFrameLocks noGrp="1"/>
          </p:cNvGraphicFramePr>
          <p:nvPr>
            <p:extLst>
              <p:ext uri="{D42A27DB-BD31-4B8C-83A1-F6EECF244321}">
                <p14:modId xmlns:p14="http://schemas.microsoft.com/office/powerpoint/2010/main" val="2101368679"/>
              </p:ext>
            </p:extLst>
          </p:nvPr>
        </p:nvGraphicFramePr>
        <p:xfrm>
          <a:off x="6572633" y="1385862"/>
          <a:ext cx="4995448" cy="4855378"/>
        </p:xfrm>
        <a:graphic>
          <a:graphicData uri="http://schemas.openxmlformats.org/drawingml/2006/table">
            <a:tbl>
              <a:tblPr firstRow="1" bandRow="1">
                <a:tableStyleId>{5C22544A-7EE6-4342-B048-85BDC9FD1C3A}</a:tableStyleId>
              </a:tblPr>
              <a:tblGrid>
                <a:gridCol w="2497724">
                  <a:extLst>
                    <a:ext uri="{9D8B030D-6E8A-4147-A177-3AD203B41FA5}">
                      <a16:colId xmlns:a16="http://schemas.microsoft.com/office/drawing/2014/main" val="865451482"/>
                    </a:ext>
                  </a:extLst>
                </a:gridCol>
                <a:gridCol w="2497724">
                  <a:extLst>
                    <a:ext uri="{9D8B030D-6E8A-4147-A177-3AD203B41FA5}">
                      <a16:colId xmlns:a16="http://schemas.microsoft.com/office/drawing/2014/main" val="137656537"/>
                    </a:ext>
                  </a:extLst>
                </a:gridCol>
              </a:tblGrid>
              <a:tr h="441398">
                <a:tc gridSpan="2">
                  <a:txBody>
                    <a:bodyPr/>
                    <a:lstStyle/>
                    <a:p>
                      <a:pPr algn="ctr"/>
                      <a:r>
                        <a:rPr lang="zh-CN" altLang="en-US" sz="1800" b="1" kern="1200" dirty="0">
                          <a:solidFill>
                            <a:schemeClr val="lt1"/>
                          </a:solidFill>
                          <a:latin typeface="+mn-lt"/>
                          <a:ea typeface="+mn-ea"/>
                          <a:cs typeface="+mn-cs"/>
                        </a:rPr>
                        <a:t>层次分析法和熵权法下的</a:t>
                      </a:r>
                      <a:r>
                        <a:rPr lang="zh-CN" altLang="en-US" dirty="0"/>
                        <a:t>权重</a:t>
                      </a:r>
                    </a:p>
                  </a:txBody>
                  <a:tcPr/>
                </a:tc>
                <a:tc hMerge="1">
                  <a:txBody>
                    <a:bodyPr/>
                    <a:lstStyle/>
                    <a:p>
                      <a:endParaRPr lang="zh-CN" altLang="en-US" dirty="0"/>
                    </a:p>
                  </a:txBody>
                  <a:tcPr/>
                </a:tc>
                <a:extLst>
                  <a:ext uri="{0D108BD9-81ED-4DB2-BD59-A6C34878D82A}">
                    <a16:rowId xmlns:a16="http://schemas.microsoft.com/office/drawing/2014/main" val="813582792"/>
                  </a:ext>
                </a:extLst>
              </a:tr>
              <a:tr h="441398">
                <a:tc gridSpan="2">
                  <a:txBody>
                    <a:bodyPr/>
                    <a:lstStyle/>
                    <a:p>
                      <a:pPr algn="ctr"/>
                      <a:r>
                        <a:rPr lang="en-US" altLang="zh-CN" dirty="0"/>
                        <a:t>Forward</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788662405"/>
                  </a:ext>
                </a:extLst>
              </a:tr>
              <a:tr h="441398">
                <a:tc>
                  <a:txBody>
                    <a:bodyPr/>
                    <a:lstStyle/>
                    <a:p>
                      <a:pPr algn="ctr"/>
                      <a:r>
                        <a:rPr lang="en-US" altLang="zh-CN" dirty="0"/>
                        <a:t>Attack</a:t>
                      </a:r>
                      <a:endParaRPr lang="zh-CN" altLang="en-US" dirty="0"/>
                    </a:p>
                  </a:txBody>
                  <a:tcPr/>
                </a:tc>
                <a:tc>
                  <a:txBody>
                    <a:bodyPr/>
                    <a:lstStyle/>
                    <a:p>
                      <a:pPr algn="ctr"/>
                      <a:r>
                        <a:rPr lang="en-US" altLang="zh-CN" dirty="0"/>
                        <a:t>0.084</a:t>
                      </a:r>
                      <a:endParaRPr lang="zh-CN" altLang="en-US" dirty="0"/>
                    </a:p>
                  </a:txBody>
                  <a:tcPr/>
                </a:tc>
                <a:extLst>
                  <a:ext uri="{0D108BD9-81ED-4DB2-BD59-A6C34878D82A}">
                    <a16:rowId xmlns:a16="http://schemas.microsoft.com/office/drawing/2014/main" val="3610828570"/>
                  </a:ext>
                </a:extLst>
              </a:tr>
              <a:tr h="441398">
                <a:tc>
                  <a:txBody>
                    <a:bodyPr/>
                    <a:lstStyle/>
                    <a:p>
                      <a:pPr algn="ctr"/>
                      <a:r>
                        <a:rPr lang="en-US" altLang="zh-CN" dirty="0"/>
                        <a:t>Guard</a:t>
                      </a:r>
                      <a:endParaRPr lang="zh-CN" altLang="en-US" dirty="0"/>
                    </a:p>
                  </a:txBody>
                  <a:tcPr/>
                </a:tc>
                <a:tc>
                  <a:txBody>
                    <a:bodyPr/>
                    <a:lstStyle/>
                    <a:p>
                      <a:pPr algn="ctr"/>
                      <a:r>
                        <a:rPr lang="en-US" altLang="zh-CN" dirty="0"/>
                        <a:t>0.039</a:t>
                      </a:r>
                      <a:endParaRPr lang="zh-CN" altLang="en-US" dirty="0"/>
                    </a:p>
                  </a:txBody>
                  <a:tcPr/>
                </a:tc>
                <a:extLst>
                  <a:ext uri="{0D108BD9-81ED-4DB2-BD59-A6C34878D82A}">
                    <a16:rowId xmlns:a16="http://schemas.microsoft.com/office/drawing/2014/main" val="1954061515"/>
                  </a:ext>
                </a:extLst>
              </a:tr>
              <a:tr h="441398">
                <a:tc>
                  <a:txBody>
                    <a:bodyPr/>
                    <a:lstStyle/>
                    <a:p>
                      <a:pPr algn="ctr"/>
                      <a:r>
                        <a:rPr lang="en-US" altLang="zh-CN" dirty="0"/>
                        <a:t>Pass</a:t>
                      </a:r>
                      <a:endParaRPr lang="zh-CN" altLang="en-US" dirty="0"/>
                    </a:p>
                  </a:txBody>
                  <a:tcPr/>
                </a:tc>
                <a:tc>
                  <a:txBody>
                    <a:bodyPr/>
                    <a:lstStyle/>
                    <a:p>
                      <a:pPr algn="ctr"/>
                      <a:r>
                        <a:rPr lang="en-US" altLang="zh-CN" dirty="0"/>
                        <a:t>0.065</a:t>
                      </a:r>
                      <a:endParaRPr lang="zh-CN" altLang="en-US" dirty="0"/>
                    </a:p>
                  </a:txBody>
                  <a:tcPr/>
                </a:tc>
                <a:extLst>
                  <a:ext uri="{0D108BD9-81ED-4DB2-BD59-A6C34878D82A}">
                    <a16:rowId xmlns:a16="http://schemas.microsoft.com/office/drawing/2014/main" val="892628535"/>
                  </a:ext>
                </a:extLst>
              </a:tr>
              <a:tr h="441398">
                <a:tc>
                  <a:txBody>
                    <a:bodyPr/>
                    <a:lstStyle/>
                    <a:p>
                      <a:pPr algn="ctr"/>
                      <a:r>
                        <a:rPr lang="en-US" altLang="zh-CN" dirty="0"/>
                        <a:t>Fault</a:t>
                      </a:r>
                      <a:endParaRPr lang="zh-CN" altLang="en-US" dirty="0"/>
                    </a:p>
                  </a:txBody>
                  <a:tcPr/>
                </a:tc>
                <a:tc>
                  <a:txBody>
                    <a:bodyPr/>
                    <a:lstStyle/>
                    <a:p>
                      <a:pPr algn="ctr"/>
                      <a:r>
                        <a:rPr lang="en-US" altLang="zh-CN" dirty="0"/>
                        <a:t>0.052</a:t>
                      </a:r>
                      <a:endParaRPr lang="zh-CN" altLang="en-US" dirty="0"/>
                    </a:p>
                  </a:txBody>
                  <a:tcPr/>
                </a:tc>
                <a:extLst>
                  <a:ext uri="{0D108BD9-81ED-4DB2-BD59-A6C34878D82A}">
                    <a16:rowId xmlns:a16="http://schemas.microsoft.com/office/drawing/2014/main" val="1951852208"/>
                  </a:ext>
                </a:extLst>
              </a:tr>
              <a:tr h="441398">
                <a:tc gridSpan="2">
                  <a:txBody>
                    <a:bodyPr/>
                    <a:lstStyle/>
                    <a:p>
                      <a:pPr algn="ctr"/>
                      <a:r>
                        <a:rPr lang="en-US" altLang="zh-CN" dirty="0"/>
                        <a:t>Midfield</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226608043"/>
                  </a:ext>
                </a:extLst>
              </a:tr>
              <a:tr h="441398">
                <a:tc>
                  <a:txBody>
                    <a:bodyPr/>
                    <a:lstStyle/>
                    <a:p>
                      <a:pPr algn="ctr"/>
                      <a:r>
                        <a:rPr lang="en-US" altLang="zh-CN" dirty="0"/>
                        <a:t>Attack</a:t>
                      </a:r>
                      <a:endParaRPr lang="zh-CN" altLang="en-US" dirty="0"/>
                    </a:p>
                  </a:txBody>
                  <a:tcPr/>
                </a:tc>
                <a:tc>
                  <a:txBody>
                    <a:bodyPr/>
                    <a:lstStyle/>
                    <a:p>
                      <a:pPr algn="ctr"/>
                      <a:r>
                        <a:rPr lang="en-US" altLang="zh-CN" dirty="0"/>
                        <a:t>0.047</a:t>
                      </a:r>
                      <a:endParaRPr lang="zh-CN" altLang="en-US" dirty="0"/>
                    </a:p>
                  </a:txBody>
                  <a:tcPr/>
                </a:tc>
                <a:extLst>
                  <a:ext uri="{0D108BD9-81ED-4DB2-BD59-A6C34878D82A}">
                    <a16:rowId xmlns:a16="http://schemas.microsoft.com/office/drawing/2014/main" val="1596221448"/>
                  </a:ext>
                </a:extLst>
              </a:tr>
              <a:tr h="441398">
                <a:tc>
                  <a:txBody>
                    <a:bodyPr/>
                    <a:lstStyle/>
                    <a:p>
                      <a:pPr algn="ctr"/>
                      <a:r>
                        <a:rPr lang="en-US" altLang="zh-CN" dirty="0"/>
                        <a:t>Guard</a:t>
                      </a:r>
                      <a:endParaRPr lang="zh-CN" altLang="en-US" dirty="0"/>
                    </a:p>
                  </a:txBody>
                  <a:tcPr/>
                </a:tc>
                <a:tc>
                  <a:txBody>
                    <a:bodyPr/>
                    <a:lstStyle/>
                    <a:p>
                      <a:pPr algn="ctr"/>
                      <a:r>
                        <a:rPr lang="en-US" altLang="zh-CN" dirty="0"/>
                        <a:t>0.050</a:t>
                      </a:r>
                      <a:endParaRPr lang="zh-CN" altLang="en-US" dirty="0"/>
                    </a:p>
                  </a:txBody>
                  <a:tcPr/>
                </a:tc>
                <a:extLst>
                  <a:ext uri="{0D108BD9-81ED-4DB2-BD59-A6C34878D82A}">
                    <a16:rowId xmlns:a16="http://schemas.microsoft.com/office/drawing/2014/main" val="3047569354"/>
                  </a:ext>
                </a:extLst>
              </a:tr>
              <a:tr h="441398">
                <a:tc>
                  <a:txBody>
                    <a:bodyPr/>
                    <a:lstStyle/>
                    <a:p>
                      <a:pPr algn="ctr"/>
                      <a:r>
                        <a:rPr lang="en-US" altLang="zh-CN" dirty="0"/>
                        <a:t>Pass</a:t>
                      </a:r>
                      <a:endParaRPr lang="zh-CN" altLang="en-US" dirty="0"/>
                    </a:p>
                  </a:txBody>
                  <a:tcPr/>
                </a:tc>
                <a:tc>
                  <a:txBody>
                    <a:bodyPr/>
                    <a:lstStyle/>
                    <a:p>
                      <a:pPr algn="ctr"/>
                      <a:r>
                        <a:rPr lang="en-US" altLang="zh-CN" dirty="0"/>
                        <a:t>0.093</a:t>
                      </a:r>
                      <a:endParaRPr lang="zh-CN" altLang="en-US" dirty="0"/>
                    </a:p>
                  </a:txBody>
                  <a:tcPr/>
                </a:tc>
                <a:extLst>
                  <a:ext uri="{0D108BD9-81ED-4DB2-BD59-A6C34878D82A}">
                    <a16:rowId xmlns:a16="http://schemas.microsoft.com/office/drawing/2014/main" val="212938972"/>
                  </a:ext>
                </a:extLst>
              </a:tr>
              <a:tr h="441398">
                <a:tc>
                  <a:txBody>
                    <a:bodyPr/>
                    <a:lstStyle/>
                    <a:p>
                      <a:pPr algn="ctr"/>
                      <a:r>
                        <a:rPr lang="en-US" altLang="zh-CN" dirty="0"/>
                        <a:t>Fault</a:t>
                      </a:r>
                      <a:endParaRPr lang="zh-CN" altLang="en-US" dirty="0"/>
                    </a:p>
                  </a:txBody>
                  <a:tcPr/>
                </a:tc>
                <a:tc>
                  <a:txBody>
                    <a:bodyPr/>
                    <a:lstStyle/>
                    <a:p>
                      <a:pPr algn="ctr"/>
                      <a:r>
                        <a:rPr lang="en-US" altLang="zh-CN" dirty="0"/>
                        <a:t>0.096</a:t>
                      </a:r>
                      <a:endParaRPr lang="zh-CN" altLang="en-US" dirty="0"/>
                    </a:p>
                  </a:txBody>
                  <a:tcPr/>
                </a:tc>
                <a:extLst>
                  <a:ext uri="{0D108BD9-81ED-4DB2-BD59-A6C34878D82A}">
                    <a16:rowId xmlns:a16="http://schemas.microsoft.com/office/drawing/2014/main" val="467715362"/>
                  </a:ext>
                </a:extLst>
              </a:tr>
            </a:tbl>
          </a:graphicData>
        </a:graphic>
      </p:graphicFrame>
    </p:spTree>
    <p:extLst>
      <p:ext uri="{BB962C8B-B14F-4D97-AF65-F5344CB8AC3E}">
        <p14:creationId xmlns:p14="http://schemas.microsoft.com/office/powerpoint/2010/main" val="5076801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a16="http://schemas.microsoft.com/office/drawing/2014/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524" y="422073"/>
            <a:ext cx="2598072" cy="634896"/>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问题三</a:t>
            </a:r>
          </a:p>
        </p:txBody>
      </p:sp>
      <p:sp>
        <p:nvSpPr>
          <p:cNvPr id="2" name="文本框 1">
            <a:extLst>
              <a:ext uri="{FF2B5EF4-FFF2-40B4-BE49-F238E27FC236}">
                <a16:creationId xmlns:a16="http://schemas.microsoft.com/office/drawing/2014/main" id="{E1664768-AADC-C3EB-40AB-D114D0EA3CF7}"/>
              </a:ext>
            </a:extLst>
          </p:cNvPr>
          <p:cNvSpPr txBox="1"/>
          <p:nvPr/>
        </p:nvSpPr>
        <p:spPr>
          <a:xfrm>
            <a:off x="1397524" y="4840330"/>
            <a:ext cx="9997031" cy="1595597"/>
          </a:xfrm>
          <a:prstGeom prst="rect">
            <a:avLst/>
          </a:prstGeom>
          <a:noFill/>
        </p:spPr>
        <p:txBody>
          <a:bodyPr wrap="square" rtlCol="0">
            <a:spAutoFit/>
          </a:bodyPr>
          <a:lstStyle/>
          <a:p>
            <a:r>
              <a:rPr lang="zh-CN" altLang="en-US" sz="2400" dirty="0">
                <a:solidFill>
                  <a:srgbClr val="000000"/>
                </a:solidFill>
                <a:latin typeface="Roboto" panose="02000000000000000000" pitchFamily="2" charset="0"/>
              </a:rPr>
              <a:t>问题三，</a:t>
            </a:r>
            <a:r>
              <a:rPr lang="zh-CN" altLang="en-US" sz="2400" b="0" i="0" dirty="0">
                <a:solidFill>
                  <a:srgbClr val="000000"/>
                </a:solidFill>
                <a:effectLst/>
                <a:latin typeface="Roboto" panose="02000000000000000000" pitchFamily="2" charset="0"/>
              </a:rPr>
              <a:t>通过分析</a:t>
            </a:r>
            <a:r>
              <a:rPr lang="en-US" altLang="zh-CN" sz="2400" dirty="0">
                <a:solidFill>
                  <a:srgbClr val="000000"/>
                </a:solidFill>
                <a:latin typeface="Roboto" panose="02000000000000000000" pitchFamily="2" charset="0"/>
              </a:rPr>
              <a:t>Huskies</a:t>
            </a:r>
            <a:r>
              <a:rPr lang="zh-CN" altLang="en-US" sz="2400" b="0" i="0" dirty="0">
                <a:solidFill>
                  <a:srgbClr val="000000"/>
                </a:solidFill>
                <a:effectLst/>
                <a:latin typeface="Roboto" panose="02000000000000000000" pitchFamily="2" charset="0"/>
              </a:rPr>
              <a:t>在高光表现中经常使用的阵型，我们发现哈士奇更倾向于采用防守反击的策略。 哈士奇平时在中前场和后场的表现都比较好，但是在中后卫方面很弱。 因此，我们建议哈士奇将长传冲球模式发扬光大。</a:t>
            </a:r>
            <a:endParaRPr lang="zh-CN" altLang="en-US" sz="2400" dirty="0"/>
          </a:p>
        </p:txBody>
      </p:sp>
      <p:pic>
        <p:nvPicPr>
          <p:cNvPr id="6" name="图片 5">
            <a:extLst>
              <a:ext uri="{FF2B5EF4-FFF2-40B4-BE49-F238E27FC236}">
                <a16:creationId xmlns:a16="http://schemas.microsoft.com/office/drawing/2014/main" id="{619D748B-2479-3640-51A2-AE54F6F82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074" y="1492080"/>
            <a:ext cx="3975044" cy="2913139"/>
          </a:xfrm>
          <a:prstGeom prst="rect">
            <a:avLst/>
          </a:prstGeom>
        </p:spPr>
      </p:pic>
      <p:pic>
        <p:nvPicPr>
          <p:cNvPr id="9" name="图片 8">
            <a:extLst>
              <a:ext uri="{FF2B5EF4-FFF2-40B4-BE49-F238E27FC236}">
                <a16:creationId xmlns:a16="http://schemas.microsoft.com/office/drawing/2014/main" id="{7EFF754D-950F-4CEF-536F-B3D1CE509A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6039" y="1492079"/>
            <a:ext cx="3938564" cy="2913139"/>
          </a:xfrm>
          <a:prstGeom prst="rect">
            <a:avLst/>
          </a:prstGeom>
        </p:spPr>
      </p:pic>
    </p:spTree>
    <p:extLst>
      <p:ext uri="{BB962C8B-B14F-4D97-AF65-F5344CB8AC3E}">
        <p14:creationId xmlns:p14="http://schemas.microsoft.com/office/powerpoint/2010/main" val="1119010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a14="http://schemas.microsoft.com/office/drawing/2010/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2"/>
          <p:cNvSpPr txBox="1"/>
          <p:nvPr/>
        </p:nvSpPr>
        <p:spPr>
          <a:xfrm>
            <a:off x="1397524" y="422073"/>
            <a:ext cx="2598072" cy="634896"/>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问题四</a:t>
            </a:r>
          </a:p>
        </p:txBody>
      </p:sp>
      <p:sp>
        <p:nvSpPr>
          <p:cNvPr id="17" name="TextBox 16"/>
          <p:cNvSpPr txBox="1"/>
          <p:nvPr/>
        </p:nvSpPr>
        <p:spPr>
          <a:xfrm>
            <a:off x="378963" y="6547011"/>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
        <p:nvSpPr>
          <p:cNvPr id="2" name="文本框 1">
            <a:extLst>
              <a:ext uri="{FF2B5EF4-FFF2-40B4-BE49-F238E27FC236}">
                <a16:creationId xmlns:a16="http://schemas.microsoft.com/office/drawing/2014/main" id="{AB4B72CC-8753-7F13-9757-32D05971F468}"/>
              </a:ext>
            </a:extLst>
          </p:cNvPr>
          <p:cNvSpPr txBox="1"/>
          <p:nvPr/>
        </p:nvSpPr>
        <p:spPr>
          <a:xfrm>
            <a:off x="7178286" y="3267247"/>
            <a:ext cx="4698476" cy="1200329"/>
          </a:xfrm>
          <a:prstGeom prst="rect">
            <a:avLst/>
          </a:prstGeom>
          <a:noFill/>
        </p:spPr>
        <p:txBody>
          <a:bodyPr wrap="square" rtlCol="0">
            <a:spAutoFit/>
          </a:bodyPr>
          <a:lstStyle/>
          <a:p>
            <a:r>
              <a:rPr lang="zh-CN" altLang="en-US" sz="2400" b="0" i="0" dirty="0">
                <a:solidFill>
                  <a:srgbClr val="000000"/>
                </a:solidFill>
                <a:effectLst/>
                <a:latin typeface="Roboto" panose="02000000000000000000" pitchFamily="2" charset="0"/>
              </a:rPr>
              <a:t>最后，我们进一步探讨了将这些方法应用于一般团队活动的可能性。</a:t>
            </a:r>
            <a:endParaRPr lang="zh-CN" altLang="en-US" sz="2400" dirty="0"/>
          </a:p>
        </p:txBody>
      </p:sp>
      <p:pic>
        <p:nvPicPr>
          <p:cNvPr id="1026" name="Picture 2">
            <a:extLst>
              <a:ext uri="{FF2B5EF4-FFF2-40B4-BE49-F238E27FC236}">
                <a16:creationId xmlns:a16="http://schemas.microsoft.com/office/drawing/2014/main" id="{B93C49D0-DE2C-F574-4CF8-D123FF42F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828" y="1454213"/>
            <a:ext cx="4835460" cy="4695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8422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a16="http://schemas.microsoft.com/office/drawing/2014/main" xmlns:a14="http://schemas.microsoft.com/office/drawing/2010/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97524" y="1446796"/>
            <a:ext cx="9773972" cy="2818462"/>
          </a:xfrm>
          <a:prstGeom prst="rect">
            <a:avLst/>
          </a:prstGeom>
          <a:noFill/>
        </p:spPr>
        <p:txBody>
          <a:bodyPr wrap="square" lIns="109727" tIns="54863" rIns="109727" bIns="54863" rtlCol="0">
            <a:spAutoFit/>
          </a:bodyPr>
          <a:lstStyle/>
          <a:p>
            <a:pPr>
              <a:lnSpc>
                <a:spcPct val="150000"/>
              </a:lnSpc>
            </a:pPr>
            <a:r>
              <a:rPr lang="zh-CN" altLang="en-US" sz="2400" dirty="0">
                <a:solidFill>
                  <a:srgbClr val="000000"/>
                </a:solidFill>
                <a:latin typeface="Roboto" panose="02000000000000000000" pitchFamily="2" charset="0"/>
              </a:rPr>
              <a:t>基于社交网络分析，一些因素能够描述网络属性和团队合作的指标，包括网络中心度等。</a:t>
            </a:r>
            <a:endParaRPr lang="en-US" altLang="zh-CN" sz="2400" dirty="0">
              <a:solidFill>
                <a:srgbClr val="000000"/>
              </a:solidFill>
              <a:latin typeface="Roboto" panose="02000000000000000000" pitchFamily="2" charset="0"/>
            </a:endParaRPr>
          </a:p>
          <a:p>
            <a:pPr>
              <a:lnSpc>
                <a:spcPct val="150000"/>
              </a:lnSpc>
            </a:pPr>
            <a:r>
              <a:rPr lang="zh-CN" altLang="en-US" sz="2400" b="0" i="0" dirty="0">
                <a:solidFill>
                  <a:srgbClr val="000000"/>
                </a:solidFill>
                <a:effectLst/>
                <a:latin typeface="Roboto" panose="02000000000000000000" pitchFamily="2" charset="0"/>
              </a:rPr>
              <a:t>结合主观和客观赋权法，结合层次分析法和熵权法。</a:t>
            </a:r>
            <a:endParaRPr lang="en-US" altLang="zh-CN" sz="2400" b="0" i="0" dirty="0">
              <a:solidFill>
                <a:srgbClr val="000000"/>
              </a:solidFill>
              <a:effectLst/>
              <a:latin typeface="Roboto" panose="02000000000000000000" pitchFamily="2" charset="0"/>
            </a:endParaRPr>
          </a:p>
          <a:p>
            <a:pPr>
              <a:lnSpc>
                <a:spcPct val="150000"/>
              </a:lnSpc>
            </a:pPr>
            <a:endParaRPr lang="en-US" altLang="zh-CN" sz="2400" dirty="0">
              <a:solidFill>
                <a:srgbClr val="000000"/>
              </a:solidFill>
              <a:latin typeface="Roboto" panose="02000000000000000000" pitchFamily="2" charset="0"/>
              <a:sym typeface="+mn-lt"/>
            </a:endParaRPr>
          </a:p>
          <a:p>
            <a:pPr>
              <a:lnSpc>
                <a:spcPct val="150000"/>
              </a:lnSpc>
            </a:pPr>
            <a:r>
              <a:rPr lang="zh-CN" altLang="en-US" sz="2400" dirty="0">
                <a:solidFill>
                  <a:srgbClr val="000000"/>
                </a:solidFill>
                <a:latin typeface="Roboto" panose="02000000000000000000" pitchFamily="2" charset="0"/>
                <a:sym typeface="+mn-lt"/>
              </a:rPr>
              <a:t>对于足球的专业知识不太了解，阵型站位等信息没有考虑。</a:t>
            </a:r>
            <a:endParaRPr lang="en-US" altLang="zh-CN" sz="2400" dirty="0">
              <a:solidFill>
                <a:srgbClr val="000000"/>
              </a:solidFill>
              <a:latin typeface="Roboto" panose="02000000000000000000" pitchFamily="2" charset="0"/>
              <a:sym typeface="+mn-lt"/>
            </a:endParaRPr>
          </a:p>
        </p:txBody>
      </p:sp>
      <p:sp>
        <p:nvSpPr>
          <p:cNvPr id="5" name="TextBox 12"/>
          <p:cNvSpPr txBox="1"/>
          <p:nvPr/>
        </p:nvSpPr>
        <p:spPr>
          <a:xfrm>
            <a:off x="1397524" y="422073"/>
            <a:ext cx="2598072" cy="634896"/>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总结</a:t>
            </a:r>
          </a:p>
        </p:txBody>
      </p:sp>
    </p:spTree>
    <p:extLst>
      <p:ext uri="{BB962C8B-B14F-4D97-AF65-F5344CB8AC3E}">
        <p14:creationId xmlns:p14="http://schemas.microsoft.com/office/powerpoint/2010/main" val="34048466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EAC7AA0F-E5A4-4BB3-93E6-1AAB630444D4}"/>
              </a:ext>
            </a:extLst>
          </p:cNvPr>
          <p:cNvSpPr txBox="1"/>
          <p:nvPr/>
        </p:nvSpPr>
        <p:spPr>
          <a:xfrm>
            <a:off x="2071935" y="2462921"/>
            <a:ext cx="8048132" cy="1323439"/>
          </a:xfrm>
          <a:prstGeom prst="rect">
            <a:avLst/>
          </a:prstGeom>
          <a:noFill/>
        </p:spPr>
        <p:txBody>
          <a:bodyPr wrap="square" rtlCol="0">
            <a:spAutoFit/>
          </a:bodyPr>
          <a:lstStyle>
            <a:defPPr>
              <a:defRPr lang="zh-CN"/>
            </a:defPPr>
            <a:lvl1pPr algn="ctr">
              <a:defRPr sz="4800" b="1">
                <a:gradFill flip="none" rotWithShape="1">
                  <a:gsLst>
                    <a:gs pos="53000">
                      <a:srgbClr val="FFC000"/>
                    </a:gs>
                    <a:gs pos="84000">
                      <a:schemeClr val="accent6">
                        <a:lumMod val="0"/>
                        <a:lumOff val="100000"/>
                      </a:schemeClr>
                    </a:gs>
                    <a:gs pos="20000">
                      <a:srgbClr val="FF9900"/>
                    </a:gs>
                  </a:gsLst>
                  <a:lin ang="16200000" scaled="1"/>
                  <a:tileRect/>
                </a:gradFill>
                <a:effectLst>
                  <a:outerShdw blurRad="101600" dist="38100" dir="5400000" algn="t" rotWithShape="0">
                    <a:prstClr val="black"/>
                  </a:outerShdw>
                </a:effectLst>
                <a:latin typeface="微软雅黑" panose="020B0503020204020204" pitchFamily="34" charset="-122"/>
                <a:ea typeface="微软雅黑" panose="020B0503020204020204" pitchFamily="34" charset="-122"/>
              </a:defRPr>
            </a:lvl1pPr>
          </a:lstStyle>
          <a:p>
            <a:r>
              <a:rPr lang="en-US" altLang="zh-CN" sz="8000" dirty="0">
                <a:solidFill>
                  <a:schemeClr val="accent1">
                    <a:lumMod val="50000"/>
                  </a:schemeClr>
                </a:solidFill>
                <a:effectLst/>
                <a:latin typeface="+mn-lt"/>
                <a:ea typeface="+mn-ea"/>
                <a:cs typeface="+mn-ea"/>
                <a:sym typeface="+mn-lt"/>
              </a:rPr>
              <a:t>THANK YOU</a:t>
            </a:r>
            <a:endParaRPr lang="zh-CN" altLang="en-US" sz="8000" dirty="0">
              <a:solidFill>
                <a:schemeClr val="accent1">
                  <a:lumMod val="50000"/>
                </a:schemeClr>
              </a:solidFill>
              <a:effectLst/>
              <a:latin typeface="+mn-lt"/>
              <a:ea typeface="+mn-ea"/>
              <a:cs typeface="+mn-ea"/>
              <a:sym typeface="+mn-lt"/>
            </a:endParaRPr>
          </a:p>
        </p:txBody>
      </p:sp>
      <p:cxnSp>
        <p:nvCxnSpPr>
          <p:cNvPr id="20" name="直接连接符 19">
            <a:extLst>
              <a:ext uri="{FF2B5EF4-FFF2-40B4-BE49-F238E27FC236}">
                <a16:creationId xmlns:a16="http://schemas.microsoft.com/office/drawing/2014/main" id="{6CFFAF6B-24C4-4C81-945C-0B3F7E108AD1}"/>
              </a:ext>
            </a:extLst>
          </p:cNvPr>
          <p:cNvCxnSpPr/>
          <p:nvPr/>
        </p:nvCxnSpPr>
        <p:spPr>
          <a:xfrm>
            <a:off x="2340864" y="3898147"/>
            <a:ext cx="7510272" cy="0"/>
          </a:xfrm>
          <a:prstGeom prst="line">
            <a:avLst/>
          </a:prstGeom>
          <a:ln w="95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3D1B075A-08D6-4BF2-8AB0-20C3B31BEEAF}"/>
              </a:ext>
            </a:extLst>
          </p:cNvPr>
          <p:cNvGrpSpPr/>
          <p:nvPr/>
        </p:nvGrpSpPr>
        <p:grpSpPr>
          <a:xfrm flipH="1">
            <a:off x="0" y="0"/>
            <a:ext cx="12192000" cy="6858001"/>
            <a:chOff x="2" y="0"/>
            <a:chExt cx="12192000" cy="6858001"/>
          </a:xfrm>
        </p:grpSpPr>
        <p:grpSp>
          <p:nvGrpSpPr>
            <p:cNvPr id="23" name="组合 22">
              <a:extLst>
                <a:ext uri="{FF2B5EF4-FFF2-40B4-BE49-F238E27FC236}">
                  <a16:creationId xmlns:a16="http://schemas.microsoft.com/office/drawing/2014/main" id="{D309F32C-CEE0-4D5C-9457-EB30C60376F3}"/>
                </a:ext>
              </a:extLst>
            </p:cNvPr>
            <p:cNvGrpSpPr/>
            <p:nvPr/>
          </p:nvGrpSpPr>
          <p:grpSpPr>
            <a:xfrm>
              <a:off x="2" y="0"/>
              <a:ext cx="3135084" cy="5941181"/>
              <a:chOff x="0" y="0"/>
              <a:chExt cx="2590667" cy="4976958"/>
            </a:xfrm>
          </p:grpSpPr>
          <p:sp>
            <p:nvSpPr>
              <p:cNvPr id="27" name="矩形 1">
                <a:extLst>
                  <a:ext uri="{FF2B5EF4-FFF2-40B4-BE49-F238E27FC236}">
                    <a16:creationId xmlns:a16="http://schemas.microsoft.com/office/drawing/2014/main" id="{FE6A831C-137C-4B27-88B9-E6DB00323C55}"/>
                  </a:ext>
                </a:extLst>
              </p:cNvPr>
              <p:cNvSpPr/>
              <p:nvPr/>
            </p:nvSpPr>
            <p:spPr>
              <a:xfrm>
                <a:off x="0" y="0"/>
                <a:ext cx="2590667" cy="4976958"/>
              </a:xfrm>
              <a:custGeom>
                <a:avLst/>
                <a:gdLst>
                  <a:gd name="connsiteX0" fmla="*/ 0 w 2278743"/>
                  <a:gd name="connsiteY0" fmla="*/ 0 h 3689577"/>
                  <a:gd name="connsiteX1" fmla="*/ 2278743 w 2278743"/>
                  <a:gd name="connsiteY1" fmla="*/ 0 h 3689577"/>
                  <a:gd name="connsiteX2" fmla="*/ 2278743 w 2278743"/>
                  <a:gd name="connsiteY2" fmla="*/ 3689577 h 3689577"/>
                  <a:gd name="connsiteX3" fmla="*/ 0 w 2278743"/>
                  <a:gd name="connsiteY3" fmla="*/ 3689577 h 3689577"/>
                  <a:gd name="connsiteX4" fmla="*/ 0 w 2278743"/>
                  <a:gd name="connsiteY4" fmla="*/ 0 h 3689577"/>
                  <a:gd name="connsiteX0" fmla="*/ 0 w 2278743"/>
                  <a:gd name="connsiteY0" fmla="*/ 0 h 3689577"/>
                  <a:gd name="connsiteX1" fmla="*/ 2278743 w 2278743"/>
                  <a:gd name="connsiteY1" fmla="*/ 0 h 3689577"/>
                  <a:gd name="connsiteX2" fmla="*/ 0 w 2278743"/>
                  <a:gd name="connsiteY2" fmla="*/ 3689577 h 3689577"/>
                  <a:gd name="connsiteX3" fmla="*/ 0 w 2278743"/>
                  <a:gd name="connsiteY3" fmla="*/ 0 h 3689577"/>
                </a:gdLst>
                <a:ahLst/>
                <a:cxnLst>
                  <a:cxn ang="0">
                    <a:pos x="connsiteX0" y="connsiteY0"/>
                  </a:cxn>
                  <a:cxn ang="0">
                    <a:pos x="connsiteX1" y="connsiteY1"/>
                  </a:cxn>
                  <a:cxn ang="0">
                    <a:pos x="connsiteX2" y="connsiteY2"/>
                  </a:cxn>
                  <a:cxn ang="0">
                    <a:pos x="connsiteX3" y="connsiteY3"/>
                  </a:cxn>
                </a:cxnLst>
                <a:rect l="l" t="t" r="r" b="b"/>
                <a:pathLst>
                  <a:path w="2278743" h="3689577">
                    <a:moveTo>
                      <a:pt x="0" y="0"/>
                    </a:moveTo>
                    <a:lnTo>
                      <a:pt x="2278743" y="0"/>
                    </a:lnTo>
                    <a:lnTo>
                      <a:pt x="0" y="3689577"/>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8" name="矩形 1">
                <a:extLst>
                  <a:ext uri="{FF2B5EF4-FFF2-40B4-BE49-F238E27FC236}">
                    <a16:creationId xmlns:a16="http://schemas.microsoft.com/office/drawing/2014/main" id="{492CF48E-DEC9-44DA-8EED-F186C86A18A5}"/>
                  </a:ext>
                </a:extLst>
              </p:cNvPr>
              <p:cNvSpPr/>
              <p:nvPr/>
            </p:nvSpPr>
            <p:spPr>
              <a:xfrm>
                <a:off x="0" y="0"/>
                <a:ext cx="2590667" cy="3689577"/>
              </a:xfrm>
              <a:custGeom>
                <a:avLst/>
                <a:gdLst>
                  <a:gd name="connsiteX0" fmla="*/ 0 w 2278743"/>
                  <a:gd name="connsiteY0" fmla="*/ 0 h 3689577"/>
                  <a:gd name="connsiteX1" fmla="*/ 2278743 w 2278743"/>
                  <a:gd name="connsiteY1" fmla="*/ 0 h 3689577"/>
                  <a:gd name="connsiteX2" fmla="*/ 2278743 w 2278743"/>
                  <a:gd name="connsiteY2" fmla="*/ 3689577 h 3689577"/>
                  <a:gd name="connsiteX3" fmla="*/ 0 w 2278743"/>
                  <a:gd name="connsiteY3" fmla="*/ 3689577 h 3689577"/>
                  <a:gd name="connsiteX4" fmla="*/ 0 w 2278743"/>
                  <a:gd name="connsiteY4" fmla="*/ 0 h 3689577"/>
                  <a:gd name="connsiteX0" fmla="*/ 0 w 2278743"/>
                  <a:gd name="connsiteY0" fmla="*/ 0 h 3689577"/>
                  <a:gd name="connsiteX1" fmla="*/ 2278743 w 2278743"/>
                  <a:gd name="connsiteY1" fmla="*/ 0 h 3689577"/>
                  <a:gd name="connsiteX2" fmla="*/ 0 w 2278743"/>
                  <a:gd name="connsiteY2" fmla="*/ 3689577 h 3689577"/>
                  <a:gd name="connsiteX3" fmla="*/ 0 w 2278743"/>
                  <a:gd name="connsiteY3" fmla="*/ 0 h 3689577"/>
                </a:gdLst>
                <a:ahLst/>
                <a:cxnLst>
                  <a:cxn ang="0">
                    <a:pos x="connsiteX0" y="connsiteY0"/>
                  </a:cxn>
                  <a:cxn ang="0">
                    <a:pos x="connsiteX1" y="connsiteY1"/>
                  </a:cxn>
                  <a:cxn ang="0">
                    <a:pos x="connsiteX2" y="connsiteY2"/>
                  </a:cxn>
                  <a:cxn ang="0">
                    <a:pos x="connsiteX3" y="connsiteY3"/>
                  </a:cxn>
                </a:cxnLst>
                <a:rect l="l" t="t" r="r" b="b"/>
                <a:pathLst>
                  <a:path w="2278743" h="3689577">
                    <a:moveTo>
                      <a:pt x="0" y="0"/>
                    </a:moveTo>
                    <a:lnTo>
                      <a:pt x="2278743" y="0"/>
                    </a:lnTo>
                    <a:lnTo>
                      <a:pt x="0" y="3689577"/>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24" name="组合 23">
              <a:extLst>
                <a:ext uri="{FF2B5EF4-FFF2-40B4-BE49-F238E27FC236}">
                  <a16:creationId xmlns:a16="http://schemas.microsoft.com/office/drawing/2014/main" id="{2D297EE1-77A5-4E4D-A156-AB9CEAF77C52}"/>
                </a:ext>
              </a:extLst>
            </p:cNvPr>
            <p:cNvGrpSpPr/>
            <p:nvPr/>
          </p:nvGrpSpPr>
          <p:grpSpPr>
            <a:xfrm>
              <a:off x="9463315" y="1664306"/>
              <a:ext cx="2728687" cy="5193695"/>
              <a:chOff x="7715421" y="1884933"/>
              <a:chExt cx="1428579" cy="3258567"/>
            </a:xfrm>
          </p:grpSpPr>
          <p:sp>
            <p:nvSpPr>
              <p:cNvPr id="25" name="矩形 10">
                <a:extLst>
                  <a:ext uri="{FF2B5EF4-FFF2-40B4-BE49-F238E27FC236}">
                    <a16:creationId xmlns:a16="http://schemas.microsoft.com/office/drawing/2014/main" id="{58B06892-657B-404D-9940-2380A8FC4B14}"/>
                  </a:ext>
                </a:extLst>
              </p:cNvPr>
              <p:cNvSpPr/>
              <p:nvPr/>
            </p:nvSpPr>
            <p:spPr>
              <a:xfrm>
                <a:off x="7715421" y="1884933"/>
                <a:ext cx="1428579" cy="3258567"/>
              </a:xfrm>
              <a:custGeom>
                <a:avLst/>
                <a:gdLst>
                  <a:gd name="connsiteX0" fmla="*/ 0 w 2278743"/>
                  <a:gd name="connsiteY0" fmla="*/ 0 h 3689577"/>
                  <a:gd name="connsiteX1" fmla="*/ 2278743 w 2278743"/>
                  <a:gd name="connsiteY1" fmla="*/ 0 h 3689577"/>
                  <a:gd name="connsiteX2" fmla="*/ 2278743 w 2278743"/>
                  <a:gd name="connsiteY2" fmla="*/ 3689577 h 3689577"/>
                  <a:gd name="connsiteX3" fmla="*/ 0 w 2278743"/>
                  <a:gd name="connsiteY3" fmla="*/ 3689577 h 3689577"/>
                  <a:gd name="connsiteX4" fmla="*/ 0 w 2278743"/>
                  <a:gd name="connsiteY4" fmla="*/ 0 h 3689577"/>
                  <a:gd name="connsiteX0" fmla="*/ 0 w 2278743"/>
                  <a:gd name="connsiteY0" fmla="*/ 3689577 h 3689577"/>
                  <a:gd name="connsiteX1" fmla="*/ 2278743 w 2278743"/>
                  <a:gd name="connsiteY1" fmla="*/ 0 h 3689577"/>
                  <a:gd name="connsiteX2" fmla="*/ 2278743 w 2278743"/>
                  <a:gd name="connsiteY2" fmla="*/ 3689577 h 3689577"/>
                  <a:gd name="connsiteX3" fmla="*/ 0 w 2278743"/>
                  <a:gd name="connsiteY3" fmla="*/ 3689577 h 3689577"/>
                </a:gdLst>
                <a:ahLst/>
                <a:cxnLst>
                  <a:cxn ang="0">
                    <a:pos x="connsiteX0" y="connsiteY0"/>
                  </a:cxn>
                  <a:cxn ang="0">
                    <a:pos x="connsiteX1" y="connsiteY1"/>
                  </a:cxn>
                  <a:cxn ang="0">
                    <a:pos x="connsiteX2" y="connsiteY2"/>
                  </a:cxn>
                  <a:cxn ang="0">
                    <a:pos x="connsiteX3" y="connsiteY3"/>
                  </a:cxn>
                </a:cxnLst>
                <a:rect l="l" t="t" r="r" b="b"/>
                <a:pathLst>
                  <a:path w="2278743" h="3689577">
                    <a:moveTo>
                      <a:pt x="0" y="3689577"/>
                    </a:moveTo>
                    <a:lnTo>
                      <a:pt x="2278743" y="0"/>
                    </a:lnTo>
                    <a:lnTo>
                      <a:pt x="2278743" y="3689577"/>
                    </a:lnTo>
                    <a:lnTo>
                      <a:pt x="0" y="3689577"/>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6" name="矩形 10">
                <a:extLst>
                  <a:ext uri="{FF2B5EF4-FFF2-40B4-BE49-F238E27FC236}">
                    <a16:creationId xmlns:a16="http://schemas.microsoft.com/office/drawing/2014/main" id="{DC1059E8-7899-4630-9187-3484833EBA20}"/>
                  </a:ext>
                </a:extLst>
              </p:cNvPr>
              <p:cNvSpPr/>
              <p:nvPr/>
            </p:nvSpPr>
            <p:spPr>
              <a:xfrm>
                <a:off x="7715421" y="2606134"/>
                <a:ext cx="1428579" cy="2537366"/>
              </a:xfrm>
              <a:custGeom>
                <a:avLst/>
                <a:gdLst>
                  <a:gd name="connsiteX0" fmla="*/ 0 w 2278743"/>
                  <a:gd name="connsiteY0" fmla="*/ 0 h 3689577"/>
                  <a:gd name="connsiteX1" fmla="*/ 2278743 w 2278743"/>
                  <a:gd name="connsiteY1" fmla="*/ 0 h 3689577"/>
                  <a:gd name="connsiteX2" fmla="*/ 2278743 w 2278743"/>
                  <a:gd name="connsiteY2" fmla="*/ 3689577 h 3689577"/>
                  <a:gd name="connsiteX3" fmla="*/ 0 w 2278743"/>
                  <a:gd name="connsiteY3" fmla="*/ 3689577 h 3689577"/>
                  <a:gd name="connsiteX4" fmla="*/ 0 w 2278743"/>
                  <a:gd name="connsiteY4" fmla="*/ 0 h 3689577"/>
                  <a:gd name="connsiteX0" fmla="*/ 0 w 2278743"/>
                  <a:gd name="connsiteY0" fmla="*/ 3689577 h 3689577"/>
                  <a:gd name="connsiteX1" fmla="*/ 2278743 w 2278743"/>
                  <a:gd name="connsiteY1" fmla="*/ 0 h 3689577"/>
                  <a:gd name="connsiteX2" fmla="*/ 2278743 w 2278743"/>
                  <a:gd name="connsiteY2" fmla="*/ 3689577 h 3689577"/>
                  <a:gd name="connsiteX3" fmla="*/ 0 w 2278743"/>
                  <a:gd name="connsiteY3" fmla="*/ 3689577 h 3689577"/>
                </a:gdLst>
                <a:ahLst/>
                <a:cxnLst>
                  <a:cxn ang="0">
                    <a:pos x="connsiteX0" y="connsiteY0"/>
                  </a:cxn>
                  <a:cxn ang="0">
                    <a:pos x="connsiteX1" y="connsiteY1"/>
                  </a:cxn>
                  <a:cxn ang="0">
                    <a:pos x="connsiteX2" y="connsiteY2"/>
                  </a:cxn>
                  <a:cxn ang="0">
                    <a:pos x="connsiteX3" y="connsiteY3"/>
                  </a:cxn>
                </a:cxnLst>
                <a:rect l="l" t="t" r="r" b="b"/>
                <a:pathLst>
                  <a:path w="2278743" h="3689577">
                    <a:moveTo>
                      <a:pt x="0" y="3689577"/>
                    </a:moveTo>
                    <a:lnTo>
                      <a:pt x="2278743" y="0"/>
                    </a:lnTo>
                    <a:lnTo>
                      <a:pt x="2278743" y="3689577"/>
                    </a:lnTo>
                    <a:lnTo>
                      <a:pt x="0" y="3689577"/>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pic>
        <p:nvPicPr>
          <p:cNvPr id="29" name="图片 28">
            <a:extLst>
              <a:ext uri="{FF2B5EF4-FFF2-40B4-BE49-F238E27FC236}">
                <a16:creationId xmlns:a16="http://schemas.microsoft.com/office/drawing/2014/main" id="{DAA6E079-12D9-4777-B062-49362A9AD72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54986" y="551542"/>
            <a:ext cx="1248136" cy="742160"/>
          </a:xfrm>
          <a:prstGeom prst="rect">
            <a:avLst/>
          </a:prstGeom>
        </p:spPr>
      </p:pic>
    </p:spTree>
    <p:extLst>
      <p:ext uri="{BB962C8B-B14F-4D97-AF65-F5344CB8AC3E}">
        <p14:creationId xmlns:p14="http://schemas.microsoft.com/office/powerpoint/2010/main" val="1017845664"/>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xmlns:a16="http://schemas.microsoft.com/office/drawing/2014/main">
      <p:transition spd="slow">
        <p:fade/>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q2q5xqo">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宽屏</PresentationFormat>
  <Paragraphs>54</Paragraphs>
  <Slides>9</Slides>
  <Notes>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9</vt:i4>
      </vt:variant>
    </vt:vector>
  </HeadingPairs>
  <TitlesOfParts>
    <vt:vector size="16" baseType="lpstr">
      <vt:lpstr>等线</vt:lpstr>
      <vt:lpstr>微软雅黑</vt:lpstr>
      <vt:lpstr>Arial</vt:lpstr>
      <vt:lpstr>Calibri</vt:lpstr>
      <vt:lpstr>Roboto</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国家奖学金</dc:title>
  <dc:creator/>
  <cp:keywords>www.1ppt.com</cp:keywords>
  <dc:description>www.1ppt.com</dc:description>
  <cp:lastModifiedBy/>
  <cp:revision>1</cp:revision>
  <dcterms:created xsi:type="dcterms:W3CDTF">2021-10-23T00:49:02Z</dcterms:created>
  <dcterms:modified xsi:type="dcterms:W3CDTF">2023-01-19T03:34:10Z</dcterms:modified>
</cp:coreProperties>
</file>