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4" r:id="rId4"/>
    <p:sldId id="267" r:id="rId5"/>
    <p:sldId id="268" r:id="rId6"/>
    <p:sldId id="269" r:id="rId7"/>
    <p:sldId id="257" r:id="rId8"/>
    <p:sldId id="273" r:id="rId9"/>
    <p:sldId id="270" r:id="rId10"/>
    <p:sldId id="271" r:id="rId11"/>
    <p:sldId id="272" r:id="rId12"/>
    <p:sldId id="259" r:id="rId13"/>
    <p:sldId id="260" r:id="rId14"/>
    <p:sldId id="261" r:id="rId15"/>
    <p:sldId id="262" r:id="rId16"/>
    <p:sldId id="265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2"/>
    <a:srgbClr val="7EBCE0"/>
    <a:srgbClr val="0E8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11C1A-AD1F-489E-ECF9-7047B2912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F710B-3417-77F5-B3DB-B8E28D990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E2CEF-F1BF-303A-799C-CAE5C3D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75A17-E2A2-3B6A-EF5E-08F7C3DF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A22A2-36B0-67F0-C87E-493A51EE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816C65C0-BA99-228B-C223-65C8A37C8E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13" y="12938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8FC64B55-A974-055A-49BB-D5762AE495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5" y="213520"/>
            <a:ext cx="23399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6">
            <a:extLst>
              <a:ext uri="{FF2B5EF4-FFF2-40B4-BE49-F238E27FC236}">
                <a16:creationId xmlns:a16="http://schemas.microsoft.com/office/drawing/2014/main" id="{2FCAECEC-477D-835D-B9ED-D023E098E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91663" y="602458"/>
            <a:ext cx="2700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" b="1" dirty="0">
                <a:solidFill>
                  <a:srgbClr val="007C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 of Information Science &amp; Technology</a:t>
            </a:r>
            <a:endParaRPr lang="zh-CN" altLang="en-US" sz="800" b="1" dirty="0">
              <a:solidFill>
                <a:srgbClr val="007C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34A0D5-5A86-4DC5-1288-5481A62B2B7A}"/>
              </a:ext>
            </a:extLst>
          </p:cNvPr>
          <p:cNvSpPr/>
          <p:nvPr userDrawn="1"/>
        </p:nvSpPr>
        <p:spPr>
          <a:xfrm>
            <a:off x="0" y="6584969"/>
            <a:ext cx="12192000" cy="273031"/>
          </a:xfrm>
          <a:prstGeom prst="rect">
            <a:avLst/>
          </a:prstGeom>
          <a:solidFill>
            <a:srgbClr val="007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82D9-E33D-DF3A-4C17-518149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10102-98BA-A47E-531D-76955D14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AA9E-0A17-19F2-AAB4-D4B0D399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9064A-7E79-DC5E-99B0-8C85568E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713C6-F7EB-39F8-8F6B-4FE1C3E1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1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6CB250-CB5F-7707-33A5-C428C5B7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C11622-84DF-7D57-93FD-F7B2BCE27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0DF88-56F1-2CC1-6E76-2C9F009E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9EBB-294E-3DC3-5C9A-47DC1FF9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741DB-A2DE-2552-2A99-9C8E1438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2C77-C83D-5F4B-5467-F411F164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1D147-EC33-880B-A6D3-A7FB9162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B71BB-6D92-3A64-724A-179D5CA8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0491-3D0C-8D22-F68E-7EB82FF0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7E911-10B4-491C-0038-5DF4E43E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BB75AAEF-F7D5-32B5-969B-0B861E19E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13" y="12938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C30A98F5-2D18-B9B6-CC5E-6F0BDCFA07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5" y="213520"/>
            <a:ext cx="23399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6">
            <a:extLst>
              <a:ext uri="{FF2B5EF4-FFF2-40B4-BE49-F238E27FC236}">
                <a16:creationId xmlns:a16="http://schemas.microsoft.com/office/drawing/2014/main" id="{B09BC427-1E25-127C-4DD7-0C06467795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91663" y="602458"/>
            <a:ext cx="2700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" b="1" dirty="0">
                <a:solidFill>
                  <a:srgbClr val="007C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 of Information Science &amp; Technology</a:t>
            </a:r>
            <a:endParaRPr lang="zh-CN" altLang="en-US" sz="800" b="1" dirty="0">
              <a:solidFill>
                <a:srgbClr val="007C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F3A225-DBA9-A292-4F8B-52230A64A777}"/>
              </a:ext>
            </a:extLst>
          </p:cNvPr>
          <p:cNvGrpSpPr/>
          <p:nvPr userDrawn="1"/>
        </p:nvGrpSpPr>
        <p:grpSpPr>
          <a:xfrm>
            <a:off x="838200" y="1734662"/>
            <a:ext cx="8641278" cy="45719"/>
            <a:chOff x="247135" y="747537"/>
            <a:chExt cx="7745928" cy="45719"/>
          </a:xfrm>
          <a:solidFill>
            <a:srgbClr val="00B0F0"/>
          </a:solidFill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B8848D-CAD5-6FAF-FC85-22B4D76D4AAE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2A44121-197F-9DC0-C6B0-ABFE01974D9F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E5572E6-0F9D-8F24-317D-220357F19A13}"/>
              </a:ext>
            </a:extLst>
          </p:cNvPr>
          <p:cNvSpPr/>
          <p:nvPr userDrawn="1"/>
        </p:nvSpPr>
        <p:spPr>
          <a:xfrm>
            <a:off x="0" y="6584969"/>
            <a:ext cx="12192000" cy="273031"/>
          </a:xfrm>
          <a:prstGeom prst="rect">
            <a:avLst/>
          </a:prstGeom>
          <a:solidFill>
            <a:srgbClr val="007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AEEA-798C-E1E0-0BB7-B2AF4E29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FE413-5AE8-25C7-207C-2A8F86E2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BEA4E-1625-4913-0042-96ADC105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5D23-E4B9-E1BD-46CE-8690084E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3819F-C260-23FA-3E28-7D5E903E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67CF5-7D86-A282-2E05-6799D2F9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65943-453D-18FC-D48B-907330220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D9EAD-A32B-5CA8-FF4D-03FC4F50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11F3B-B4EB-DBF3-CD9D-4FF9AFC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6D743-09E0-EC64-526F-835E910A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E4EC7-E988-FAAF-D3D0-41674576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7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4E7E-6AC9-46E4-C24F-7F210033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F14CA-9AB3-6FE9-38C1-6D7CAA2F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5A6E9-1E41-E870-4920-0560094F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674BE3-C28E-66CD-0609-6943B9908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FDEF1-F167-6D94-3DA7-5186F460C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04391-F5BE-B558-D892-3FCEA91C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0E0A9-C33B-D515-589D-54C632AC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121B20-6F05-A30D-1279-AD1E6AE7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09F23-04B3-EAFF-902E-D0AA5A92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6DDE99-1F83-AD12-82E0-B98DE012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9480FC-2430-01D8-A150-9F4BE3E7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D9841-5C93-E6FA-0919-A4F9FA58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7819F6-AB36-C6F2-AF7F-F9E78920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00E80-DF5C-E336-53FD-1E96C320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0624B-DF4A-54A5-0D73-02724EC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197D-C57E-22FA-CC9B-76C67AD5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AC99C-1FF5-2A46-60BD-6E766B7C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49F2A-7EC1-9324-74CE-FED41019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4C59A-8A84-C906-BEF6-E81D63D1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DDCC5-DDE5-4F1B-DD77-0E15A086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5CE4B-0E2D-E88B-93FB-9369DC7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A609C-FCFB-80EB-186A-665509AF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4A8B7-0B64-7806-6181-F389A7266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EA4B1-0F21-BD21-7B18-75D6B949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BA916-A70E-D70F-C11D-14B896D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53F75-CD93-413D-801C-05ECCB58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CBC83-B01B-EA28-5192-86892143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55000">
              <a:srgbClr val="F3F3F3"/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AD18C2-886C-6CBD-0722-F881D0A9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3996B-28D8-484F-6BC2-046A4A74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BB392-A71D-CCA2-BC65-5FDEB87B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F079-72ED-455F-84CE-DB8625D5603C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4A9E9-530D-EDBE-28E2-0AF5D23CF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72720-1E14-35BA-E97C-350958F4E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EC4-A888-40D2-96A3-4D8C6D94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ndom_for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37CAE-542B-071B-48AE-85FF4821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C1918-459F-DD0A-D43F-0B2398D6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周汇报：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、围绕</a:t>
            </a:r>
            <a:r>
              <a:rPr lang="en-US" altLang="zh-CN" dirty="0"/>
              <a:t>20</a:t>
            </a:r>
            <a:r>
              <a:rPr lang="zh-CN" altLang="en-US" dirty="0"/>
              <a:t>年国赛</a:t>
            </a:r>
            <a:r>
              <a:rPr lang="en-US" altLang="zh-CN" dirty="0"/>
              <a:t>C</a:t>
            </a:r>
            <a:r>
              <a:rPr lang="zh-CN" altLang="en-US" dirty="0"/>
              <a:t>题或者其他国赛题目，完成赛题点评、程序主要技术再现和相应难点点评。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、学习一种判别模型（支持向量机、随机森林、决策树等任选一个）或者优化算法（蚁群算法、模拟退火算法等任选一个）</a:t>
            </a:r>
            <a:br>
              <a:rPr lang="zh-CN" altLang="en-US" dirty="0"/>
            </a:br>
            <a:r>
              <a:rPr lang="en-US" altLang="zh-CN" dirty="0"/>
              <a:t>PPT</a:t>
            </a:r>
            <a:r>
              <a:rPr lang="zh-CN" altLang="en-US" dirty="0"/>
              <a:t>包含题目点评和一个模型方法介绍。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B28F4-2EC4-E169-AC3D-F46E4D40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ABF79-AC14-69C3-ECA9-DA8B7266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(6)</a:t>
            </a:r>
            <a:r>
              <a:rPr lang="zh-CN" altLang="en-US" dirty="0"/>
              <a:t>有些信贷决策模型只是形式优化模型，单目标、变量</a:t>
            </a:r>
          </a:p>
          <a:p>
            <a:r>
              <a:rPr lang="zh-CN" altLang="en-US" dirty="0"/>
              <a:t>多、约束少，直观的结果与模型无关。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(7)</a:t>
            </a:r>
            <a:r>
              <a:rPr lang="zh-CN" altLang="en-US" dirty="0"/>
              <a:t>有的利用机器学习，没有说明训练样本和验证样本各 是什么，即便是交叉检验也应设定相应比例。有的用神经网络</a:t>
            </a:r>
          </a:p>
          <a:p>
            <a:r>
              <a:rPr lang="zh-CN" altLang="en-US" dirty="0"/>
              <a:t>只抄了一般算法，没有具体实现过程，输入与输出是什么，又</a:t>
            </a:r>
          </a:p>
          <a:p>
            <a:r>
              <a:rPr lang="zh-CN" altLang="en-US" dirty="0"/>
              <a:t>如何实现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(8)</a:t>
            </a:r>
            <a:r>
              <a:rPr lang="zh-CN" altLang="en-US" dirty="0"/>
              <a:t>大多数没有考虑一般突发因素的影响，而对新冠疫情</a:t>
            </a:r>
          </a:p>
          <a:p>
            <a:r>
              <a:rPr lang="zh-CN" altLang="en-US" dirty="0"/>
              <a:t>也只考虑了负面影响。而且没有反映到信贷风险和信贷决策模 型中去</a:t>
            </a:r>
          </a:p>
        </p:txBody>
      </p:sp>
    </p:spTree>
    <p:extLst>
      <p:ext uri="{BB962C8B-B14F-4D97-AF65-F5344CB8AC3E}">
        <p14:creationId xmlns:p14="http://schemas.microsoft.com/office/powerpoint/2010/main" val="228510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853EF-F3E4-2B3C-7BAF-B4095AAA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8BDE2-B41D-B5F5-24C3-8FF601EC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(9)</a:t>
            </a:r>
            <a:r>
              <a:rPr lang="zh-CN" altLang="en-US" dirty="0"/>
              <a:t>由于问题的开放性，无固定模型和方法，更无确定结 果，几乎无可参考的资料。有的参赛队死搬硬套或照抄了一 些不相关的模型、方法和不搭界的所谓“高大上”的算法。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(10)</a:t>
            </a:r>
            <a:r>
              <a:rPr lang="zh-CN" altLang="en-US" dirty="0"/>
              <a:t>竞赛论文的表述看，搬方法、套模型、抄算法的 “套路化</a:t>
            </a:r>
            <a:r>
              <a:rPr lang="en-US" altLang="zh-CN" dirty="0"/>
              <a:t>;</a:t>
            </a:r>
            <a:r>
              <a:rPr lang="zh-CN" altLang="en-US" dirty="0"/>
              <a:t>做法仍存在，形式化和虚拟化的表面文章过多， 模板化”和“套路化”的论文较为普遍。没有特性 没</a:t>
            </a:r>
            <a:r>
              <a:rPr lang="en-US" altLang="zh-CN" dirty="0"/>
              <a:t>, </a:t>
            </a:r>
            <a:r>
              <a:rPr lang="zh-CN" altLang="en-US" dirty="0"/>
              <a:t>针对性，何以创新。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98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2F0BB-ABBC-0839-6581-534FD00C434E}"/>
              </a:ext>
            </a:extLst>
          </p:cNvPr>
          <p:cNvSpPr/>
          <p:nvPr/>
        </p:nvSpPr>
        <p:spPr>
          <a:xfrm>
            <a:off x="0" y="1654143"/>
            <a:ext cx="12192000" cy="3256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38814-1030-970A-757B-1573ED7389F8}"/>
              </a:ext>
            </a:extLst>
          </p:cNvPr>
          <p:cNvSpPr/>
          <p:nvPr/>
        </p:nvSpPr>
        <p:spPr bwMode="auto">
          <a:xfrm>
            <a:off x="3182382" y="2659559"/>
            <a:ext cx="5827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随机森林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20E845-6E37-6685-A41B-C50F8BEFD66F}"/>
              </a:ext>
            </a:extLst>
          </p:cNvPr>
          <p:cNvSpPr/>
          <p:nvPr/>
        </p:nvSpPr>
        <p:spPr>
          <a:xfrm>
            <a:off x="4601029" y="3756971"/>
            <a:ext cx="315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</a:rPr>
              <a:t>赵伟毓、葛鸣城、张涵聪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0ED04E-EA3E-A869-09BA-2D1376D45F5D}"/>
              </a:ext>
            </a:extLst>
          </p:cNvPr>
          <p:cNvSpPr/>
          <p:nvPr/>
        </p:nvSpPr>
        <p:spPr>
          <a:xfrm>
            <a:off x="5331463" y="731670"/>
            <a:ext cx="1685865" cy="16858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4331D4-3823-5215-24FE-96E89198D559}"/>
              </a:ext>
            </a:extLst>
          </p:cNvPr>
          <p:cNvGrpSpPr/>
          <p:nvPr/>
        </p:nvGrpSpPr>
        <p:grpSpPr>
          <a:xfrm>
            <a:off x="5593967" y="1118628"/>
            <a:ext cx="1160855" cy="1012554"/>
            <a:chOff x="4675188" y="2882900"/>
            <a:chExt cx="360362" cy="314325"/>
          </a:xfrm>
          <a:solidFill>
            <a:schemeClr val="accent1">
              <a:lumMod val="75000"/>
            </a:schemeClr>
          </a:solidFill>
        </p:grpSpPr>
        <p:sp>
          <p:nvSpPr>
            <p:cNvPr id="9" name="AutoShape 43">
              <a:extLst>
                <a:ext uri="{FF2B5EF4-FFF2-40B4-BE49-F238E27FC236}">
                  <a16:creationId xmlns:a16="http://schemas.microsoft.com/office/drawing/2014/main" id="{1F79AE39-2C47-9327-1260-EBD6532C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BE462345-CDC5-0A1A-11AE-FC48BDD6F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1" name="AutoShape 45">
              <a:extLst>
                <a:ext uri="{FF2B5EF4-FFF2-40B4-BE49-F238E27FC236}">
                  <a16:creationId xmlns:a16="http://schemas.microsoft.com/office/drawing/2014/main" id="{8E120BDE-293B-2FFE-C676-A72C1D40B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BF0973A-1738-8176-FDC9-4A588F869A4D}"/>
              </a:ext>
            </a:extLst>
          </p:cNvPr>
          <p:cNvSpPr/>
          <p:nvPr/>
        </p:nvSpPr>
        <p:spPr>
          <a:xfrm>
            <a:off x="0" y="6570704"/>
            <a:ext cx="12192000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8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D82E3-9230-C25B-F196-F19D36FC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5400" b="1" dirty="0"/>
              <a:t>随机森林方法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1F3E-18BD-5899-902E-6E4F9DA7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关于随机森林（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），是用随机的方式建立一个森林，森林里面有很多决策树（决策树多少取决于人为初始设定），不同决策树之间是相互独立的，计算过程中互不干扰，这体现了随机森林算法的集成思想。随机森林的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两层含义，即样本抽样的随机性和特征抽样的随机性。在得到森林之后，当有一个新的输入样本需要进行分析时，森林中每个决策树分别进行一次运算判断，各自判断输入样本应归为哪一类，最后整合所有决策树的结论，找出被选择较多的类，从而将样本归为那一类，除了用于分类预测外，随机森林还可以用来回归。</a:t>
            </a:r>
          </a:p>
        </p:txBody>
      </p:sp>
    </p:spTree>
    <p:extLst>
      <p:ext uri="{BB962C8B-B14F-4D97-AF65-F5344CB8AC3E}">
        <p14:creationId xmlns:p14="http://schemas.microsoft.com/office/powerpoint/2010/main" val="378836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7BFA-41A2-A68E-0732-F49586A4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进行分类预测时算法基本思想可以简化为如下图所示：</a:t>
            </a:r>
          </a:p>
        </p:txBody>
      </p:sp>
      <p:pic>
        <p:nvPicPr>
          <p:cNvPr id="4" name="image20.jpeg">
            <a:extLst>
              <a:ext uri="{FF2B5EF4-FFF2-40B4-BE49-F238E27FC236}">
                <a16:creationId xmlns:a16="http://schemas.microsoft.com/office/drawing/2014/main" id="{64CB8EC3-B81D-4132-9932-B577B6D68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19487" y="2229644"/>
            <a:ext cx="5153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9DA6-C8C6-4D2F-C8A2-AB0F84AC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5400" b="1" dirty="0"/>
              <a:t>随机森林实现流程图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5230076-4CD9-51FD-1374-8379751EA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26874"/>
              </p:ext>
            </p:extLst>
          </p:nvPr>
        </p:nvGraphicFramePr>
        <p:xfrm>
          <a:off x="838200" y="1825625"/>
          <a:ext cx="10515600" cy="434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88983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08516344"/>
                    </a:ext>
                  </a:extLst>
                </a:gridCol>
              </a:tblGrid>
              <a:tr h="400217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随机森林流程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75553"/>
                  </a:ext>
                </a:extLst>
              </a:tr>
              <a:tr h="165713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样本集 </a:t>
                      </a:r>
                      <a:r>
                        <a:rPr lang="en-US" altLang="zh-CN" dirty="0"/>
                        <a:t></a:t>
                      </a:r>
                    </a:p>
                    <a:p>
                      <a:r>
                        <a:rPr lang="zh-CN" altLang="en-US" dirty="0"/>
                        <a:t>弱分类迭代次数 </a:t>
                      </a: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（决策树数目）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974"/>
                  </a:ext>
                </a:extLst>
              </a:tr>
              <a:tr h="873648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对于第 </a:t>
                      </a:r>
                      <a:r>
                        <a:rPr lang="en-US" altLang="zh-CN" dirty="0"/>
                        <a:t>t=1,2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…T </a:t>
                      </a:r>
                      <a:r>
                        <a:rPr lang="zh-CN" altLang="en-US" dirty="0"/>
                        <a:t>棵树而言：</a:t>
                      </a:r>
                    </a:p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随机且有放回地从训练集中抽取 </a:t>
                      </a:r>
                      <a:r>
                        <a:rPr lang="en-US" altLang="zh-CN" dirty="0"/>
                        <a:t>m </a:t>
                      </a:r>
                      <a:r>
                        <a:rPr lang="zh-CN" altLang="en-US" dirty="0"/>
                        <a:t>个训练样本，作为该决策树的训练样本集 </a:t>
                      </a:r>
                      <a:r>
                        <a:rPr lang="en-US" altLang="zh-CN" dirty="0"/>
                        <a:t>Dt</a:t>
                      </a:r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从 </a:t>
                      </a:r>
                      <a:r>
                        <a:rPr lang="en-US" altLang="zh-CN" dirty="0"/>
                        <a:t>Dt </a:t>
                      </a:r>
                      <a:r>
                        <a:rPr lang="zh-CN" altLang="en-US" dirty="0"/>
                        <a:t>中随机选择一部分特征子集，训练第 </a:t>
                      </a:r>
                      <a:r>
                        <a:rPr lang="en-US" altLang="zh-CN" dirty="0"/>
                        <a:t>t </a:t>
                      </a:r>
                      <a:r>
                        <a:rPr lang="zh-CN" altLang="en-US" dirty="0"/>
                        <a:t>个决策树模型</a:t>
                      </a:r>
                    </a:p>
                    <a:p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每个决策树不剪枝，一直生长到指定的树的深度</a:t>
                      </a:r>
                    </a:p>
                    <a:p>
                      <a:r>
                        <a:rPr lang="zh-CN" altLang="en-US" dirty="0"/>
                        <a:t>如果是分类预测，</a:t>
                      </a:r>
                      <a:r>
                        <a:rPr lang="en-US" altLang="zh-CN" dirty="0"/>
                        <a:t>T </a:t>
                      </a:r>
                      <a:r>
                        <a:rPr lang="zh-CN" altLang="en-US" dirty="0"/>
                        <a:t>个决策树投出最多票数的类别或类别之一为最终类别；如果是回归分析，</a:t>
                      </a:r>
                      <a:r>
                        <a:rPr lang="en-US" altLang="zh-CN" dirty="0"/>
                        <a:t>T </a:t>
                      </a:r>
                      <a:r>
                        <a:rPr lang="zh-CN" altLang="en-US" dirty="0"/>
                        <a:t>个决策树得到的回归结果进行算术平均得到的值为最终的模型输出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65084"/>
                  </a:ext>
                </a:extLst>
              </a:tr>
              <a:tr h="473172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最终的强分类或强回归结果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51843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BB3CD5F-63E7-DDA7-910D-F8E12BF77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61267"/>
              </p:ext>
            </p:extLst>
          </p:nvPr>
        </p:nvGraphicFramePr>
        <p:xfrm>
          <a:off x="6977767" y="2320361"/>
          <a:ext cx="2355035" cy="23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03040" progId="Equation.DSMT4">
                  <p:embed/>
                </p:oleObj>
              </mc:Choice>
              <mc:Fallback>
                <p:oleObj name="Equation" r:id="rId2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7767" y="2320361"/>
                        <a:ext cx="2355035" cy="232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16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754F-83EB-2890-1E42-2C96016C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5400" b="1" dirty="0"/>
              <a:t>实现代码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AADDB-8703-7DA1-39A8-B9485F99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先安装</a:t>
            </a:r>
            <a:r>
              <a:rPr lang="en-US" altLang="zh-CN" sz="2000" dirty="0" err="1"/>
              <a:t>randomforest-matlab</a:t>
            </a:r>
            <a:r>
              <a:rPr lang="en-US" altLang="zh-CN" sz="2000" dirty="0"/>
              <a:t> </a:t>
            </a:r>
            <a:r>
              <a:rPr lang="zh-CN" altLang="en-US" sz="2000" dirty="0"/>
              <a:t>开源工具箱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model = </a:t>
            </a:r>
            <a:r>
              <a:rPr lang="en-US" altLang="zh-CN" sz="2000" dirty="0" err="1"/>
              <a:t>classRF_train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P_train,T_train</a:t>
            </a:r>
            <a:r>
              <a:rPr lang="en-US" altLang="zh-CN" sz="2000" dirty="0"/>
              <a:t>)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T_sim</a:t>
            </a:r>
            <a:r>
              <a:rPr lang="en-US" altLang="zh-CN" sz="2000" dirty="0"/>
              <a:t>, votes] = </a:t>
            </a:r>
            <a:r>
              <a:rPr lang="en-US" altLang="zh-CN" sz="2000" dirty="0" err="1"/>
              <a:t>classRF_predict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P_test,model</a:t>
            </a:r>
            <a:r>
              <a:rPr lang="en-US" altLang="zh-CN" sz="20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详见</a:t>
            </a:r>
            <a:r>
              <a:rPr lang="en-US" altLang="zh-CN" sz="2000" dirty="0"/>
              <a:t>MATLAB</a:t>
            </a:r>
            <a:r>
              <a:rPr lang="zh-CN" altLang="en-US" sz="2000" dirty="0"/>
              <a:t>神经网络</a:t>
            </a:r>
            <a:r>
              <a:rPr lang="en-US" altLang="zh-CN" sz="2000" dirty="0"/>
              <a:t>43</a:t>
            </a:r>
            <a:r>
              <a:rPr lang="zh-CN" altLang="en-US" sz="2000" dirty="0"/>
              <a:t>个案例分析 </a:t>
            </a:r>
            <a:r>
              <a:rPr lang="en-US" altLang="zh-CN" sz="2000" dirty="0"/>
              <a:t>p259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85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C3A0-8777-A671-0E9E-4B3E06C3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57E8E-8348-0EE7-57CF-7FDFEFB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https://en.wikipedia.org/wiki/Random_forest</a:t>
            </a:r>
            <a:endParaRPr lang="en-US" altLang="zh-CN" dirty="0"/>
          </a:p>
          <a:p>
            <a:r>
              <a:rPr lang="zh-CN" altLang="en-US" dirty="0"/>
              <a:t>看明白继续写</a:t>
            </a:r>
          </a:p>
        </p:txBody>
      </p:sp>
    </p:spTree>
    <p:extLst>
      <p:ext uri="{BB962C8B-B14F-4D97-AF65-F5344CB8AC3E}">
        <p14:creationId xmlns:p14="http://schemas.microsoft.com/office/powerpoint/2010/main" val="245742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2F0BB-ABBC-0839-6581-534FD00C434E}"/>
              </a:ext>
            </a:extLst>
          </p:cNvPr>
          <p:cNvSpPr/>
          <p:nvPr/>
        </p:nvSpPr>
        <p:spPr>
          <a:xfrm>
            <a:off x="0" y="1656308"/>
            <a:ext cx="12192000" cy="3256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38814-1030-970A-757B-1573ED7389F8}"/>
              </a:ext>
            </a:extLst>
          </p:cNvPr>
          <p:cNvSpPr/>
          <p:nvPr/>
        </p:nvSpPr>
        <p:spPr bwMode="auto">
          <a:xfrm>
            <a:off x="3182382" y="2659559"/>
            <a:ext cx="5827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周报告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20E845-6E37-6685-A41B-C50F8BEFD66F}"/>
              </a:ext>
            </a:extLst>
          </p:cNvPr>
          <p:cNvSpPr/>
          <p:nvPr/>
        </p:nvSpPr>
        <p:spPr>
          <a:xfrm>
            <a:off x="4601029" y="3756971"/>
            <a:ext cx="315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</a:rPr>
              <a:t>赵伟毓、葛鸣城、张涵聪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0ED04E-EA3E-A869-09BA-2D1376D45F5D}"/>
              </a:ext>
            </a:extLst>
          </p:cNvPr>
          <p:cNvSpPr/>
          <p:nvPr/>
        </p:nvSpPr>
        <p:spPr>
          <a:xfrm>
            <a:off x="5331463" y="731670"/>
            <a:ext cx="1685865" cy="16858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4331D4-3823-5215-24FE-96E89198D559}"/>
              </a:ext>
            </a:extLst>
          </p:cNvPr>
          <p:cNvGrpSpPr/>
          <p:nvPr/>
        </p:nvGrpSpPr>
        <p:grpSpPr>
          <a:xfrm>
            <a:off x="5593967" y="1118628"/>
            <a:ext cx="1160855" cy="1012554"/>
            <a:chOff x="4675188" y="2882900"/>
            <a:chExt cx="360362" cy="314325"/>
          </a:xfrm>
          <a:solidFill>
            <a:schemeClr val="accent1">
              <a:lumMod val="75000"/>
            </a:schemeClr>
          </a:solidFill>
        </p:grpSpPr>
        <p:sp>
          <p:nvSpPr>
            <p:cNvPr id="9" name="AutoShape 43">
              <a:extLst>
                <a:ext uri="{FF2B5EF4-FFF2-40B4-BE49-F238E27FC236}">
                  <a16:creationId xmlns:a16="http://schemas.microsoft.com/office/drawing/2014/main" id="{1F79AE39-2C47-9327-1260-EBD6532C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BE462345-CDC5-0A1A-11AE-FC48BDD6F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1" name="AutoShape 45">
              <a:extLst>
                <a:ext uri="{FF2B5EF4-FFF2-40B4-BE49-F238E27FC236}">
                  <a16:creationId xmlns:a16="http://schemas.microsoft.com/office/drawing/2014/main" id="{8E120BDE-293B-2FFE-C676-A72C1D40B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BF0973A-1738-8176-FDC9-4A588F869A4D}"/>
              </a:ext>
            </a:extLst>
          </p:cNvPr>
          <p:cNvSpPr/>
          <p:nvPr/>
        </p:nvSpPr>
        <p:spPr>
          <a:xfrm>
            <a:off x="0" y="6570704"/>
            <a:ext cx="12192000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E2F0BB-ABBC-0839-6581-534FD00C434E}"/>
              </a:ext>
            </a:extLst>
          </p:cNvPr>
          <p:cNvSpPr/>
          <p:nvPr/>
        </p:nvSpPr>
        <p:spPr>
          <a:xfrm>
            <a:off x="0" y="1656308"/>
            <a:ext cx="12192000" cy="3256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38814-1030-970A-757B-1573ED7389F8}"/>
              </a:ext>
            </a:extLst>
          </p:cNvPr>
          <p:cNvSpPr/>
          <p:nvPr/>
        </p:nvSpPr>
        <p:spPr bwMode="auto">
          <a:xfrm>
            <a:off x="3182382" y="2659559"/>
            <a:ext cx="5827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赛题点评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20E845-6E37-6685-A41B-C50F8BEFD66F}"/>
              </a:ext>
            </a:extLst>
          </p:cNvPr>
          <p:cNvSpPr/>
          <p:nvPr/>
        </p:nvSpPr>
        <p:spPr>
          <a:xfrm>
            <a:off x="4595965" y="4126707"/>
            <a:ext cx="3156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</a:rPr>
              <a:t>赵伟毓、葛鸣城、张涵聪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0ED04E-EA3E-A869-09BA-2D1376D45F5D}"/>
              </a:ext>
            </a:extLst>
          </p:cNvPr>
          <p:cNvSpPr/>
          <p:nvPr/>
        </p:nvSpPr>
        <p:spPr>
          <a:xfrm>
            <a:off x="5331463" y="731670"/>
            <a:ext cx="1685865" cy="16858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4331D4-3823-5215-24FE-96E89198D559}"/>
              </a:ext>
            </a:extLst>
          </p:cNvPr>
          <p:cNvGrpSpPr/>
          <p:nvPr/>
        </p:nvGrpSpPr>
        <p:grpSpPr>
          <a:xfrm>
            <a:off x="5593967" y="1118628"/>
            <a:ext cx="1160855" cy="1012554"/>
            <a:chOff x="4675188" y="2882900"/>
            <a:chExt cx="360362" cy="314325"/>
          </a:xfrm>
          <a:solidFill>
            <a:schemeClr val="accent1">
              <a:lumMod val="75000"/>
            </a:schemeClr>
          </a:solidFill>
        </p:grpSpPr>
        <p:sp>
          <p:nvSpPr>
            <p:cNvPr id="9" name="AutoShape 43">
              <a:extLst>
                <a:ext uri="{FF2B5EF4-FFF2-40B4-BE49-F238E27FC236}">
                  <a16:creationId xmlns:a16="http://schemas.microsoft.com/office/drawing/2014/main" id="{1F79AE39-2C47-9327-1260-EBD6532C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BE462345-CDC5-0A1A-11AE-FC48BDD6F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1" name="AutoShape 45">
              <a:extLst>
                <a:ext uri="{FF2B5EF4-FFF2-40B4-BE49-F238E27FC236}">
                  <a16:creationId xmlns:a16="http://schemas.microsoft.com/office/drawing/2014/main" id="{8E120BDE-293B-2FFE-C676-A72C1D40B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i="0" u="none" strike="noStrike" kern="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BF0973A-1738-8176-FDC9-4A588F869A4D}"/>
              </a:ext>
            </a:extLst>
          </p:cNvPr>
          <p:cNvSpPr/>
          <p:nvPr/>
        </p:nvSpPr>
        <p:spPr>
          <a:xfrm>
            <a:off x="0" y="6570704"/>
            <a:ext cx="12192000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A4732-9D59-889B-454D-099C2026B6F0}"/>
              </a:ext>
            </a:extLst>
          </p:cNvPr>
          <p:cNvSpPr txBox="1"/>
          <p:nvPr/>
        </p:nvSpPr>
        <p:spPr>
          <a:xfrm>
            <a:off x="5331463" y="3533106"/>
            <a:ext cx="260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</a:rPr>
              <a:t>国赛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9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6323-6940-F2BD-7339-A639481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i="0" u="none" strike="noStrike" baseline="0" dirty="0">
                <a:solidFill>
                  <a:srgbClr val="EC330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四、突发因素下信贷决策模型</a:t>
            </a:r>
            <a:endParaRPr lang="zh-CN" altLang="en-US" sz="800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91E3A18-AC0A-BE7C-A6FD-5DC44AA5778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706E3"/>
                </a:solidFill>
                <a:latin typeface="TimesNewRomanPSMT"/>
                <a:ea typeface="楷体" panose="02010609060101010101" pitchFamily="49" charset="-122"/>
              </a:rPr>
              <a:t>(1)</a:t>
            </a:r>
            <a:r>
              <a:rPr lang="zh-CN" altLang="en-US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突发因素的出现本身是不确定的，即为随机事件。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NewRomanPSMT"/>
                <a:ea typeface="楷体" panose="02010609060101010101" pitchFamily="49" charset="-122"/>
              </a:rPr>
              <a:t>(2)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如何表示一般突发突事件的发生过程？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对各企业的信贷风险和银行的信贷策略产生什么影响？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相应的影响效果怎么样？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706E3"/>
                </a:solidFill>
                <a:latin typeface="TimesNewRomanPSMT"/>
                <a:ea typeface="楷体" panose="02010609060101010101" pitchFamily="49" charset="-122"/>
              </a:rPr>
              <a:t>(3)</a:t>
            </a:r>
            <a:r>
              <a:rPr lang="zh-CN" altLang="en-US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针对一种突发事件</a:t>
            </a:r>
            <a:r>
              <a:rPr lang="en-US" altLang="zh-CN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如新冠疫情</a:t>
            </a:r>
            <a:r>
              <a:rPr lang="en-US" altLang="zh-CN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影响，通常要考虑正负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两个方面的影响。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NewRomanPSMT"/>
                <a:ea typeface="楷体" panose="02010609060101010101" pitchFamily="49" charset="-122"/>
              </a:rPr>
              <a:t>(4)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对于企业按行业进行分类，针对不同的行业研究某种突发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事件的影响和影响效果。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706E3"/>
                </a:solidFill>
                <a:latin typeface="TimesNewRomanPSMT"/>
                <a:ea typeface="楷体" panose="02010609060101010101" pitchFamily="49" charset="-122"/>
              </a:rPr>
              <a:t>(5)</a:t>
            </a:r>
            <a:r>
              <a:rPr lang="zh-CN" altLang="en-US" b="0" i="0" u="none" strike="noStrike" baseline="0" dirty="0">
                <a:solidFill>
                  <a:srgbClr val="07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从宏观和微观层面上研究对信贷风险和信贷策略的影响。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65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2BA8-7827-AA06-FF54-A8AEE84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0" i="0" u="none" strike="noStrike" baseline="0" dirty="0">
                <a:solidFill>
                  <a:srgbClr val="E8080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具体的实现方法</a:t>
            </a:r>
            <a:endParaRPr lang="zh-CN" altLang="en-US" sz="9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B5EC3-3435-600D-DB62-C83882CD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806E2"/>
                </a:solidFill>
                <a:latin typeface="TimesNewRomanPSMT"/>
              </a:rPr>
              <a:t>(1) </a:t>
            </a: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一般突发事件的发生过程可视为二项分布、</a:t>
            </a:r>
            <a:r>
              <a:rPr lang="en-US" altLang="zh-CN" b="0" i="0" u="none" strike="noStrike" baseline="0" dirty="0" err="1">
                <a:solidFill>
                  <a:srgbClr val="0806E2"/>
                </a:solidFill>
                <a:latin typeface="TimesNewRomanPSMT"/>
                <a:ea typeface="楷体" panose="02010609060101010101" pitchFamily="49" charset="-122"/>
              </a:rPr>
              <a:t>Possion</a:t>
            </a: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分布，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一般突发事件的影响效果可依据不同的行业用正态分布表述。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NewRomanPSMT"/>
              </a:rPr>
              <a:t>(2)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考虑新冠疫情的影响，针对不同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有代表性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的行业分析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正负两方面的影响，考虑对信贷风险和信贷策略的影响效果。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806E2"/>
                </a:solidFill>
                <a:latin typeface="TimesNewRomanPSMT"/>
              </a:rPr>
              <a:t>(3)</a:t>
            </a: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突发事件所产生的影响效果可以取均值代入模型求解，得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到调整后的信贷策略，也可用概率分布代入模型进行随机模型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求解分析。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NewRomanPSMT"/>
              </a:rPr>
              <a:t>(4)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从宏观和微观两个层面，或从政策层面上做一定的讨论。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667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F46F1-E019-F3B2-11F7-DD89322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i="0" u="none" strike="noStrike" baseline="0" dirty="0">
                <a:solidFill>
                  <a:srgbClr val="0806E3"/>
                </a:solidFill>
                <a:latin typeface="MicrosoftYaHei"/>
              </a:rPr>
              <a:t>五</a:t>
            </a:r>
            <a:r>
              <a:rPr lang="en-US" altLang="zh-CN" sz="3600" b="0" i="0" u="none" strike="noStrike" baseline="0" dirty="0">
                <a:solidFill>
                  <a:srgbClr val="0806E3"/>
                </a:solidFill>
                <a:latin typeface="MicrosoftYaHei"/>
              </a:rPr>
              <a:t>.</a:t>
            </a:r>
            <a:r>
              <a:rPr lang="zh-CN" altLang="en-US" sz="3600" b="0" i="0" u="none" strike="noStrike" baseline="0" dirty="0">
                <a:solidFill>
                  <a:srgbClr val="0806E3"/>
                </a:solidFill>
                <a:latin typeface="MicrosoftYaHei"/>
              </a:rPr>
              <a:t>关于参赛论文的综合评述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87A41-8CAB-8C9E-F3A5-D3690170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ED320C"/>
                </a:solidFill>
                <a:latin typeface="TimesNewRomanPSMT"/>
              </a:rPr>
              <a:t>1.</a:t>
            </a:r>
            <a:r>
              <a:rPr lang="zh-CN" altLang="en-US" b="0" i="0" u="none" strike="noStrike" baseline="0" dirty="0">
                <a:solidFill>
                  <a:srgbClr val="ED32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总体情况概述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806E3"/>
                </a:solidFill>
                <a:latin typeface="TimesNewRomanPSMT"/>
              </a:rPr>
              <a:t>(1)</a:t>
            </a:r>
            <a:r>
              <a:rPr lang="zh-CN" altLang="en-US" b="0" i="0" u="none" strike="noStrike" baseline="0" dirty="0">
                <a:solidFill>
                  <a:srgbClr val="08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实际的问题，实际的数据；易读易懂、看似容易，但要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8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真实地解决问题很难；开放性很强，也很有挑战性。虽然选</a:t>
            </a:r>
            <a:r>
              <a:rPr lang="en-US" altLang="zh-CN" b="0" i="0" u="none" strike="noStrike" baseline="0" dirty="0">
                <a:solidFill>
                  <a:srgbClr val="0806E3"/>
                </a:solidFill>
                <a:latin typeface="TimesNewRomanPSMT"/>
                <a:ea typeface="楷体" panose="02010609060101010101" pitchFamily="49" charset="-122"/>
              </a:rPr>
              <a:t>C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8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题的很多，但针对问题深入研究的不多，完成质量高的更少。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8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获全国一、二等奖的比例远低于</a:t>
            </a:r>
            <a:r>
              <a:rPr lang="en-US" altLang="zh-CN" b="0" i="0" u="none" strike="noStrike" baseline="0" dirty="0">
                <a:solidFill>
                  <a:srgbClr val="0806E3"/>
                </a:solidFill>
                <a:latin typeface="TimesNewRomanPSMT"/>
                <a:ea typeface="楷体" panose="02010609060101010101" pitchFamily="49" charset="-122"/>
              </a:rPr>
              <a:t>A</a:t>
            </a:r>
            <a:r>
              <a:rPr lang="zh-CN" altLang="en-US" b="0" i="0" u="none" strike="noStrike" baseline="0" dirty="0">
                <a:solidFill>
                  <a:srgbClr val="08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806E3"/>
                </a:solidFill>
                <a:latin typeface="TimesNewRomanPSMT"/>
                <a:ea typeface="楷体" panose="02010609060101010101" pitchFamily="49" charset="-122"/>
              </a:rPr>
              <a:t>B</a:t>
            </a:r>
            <a:r>
              <a:rPr lang="zh-CN" altLang="en-US" b="0" i="0" u="none" strike="noStrike" baseline="0" dirty="0">
                <a:solidFill>
                  <a:srgbClr val="0806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题的获奖率。</a:t>
            </a:r>
          </a:p>
          <a:p>
            <a:pPr marL="0" indent="0" algn="l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TimesNewRomanPSMT"/>
              </a:rPr>
              <a:t>(2)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大多数的参赛队对问题的理解是正确的，能够抓住问题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的核心和实际要求，正确地处理和利用实际数据，并做了相应</a:t>
            </a: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的机理分析，建立了信贷风险量化模型和信贷决策的优化模型。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26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56D8B-ED79-EBBC-4E30-7C2C2A23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i="0" u="none" strike="noStrike" baseline="0" dirty="0">
                <a:solidFill>
                  <a:srgbClr val="0806E2"/>
                </a:solidFill>
                <a:latin typeface="ArialMT"/>
              </a:rPr>
              <a:t>•</a:t>
            </a: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能够准确地抓住了问题的核心，真正从问题出发深入地分析问</a:t>
            </a:r>
          </a:p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题、自主地研究问题、很好地解决了问题。</a:t>
            </a:r>
            <a:r>
              <a:rPr lang="en-US" altLang="zh-CN" b="0" i="0" u="none" strike="noStrike" baseline="0" dirty="0">
                <a:solidFill>
                  <a:srgbClr val="E408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0" i="0" u="none" strike="noStrike" baseline="0" dirty="0">
                <a:solidFill>
                  <a:srgbClr val="E408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真正在研究问题！</a:t>
            </a:r>
          </a:p>
          <a:p>
            <a:pPr marL="0" indent="0">
              <a:buNone/>
            </a:pPr>
            <a:r>
              <a:rPr lang="en-US" altLang="zh-CN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根据附件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NewRomanPSMT"/>
                <a:ea typeface="楷体" panose="02010609060101010101" pitchFamily="49" charset="-122"/>
              </a:rPr>
              <a:t>1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的数据，分析提炼出了反映企业综合实力和信誉的指</a:t>
            </a:r>
          </a:p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标，利用机器学习方法得出了各企业的</a:t>
            </a:r>
            <a:r>
              <a:rPr lang="zh-CN" altLang="en-US" b="0" i="0" u="none" strike="noStrike" baseline="0" dirty="0">
                <a:solidFill>
                  <a:srgbClr val="53060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信贷违</a:t>
            </a:r>
            <a:r>
              <a:rPr lang="zh-CN" altLang="en-US" b="0" i="0" u="none" strike="noStrike" baseline="0" dirty="0">
                <a:solidFill>
                  <a:srgbClr val="E408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约概率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一信贷风险。</a:t>
            </a:r>
          </a:p>
          <a:p>
            <a:pPr marL="0" indent="0">
              <a:buNone/>
            </a:pPr>
            <a:r>
              <a:rPr lang="en-US" altLang="zh-CN" b="0" i="0" u="none" strike="noStrike" baseline="0" dirty="0">
                <a:solidFill>
                  <a:srgbClr val="0806E2"/>
                </a:solidFill>
                <a:latin typeface="ArialMT"/>
              </a:rPr>
              <a:t>•</a:t>
            </a: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依据实际，综合考虑银行放贷总额和总收益、企业贷款利率、</a:t>
            </a:r>
          </a:p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额度、违约概率和利率与流失率的关系等，建立了以银行总期望</a:t>
            </a:r>
          </a:p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0806E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收益最大化的优化决策模型，求解给出了合理的信贷策略。</a:t>
            </a:r>
            <a:endParaRPr lang="zh-CN" altLang="en-US" sz="4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D42B351-BFBC-F9E1-16C7-71C917FD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获奖队伍</a:t>
            </a:r>
          </a:p>
        </p:txBody>
      </p:sp>
    </p:spTree>
    <p:extLst>
      <p:ext uri="{BB962C8B-B14F-4D97-AF65-F5344CB8AC3E}">
        <p14:creationId xmlns:p14="http://schemas.microsoft.com/office/powerpoint/2010/main" val="193489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B9C4-3544-9487-7FF8-E2353AA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获奖队伍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31E93-72A5-B32F-4119-4B13258F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从宏观和微观两个层面上研究了突发因素的正负两方面的</a:t>
            </a:r>
          </a:p>
          <a:p>
            <a:pPr marL="0" indent="0" algn="l"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影响，给出了信贷决策的调整模型和策略，并对国家相关</a:t>
            </a:r>
          </a:p>
          <a:p>
            <a:pPr marL="0" indent="0" algn="l"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政策的作用做了讨论。</a:t>
            </a:r>
          </a:p>
          <a:p>
            <a:pPr marL="0" indent="0" algn="l">
              <a:buNone/>
            </a:pPr>
            <a:r>
              <a:rPr lang="en-US" altLang="zh-CN" sz="3200" b="0" i="0" u="none" strike="noStrike" baseline="0" dirty="0">
                <a:solidFill>
                  <a:srgbClr val="E9340F"/>
                </a:solidFill>
                <a:latin typeface="ArialMT"/>
              </a:rPr>
              <a:t>•</a:t>
            </a:r>
            <a:r>
              <a:rPr lang="zh-CN" altLang="en-US" sz="3200" b="0" i="0" u="none" strike="noStrike" baseline="0" dirty="0">
                <a:solidFill>
                  <a:srgbClr val="E9340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zh-CN" altLang="en-US" sz="3200" b="0" i="0" u="none" strike="noStrike" baseline="0" dirty="0">
                <a:solidFill>
                  <a:srgbClr val="0906E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：问题的针对性强、数据的处理和应用正确，模型设</a:t>
            </a:r>
          </a:p>
          <a:p>
            <a:pPr marL="0" indent="0" algn="l">
              <a:buNone/>
            </a:pPr>
            <a:r>
              <a:rPr lang="zh-CN" altLang="en-US" sz="3200" b="0" i="0" u="none" strike="noStrike" baseline="0" dirty="0">
                <a:solidFill>
                  <a:srgbClr val="0906E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计和结论切合实际，考虑问题全面，有创新、有特色，思</a:t>
            </a:r>
          </a:p>
          <a:p>
            <a:pPr marL="0" indent="0" algn="l">
              <a:buNone/>
            </a:pPr>
            <a:r>
              <a:rPr lang="zh-CN" altLang="en-US" sz="3200" b="0" i="0" u="none" strike="noStrike" baseline="0" dirty="0">
                <a:solidFill>
                  <a:srgbClr val="0906E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路清晰、表述准确、论述严谨，应是一篇优秀的参赛论文。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7459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454A-6DA3-7B71-E38B-D8CF8593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453D4-1A09-6726-C9E1-09FAEDE3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有些参赛论文不针对实际问题和数据，没有抓住核心问题，考虑了一些无知的因素，例如企业规模、人员数量、资产情况等因素。</a:t>
            </a:r>
            <a:r>
              <a:rPr lang="en-US" altLang="zh-CN" dirty="0"/>
              <a:t>--</a:t>
            </a:r>
            <a:r>
              <a:rPr lang="zh-CN" altLang="en-US" dirty="0"/>
              <a:t>抄文献</a:t>
            </a:r>
            <a:r>
              <a:rPr lang="en-US" altLang="zh-CN" dirty="0"/>
              <a:t>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(2)</a:t>
            </a:r>
            <a:r>
              <a:rPr lang="zh-CN" altLang="en-US" dirty="0"/>
              <a:t>该问题是一个典型的风险决策问题，信贷风险的量化是一个重要内容。一些参赛队简单地将问题视为一个综合评价问题，把所有相关因素指标简单地用综合加权综合到一起，综合指标的含义是什么？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(3)</a:t>
            </a:r>
            <a:r>
              <a:rPr lang="zh-CN" altLang="en-US" dirty="0"/>
              <a:t>有些参赛队忽视实际、不思机理、浮于表面，习惯于 “采用什么方法、借用什么文献、套用什么模型和算法”等 所谓的建模“技巧、套路”。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(4)</a:t>
            </a:r>
            <a:r>
              <a:rPr lang="zh-CN" altLang="en-US" dirty="0"/>
              <a:t>很多参赛队没有合理、充分地利用数据信息。有的把 问题视一个纯粹数据分析问题，用多种统计方法，得到了一 些与问题无关的结果。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(5)</a:t>
            </a:r>
            <a:r>
              <a:rPr lang="zh-CN" altLang="en-US" dirty="0"/>
              <a:t>有些参赛队没有明确给出企业信贷风险的量化模型， 或模型不正确，没有企业信贷风险的数值结果。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1542</Words>
  <Application>Microsoft Office PowerPoint</Application>
  <PresentationFormat>宽屏</PresentationFormat>
  <Paragraphs>94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ArialMT</vt:lpstr>
      <vt:lpstr>Gill Sans</vt:lpstr>
      <vt:lpstr>MicrosoftYaHei</vt:lpstr>
      <vt:lpstr>TimesNewRomanPSMT</vt:lpstr>
      <vt:lpstr>等线</vt:lpstr>
      <vt:lpstr>等线 Light</vt:lpstr>
      <vt:lpstr>黑体</vt:lpstr>
      <vt:lpstr>楷体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四、突发因素下信贷决策模型</vt:lpstr>
      <vt:lpstr>具体的实现方法</vt:lpstr>
      <vt:lpstr>五.关于参赛论文的综合评述</vt:lpstr>
      <vt:lpstr>获奖队伍</vt:lpstr>
      <vt:lpstr>获奖队伍</vt:lpstr>
      <vt:lpstr>存在问题</vt:lpstr>
      <vt:lpstr>存在问题</vt:lpstr>
      <vt:lpstr>存在问题</vt:lpstr>
      <vt:lpstr>PowerPoint 演示文稿</vt:lpstr>
      <vt:lpstr>随机森林方法</vt:lpstr>
      <vt:lpstr>进行分类预测时算法基本思想可以简化为如下图所示：</vt:lpstr>
      <vt:lpstr>随机森林实现流程图</vt:lpstr>
      <vt:lpstr>实现代码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小鸣</dc:creator>
  <cp:lastModifiedBy>葛 小鸣</cp:lastModifiedBy>
  <cp:revision>10</cp:revision>
  <dcterms:created xsi:type="dcterms:W3CDTF">2022-06-05T14:16:54Z</dcterms:created>
  <dcterms:modified xsi:type="dcterms:W3CDTF">2022-06-08T12:18:02Z</dcterms:modified>
</cp:coreProperties>
</file>