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 id="256" r:id="rId4"/>
    <p:sldId id="264" r:id="rId5"/>
    <p:sldId id="289" r:id="rId6"/>
    <p:sldId id="290" r:id="rId7"/>
    <p:sldId id="269" r:id="rId8"/>
    <p:sldId id="257" r:id="rId9"/>
    <p:sldId id="270" r:id="rId10"/>
    <p:sldId id="271" r:id="rId11"/>
    <p:sldId id="275" r:id="rId12"/>
    <p:sldId id="274" r:id="rId13"/>
    <p:sldId id="276" r:id="rId14"/>
    <p:sldId id="277" r:id="rId15"/>
    <p:sldId id="291" r:id="rId16"/>
    <p:sldId id="267" r:id="rId17"/>
    <p:sldId id="268" r:id="rId18"/>
    <p:sldId id="259" r:id="rId19"/>
    <p:sldId id="260" r:id="rId20"/>
    <p:sldId id="261" r:id="rId21"/>
    <p:sldId id="262" r:id="rId22"/>
    <p:sldId id="265" r:id="rId23"/>
    <p:sldId id="263"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2"/>
    <a:srgbClr val="7EBCE0"/>
    <a:srgbClr val="0E88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EEC4-A888-40D2-96A3-4D8C6D94BC6B}" type="slidenum">
              <a:rPr lang="zh-CN" altLang="en-US" smtClean="0"/>
            </a:fld>
            <a:endParaRPr lang="zh-CN" altLang="en-US"/>
          </a:p>
        </p:txBody>
      </p:sp>
      <p:pic>
        <p:nvPicPr>
          <p:cNvPr id="7"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6013" y="12938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36125" y="213520"/>
            <a:ext cx="23399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6"/>
          <p:cNvSpPr txBox="1">
            <a:spLocks noChangeArrowheads="1"/>
          </p:cNvSpPr>
          <p:nvPr userDrawn="1"/>
        </p:nvSpPr>
        <p:spPr bwMode="auto">
          <a:xfrm>
            <a:off x="9491663" y="602458"/>
            <a:ext cx="270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 b="1" dirty="0">
                <a:solidFill>
                  <a:srgbClr val="007CC2"/>
                </a:solidFill>
                <a:latin typeface="Times New Roman" panose="02020603050405020304" pitchFamily="18" charset="0"/>
                <a:cs typeface="Times New Roman" panose="02020603050405020304" pitchFamily="18" charset="0"/>
              </a:rPr>
              <a:t>Nanjing University of Information Science &amp; Technology</a:t>
            </a:r>
            <a:endParaRPr lang="zh-CN" altLang="en-US" sz="800" b="1" dirty="0">
              <a:solidFill>
                <a:srgbClr val="007CC2"/>
              </a:solidFill>
              <a:latin typeface="Times New Roman" panose="02020603050405020304" pitchFamily="18" charset="0"/>
              <a:cs typeface="Times New Roman" panose="02020603050405020304" pitchFamily="18" charset="0"/>
            </a:endParaRPr>
          </a:p>
        </p:txBody>
      </p:sp>
      <p:sp>
        <p:nvSpPr>
          <p:cNvPr id="10" name="矩形 9"/>
          <p:cNvSpPr/>
          <p:nvPr userDrawn="1"/>
        </p:nvSpPr>
        <p:spPr>
          <a:xfrm>
            <a:off x="0" y="6584969"/>
            <a:ext cx="12192000" cy="273031"/>
          </a:xfrm>
          <a:prstGeom prst="rect">
            <a:avLst/>
          </a:prstGeom>
          <a:solidFill>
            <a:srgbClr val="007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EEC4-A888-40D2-96A3-4D8C6D94BC6B}" type="slidenum">
              <a:rPr lang="zh-CN" altLang="en-US" smtClean="0"/>
            </a:fld>
            <a:endParaRPr lang="zh-CN" altLang="en-US"/>
          </a:p>
        </p:txBody>
      </p:sp>
      <p:pic>
        <p:nvPicPr>
          <p:cNvPr id="10"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6013" y="12938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36125" y="213520"/>
            <a:ext cx="23399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6"/>
          <p:cNvSpPr txBox="1">
            <a:spLocks noChangeArrowheads="1"/>
          </p:cNvSpPr>
          <p:nvPr userDrawn="1"/>
        </p:nvSpPr>
        <p:spPr bwMode="auto">
          <a:xfrm>
            <a:off x="9491663" y="602458"/>
            <a:ext cx="270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 b="1" dirty="0">
                <a:solidFill>
                  <a:srgbClr val="007CC2"/>
                </a:solidFill>
                <a:latin typeface="Times New Roman" panose="02020603050405020304" pitchFamily="18" charset="0"/>
                <a:cs typeface="Times New Roman" panose="02020603050405020304" pitchFamily="18" charset="0"/>
              </a:rPr>
              <a:t>Nanjing University of Information Science &amp; Technology</a:t>
            </a:r>
            <a:endParaRPr lang="zh-CN" altLang="en-US" sz="800" b="1" dirty="0">
              <a:solidFill>
                <a:srgbClr val="007CC2"/>
              </a:solidFill>
              <a:latin typeface="Times New Roman" panose="02020603050405020304" pitchFamily="18" charset="0"/>
              <a:cs typeface="Times New Roman" panose="02020603050405020304" pitchFamily="18" charset="0"/>
            </a:endParaRPr>
          </a:p>
        </p:txBody>
      </p:sp>
      <p:grpSp>
        <p:nvGrpSpPr>
          <p:cNvPr id="13" name="组合 12"/>
          <p:cNvGrpSpPr/>
          <p:nvPr userDrawn="1"/>
        </p:nvGrpSpPr>
        <p:grpSpPr>
          <a:xfrm>
            <a:off x="838200" y="1734662"/>
            <a:ext cx="8641278" cy="45719"/>
            <a:chOff x="247135" y="747537"/>
            <a:chExt cx="7745928" cy="45719"/>
          </a:xfrm>
          <a:solidFill>
            <a:srgbClr val="00B0F0"/>
          </a:solidFill>
        </p:grpSpPr>
        <p:cxnSp>
          <p:nvCxnSpPr>
            <p:cNvPr id="14" name="直接连接符 13"/>
            <p:cNvCxnSpPr/>
            <p:nvPr/>
          </p:nvCxnSpPr>
          <p:spPr>
            <a:xfrm flipH="1">
              <a:off x="247135" y="770396"/>
              <a:ext cx="7745928"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47135" y="747537"/>
              <a:ext cx="3123921" cy="45719"/>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userDrawn="1"/>
        </p:nvSpPr>
        <p:spPr>
          <a:xfrm>
            <a:off x="0" y="6584969"/>
            <a:ext cx="12192000" cy="273031"/>
          </a:xfrm>
          <a:prstGeom prst="rect">
            <a:avLst/>
          </a:prstGeom>
          <a:solidFill>
            <a:srgbClr val="007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D2F079-72ED-455F-84CE-DB8625D560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8EEC4-A888-40D2-96A3-4D8C6D94BC6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55000">
              <a:srgbClr val="F3F3F3"/>
            </a:gs>
            <a:gs pos="100000">
              <a:schemeClr val="accent5">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2F079-72ED-455F-84CE-DB8625D560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8EEC4-A888-40D2-96A3-4D8C6D94BC6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Random_fore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第</a:t>
            </a:r>
            <a:r>
              <a:rPr lang="en-US" altLang="zh-CN" dirty="0"/>
              <a:t>16</a:t>
            </a:r>
            <a:r>
              <a:rPr lang="zh-CN" altLang="en-US" dirty="0"/>
              <a:t>周汇报：</a:t>
            </a:r>
            <a:br>
              <a:rPr lang="zh-CN" altLang="en-US" dirty="0"/>
            </a:br>
            <a:r>
              <a:rPr lang="en-US" altLang="zh-CN" dirty="0"/>
              <a:t>1</a:t>
            </a:r>
            <a:r>
              <a:rPr lang="zh-CN" altLang="en-US" dirty="0"/>
              <a:t>、围绕</a:t>
            </a:r>
            <a:r>
              <a:rPr lang="en-US" altLang="zh-CN" dirty="0"/>
              <a:t>20</a:t>
            </a:r>
            <a:r>
              <a:rPr lang="zh-CN" altLang="en-US" dirty="0"/>
              <a:t>年国赛</a:t>
            </a:r>
            <a:r>
              <a:rPr lang="en-US" altLang="zh-CN" dirty="0"/>
              <a:t>C</a:t>
            </a:r>
            <a:r>
              <a:rPr lang="zh-CN" altLang="en-US" dirty="0"/>
              <a:t>题或者其他国赛题目，完成赛题点评、程序主要技术再现和相应难点点评。</a:t>
            </a:r>
            <a:br>
              <a:rPr lang="zh-CN" altLang="en-US" dirty="0"/>
            </a:br>
            <a:r>
              <a:rPr lang="en-US" altLang="zh-CN" dirty="0"/>
              <a:t>2</a:t>
            </a:r>
            <a:r>
              <a:rPr lang="zh-CN" altLang="en-US" dirty="0"/>
              <a:t>、学习一种判别模型（支持向量机、随机森林、决策树等任选一个）或者优化算法（蚁群算法、模拟退火算法等任选一个）</a:t>
            </a:r>
            <a:br>
              <a:rPr lang="zh-CN" altLang="en-US" dirty="0"/>
            </a:br>
            <a:r>
              <a:rPr lang="en-US" altLang="zh-CN" dirty="0"/>
              <a:t>PPT</a:t>
            </a:r>
            <a:r>
              <a:rPr lang="zh-CN" altLang="en-US" dirty="0"/>
              <a:t>包含题目点评和一个模型方法介绍。</a:t>
            </a:r>
            <a:br>
              <a:rPr lang="zh-CN" altLang="en-US"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程序主要技术复现</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 name="组合 7"/>
          <p:cNvGrpSpPr/>
          <p:nvPr/>
        </p:nvGrpSpPr>
        <p:grpSpPr>
          <a:xfrm>
            <a:off x="5593967" y="1118628"/>
            <a:ext cx="1160855" cy="1012554"/>
            <a:chOff x="4675188" y="2882900"/>
            <a:chExt cx="360362" cy="314325"/>
          </a:xfrm>
          <a:solidFill>
            <a:schemeClr val="accent1">
              <a:lumMod val="75000"/>
            </a:schemeClr>
          </a:solidFill>
        </p:grpSpPr>
        <p:sp>
          <p:nvSpPr>
            <p:cNvPr id="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31463" y="3533106"/>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a:t>
            </a:r>
            <a:endParaRPr lang="zh-CN" altLang="en-US"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文章具体思路图</a:t>
            </a:r>
            <a:endParaRPr lang="zh-CN" altLang="en-US" dirty="0"/>
          </a:p>
        </p:txBody>
      </p:sp>
      <p:pic>
        <p:nvPicPr>
          <p:cNvPr id="4" name="内容占位符 3"/>
          <p:cNvPicPr>
            <a:picLocks noGrp="1" noChangeAspect="1"/>
          </p:cNvPicPr>
          <p:nvPr>
            <p:ph idx="1"/>
          </p:nvPr>
        </p:nvPicPr>
        <p:blipFill>
          <a:blip r:embed="rId1"/>
          <a:stretch>
            <a:fillRect/>
          </a:stretch>
        </p:blipFill>
        <p:spPr>
          <a:xfrm>
            <a:off x="2726545" y="1825625"/>
            <a:ext cx="6738909" cy="4351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难点点评</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 name="组合 7"/>
          <p:cNvGrpSpPr/>
          <p:nvPr/>
        </p:nvGrpSpPr>
        <p:grpSpPr>
          <a:xfrm>
            <a:off x="5593967" y="1118628"/>
            <a:ext cx="1160855" cy="1012554"/>
            <a:chOff x="4675188" y="2882900"/>
            <a:chExt cx="360362" cy="314325"/>
          </a:xfrm>
          <a:solidFill>
            <a:schemeClr val="accent1">
              <a:lumMod val="75000"/>
            </a:schemeClr>
          </a:solidFill>
        </p:grpSpPr>
        <p:sp>
          <p:nvSpPr>
            <p:cNvPr id="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31463" y="3533106"/>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a:t>
            </a:r>
            <a:endParaRPr lang="zh-CN" alt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量化指标</a:t>
            </a:r>
            <a:endParaRPr lang="zh-CN" altLang="en-US"/>
          </a:p>
        </p:txBody>
      </p:sp>
      <p:sp>
        <p:nvSpPr>
          <p:cNvPr id="3" name="内容占位符 2"/>
          <p:cNvSpPr>
            <a:spLocks noGrp="1"/>
          </p:cNvSpPr>
          <p:nvPr>
            <p:ph idx="1"/>
          </p:nvPr>
        </p:nvSpPr>
        <p:spPr/>
        <p:txBody>
          <a:bodyPr/>
          <a:p>
            <a:r>
              <a:rPr lang="zh-CN" altLang="en-US"/>
              <a:t>提炼有效指标，对目标函数的表达，算法的复杂程度，模型的准确度有着决定性的</a:t>
            </a:r>
            <a:r>
              <a:rPr lang="zh-CN" altLang="en-US"/>
              <a:t>作用。</a:t>
            </a:r>
            <a:endParaRPr lang="zh-CN" altLang="en-US"/>
          </a:p>
          <a:p>
            <a:r>
              <a:rPr lang="zh-CN" altLang="en-US"/>
              <a:t>通过研读优秀论文，指标的提炼绝不是人云亦云，要结合合理的假设与推导，注意观察已给数据的信息，合理</a:t>
            </a:r>
            <a:r>
              <a:rPr lang="zh-CN" altLang="en-US"/>
              <a:t>量化。</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0" i="0" u="none" strike="noStrike" baseline="0" dirty="0">
                <a:solidFill>
                  <a:srgbClr val="EC330B"/>
                </a:solidFill>
                <a:latin typeface="楷体" panose="02010609060101010101" pitchFamily="49" charset="-122"/>
                <a:ea typeface="楷体" panose="02010609060101010101" pitchFamily="49" charset="-122"/>
              </a:rPr>
              <a:t>四、突发因素下信贷决策模型</a:t>
            </a:r>
            <a:endParaRPr lang="zh-CN" altLang="en-US" sz="8000" dirty="0"/>
          </a:p>
        </p:txBody>
      </p:sp>
      <p:sp>
        <p:nvSpPr>
          <p:cNvPr id="5" name="AutoShape 4"/>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lnSpcReduction="10000"/>
          </a:bodyPr>
          <a:lstStyle/>
          <a:p>
            <a:pPr marL="0" indent="0" algn="l">
              <a:buNone/>
            </a:pPr>
            <a:r>
              <a:rPr lang="en-US" altLang="zh-CN" b="0" i="0" u="none" strike="noStrike" baseline="0" dirty="0">
                <a:solidFill>
                  <a:srgbClr val="0706E3"/>
                </a:solidFill>
                <a:latin typeface="TimesNewRomanPSMT"/>
                <a:ea typeface="楷体" panose="02010609060101010101" pitchFamily="49" charset="-122"/>
              </a:rPr>
              <a:t>(1)</a:t>
            </a:r>
            <a:r>
              <a:rPr lang="zh-CN" altLang="en-US" b="0" i="0" u="none" strike="noStrike" baseline="0" dirty="0">
                <a:solidFill>
                  <a:srgbClr val="0706E3"/>
                </a:solidFill>
                <a:latin typeface="楷体" panose="02010609060101010101" pitchFamily="49" charset="-122"/>
                <a:ea typeface="楷体" panose="02010609060101010101" pitchFamily="49" charset="-122"/>
              </a:rPr>
              <a:t>突发因素的出现本身是不确定的，即为随机事件。</a:t>
            </a:r>
            <a:endParaRPr lang="zh-CN" altLang="en-US" b="0" i="0" u="none" strike="noStrike" baseline="0" dirty="0">
              <a:solidFill>
                <a:srgbClr val="0706E3"/>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00000"/>
                </a:solidFill>
                <a:latin typeface="TimesNewRomanPSMT"/>
                <a:ea typeface="楷体" panose="02010609060101010101" pitchFamily="49" charset="-122"/>
              </a:rPr>
              <a:t>(2)</a:t>
            </a:r>
            <a:r>
              <a:rPr lang="zh-CN" altLang="en-US" b="0" i="0" u="none" strike="noStrike" baseline="0" dirty="0">
                <a:solidFill>
                  <a:srgbClr val="000000"/>
                </a:solidFill>
                <a:latin typeface="楷体" panose="02010609060101010101" pitchFamily="49" charset="-122"/>
                <a:ea typeface="楷体" panose="02010609060101010101" pitchFamily="49" charset="-122"/>
              </a:rPr>
              <a:t>如何表示一般突发突事件的发生过程？</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对各企业的信贷风险和银行的信贷策略产生什么影响？</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相应的影响效果怎么样？</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706E3"/>
                </a:solidFill>
                <a:latin typeface="TimesNewRomanPSMT"/>
                <a:ea typeface="楷体" panose="02010609060101010101" pitchFamily="49" charset="-122"/>
              </a:rPr>
              <a:t>(3)</a:t>
            </a:r>
            <a:r>
              <a:rPr lang="zh-CN" altLang="en-US" b="0" i="0" u="none" strike="noStrike" baseline="0" dirty="0">
                <a:solidFill>
                  <a:srgbClr val="0706E3"/>
                </a:solidFill>
                <a:latin typeface="楷体" panose="02010609060101010101" pitchFamily="49" charset="-122"/>
                <a:ea typeface="楷体" panose="02010609060101010101" pitchFamily="49" charset="-122"/>
              </a:rPr>
              <a:t>针对一种突发事件</a:t>
            </a:r>
            <a:r>
              <a:rPr lang="en-US" altLang="zh-CN" b="0" i="0" u="none" strike="noStrike" baseline="0" dirty="0">
                <a:solidFill>
                  <a:srgbClr val="0706E3"/>
                </a:solidFill>
                <a:latin typeface="楷体" panose="02010609060101010101" pitchFamily="49" charset="-122"/>
                <a:ea typeface="楷体" panose="02010609060101010101" pitchFamily="49" charset="-122"/>
              </a:rPr>
              <a:t>(</a:t>
            </a:r>
            <a:r>
              <a:rPr lang="zh-CN" altLang="en-US" b="0" i="0" u="none" strike="noStrike" baseline="0" dirty="0">
                <a:solidFill>
                  <a:srgbClr val="0706E3"/>
                </a:solidFill>
                <a:latin typeface="楷体" panose="02010609060101010101" pitchFamily="49" charset="-122"/>
                <a:ea typeface="楷体" panose="02010609060101010101" pitchFamily="49" charset="-122"/>
              </a:rPr>
              <a:t>如新冠疫情</a:t>
            </a:r>
            <a:r>
              <a:rPr lang="en-US" altLang="zh-CN" b="0" i="0" u="none" strike="noStrike" baseline="0" dirty="0">
                <a:solidFill>
                  <a:srgbClr val="0706E3"/>
                </a:solidFill>
                <a:latin typeface="楷体" panose="02010609060101010101" pitchFamily="49" charset="-122"/>
                <a:ea typeface="楷体" panose="02010609060101010101" pitchFamily="49" charset="-122"/>
              </a:rPr>
              <a:t>)</a:t>
            </a:r>
            <a:r>
              <a:rPr lang="zh-CN" altLang="en-US" b="0" i="0" u="none" strike="noStrike" baseline="0" dirty="0">
                <a:solidFill>
                  <a:srgbClr val="0706E3"/>
                </a:solidFill>
                <a:latin typeface="楷体" panose="02010609060101010101" pitchFamily="49" charset="-122"/>
                <a:ea typeface="楷体" panose="02010609060101010101" pitchFamily="49" charset="-122"/>
              </a:rPr>
              <a:t>影响，通常要考虑正负</a:t>
            </a:r>
            <a:endParaRPr lang="zh-CN" altLang="en-US" b="0" i="0" u="none" strike="noStrike" baseline="0" dirty="0">
              <a:solidFill>
                <a:srgbClr val="0706E3"/>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706E3"/>
                </a:solidFill>
                <a:latin typeface="楷体" panose="02010609060101010101" pitchFamily="49" charset="-122"/>
                <a:ea typeface="楷体" panose="02010609060101010101" pitchFamily="49" charset="-122"/>
              </a:rPr>
              <a:t>两个方面的影响。</a:t>
            </a:r>
            <a:endParaRPr lang="zh-CN" altLang="en-US" b="0" i="0" u="none" strike="noStrike" baseline="0" dirty="0">
              <a:solidFill>
                <a:srgbClr val="0706E3"/>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00000"/>
                </a:solidFill>
                <a:latin typeface="TimesNewRomanPSMT"/>
                <a:ea typeface="楷体" panose="02010609060101010101" pitchFamily="49" charset="-122"/>
              </a:rPr>
              <a:t>(4)</a:t>
            </a:r>
            <a:r>
              <a:rPr lang="zh-CN" altLang="en-US" b="0" i="0" u="none" strike="noStrike" baseline="0" dirty="0">
                <a:solidFill>
                  <a:srgbClr val="000000"/>
                </a:solidFill>
                <a:latin typeface="楷体" panose="02010609060101010101" pitchFamily="49" charset="-122"/>
                <a:ea typeface="楷体" panose="02010609060101010101" pitchFamily="49" charset="-122"/>
              </a:rPr>
              <a:t>对于企业按行业进行分类，针对不同的行业研究某种突发</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事件的影响和影响效果。</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706E3"/>
                </a:solidFill>
                <a:latin typeface="TimesNewRomanPSMT"/>
                <a:ea typeface="楷体" panose="02010609060101010101" pitchFamily="49" charset="-122"/>
              </a:rPr>
              <a:t>(5)</a:t>
            </a:r>
            <a:r>
              <a:rPr lang="zh-CN" altLang="en-US" b="0" i="0" u="none" strike="noStrike" baseline="0" dirty="0">
                <a:solidFill>
                  <a:srgbClr val="0706E3"/>
                </a:solidFill>
                <a:latin typeface="楷体" panose="02010609060101010101" pitchFamily="49" charset="-122"/>
                <a:ea typeface="楷体" panose="02010609060101010101" pitchFamily="49" charset="-122"/>
              </a:rPr>
              <a:t>从宏观和微观层面上研究对信贷风险和信贷策略的影响。</a:t>
            </a:r>
            <a:endParaRPr lang="zh-CN" alt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0" i="0" u="none" strike="noStrike" baseline="0" dirty="0">
                <a:solidFill>
                  <a:srgbClr val="E8080B"/>
                </a:solidFill>
                <a:latin typeface="楷体" panose="02010609060101010101" pitchFamily="49" charset="-122"/>
                <a:ea typeface="楷体" panose="02010609060101010101" pitchFamily="49" charset="-122"/>
              </a:rPr>
              <a:t>具体的实现方法</a:t>
            </a:r>
            <a:endParaRPr lang="zh-CN" altLang="en-US" sz="9600" b="1" dirty="0"/>
          </a:p>
        </p:txBody>
      </p:sp>
      <p:sp>
        <p:nvSpPr>
          <p:cNvPr id="3" name="内容占位符 2"/>
          <p:cNvSpPr>
            <a:spLocks noGrp="1"/>
          </p:cNvSpPr>
          <p:nvPr>
            <p:ph idx="1"/>
          </p:nvPr>
        </p:nvSpPr>
        <p:spPr/>
        <p:txBody>
          <a:bodyPr>
            <a:normAutofit/>
          </a:bodyPr>
          <a:lstStyle/>
          <a:p>
            <a:pPr marL="0" indent="0" algn="l">
              <a:buNone/>
            </a:pPr>
            <a:r>
              <a:rPr lang="en-US" altLang="zh-CN" b="0" i="0" u="none" strike="noStrike" baseline="0" dirty="0">
                <a:solidFill>
                  <a:srgbClr val="0806E2"/>
                </a:solidFill>
                <a:latin typeface="TimesNewRomanPSMT"/>
              </a:rPr>
              <a:t>(1) </a:t>
            </a:r>
            <a:r>
              <a:rPr lang="zh-CN" altLang="en-US" b="0" i="0" u="none" strike="noStrike" baseline="0" dirty="0">
                <a:solidFill>
                  <a:srgbClr val="0806E2"/>
                </a:solidFill>
                <a:latin typeface="楷体" panose="02010609060101010101" pitchFamily="49" charset="-122"/>
                <a:ea typeface="楷体" panose="02010609060101010101" pitchFamily="49" charset="-122"/>
              </a:rPr>
              <a:t>一般突发事件的发生过程可视为二项分布、</a:t>
            </a:r>
            <a:r>
              <a:rPr lang="en-US" altLang="zh-CN" b="0" i="0" u="none" strike="noStrike" baseline="0" dirty="0" err="1">
                <a:solidFill>
                  <a:srgbClr val="0806E2"/>
                </a:solidFill>
                <a:latin typeface="TimesNewRomanPSMT"/>
                <a:ea typeface="楷体" panose="02010609060101010101" pitchFamily="49" charset="-122"/>
              </a:rPr>
              <a:t>Possion</a:t>
            </a:r>
            <a:r>
              <a:rPr lang="zh-CN" altLang="en-US" b="0" i="0" u="none" strike="noStrike" baseline="0" dirty="0">
                <a:solidFill>
                  <a:srgbClr val="0806E2"/>
                </a:solidFill>
                <a:latin typeface="楷体" panose="02010609060101010101" pitchFamily="49" charset="-122"/>
                <a:ea typeface="楷体" panose="02010609060101010101" pitchFamily="49" charset="-122"/>
              </a:rPr>
              <a:t>分布，</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一般突发事件的影响效果可依据不同的行业用正态分布表述。</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00000"/>
                </a:solidFill>
                <a:latin typeface="TimesNewRomanPSMT"/>
              </a:rPr>
              <a:t>(2)</a:t>
            </a:r>
            <a:r>
              <a:rPr lang="zh-CN" altLang="en-US" b="0" i="0" u="none" strike="noStrike" baseline="0" dirty="0">
                <a:solidFill>
                  <a:srgbClr val="000000"/>
                </a:solidFill>
                <a:latin typeface="楷体" panose="02010609060101010101" pitchFamily="49" charset="-122"/>
                <a:ea typeface="楷体" panose="02010609060101010101" pitchFamily="49" charset="-122"/>
              </a:rPr>
              <a:t>考虑新冠疫情的影响，针对不同</a:t>
            </a:r>
            <a:r>
              <a:rPr lang="en-US" altLang="zh-CN" b="0" i="0" u="none" strike="noStrike" baseline="0" dirty="0">
                <a:solidFill>
                  <a:srgbClr val="000000"/>
                </a:solidFill>
                <a:latin typeface="楷体" panose="02010609060101010101" pitchFamily="49" charset="-122"/>
                <a:ea typeface="楷体" panose="02010609060101010101" pitchFamily="49" charset="-122"/>
              </a:rPr>
              <a:t>(</a:t>
            </a:r>
            <a:r>
              <a:rPr lang="zh-CN" altLang="en-US" b="0" i="0" u="none" strike="noStrike" baseline="0" dirty="0">
                <a:solidFill>
                  <a:srgbClr val="000000"/>
                </a:solidFill>
                <a:latin typeface="楷体" panose="02010609060101010101" pitchFamily="49" charset="-122"/>
                <a:ea typeface="楷体" panose="02010609060101010101" pitchFamily="49" charset="-122"/>
              </a:rPr>
              <a:t>有代表性</a:t>
            </a:r>
            <a:r>
              <a:rPr lang="en-US" altLang="zh-CN" b="0" i="0" u="none" strike="noStrike" baseline="0" dirty="0">
                <a:solidFill>
                  <a:srgbClr val="000000"/>
                </a:solidFill>
                <a:latin typeface="楷体" panose="02010609060101010101" pitchFamily="49" charset="-122"/>
                <a:ea typeface="楷体" panose="02010609060101010101" pitchFamily="49" charset="-122"/>
              </a:rPr>
              <a:t>)</a:t>
            </a:r>
            <a:r>
              <a:rPr lang="zh-CN" altLang="en-US" b="0" i="0" u="none" strike="noStrike" baseline="0" dirty="0">
                <a:solidFill>
                  <a:srgbClr val="000000"/>
                </a:solidFill>
                <a:latin typeface="楷体" panose="02010609060101010101" pitchFamily="49" charset="-122"/>
                <a:ea typeface="楷体" panose="02010609060101010101" pitchFamily="49" charset="-122"/>
              </a:rPr>
              <a:t>的行业分析</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正负两方面的影响，考虑对信贷风险和信贷策略的影响效果。</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806E2"/>
                </a:solidFill>
                <a:latin typeface="TimesNewRomanPSMT"/>
              </a:rPr>
              <a:t>(3)</a:t>
            </a:r>
            <a:r>
              <a:rPr lang="zh-CN" altLang="en-US" b="0" i="0" u="none" strike="noStrike" baseline="0" dirty="0">
                <a:solidFill>
                  <a:srgbClr val="0806E2"/>
                </a:solidFill>
                <a:latin typeface="楷体" panose="02010609060101010101" pitchFamily="49" charset="-122"/>
                <a:ea typeface="楷体" panose="02010609060101010101" pitchFamily="49" charset="-122"/>
              </a:rPr>
              <a:t>突发事件所产生的影响效果可以取均值代入模型求解，得</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到调整后的信贷策略，也可用概率分布代入模型进行随机模型</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求解分析。</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00000"/>
                </a:solidFill>
                <a:latin typeface="TimesNewRomanPSMT"/>
              </a:rPr>
              <a:t>(4)</a:t>
            </a:r>
            <a:r>
              <a:rPr lang="zh-CN" altLang="en-US" b="0" i="0" u="none" strike="noStrike" baseline="0" dirty="0">
                <a:solidFill>
                  <a:srgbClr val="000000"/>
                </a:solidFill>
                <a:latin typeface="楷体" panose="02010609060101010101" pitchFamily="49" charset="-122"/>
                <a:ea typeface="楷体" panose="02010609060101010101" pitchFamily="49" charset="-122"/>
              </a:rPr>
              <a:t>从宏观和微观两个层面，或从政策层面上做一定的讨论。</a:t>
            </a:r>
            <a:endParaRPr lang="zh-CN" alt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54143"/>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随机森林</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595965" y="4182196"/>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 name="组合 7"/>
          <p:cNvGrpSpPr/>
          <p:nvPr/>
        </p:nvGrpSpPr>
        <p:grpSpPr>
          <a:xfrm>
            <a:off x="5593967" y="1118628"/>
            <a:ext cx="1160855" cy="1012554"/>
            <a:chOff x="4675188" y="2882900"/>
            <a:chExt cx="360362" cy="314325"/>
          </a:xfrm>
          <a:solidFill>
            <a:schemeClr val="accent1">
              <a:lumMod val="75000"/>
            </a:schemeClr>
          </a:solidFill>
        </p:grpSpPr>
        <p:sp>
          <p:nvSpPr>
            <p:cNvPr id="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28650" y="3590094"/>
            <a:ext cx="2092687" cy="461665"/>
          </a:xfrm>
          <a:prstGeom prst="rect">
            <a:avLst/>
          </a:prstGeom>
          <a:noFill/>
        </p:spPr>
        <p:txBody>
          <a:bodyPr wrap="square" rtlCol="0">
            <a:spAutoFit/>
          </a:bodyPr>
          <a:lstStyle/>
          <a:p>
            <a:r>
              <a:rPr lang="zh-CN" altLang="en-US" sz="2400" dirty="0">
                <a:solidFill>
                  <a:schemeClr val="bg1"/>
                </a:solidFill>
              </a:rPr>
              <a:t>模型介绍</a:t>
            </a:r>
            <a:endParaRPr lang="zh-CN" altLang="en-US" sz="24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ormAutofit/>
          </a:bodyPr>
          <a:lstStyle/>
          <a:p>
            <a:r>
              <a:rPr lang="zh-CN" altLang="en-US" sz="5400" b="1" dirty="0"/>
              <a:t>随机森林方法</a:t>
            </a:r>
            <a:endParaRPr lang="zh-CN" altLang="en-US" sz="5400" b="1" dirty="0"/>
          </a:p>
        </p:txBody>
      </p:sp>
      <p:sp>
        <p:nvSpPr>
          <p:cNvPr id="3" name="内容占位符 2"/>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关于随机森林（</a:t>
            </a:r>
            <a:r>
              <a:rPr lang="en-US" altLang="zh-CN" dirty="0">
                <a:latin typeface="黑体" panose="02010609060101010101" pitchFamily="49" charset="-122"/>
                <a:ea typeface="黑体" panose="02010609060101010101" pitchFamily="49" charset="-122"/>
              </a:rPr>
              <a:t>RF</a:t>
            </a:r>
            <a:r>
              <a:rPr lang="zh-CN" altLang="en-US" dirty="0">
                <a:latin typeface="黑体" panose="02010609060101010101" pitchFamily="49" charset="-122"/>
                <a:ea typeface="黑体" panose="02010609060101010101" pitchFamily="49" charset="-122"/>
              </a:rPr>
              <a:t>），是用随机的方式建立一个森林，森林里面有很多决策树（决策树多少取决于人为初始设定），不同决策树之间是相互独立的，计算过程中互不干扰，这体现了随机森林算法的集成思想。随机森林的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随机</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两层含义，即样本抽样的随机性和特征抽样的随机性。在得到森林之后，当有一个新的输入样本需要进行分析时，森林中每个决策树分别进行一次运算判断，各自判断输入样本应归为哪一类，最后整合所有决策树的结论，找出被选择较多的类，从而将样本归为那一类，除了用于分类预测外，随机森林还可以用来回归。</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ormAutofit/>
          </a:bodyPr>
          <a:lstStyle/>
          <a:p>
            <a:r>
              <a:rPr lang="zh-CN" altLang="en-US" sz="2400" dirty="0">
                <a:latin typeface="黑体" panose="02010609060101010101" pitchFamily="49" charset="-122"/>
                <a:ea typeface="黑体" panose="02010609060101010101" pitchFamily="49" charset="-122"/>
              </a:rPr>
              <a:t>进行分类预测时算法基本思想可以简化为如下图所示：</a:t>
            </a:r>
            <a:endParaRPr lang="zh-CN" altLang="en-US" sz="2400" dirty="0">
              <a:latin typeface="黑体" panose="02010609060101010101" pitchFamily="49" charset="-122"/>
              <a:ea typeface="黑体" panose="02010609060101010101" pitchFamily="49" charset="-122"/>
            </a:endParaRPr>
          </a:p>
        </p:txBody>
      </p:sp>
      <p:pic>
        <p:nvPicPr>
          <p:cNvPr id="4" name="image20.jpeg"/>
          <p:cNvPicPr>
            <a:picLocks noGrp="1" noChangeAspect="1"/>
          </p:cNvPicPr>
          <p:nvPr>
            <p:ph idx="1"/>
          </p:nvPr>
        </p:nvPicPr>
        <p:blipFill>
          <a:blip r:embed="rId1" cstate="print"/>
          <a:stretch>
            <a:fillRect/>
          </a:stretch>
        </p:blipFill>
        <p:spPr>
          <a:xfrm>
            <a:off x="3519487" y="2229644"/>
            <a:ext cx="5153025" cy="3543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p:cNvSpPr/>
          <p:nvPr/>
        </p:nvSpPr>
        <p:spPr bwMode="auto">
          <a:xfrm>
            <a:off x="3182382" y="2659559"/>
            <a:ext cx="5827236" cy="769441"/>
          </a:xfrm>
          <a:prstGeom prst="rect">
            <a:avLst/>
          </a:prstGeom>
        </p:spPr>
        <p:txBody>
          <a:bodyPr wrap="squar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周报告</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601029" y="3756971"/>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 name="组合 7"/>
          <p:cNvGrpSpPr/>
          <p:nvPr/>
        </p:nvGrpSpPr>
        <p:grpSpPr>
          <a:xfrm>
            <a:off x="5593967" y="1118628"/>
            <a:ext cx="1160855" cy="1012554"/>
            <a:chOff x="4675188" y="2882900"/>
            <a:chExt cx="360362" cy="314325"/>
          </a:xfrm>
          <a:solidFill>
            <a:schemeClr val="accent1">
              <a:lumMod val="75000"/>
            </a:schemeClr>
          </a:solidFill>
        </p:grpSpPr>
        <p:sp>
          <p:nvSpPr>
            <p:cNvPr id="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ormAutofit/>
          </a:bodyPr>
          <a:lstStyle/>
          <a:p>
            <a:r>
              <a:rPr lang="zh-CN" altLang="en-US" sz="5400" b="1" dirty="0"/>
              <a:t>随机森林实现流程图</a:t>
            </a:r>
            <a:endParaRPr lang="zh-CN" altLang="en-US" sz="5400" b="1" dirty="0"/>
          </a:p>
        </p:txBody>
      </p:sp>
      <p:graphicFrame>
        <p:nvGraphicFramePr>
          <p:cNvPr id="4" name="表格 4"/>
          <p:cNvGraphicFramePr>
            <a:graphicFrameLocks noGrp="1"/>
          </p:cNvGraphicFramePr>
          <p:nvPr>
            <p:ph idx="1"/>
          </p:nvPr>
        </p:nvGraphicFramePr>
        <p:xfrm>
          <a:off x="838200" y="1825625"/>
          <a:ext cx="10515600" cy="4348109"/>
        </p:xfrm>
        <a:graphic>
          <a:graphicData uri="http://schemas.openxmlformats.org/drawingml/2006/table">
            <a:tbl>
              <a:tblPr firstRow="1" bandRow="1">
                <a:tableStyleId>{5C22544A-7EE6-4342-B048-85BDC9FD1C3A}</a:tableStyleId>
              </a:tblPr>
              <a:tblGrid>
                <a:gridCol w="5257800"/>
                <a:gridCol w="5257800"/>
              </a:tblGrid>
              <a:tr h="400217">
                <a:tc>
                  <a:txBody>
                    <a:bodyPr/>
                    <a:lstStyle/>
                    <a:p>
                      <a:r>
                        <a:rPr lang="zh-CN" altLang="zh-CN" sz="1800" b="1" kern="1200" dirty="0">
                          <a:solidFill>
                            <a:schemeClr val="lt1"/>
                          </a:solidFill>
                          <a:effectLst/>
                          <a:latin typeface="+mn-lt"/>
                          <a:ea typeface="+mn-ea"/>
                          <a:cs typeface="+mn-cs"/>
                        </a:rPr>
                        <a:t>随机森林流程</a:t>
                      </a:r>
                      <a:endParaRPr lang="zh-CN" altLang="en-US" dirty="0"/>
                    </a:p>
                  </a:txBody>
                  <a:tcPr/>
                </a:tc>
                <a:tc>
                  <a:txBody>
                    <a:bodyPr/>
                    <a:lstStyle/>
                    <a:p>
                      <a:r>
                        <a:rPr lang="zh-CN" altLang="en-US" dirty="0"/>
                        <a:t>具体实现</a:t>
                      </a:r>
                      <a:endParaRPr lang="zh-CN" altLang="en-US" dirty="0"/>
                    </a:p>
                  </a:txBody>
                  <a:tcPr/>
                </a:tc>
              </a:tr>
              <a:tr h="165713">
                <a:tc>
                  <a:txBody>
                    <a:bodyPr/>
                    <a:lstStyle/>
                    <a:p>
                      <a:r>
                        <a:rPr lang="zh-CN" altLang="en-US" dirty="0"/>
                        <a:t>输入</a:t>
                      </a:r>
                      <a:endParaRPr lang="zh-CN" altLang="en-US" dirty="0"/>
                    </a:p>
                  </a:txBody>
                  <a:tcPr/>
                </a:tc>
                <a:tc>
                  <a:txBody>
                    <a:bodyPr/>
                    <a:lstStyle/>
                    <a:p>
                      <a:r>
                        <a:rPr lang="zh-CN" altLang="en-US" dirty="0"/>
                        <a:t>样本集 </a:t>
                      </a:r>
                      <a:r>
                        <a:rPr lang="en-US" altLang="zh-CN" dirty="0"/>
                        <a:t></a:t>
                      </a:r>
                      <a:endParaRPr lang="en-US" altLang="zh-CN" dirty="0"/>
                    </a:p>
                    <a:p>
                      <a:r>
                        <a:rPr lang="zh-CN" altLang="en-US" dirty="0"/>
                        <a:t>弱分类迭代次数 </a:t>
                      </a:r>
                      <a:r>
                        <a:rPr lang="en-US" altLang="zh-CN" dirty="0"/>
                        <a:t>T</a:t>
                      </a:r>
                      <a:r>
                        <a:rPr lang="zh-CN" altLang="en-US" dirty="0"/>
                        <a:t>（决策树数目）</a:t>
                      </a:r>
                      <a:endParaRPr lang="zh-CN" altLang="en-US" dirty="0"/>
                    </a:p>
                  </a:txBody>
                  <a:tcPr/>
                </a:tc>
              </a:tr>
              <a:tr h="873648">
                <a:tc>
                  <a:txBody>
                    <a:bodyPr/>
                    <a:lstStyle/>
                    <a:p>
                      <a:r>
                        <a:rPr lang="zh-CN" altLang="en-US" dirty="0"/>
                        <a:t>算法</a:t>
                      </a:r>
                      <a:endParaRPr lang="zh-CN" altLang="en-US" dirty="0"/>
                    </a:p>
                  </a:txBody>
                  <a:tcPr/>
                </a:tc>
                <a:tc>
                  <a:txBody>
                    <a:bodyPr/>
                    <a:lstStyle/>
                    <a:p>
                      <a:r>
                        <a:rPr lang="zh-CN" altLang="en-US" dirty="0"/>
                        <a:t>对于第 </a:t>
                      </a:r>
                      <a:r>
                        <a:rPr lang="en-US" altLang="zh-CN" dirty="0"/>
                        <a:t>t=1,2</a:t>
                      </a:r>
                      <a:r>
                        <a:rPr lang="zh-CN" altLang="en-US" dirty="0"/>
                        <a:t>，</a:t>
                      </a:r>
                      <a:r>
                        <a:rPr lang="en-US" altLang="zh-CN" dirty="0"/>
                        <a:t>…T </a:t>
                      </a:r>
                      <a:r>
                        <a:rPr lang="zh-CN" altLang="en-US" dirty="0"/>
                        <a:t>棵树而言：</a:t>
                      </a:r>
                      <a:endParaRPr lang="zh-CN" altLang="en-US" dirty="0"/>
                    </a:p>
                    <a:p>
                      <a:r>
                        <a:rPr lang="en-US" altLang="zh-CN" dirty="0"/>
                        <a:t>1.</a:t>
                      </a:r>
                      <a:r>
                        <a:rPr lang="zh-CN" altLang="en-US" dirty="0"/>
                        <a:t>随机且有放回地从训练集中抽取 </a:t>
                      </a:r>
                      <a:r>
                        <a:rPr lang="en-US" altLang="zh-CN" dirty="0"/>
                        <a:t>m </a:t>
                      </a:r>
                      <a:r>
                        <a:rPr lang="zh-CN" altLang="en-US" dirty="0"/>
                        <a:t>个训练样本，作为该决策树的训练样本集 </a:t>
                      </a:r>
                      <a:r>
                        <a:rPr lang="en-US" altLang="zh-CN" dirty="0"/>
                        <a:t>Dt</a:t>
                      </a:r>
                      <a:endParaRPr lang="en-US" altLang="zh-CN" dirty="0"/>
                    </a:p>
                    <a:p>
                      <a:r>
                        <a:rPr lang="en-US" altLang="zh-CN" dirty="0"/>
                        <a:t>2.</a:t>
                      </a:r>
                      <a:r>
                        <a:rPr lang="zh-CN" altLang="en-US" dirty="0"/>
                        <a:t>从 </a:t>
                      </a:r>
                      <a:r>
                        <a:rPr lang="en-US" altLang="zh-CN" dirty="0"/>
                        <a:t>Dt </a:t>
                      </a:r>
                      <a:r>
                        <a:rPr lang="zh-CN" altLang="en-US" dirty="0"/>
                        <a:t>中随机选择一部分特征子集，训练第 </a:t>
                      </a:r>
                      <a:r>
                        <a:rPr lang="en-US" altLang="zh-CN" dirty="0"/>
                        <a:t>t </a:t>
                      </a:r>
                      <a:r>
                        <a:rPr lang="zh-CN" altLang="en-US" dirty="0"/>
                        <a:t>个决策树模型</a:t>
                      </a:r>
                      <a:endParaRPr lang="zh-CN" altLang="en-US" dirty="0"/>
                    </a:p>
                    <a:p>
                      <a:r>
                        <a:rPr lang="en-US" altLang="zh-CN" dirty="0"/>
                        <a:t>3.</a:t>
                      </a:r>
                      <a:r>
                        <a:rPr lang="zh-CN" altLang="en-US" dirty="0"/>
                        <a:t>每个决策树不剪枝，一直生长到指定的树的深度</a:t>
                      </a:r>
                      <a:endParaRPr lang="zh-CN" altLang="en-US" dirty="0"/>
                    </a:p>
                    <a:p>
                      <a:r>
                        <a:rPr lang="zh-CN" altLang="en-US" dirty="0"/>
                        <a:t>如果是分类预测，</a:t>
                      </a:r>
                      <a:r>
                        <a:rPr lang="en-US" altLang="zh-CN" dirty="0"/>
                        <a:t>T </a:t>
                      </a:r>
                      <a:r>
                        <a:rPr lang="zh-CN" altLang="en-US" dirty="0"/>
                        <a:t>个决策树投出最多票数的类别或类别之一为最终类别；如果是回归分析，</a:t>
                      </a:r>
                      <a:r>
                        <a:rPr lang="en-US" altLang="zh-CN" dirty="0"/>
                        <a:t>T </a:t>
                      </a:r>
                      <a:r>
                        <a:rPr lang="zh-CN" altLang="en-US" dirty="0"/>
                        <a:t>个决策树得到的回归结果进行算术平均得到的值为最终的模型输出</a:t>
                      </a:r>
                      <a:endParaRPr lang="zh-CN" altLang="en-US" dirty="0"/>
                    </a:p>
                  </a:txBody>
                  <a:tcPr/>
                </a:tc>
              </a:tr>
              <a:tr h="473172">
                <a:tc>
                  <a:txBody>
                    <a:bodyPr/>
                    <a:lstStyle/>
                    <a:p>
                      <a:r>
                        <a:rPr lang="zh-CN" altLang="en-US" dirty="0"/>
                        <a:t>输出</a:t>
                      </a:r>
                      <a:endParaRPr lang="zh-CN" altLang="en-US" dirty="0"/>
                    </a:p>
                  </a:txBody>
                  <a:tcPr/>
                </a:tc>
                <a:tc>
                  <a:txBody>
                    <a:bodyPr/>
                    <a:lstStyle/>
                    <a:p>
                      <a:r>
                        <a:rPr lang="zh-CN" altLang="en-US" dirty="0"/>
                        <a:t>最终的强分类或强回归结果</a:t>
                      </a:r>
                      <a:endParaRPr lang="zh-CN" altLang="en-US" dirty="0"/>
                    </a:p>
                  </a:txBody>
                  <a:tcPr/>
                </a:tc>
              </a:tr>
            </a:tbl>
          </a:graphicData>
        </a:graphic>
      </p:graphicFrame>
      <p:graphicFrame>
        <p:nvGraphicFramePr>
          <p:cNvPr id="8" name="对象 7"/>
          <p:cNvGraphicFramePr>
            <a:graphicFrameLocks noChangeAspect="1"/>
          </p:cNvGraphicFramePr>
          <p:nvPr/>
        </p:nvGraphicFramePr>
        <p:xfrm>
          <a:off x="6977767" y="2320361"/>
          <a:ext cx="2355035" cy="232596"/>
        </p:xfrm>
        <a:graphic>
          <a:graphicData uri="http://schemas.openxmlformats.org/presentationml/2006/ole">
            <mc:AlternateContent xmlns:mc="http://schemas.openxmlformats.org/markup-compatibility/2006">
              <mc:Choice xmlns:v="urn:schemas-microsoft-com:vml" Requires="v">
                <p:oleObj spid="_x0000_s3" name="Equation" r:id="rId1" imgW="49377600" imgH="4876800" progId="Equation.DSMT4">
                  <p:embed/>
                </p:oleObj>
              </mc:Choice>
              <mc:Fallback>
                <p:oleObj name="Equation" r:id="rId1" imgW="49377600" imgH="4876800" progId="Equation.DSMT4">
                  <p:embed/>
                  <p:pic>
                    <p:nvPicPr>
                      <p:cNvPr id="0" name="图片 2"/>
                      <p:cNvPicPr/>
                      <p:nvPr/>
                    </p:nvPicPr>
                    <p:blipFill>
                      <a:blip r:embed="rId2"/>
                      <a:stretch>
                        <a:fillRect/>
                      </a:stretch>
                    </p:blipFill>
                    <p:spPr>
                      <a:xfrm>
                        <a:off x="6977767" y="2320361"/>
                        <a:ext cx="2355035" cy="232596"/>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lstStyle/>
          <a:p>
            <a:r>
              <a:rPr lang="zh-CN" altLang="en-US" sz="5400" b="1" dirty="0"/>
              <a:t>实现代码</a:t>
            </a:r>
            <a:endParaRPr lang="zh-CN" altLang="en-US" sz="5400" b="1" dirty="0"/>
          </a:p>
        </p:txBody>
      </p:sp>
      <p:sp>
        <p:nvSpPr>
          <p:cNvPr id="3" name="内容占位符 2"/>
          <p:cNvSpPr>
            <a:spLocks noGrp="1"/>
          </p:cNvSpPr>
          <p:nvPr>
            <p:ph idx="1"/>
          </p:nvPr>
        </p:nvSpPr>
        <p:spPr/>
        <p:txBody>
          <a:bodyPr>
            <a:normAutofit/>
          </a:bodyPr>
          <a:lstStyle/>
          <a:p>
            <a:pPr marL="0" indent="0">
              <a:lnSpc>
                <a:spcPct val="100000"/>
              </a:lnSpc>
              <a:buNone/>
            </a:pPr>
            <a:r>
              <a:rPr lang="zh-CN" altLang="en-US" sz="2000" dirty="0"/>
              <a:t>先安装</a:t>
            </a:r>
            <a:r>
              <a:rPr lang="en-US" altLang="zh-CN" sz="2000" dirty="0" err="1"/>
              <a:t>randomforest-matlab</a:t>
            </a:r>
            <a:r>
              <a:rPr lang="en-US" altLang="zh-CN" sz="2000" dirty="0"/>
              <a:t> </a:t>
            </a:r>
            <a:r>
              <a:rPr lang="zh-CN" altLang="en-US" sz="2000" dirty="0"/>
              <a:t>开源工具箱</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model = </a:t>
            </a:r>
            <a:r>
              <a:rPr lang="en-US" altLang="zh-CN" sz="2000" dirty="0" err="1"/>
              <a:t>classRF_train</a:t>
            </a:r>
            <a:r>
              <a:rPr lang="zh-CN" altLang="en-US" sz="2000" dirty="0"/>
              <a:t>（</a:t>
            </a:r>
            <a:r>
              <a:rPr lang="en-US" altLang="zh-CN" sz="2000" dirty="0" err="1"/>
              <a:t>P_train,T_train</a:t>
            </a:r>
            <a:r>
              <a:rPr lang="en-US" altLang="zh-CN" sz="2000" dirty="0"/>
              <a:t>) ;</a:t>
            </a:r>
            <a:endParaRPr lang="en-US" altLang="zh-CN" sz="2000" dirty="0"/>
          </a:p>
          <a:p>
            <a:pPr marL="0" indent="0">
              <a:lnSpc>
                <a:spcPct val="100000"/>
              </a:lnSpc>
              <a:buNone/>
            </a:pPr>
            <a:r>
              <a:rPr lang="en-US" altLang="zh-CN" sz="2000" dirty="0"/>
              <a:t>[</a:t>
            </a:r>
            <a:r>
              <a:rPr lang="en-US" altLang="zh-CN" sz="2000" dirty="0" err="1"/>
              <a:t>T_sim</a:t>
            </a:r>
            <a:r>
              <a:rPr lang="en-US" altLang="zh-CN" sz="2000" dirty="0"/>
              <a:t>, votes] = </a:t>
            </a:r>
            <a:r>
              <a:rPr lang="en-US" altLang="zh-CN" sz="2000" dirty="0" err="1"/>
              <a:t>classRF_predict</a:t>
            </a:r>
            <a:r>
              <a:rPr lang="zh-CN" altLang="en-US" sz="2000" dirty="0"/>
              <a:t>（</a:t>
            </a:r>
            <a:r>
              <a:rPr lang="en-US" altLang="zh-CN" sz="2000" dirty="0" err="1"/>
              <a:t>P_test,model</a:t>
            </a: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详见</a:t>
            </a:r>
            <a:r>
              <a:rPr lang="en-US" altLang="zh-CN" sz="2000" dirty="0"/>
              <a:t>MATLAB</a:t>
            </a:r>
            <a:r>
              <a:rPr lang="zh-CN" altLang="en-US" sz="2000" dirty="0"/>
              <a:t>神经网络</a:t>
            </a:r>
            <a:r>
              <a:rPr lang="en-US" altLang="zh-CN" sz="2000" dirty="0"/>
              <a:t>43</a:t>
            </a:r>
            <a:r>
              <a:rPr lang="zh-CN" altLang="en-US" sz="2000" dirty="0"/>
              <a:t>个案例分析 </a:t>
            </a:r>
            <a:r>
              <a:rPr lang="en-US" altLang="zh-CN" sz="2000" dirty="0"/>
              <a:t>p259</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hlinkClick r:id="rId1"/>
              </a:rPr>
              <a:t>https://en.wikipedia.org/wiki/Random_forest</a:t>
            </a:r>
            <a:endParaRPr lang="en-US" altLang="zh-CN" dirty="0"/>
          </a:p>
          <a:p>
            <a:r>
              <a:rPr lang="zh-CN" altLang="en-US" dirty="0"/>
              <a:t>看明白继续写</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赛题点评</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 name="组合 7"/>
          <p:cNvGrpSpPr/>
          <p:nvPr/>
        </p:nvGrpSpPr>
        <p:grpSpPr>
          <a:xfrm>
            <a:off x="5593967" y="1118628"/>
            <a:ext cx="1160855" cy="1012554"/>
            <a:chOff x="4675188" y="2882900"/>
            <a:chExt cx="360362" cy="314325"/>
          </a:xfrm>
          <a:solidFill>
            <a:schemeClr val="accent1">
              <a:lumMod val="75000"/>
            </a:schemeClr>
          </a:solidFill>
        </p:grpSpPr>
        <p:sp>
          <p:nvSpPr>
            <p:cNvPr id="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31463" y="3533106"/>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a:t>
            </a:r>
            <a:endParaRPr lang="zh-CN" altLang="en-US"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赛题</a:t>
            </a:r>
            <a:r>
              <a:rPr lang="zh-CN" altLang="en-US"/>
              <a:t>点评</a:t>
            </a:r>
            <a:endParaRPr lang="zh-CN" altLang="en-US"/>
          </a:p>
        </p:txBody>
      </p:sp>
      <p:sp>
        <p:nvSpPr>
          <p:cNvPr id="3" name="内容占位符 2"/>
          <p:cNvSpPr>
            <a:spLocks noGrp="1"/>
          </p:cNvSpPr>
          <p:nvPr>
            <p:ph idx="1"/>
          </p:nvPr>
        </p:nvSpPr>
        <p:spPr/>
        <p:txBody>
          <a:bodyPr>
            <a:normAutofit fontScale="70000"/>
          </a:bodyPr>
          <a:p>
            <a:pPr>
              <a:lnSpc>
                <a:spcPct val="160000"/>
              </a:lnSpc>
            </a:pPr>
            <a:r>
              <a:rPr lang="zh-CN" altLang="en-US"/>
              <a:t>问题一：主要是解决两个问题：一是建立信贷风险评估模型和银行最有信贷决策模型。属于评估问题和规划问题。主要的思路流程基于附件的交易数据挖掘出各企业的经营和财务指标，并进行优化筛选，以违约概率为目标函数构建信贷风向评估模型（已读论文中有利用梯度下降法的随机森林、熵权法与</a:t>
            </a:r>
            <a:r>
              <a:rPr lang="en-US" altLang="zh-CN"/>
              <a:t>TOPSIS</a:t>
            </a:r>
            <a:r>
              <a:rPr lang="zh-CN" altLang="en-US"/>
              <a:t>、遗传算法）。接下来也可进行模型准确度检验，对比</a:t>
            </a:r>
            <a:r>
              <a:rPr lang="en-US" altLang="zh-CN"/>
              <a:t>BP</a:t>
            </a:r>
            <a:r>
              <a:rPr lang="zh-CN" altLang="en-US"/>
              <a:t>神经网络</a:t>
            </a:r>
            <a:r>
              <a:rPr lang="en-US" altLang="zh-CN"/>
              <a:t>/</a:t>
            </a:r>
            <a:r>
              <a:rPr lang="zh-CN" altLang="en-US"/>
              <a:t>传统决策树算法，该模型准确性</a:t>
            </a:r>
            <a:r>
              <a:rPr lang="zh-CN" altLang="en-US"/>
              <a:t>较高。第二个</a:t>
            </a:r>
            <a:r>
              <a:rPr lang="zh-CN" altLang="en-US"/>
              <a:t>问题将违约概率作为指标建立以贷款收益最大化，客户流失率最小、客户违约风险最小为指标，建立非线性多目标规划模型，根据模型求解，可以确定最佳的信贷</a:t>
            </a:r>
            <a:r>
              <a:rPr lang="zh-CN" altLang="en-US"/>
              <a:t>策略。</a:t>
            </a:r>
            <a:endParaRPr lang="zh-CN" altLang="en-US"/>
          </a:p>
          <a:p>
            <a:endParaRPr lang="zh-CN" altLang="en-US"/>
          </a:p>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赛题</a:t>
            </a:r>
            <a:r>
              <a:rPr lang="zh-CN" altLang="en-US"/>
              <a:t>点评</a:t>
            </a:r>
            <a:endParaRPr lang="zh-CN" altLang="en-US"/>
          </a:p>
        </p:txBody>
      </p:sp>
      <p:sp>
        <p:nvSpPr>
          <p:cNvPr id="3" name="内容占位符 2"/>
          <p:cNvSpPr>
            <a:spLocks noGrp="1"/>
          </p:cNvSpPr>
          <p:nvPr>
            <p:ph idx="1"/>
          </p:nvPr>
        </p:nvSpPr>
        <p:spPr/>
        <p:txBody>
          <a:bodyPr/>
          <a:p>
            <a:pPr>
              <a:lnSpc>
                <a:spcPct val="100000"/>
              </a:lnSpc>
            </a:pPr>
            <a:r>
              <a:rPr lang="en-US" altLang="zh-CN" sz="32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3200">
                <a:latin typeface="黑体" panose="02010609060101010101" pitchFamily="49" charset="-122"/>
                <a:ea typeface="黑体" panose="02010609060101010101" pitchFamily="49" charset="-122"/>
                <a:cs typeface="黑体" panose="02010609060101010101" pitchFamily="49" charset="-122"/>
                <a:sym typeface="+mn-ea"/>
              </a:rPr>
              <a:t>问题二，基于附件二给出的无信贷记录记录和信贷评级的企业数据，求解最佳的无信贷记录的信贷决策模型。由于问题一与问题二极为近似，利用BP神经网络，将问题一的信贷等级作为训练集，然后对于问题二中302家企业进行信誉评级，之后利用问题一的信贷风险评估模型和信贷决策模型进行求解。</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descr="(Y4(B(}G_`1)3KD`D(YLBYB"/>
          <p:cNvPicPr>
            <a:picLocks noChangeAspect="1"/>
          </p:cNvPicPr>
          <p:nvPr/>
        </p:nvPicPr>
        <p:blipFill>
          <a:blip r:embed="rId1"/>
          <a:stretch>
            <a:fillRect/>
          </a:stretch>
        </p:blipFill>
        <p:spPr>
          <a:xfrm>
            <a:off x="2441575" y="5144770"/>
            <a:ext cx="5524500" cy="68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0" i="0" u="none" strike="noStrike" baseline="0" dirty="0">
                <a:solidFill>
                  <a:srgbClr val="0806E3"/>
                </a:solidFill>
                <a:latin typeface="MicrosoftYaHei"/>
              </a:rPr>
              <a:t>五</a:t>
            </a:r>
            <a:r>
              <a:rPr lang="en-US" altLang="zh-CN" sz="3600" b="0" i="0" u="none" strike="noStrike" baseline="0" dirty="0">
                <a:solidFill>
                  <a:srgbClr val="0806E3"/>
                </a:solidFill>
                <a:latin typeface="MicrosoftYaHei"/>
              </a:rPr>
              <a:t>.</a:t>
            </a:r>
            <a:r>
              <a:rPr lang="zh-CN" altLang="en-US" sz="3600" b="0" i="0" u="none" strike="noStrike" baseline="0" dirty="0">
                <a:solidFill>
                  <a:srgbClr val="0806E3"/>
                </a:solidFill>
                <a:latin typeface="MicrosoftYaHei"/>
              </a:rPr>
              <a:t>关于参赛论文的综合评述</a:t>
            </a:r>
            <a:endParaRPr lang="zh-CN" altLang="en-US" sz="7200" dirty="0"/>
          </a:p>
        </p:txBody>
      </p:sp>
      <p:sp>
        <p:nvSpPr>
          <p:cNvPr id="3" name="内容占位符 2"/>
          <p:cNvSpPr>
            <a:spLocks noGrp="1"/>
          </p:cNvSpPr>
          <p:nvPr>
            <p:ph idx="1"/>
          </p:nvPr>
        </p:nvSpPr>
        <p:spPr/>
        <p:txBody>
          <a:bodyPr>
            <a:normAutofit/>
          </a:bodyPr>
          <a:lstStyle/>
          <a:p>
            <a:pPr marL="0" indent="0" algn="l">
              <a:buNone/>
            </a:pPr>
            <a:r>
              <a:rPr lang="en-US" altLang="zh-CN" b="0" i="0" u="none" strike="noStrike" baseline="0" dirty="0">
                <a:solidFill>
                  <a:srgbClr val="ED320C"/>
                </a:solidFill>
                <a:latin typeface="TimesNewRomanPSMT"/>
              </a:rPr>
              <a:t>1.</a:t>
            </a:r>
            <a:r>
              <a:rPr lang="zh-CN" altLang="en-US" b="0" i="0" u="none" strike="noStrike" baseline="0" dirty="0">
                <a:solidFill>
                  <a:srgbClr val="ED320C"/>
                </a:solidFill>
                <a:latin typeface="楷体" panose="02010609060101010101" pitchFamily="49" charset="-122"/>
                <a:ea typeface="楷体" panose="02010609060101010101" pitchFamily="49" charset="-122"/>
              </a:rPr>
              <a:t>总体情况概述</a:t>
            </a:r>
            <a:endParaRPr lang="zh-CN" altLang="en-US" b="0" i="0" u="none" strike="noStrike" baseline="0" dirty="0">
              <a:solidFill>
                <a:srgbClr val="ED320C"/>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806E3"/>
                </a:solidFill>
                <a:latin typeface="TimesNewRomanPSMT"/>
              </a:rPr>
              <a:t>(1)</a:t>
            </a:r>
            <a:r>
              <a:rPr lang="zh-CN" altLang="en-US" b="0" i="0" u="none" strike="noStrike" baseline="0" dirty="0">
                <a:solidFill>
                  <a:srgbClr val="0806E3"/>
                </a:solidFill>
                <a:latin typeface="楷体" panose="02010609060101010101" pitchFamily="49" charset="-122"/>
                <a:ea typeface="楷体" panose="02010609060101010101" pitchFamily="49" charset="-122"/>
              </a:rPr>
              <a:t>实际的问题，实际的数据；易读易懂、看似容易，但要</a:t>
            </a:r>
            <a:endParaRPr lang="zh-CN" altLang="en-US" b="0" i="0" u="none" strike="noStrike" baseline="0" dirty="0">
              <a:solidFill>
                <a:srgbClr val="0806E3"/>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806E3"/>
                </a:solidFill>
                <a:latin typeface="楷体" panose="02010609060101010101" pitchFamily="49" charset="-122"/>
                <a:ea typeface="楷体" panose="02010609060101010101" pitchFamily="49" charset="-122"/>
              </a:rPr>
              <a:t>真实地解决问题很难；开放性很强，也很有挑战性。虽然选</a:t>
            </a:r>
            <a:r>
              <a:rPr lang="en-US" altLang="zh-CN" b="0" i="0" u="none" strike="noStrike" baseline="0" dirty="0">
                <a:solidFill>
                  <a:srgbClr val="0806E3"/>
                </a:solidFill>
                <a:latin typeface="TimesNewRomanPSMT"/>
                <a:ea typeface="楷体" panose="02010609060101010101" pitchFamily="49" charset="-122"/>
              </a:rPr>
              <a:t>C</a:t>
            </a:r>
            <a:endParaRPr lang="en-US" altLang="zh-CN" b="0" i="0" u="none" strike="noStrike" baseline="0" dirty="0">
              <a:solidFill>
                <a:srgbClr val="0806E3"/>
              </a:solidFill>
              <a:latin typeface="TimesNewRomanPSMT"/>
              <a:ea typeface="楷体" panose="02010609060101010101" pitchFamily="49" charset="-122"/>
            </a:endParaRPr>
          </a:p>
          <a:p>
            <a:pPr marL="0" indent="0" algn="l">
              <a:buNone/>
            </a:pPr>
            <a:r>
              <a:rPr lang="zh-CN" altLang="en-US" b="0" i="0" u="none" strike="noStrike" baseline="0" dirty="0">
                <a:solidFill>
                  <a:srgbClr val="0806E3"/>
                </a:solidFill>
                <a:latin typeface="楷体" panose="02010609060101010101" pitchFamily="49" charset="-122"/>
                <a:ea typeface="楷体" panose="02010609060101010101" pitchFamily="49" charset="-122"/>
              </a:rPr>
              <a:t>题的很多，但针对问题深入研究的不多，完成质量高的更少。</a:t>
            </a:r>
            <a:endParaRPr lang="zh-CN" altLang="en-US" b="0" i="0" u="none" strike="noStrike" baseline="0" dirty="0">
              <a:solidFill>
                <a:srgbClr val="0806E3"/>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806E3"/>
                </a:solidFill>
                <a:latin typeface="楷体" panose="02010609060101010101" pitchFamily="49" charset="-122"/>
                <a:ea typeface="楷体" panose="02010609060101010101" pitchFamily="49" charset="-122"/>
              </a:rPr>
              <a:t>获全国一、二等奖的比例远低于</a:t>
            </a:r>
            <a:r>
              <a:rPr lang="en-US" altLang="zh-CN" b="0" i="0" u="none" strike="noStrike" baseline="0" dirty="0">
                <a:solidFill>
                  <a:srgbClr val="0806E3"/>
                </a:solidFill>
                <a:latin typeface="TimesNewRomanPSMT"/>
                <a:ea typeface="楷体" panose="02010609060101010101" pitchFamily="49" charset="-122"/>
              </a:rPr>
              <a:t>A</a:t>
            </a:r>
            <a:r>
              <a:rPr lang="zh-CN" altLang="en-US" b="0" i="0" u="none" strike="noStrike" baseline="0" dirty="0">
                <a:solidFill>
                  <a:srgbClr val="0806E3"/>
                </a:solidFill>
                <a:latin typeface="楷体" panose="02010609060101010101" pitchFamily="49" charset="-122"/>
                <a:ea typeface="楷体" panose="02010609060101010101" pitchFamily="49" charset="-122"/>
              </a:rPr>
              <a:t>、</a:t>
            </a:r>
            <a:r>
              <a:rPr lang="en-US" altLang="zh-CN" b="0" i="0" u="none" strike="noStrike" baseline="0" dirty="0">
                <a:solidFill>
                  <a:srgbClr val="0806E3"/>
                </a:solidFill>
                <a:latin typeface="TimesNewRomanPSMT"/>
                <a:ea typeface="楷体" panose="02010609060101010101" pitchFamily="49" charset="-122"/>
              </a:rPr>
              <a:t>B</a:t>
            </a:r>
            <a:r>
              <a:rPr lang="zh-CN" altLang="en-US" b="0" i="0" u="none" strike="noStrike" baseline="0" dirty="0">
                <a:solidFill>
                  <a:srgbClr val="0806E3"/>
                </a:solidFill>
                <a:latin typeface="楷体" panose="02010609060101010101" pitchFamily="49" charset="-122"/>
                <a:ea typeface="楷体" panose="02010609060101010101" pitchFamily="49" charset="-122"/>
              </a:rPr>
              <a:t>题的获奖率。</a:t>
            </a:r>
            <a:endParaRPr lang="zh-CN" altLang="en-US" b="0" i="0" u="none" strike="noStrike" baseline="0" dirty="0">
              <a:solidFill>
                <a:srgbClr val="0806E3"/>
              </a:solidFill>
              <a:latin typeface="楷体" panose="02010609060101010101" pitchFamily="49" charset="-122"/>
              <a:ea typeface="楷体" panose="02010609060101010101" pitchFamily="49" charset="-122"/>
            </a:endParaRPr>
          </a:p>
          <a:p>
            <a:pPr marL="0" indent="0" algn="l">
              <a:buNone/>
            </a:pPr>
            <a:r>
              <a:rPr lang="en-US" altLang="zh-CN" b="0" i="0" u="none" strike="noStrike" baseline="0" dirty="0">
                <a:solidFill>
                  <a:srgbClr val="000000"/>
                </a:solidFill>
                <a:latin typeface="TimesNewRomanPSMT"/>
              </a:rPr>
              <a:t>(2)</a:t>
            </a:r>
            <a:r>
              <a:rPr lang="zh-CN" altLang="en-US" b="0" i="0" u="none" strike="noStrike" baseline="0" dirty="0">
                <a:solidFill>
                  <a:srgbClr val="000000"/>
                </a:solidFill>
                <a:latin typeface="楷体" panose="02010609060101010101" pitchFamily="49" charset="-122"/>
                <a:ea typeface="楷体" panose="02010609060101010101" pitchFamily="49" charset="-122"/>
              </a:rPr>
              <a:t>大多数的参赛队对问题的理解是正确的，能够抓住问题</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的核心和实际要求，正确地处理和利用实际数据，并做了相应</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的机理分析，建立了信贷风险量化模型和信贷决策的优化模型。</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b="0" i="0" u="none" strike="noStrike" baseline="0" dirty="0">
                <a:solidFill>
                  <a:srgbClr val="0806E2"/>
                </a:solidFill>
                <a:latin typeface="ArialMT"/>
              </a:rPr>
              <a:t>•</a:t>
            </a:r>
            <a:r>
              <a:rPr lang="zh-CN" altLang="en-US" b="0" i="0" u="none" strike="noStrike" baseline="0" dirty="0">
                <a:solidFill>
                  <a:srgbClr val="0806E2"/>
                </a:solidFill>
                <a:latin typeface="楷体" panose="02010609060101010101" pitchFamily="49" charset="-122"/>
                <a:ea typeface="楷体" panose="02010609060101010101" pitchFamily="49" charset="-122"/>
              </a:rPr>
              <a:t>能够准确地抓住了问题的核心，真正从问题出发深入地分析问</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题、自主地研究问题、很好地解决了问题。</a:t>
            </a:r>
            <a:r>
              <a:rPr lang="en-US" altLang="zh-CN" b="0" i="0" u="none" strike="noStrike" baseline="0" dirty="0">
                <a:solidFill>
                  <a:srgbClr val="E4080E"/>
                </a:solidFill>
                <a:latin typeface="楷体" panose="02010609060101010101" pitchFamily="49" charset="-122"/>
                <a:ea typeface="楷体" panose="02010609060101010101" pitchFamily="49" charset="-122"/>
              </a:rPr>
              <a:t>-</a:t>
            </a:r>
            <a:r>
              <a:rPr lang="zh-CN" altLang="en-US" b="0" i="0" u="none" strike="noStrike" baseline="0" dirty="0">
                <a:solidFill>
                  <a:srgbClr val="E4080E"/>
                </a:solidFill>
                <a:latin typeface="楷体" panose="02010609060101010101" pitchFamily="49" charset="-122"/>
                <a:ea typeface="楷体" panose="02010609060101010101" pitchFamily="49" charset="-122"/>
              </a:rPr>
              <a:t>真正在研究问题！</a:t>
            </a:r>
            <a:endParaRPr lang="zh-CN" altLang="en-US" b="0" i="0" u="none" strike="noStrike" baseline="0" dirty="0">
              <a:solidFill>
                <a:srgbClr val="E4080E"/>
              </a:solidFill>
              <a:latin typeface="楷体" panose="02010609060101010101" pitchFamily="49" charset="-122"/>
              <a:ea typeface="楷体" panose="02010609060101010101" pitchFamily="49" charset="-122"/>
            </a:endParaRPr>
          </a:p>
          <a:p>
            <a:pPr marL="0" indent="0">
              <a:buNone/>
            </a:pPr>
            <a:r>
              <a:rPr lang="en-US" altLang="zh-CN" b="0" i="0" u="none" strike="noStrike" baseline="0" dirty="0">
                <a:solidFill>
                  <a:srgbClr val="000000"/>
                </a:solidFill>
                <a:latin typeface="ArialMT"/>
              </a:rPr>
              <a:t>•</a:t>
            </a:r>
            <a:r>
              <a:rPr lang="zh-CN" altLang="en-US" b="0" i="0" u="none" strike="noStrike" baseline="0" dirty="0">
                <a:solidFill>
                  <a:srgbClr val="000000"/>
                </a:solidFill>
                <a:latin typeface="楷体" panose="02010609060101010101" pitchFamily="49" charset="-122"/>
                <a:ea typeface="楷体" panose="02010609060101010101" pitchFamily="49" charset="-122"/>
              </a:rPr>
              <a:t>根据附件</a:t>
            </a:r>
            <a:r>
              <a:rPr lang="en-US" altLang="zh-CN" b="0" i="0" u="none" strike="noStrike" baseline="0" dirty="0">
                <a:solidFill>
                  <a:srgbClr val="000000"/>
                </a:solidFill>
                <a:latin typeface="TimesNewRomanPSMT"/>
                <a:ea typeface="楷体" panose="02010609060101010101" pitchFamily="49" charset="-122"/>
              </a:rPr>
              <a:t>1</a:t>
            </a:r>
            <a:r>
              <a:rPr lang="zh-CN" altLang="en-US" b="0" i="0" u="none" strike="noStrike" baseline="0" dirty="0">
                <a:solidFill>
                  <a:srgbClr val="000000"/>
                </a:solidFill>
                <a:latin typeface="楷体" panose="02010609060101010101" pitchFamily="49" charset="-122"/>
                <a:ea typeface="楷体" panose="02010609060101010101" pitchFamily="49" charset="-122"/>
              </a:rPr>
              <a:t>的数据，分析提炼出了反映企业综合实力和信誉的指</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标，利用机器学习方法得出了各企业的</a:t>
            </a:r>
            <a:r>
              <a:rPr lang="zh-CN" altLang="en-US" b="0" i="0" u="none" strike="noStrike" baseline="0" dirty="0">
                <a:solidFill>
                  <a:srgbClr val="530607"/>
                </a:solidFill>
                <a:latin typeface="楷体" panose="02010609060101010101" pitchFamily="49" charset="-122"/>
                <a:ea typeface="楷体" panose="02010609060101010101" pitchFamily="49" charset="-122"/>
              </a:rPr>
              <a:t>信贷违</a:t>
            </a:r>
            <a:r>
              <a:rPr lang="zh-CN" altLang="en-US" b="0" i="0" u="none" strike="noStrike" baseline="0" dirty="0">
                <a:solidFill>
                  <a:srgbClr val="E4080E"/>
                </a:solidFill>
                <a:latin typeface="楷体" panose="02010609060101010101" pitchFamily="49" charset="-122"/>
                <a:ea typeface="楷体" panose="02010609060101010101" pitchFamily="49" charset="-122"/>
              </a:rPr>
              <a:t>约概率</a:t>
            </a:r>
            <a:r>
              <a:rPr lang="zh-CN" altLang="en-US" b="0" i="0" u="none" strike="noStrike" baseline="0" dirty="0">
                <a:solidFill>
                  <a:srgbClr val="000000"/>
                </a:solidFill>
                <a:latin typeface="楷体" panose="02010609060101010101" pitchFamily="49" charset="-122"/>
                <a:ea typeface="楷体" panose="02010609060101010101" pitchFamily="49" charset="-122"/>
              </a:rPr>
              <a:t>一信贷风险。</a:t>
            </a:r>
            <a:endParaRPr lang="zh-CN" altLang="en-US" b="0" i="0" u="none" strike="noStrike" baseline="0" dirty="0">
              <a:solidFill>
                <a:srgbClr val="000000"/>
              </a:solidFill>
              <a:latin typeface="楷体" panose="02010609060101010101" pitchFamily="49" charset="-122"/>
              <a:ea typeface="楷体" panose="02010609060101010101" pitchFamily="49" charset="-122"/>
            </a:endParaRPr>
          </a:p>
          <a:p>
            <a:pPr marL="0" indent="0">
              <a:buNone/>
            </a:pPr>
            <a:r>
              <a:rPr lang="en-US" altLang="zh-CN" b="0" i="0" u="none" strike="noStrike" baseline="0" dirty="0">
                <a:solidFill>
                  <a:srgbClr val="0806E2"/>
                </a:solidFill>
                <a:latin typeface="ArialMT"/>
              </a:rPr>
              <a:t>•</a:t>
            </a:r>
            <a:r>
              <a:rPr lang="zh-CN" altLang="en-US" b="0" i="0" u="none" strike="noStrike" baseline="0" dirty="0">
                <a:solidFill>
                  <a:srgbClr val="0806E2"/>
                </a:solidFill>
                <a:latin typeface="楷体" panose="02010609060101010101" pitchFamily="49" charset="-122"/>
                <a:ea typeface="楷体" panose="02010609060101010101" pitchFamily="49" charset="-122"/>
              </a:rPr>
              <a:t>依据实际，综合考虑银行放贷总额和总收益、企业贷款利率、</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额度、违约概率和利率与流失率的关系等，建立了以银行总期望</a:t>
            </a:r>
            <a:endParaRPr lang="zh-CN" altLang="en-US" b="0" i="0" u="none" strike="noStrike" baseline="0" dirty="0">
              <a:solidFill>
                <a:srgbClr val="0806E2"/>
              </a:solidFill>
              <a:latin typeface="楷体" panose="02010609060101010101" pitchFamily="49" charset="-122"/>
              <a:ea typeface="楷体" panose="02010609060101010101" pitchFamily="49" charset="-122"/>
            </a:endParaRPr>
          </a:p>
          <a:p>
            <a:pPr marL="0" indent="0">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收益最大化的优化决策模型，求解给出了合理的信贷策略。</a:t>
            </a:r>
            <a:endParaRPr lang="zh-CN" altLang="en-US" sz="4000" dirty="0"/>
          </a:p>
        </p:txBody>
      </p:sp>
      <p:sp>
        <p:nvSpPr>
          <p:cNvPr id="7" name="标题 1"/>
          <p:cNvSpPr>
            <a:spLocks noGrp="1"/>
          </p:cNvSpPr>
          <p:nvPr>
            <p:ph type="title"/>
          </p:nvPr>
        </p:nvSpPr>
        <p:spPr>
          <a:xfrm>
            <a:off x="838200" y="365125"/>
            <a:ext cx="10515600" cy="1325563"/>
          </a:xfrm>
        </p:spPr>
        <p:txBody>
          <a:bodyPr/>
          <a:lstStyle/>
          <a:p>
            <a:r>
              <a:rPr lang="zh-CN" altLang="en-US" dirty="0"/>
              <a:t>获奖队伍</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存在问题</a:t>
            </a:r>
            <a:endParaRPr lang="zh-CN" altLang="en-US" dirty="0"/>
          </a:p>
        </p:txBody>
      </p:sp>
      <p:sp>
        <p:nvSpPr>
          <p:cNvPr id="3" name="内容占位符 2"/>
          <p:cNvSpPr>
            <a:spLocks noGrp="1"/>
          </p:cNvSpPr>
          <p:nvPr>
            <p:ph idx="1"/>
          </p:nvPr>
        </p:nvSpPr>
        <p:spPr/>
        <p:txBody>
          <a:bodyPr>
            <a:normAutofit fontScale="87500" lnSpcReduction="10000"/>
          </a:bodyPr>
          <a:lstStyle/>
          <a:p>
            <a:pPr marL="0" indent="0">
              <a:lnSpc>
                <a:spcPct val="120000"/>
              </a:lnSpc>
              <a:buNone/>
            </a:pPr>
            <a:r>
              <a:rPr lang="zh-CN" altLang="en-US" dirty="0"/>
              <a:t> </a:t>
            </a:r>
            <a:r>
              <a:rPr lang="en-US" altLang="zh-CN" dirty="0"/>
              <a:t>(1)</a:t>
            </a:r>
            <a:r>
              <a:rPr lang="zh-CN" altLang="en-US" dirty="0"/>
              <a:t>有些参赛论文不针对实际问题和数据，没有抓住核心问题，考虑了一些无知的因素，例如企业规模、人员数量、资产情况等因素。</a:t>
            </a:r>
            <a:r>
              <a:rPr lang="en-US" altLang="zh-CN" dirty="0"/>
              <a:t>--</a:t>
            </a:r>
            <a:r>
              <a:rPr lang="zh-CN" altLang="en-US" dirty="0"/>
              <a:t>抄文献</a:t>
            </a:r>
            <a:r>
              <a:rPr lang="en-US" altLang="zh-CN" dirty="0"/>
              <a:t>!</a:t>
            </a:r>
            <a:endParaRPr lang="en-US" altLang="zh-CN" dirty="0"/>
          </a:p>
          <a:p>
            <a:pPr marL="0" indent="0">
              <a:lnSpc>
                <a:spcPct val="120000"/>
              </a:lnSpc>
              <a:buNone/>
            </a:pPr>
            <a:r>
              <a:rPr lang="en-US" altLang="zh-CN" dirty="0"/>
              <a:t> (2)</a:t>
            </a:r>
            <a:r>
              <a:rPr lang="zh-CN" altLang="en-US" dirty="0"/>
              <a:t>该问题是一个典型的风险决策问题，信贷风险的量化是一个重要内容。一些参赛队简单地将问题视为一个综合评价问题，把所有相关因素指标简单地用综合加权综合到一起，综合指标的含义是什么？</a:t>
            </a:r>
            <a:endParaRPr lang="zh-CN" altLang="en-US" dirty="0"/>
          </a:p>
          <a:p>
            <a:pPr marL="0" indent="0">
              <a:lnSpc>
                <a:spcPct val="120000"/>
              </a:lnSpc>
              <a:buNone/>
            </a:pPr>
            <a:r>
              <a:rPr lang="zh-CN" altLang="en-US" dirty="0"/>
              <a:t> </a:t>
            </a:r>
            <a:r>
              <a:rPr lang="en-US" altLang="zh-CN" dirty="0"/>
              <a:t>(3)</a:t>
            </a:r>
            <a:r>
              <a:rPr lang="zh-CN" altLang="en-US" dirty="0"/>
              <a:t>有些参赛队忽视实际、不思机理、浮于表面，习惯于 “采用什么方法、借用什么文献、套用什么模型和算法”等 所谓的建模“技巧、套路”。</a:t>
            </a:r>
            <a:endParaRPr lang="zh-CN" altLang="en-US" dirty="0"/>
          </a:p>
          <a:p>
            <a:pPr marL="0" indent="0">
              <a:lnSpc>
                <a:spcPct val="120000"/>
              </a:lnSpc>
              <a:buNone/>
            </a:pPr>
            <a:r>
              <a:rPr lang="zh-CN" altLang="en-US" dirty="0"/>
              <a:t> </a:t>
            </a:r>
            <a:r>
              <a:rPr lang="en-US" altLang="zh-CN" dirty="0"/>
              <a:t>(4)</a:t>
            </a:r>
            <a:r>
              <a:rPr lang="zh-CN" altLang="en-US" dirty="0"/>
              <a:t>很多参赛队没有合理、充分地利用数据信息。有的把 问题视一个纯粹数据分析问题，用多种统计方法，得到了一 些与问题无关的结果。</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存在问题</a:t>
            </a:r>
            <a:endParaRPr lang="zh-CN" altLang="en-US" dirty="0"/>
          </a:p>
        </p:txBody>
      </p:sp>
      <p:sp>
        <p:nvSpPr>
          <p:cNvPr id="3" name="内容占位符 2"/>
          <p:cNvSpPr>
            <a:spLocks noGrp="1"/>
          </p:cNvSpPr>
          <p:nvPr>
            <p:ph idx="1"/>
          </p:nvPr>
        </p:nvSpPr>
        <p:spPr>
          <a:xfrm>
            <a:off x="838200" y="1843405"/>
            <a:ext cx="10515600" cy="4351338"/>
          </a:xfrm>
        </p:spPr>
        <p:txBody>
          <a:bodyPr/>
          <a:lstStyle/>
          <a:p>
            <a:r>
              <a:rPr lang="zh-CN" altLang="en-US" dirty="0"/>
              <a:t> </a:t>
            </a:r>
            <a:r>
              <a:rPr lang="en-US" altLang="zh-CN" dirty="0"/>
              <a:t>(5)</a:t>
            </a:r>
            <a:r>
              <a:rPr lang="zh-CN" altLang="en-US" dirty="0"/>
              <a:t>有些信贷决策模型只是形式优化模型，单目标、变量</a:t>
            </a:r>
            <a:endParaRPr lang="zh-CN" altLang="en-US" dirty="0"/>
          </a:p>
          <a:p>
            <a:r>
              <a:rPr lang="zh-CN" altLang="en-US" dirty="0"/>
              <a:t>多、约束少，直观的结果与模型无关。</a:t>
            </a:r>
            <a:endParaRPr lang="zh-CN" altLang="en-US" dirty="0"/>
          </a:p>
          <a:p>
            <a:r>
              <a:rPr lang="zh-CN" altLang="en-US" dirty="0">
                <a:sym typeface="+mn-ea"/>
              </a:rPr>
              <a:t> </a:t>
            </a:r>
            <a:r>
              <a:rPr lang="en-US" altLang="zh-CN" dirty="0">
                <a:sym typeface="+mn-ea"/>
              </a:rPr>
              <a:t>(6)</a:t>
            </a:r>
            <a:r>
              <a:rPr lang="zh-CN" altLang="en-US" dirty="0">
                <a:sym typeface="+mn-ea"/>
              </a:rPr>
              <a:t>由于问题的开放性，无固定模型和方法，更无确定结 果，几乎无可参考的资料。有的参赛队死搬硬套或照抄了一 些不相关的模型、方法和不搭界的所谓“高大上”的算法。</a:t>
            </a:r>
            <a:endParaRPr lang="zh-CN" altLang="en-US" dirty="0"/>
          </a:p>
          <a:p>
            <a:r>
              <a:rPr lang="zh-CN" altLang="en-US" dirty="0">
                <a:sym typeface="+mn-ea"/>
              </a:rPr>
              <a:t> </a:t>
            </a:r>
            <a:r>
              <a:rPr lang="en-US" altLang="zh-CN" dirty="0">
                <a:sym typeface="+mn-ea"/>
              </a:rPr>
              <a:t>(7)</a:t>
            </a:r>
            <a:r>
              <a:rPr lang="zh-CN" altLang="en-US" dirty="0">
                <a:sym typeface="+mn-ea"/>
              </a:rPr>
              <a:t>竞赛论文的表述看，搬方法、套模型、抄算法的 “套路化</a:t>
            </a:r>
            <a:r>
              <a:rPr lang="en-US" altLang="zh-CN" dirty="0">
                <a:sym typeface="+mn-ea"/>
              </a:rPr>
              <a:t>;</a:t>
            </a:r>
            <a:r>
              <a:rPr lang="zh-CN" altLang="en-US" dirty="0">
                <a:sym typeface="+mn-ea"/>
              </a:rPr>
              <a:t>做法仍存在，形式化和虚拟化的表面文章过多， 模板化”和“套路化”的论文较为普遍。没有特性 没</a:t>
            </a:r>
            <a:r>
              <a:rPr lang="en-US" altLang="zh-CN" dirty="0">
                <a:sym typeface="+mn-ea"/>
              </a:rPr>
              <a:t>, </a:t>
            </a:r>
            <a:r>
              <a:rPr lang="zh-CN" altLang="en-US" dirty="0">
                <a:sym typeface="+mn-ea"/>
              </a:rPr>
              <a:t>针对性，何以创新。</a:t>
            </a:r>
            <a:endParaRPr lang="zh-CN" altLang="en-US" dirty="0"/>
          </a:p>
          <a:p>
            <a:endParaRPr lang="zh-CN" altLang="en-US" dirty="0"/>
          </a:p>
        </p:txBody>
      </p:sp>
    </p:spTree>
  </p:cSld>
  <p:clrMapOvr>
    <a:masterClrMapping/>
  </p:clrMapOvr>
</p:sld>
</file>

<file path=ppt/tags/tag1.xml><?xml version="1.0" encoding="utf-8"?>
<p:tagLst xmlns:p="http://schemas.openxmlformats.org/presentationml/2006/main">
  <p:tag name="COMMONDATA" val="eyJoZGlkIjoiMmMzNGU0NjgyOWRiNzgzYjc1Yzk5MTg0MGI0MThiMz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2776</Words>
  <Application>WPS 演示</Application>
  <PresentationFormat>宽屏</PresentationFormat>
  <Paragraphs>149</Paragraphs>
  <Slides>22</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41" baseType="lpstr">
      <vt:lpstr>Arial</vt:lpstr>
      <vt:lpstr>宋体</vt:lpstr>
      <vt:lpstr>Wingdings</vt:lpstr>
      <vt:lpstr>Times New Roman</vt:lpstr>
      <vt:lpstr>微软雅黑</vt:lpstr>
      <vt:lpstr>Gill Sans</vt:lpstr>
      <vt:lpstr>MicrosoftYaHei</vt:lpstr>
      <vt:lpstr>Segoe Print</vt:lpstr>
      <vt:lpstr>TimesNewRomanPSMT</vt:lpstr>
      <vt:lpstr>楷体</vt:lpstr>
      <vt:lpstr>ArialMT</vt:lpstr>
      <vt:lpstr>等线</vt:lpstr>
      <vt:lpstr>等线 Light</vt:lpstr>
      <vt:lpstr>Arial Unicode MS</vt:lpstr>
      <vt:lpstr>Calibri</vt:lpstr>
      <vt:lpstr>黑体</vt:lpstr>
      <vt:lpstr>Gill Sans MT</vt:lpstr>
      <vt:lpstr>Office 主题​​</vt:lpstr>
      <vt:lpstr>Equation.DSMT4</vt:lpstr>
      <vt:lpstr>PowerPoint 演示文稿</vt:lpstr>
      <vt:lpstr>PowerPoint 演示文稿</vt:lpstr>
      <vt:lpstr>PowerPoint 演示文稿</vt:lpstr>
      <vt:lpstr>PowerPoint 演示文稿</vt:lpstr>
      <vt:lpstr>PowerPoint 演示文稿</vt:lpstr>
      <vt:lpstr>五.关于参赛论文的综合评述</vt:lpstr>
      <vt:lpstr>获奖队伍</vt:lpstr>
      <vt:lpstr>存在问题</vt:lpstr>
      <vt:lpstr>存在问题</vt:lpstr>
      <vt:lpstr>PowerPoint 演示文稿</vt:lpstr>
      <vt:lpstr>文章具体思路图</vt:lpstr>
      <vt:lpstr>PowerPoint 演示文稿</vt:lpstr>
      <vt:lpstr>PowerPoint 演示文稿</vt:lpstr>
      <vt:lpstr>PowerPoint 演示文稿</vt:lpstr>
      <vt:lpstr>四、突发因素下信贷决策模型</vt:lpstr>
      <vt:lpstr>具体的实现方法</vt:lpstr>
      <vt:lpstr>PowerPoint 演示文稿</vt:lpstr>
      <vt:lpstr>随机森林方法</vt:lpstr>
      <vt:lpstr>进行分类预测时算法基本思想可以简化为如下图所示：</vt:lpstr>
      <vt:lpstr>随机森林实现流程图</vt:lpstr>
      <vt:lpstr>实现代码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葛 小鸣</dc:creator>
  <cp:lastModifiedBy>小赵小赵奥利给</cp:lastModifiedBy>
  <cp:revision>14</cp:revision>
  <dcterms:created xsi:type="dcterms:W3CDTF">2022-06-05T14:16:00Z</dcterms:created>
  <dcterms:modified xsi:type="dcterms:W3CDTF">2022-06-13T13:49:25Z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A0C8A7FA20D34CFA812FC97257B3E494</vt:lpwstr>
  </property>
  <property fmtid="{D5CDD505-2E9C-101B-9397-08002B2CF9AE}" pid="3" name="KSOProductBuildVer">
    <vt:lpwstr>2052-11.1.0.11744</vt:lpwstr>
  </property>
</Properties>
</file>