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4" r:id="rId3"/>
    <p:sldId id="267" r:id="rId4"/>
    <p:sldId id="268" r:id="rId5"/>
    <p:sldId id="289" r:id="rId6"/>
    <p:sldId id="290" r:id="rId7"/>
    <p:sldId id="292" r:id="rId8"/>
    <p:sldId id="278" r:id="rId9"/>
    <p:sldId id="275" r:id="rId10"/>
    <p:sldId id="274" r:id="rId11"/>
    <p:sldId id="291" r:id="rId12"/>
    <p:sldId id="283" r:id="rId13"/>
    <p:sldId id="284" r:id="rId14"/>
    <p:sldId id="293" r:id="rId15"/>
    <p:sldId id="294" r:id="rId16"/>
    <p:sldId id="295" r:id="rId17"/>
    <p:sldId id="296" r:id="rId18"/>
    <p:sldId id="277" r:id="rId19"/>
    <p:sldId id="269" r:id="rId20"/>
    <p:sldId id="257" r:id="rId21"/>
    <p:sldId id="270" r:id="rId22"/>
    <p:sldId id="271" r:id="rId23"/>
    <p:sldId id="259" r:id="rId24"/>
    <p:sldId id="260" r:id="rId25"/>
    <p:sldId id="261" r:id="rId26"/>
    <p:sldId id="262" r:id="rId27"/>
    <p:sldId id="26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2"/>
    <a:srgbClr val="7EBCE0"/>
    <a:srgbClr val="0E88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0BD92-EDD6-47ED-BA6C-65876335F633}" type="datetimeFigureOut">
              <a:rPr lang="zh-CN" altLang="en-US" smtClean="0"/>
              <a:t>2022/6/14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D3234-1A5D-489F-82A8-7F4FA8663588}" type="slidenum">
              <a:rPr lang="zh-CN" altLang="en-US" smtClean="0"/>
              <a:t>‹#›</a:t>
            </a:fld>
            <a:endParaRPr lang="zh-CN" altLang="en-US"/>
          </a:p>
        </p:txBody>
      </p:sp>
    </p:spTree>
    <p:extLst>
      <p:ext uri="{BB962C8B-B14F-4D97-AF65-F5344CB8AC3E}">
        <p14:creationId xmlns:p14="http://schemas.microsoft.com/office/powerpoint/2010/main" val="1907247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ED3234-1A5D-489F-82A8-7F4FA8663588}" type="slidenum">
              <a:rPr lang="zh-CN" altLang="en-US" smtClean="0"/>
              <a:t>6</a:t>
            </a:fld>
            <a:endParaRPr lang="zh-CN" altLang="en-US"/>
          </a:p>
        </p:txBody>
      </p:sp>
    </p:spTree>
    <p:extLst>
      <p:ext uri="{BB962C8B-B14F-4D97-AF65-F5344CB8AC3E}">
        <p14:creationId xmlns:p14="http://schemas.microsoft.com/office/powerpoint/2010/main" val="3535246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11C1A-AD1F-489E-ECF9-7047B2912D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3F710B-3417-77F5-B3DB-B8E28D99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2E2CEF-F1BF-303A-799C-CAE5C3DDBFEB}"/>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87275A17-E2A2-3B6A-EF5E-08F7C3DF91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2A22A2-36B0-67F0-C87E-493A51EEAF26}"/>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pic>
        <p:nvPicPr>
          <p:cNvPr id="7" name="图片 1">
            <a:extLst>
              <a:ext uri="{FF2B5EF4-FFF2-40B4-BE49-F238E27FC236}">
                <a16:creationId xmlns:a16="http://schemas.microsoft.com/office/drawing/2014/main" id="{816C65C0-BA99-228B-C223-65C8A37C8E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a:extLst>
              <a:ext uri="{FF2B5EF4-FFF2-40B4-BE49-F238E27FC236}">
                <a16:creationId xmlns:a16="http://schemas.microsoft.com/office/drawing/2014/main" id="{8FC64B55-A974-055A-49BB-D5762AE4959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6">
            <a:extLst>
              <a:ext uri="{FF2B5EF4-FFF2-40B4-BE49-F238E27FC236}">
                <a16:creationId xmlns:a16="http://schemas.microsoft.com/office/drawing/2014/main" id="{2FCAECEC-477D-835D-B9ED-D023E098ED3C}"/>
              </a:ext>
            </a:extLst>
          </p:cNvPr>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4B34A0D5-5A86-4DC5-1288-5481A62B2B7A}"/>
              </a:ext>
            </a:extLst>
          </p:cNvPr>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605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082D9-E33D-DF3A-4C17-5181497D77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210102-98BA-A47E-531D-76955D14B07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FDAA9E-0A17-19F2-AAB4-D4B0D3991D2F}"/>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9EC9064A-7E79-DC5E-99B0-8C85568EC1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9713C6-F7EB-39F8-8F6B-4FE1C3E1D93C}"/>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94321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6CB250-CB5F-7707-33A5-C428C5B7B4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C11622-84DF-7D57-93FD-F7B2BCE27D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70DF88-56F1-2CC1-6E76-2C9F009E2251}"/>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B05D9EBB-294E-3DC3-5C9A-47DC1FF9D1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1741DB-A2DE-2552-2A99-9C8E143837E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26756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C2C77-C83D-5F4B-5467-F411F164801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3FE1D147-EC33-880B-A6D3-A7FB9162797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3B71BB-6D92-3A64-724A-179D5CA86025}"/>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62D50491-3D0C-8D22-F68E-7EB82FF0B2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27E911-10B4-491C-0038-5DF4E43EDF4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pic>
        <p:nvPicPr>
          <p:cNvPr id="10" name="图片 1">
            <a:extLst>
              <a:ext uri="{FF2B5EF4-FFF2-40B4-BE49-F238E27FC236}">
                <a16:creationId xmlns:a16="http://schemas.microsoft.com/office/drawing/2014/main" id="{BB75AAEF-F7D5-32B5-969B-0B861E19EB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36013" y="12938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a:extLst>
              <a:ext uri="{FF2B5EF4-FFF2-40B4-BE49-F238E27FC236}">
                <a16:creationId xmlns:a16="http://schemas.microsoft.com/office/drawing/2014/main" id="{C30A98F5-2D18-B9B6-CC5E-6F0BDCFA079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636125" y="213520"/>
            <a:ext cx="23399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6">
            <a:extLst>
              <a:ext uri="{FF2B5EF4-FFF2-40B4-BE49-F238E27FC236}">
                <a16:creationId xmlns:a16="http://schemas.microsoft.com/office/drawing/2014/main" id="{B09BC427-1E25-127C-4DD7-0C064677958E}"/>
              </a:ext>
            </a:extLst>
          </p:cNvPr>
          <p:cNvSpPr txBox="1">
            <a:spLocks noChangeArrowheads="1"/>
          </p:cNvSpPr>
          <p:nvPr userDrawn="1"/>
        </p:nvSpPr>
        <p:spPr bwMode="auto">
          <a:xfrm>
            <a:off x="9491663" y="602458"/>
            <a:ext cx="27003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800" b="1" dirty="0">
                <a:solidFill>
                  <a:srgbClr val="007CC2"/>
                </a:solidFill>
                <a:latin typeface="Times New Roman" panose="02020603050405020304" pitchFamily="18" charset="0"/>
                <a:cs typeface="Times New Roman" panose="02020603050405020304" pitchFamily="18" charset="0"/>
              </a:rPr>
              <a:t>Nanjing University of Information Science &amp; Technology</a:t>
            </a:r>
            <a:endParaRPr lang="zh-CN" altLang="en-US" sz="800" b="1" dirty="0">
              <a:solidFill>
                <a:srgbClr val="007CC2"/>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05F3A225-DBA9-A292-4F8B-52230A64A777}"/>
              </a:ext>
            </a:extLst>
          </p:cNvPr>
          <p:cNvGrpSpPr/>
          <p:nvPr userDrawn="1"/>
        </p:nvGrpSpPr>
        <p:grpSpPr>
          <a:xfrm>
            <a:off x="838200" y="1734662"/>
            <a:ext cx="8641278" cy="45719"/>
            <a:chOff x="247135" y="747537"/>
            <a:chExt cx="7745928" cy="45719"/>
          </a:xfrm>
          <a:solidFill>
            <a:srgbClr val="00B0F0"/>
          </a:solidFill>
        </p:grpSpPr>
        <p:cxnSp>
          <p:nvCxnSpPr>
            <p:cNvPr id="14" name="直接连接符 13">
              <a:extLst>
                <a:ext uri="{FF2B5EF4-FFF2-40B4-BE49-F238E27FC236}">
                  <a16:creationId xmlns:a16="http://schemas.microsoft.com/office/drawing/2014/main" id="{FFB8848D-CAD5-6FAF-FC85-22B4D76D4AAE}"/>
                </a:ext>
              </a:extLst>
            </p:cNvPr>
            <p:cNvCxnSpPr/>
            <p:nvPr/>
          </p:nvCxnSpPr>
          <p:spPr>
            <a:xfrm flipH="1">
              <a:off x="247135" y="770396"/>
              <a:ext cx="7745928"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A2A44121-197F-9DC0-C6B0-ABFE01974D9F}"/>
                </a:ext>
              </a:extLst>
            </p:cNvPr>
            <p:cNvSpPr/>
            <p:nvPr/>
          </p:nvSpPr>
          <p:spPr>
            <a:xfrm>
              <a:off x="247135" y="747537"/>
              <a:ext cx="3123921"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2E5572E6-0F9D-8F24-317D-220357F19A13}"/>
              </a:ext>
            </a:extLst>
          </p:cNvPr>
          <p:cNvSpPr/>
          <p:nvPr userDrawn="1"/>
        </p:nvSpPr>
        <p:spPr>
          <a:xfrm>
            <a:off x="0" y="6584969"/>
            <a:ext cx="12192000" cy="273031"/>
          </a:xfrm>
          <a:prstGeom prst="rect">
            <a:avLst/>
          </a:prstGeom>
          <a:solidFill>
            <a:srgbClr val="007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17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9AEEA-798C-E1E0-0BB7-B2AF4E29CF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1FE413-5AE8-25C7-207C-2A8F86E241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E7BEA4E-1625-4913-0042-96ADC10539E4}"/>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EA825D23-E4B9-E1BD-46CE-8690084E84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53819F-C260-23FA-3E28-7D5E903E29B0}"/>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024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67CF5-7D86-A282-2E05-6799D2F93C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865943-453D-18FC-D48B-907330220F7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AD9EAD-A32B-5CA8-FF4D-03FC4F5044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A11F3B-B4EB-DBF3-CD9D-4FF9AFCE61D2}"/>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686D743-09E0-EC64-526F-835E910A74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E4EC7-E988-FAAF-D3D0-416745769765}"/>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64787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34E7E-6AC9-46E4-C24F-7F210033BD1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EF14CA-9AB3-6FE9-38C1-6D7CAA2F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15A6E9-1E41-E870-4920-0560094F8E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5674BE3-C28E-66CD-0609-6943B9908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3FDEF1-F167-6D94-3DA7-5186F460C2E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104391-F5BE-B558-D892-3FCEA91C31C1}"/>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8" name="页脚占位符 7">
            <a:extLst>
              <a:ext uri="{FF2B5EF4-FFF2-40B4-BE49-F238E27FC236}">
                <a16:creationId xmlns:a16="http://schemas.microsoft.com/office/drawing/2014/main" id="{F6A0E0A9-C33B-D515-589D-54C632AC7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121B20-6F05-A30D-1279-AD1E6AE731E1}"/>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216338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09F23-04B3-EAFF-902E-D0AA5A923D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6DDE99-1F83-AD12-82E0-B98DE0127458}"/>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4" name="页脚占位符 3">
            <a:extLst>
              <a:ext uri="{FF2B5EF4-FFF2-40B4-BE49-F238E27FC236}">
                <a16:creationId xmlns:a16="http://schemas.microsoft.com/office/drawing/2014/main" id="{FD9480FC-2430-01D8-A150-9F4BE3E797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1D9841-5C93-E6FA-0919-A4F9FA58E21E}"/>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343951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7819F6-AB36-C6F2-AF7F-F9E78920E480}"/>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3" name="页脚占位符 2">
            <a:extLst>
              <a:ext uri="{FF2B5EF4-FFF2-40B4-BE49-F238E27FC236}">
                <a16:creationId xmlns:a16="http://schemas.microsoft.com/office/drawing/2014/main" id="{6D600E80-DF5C-E336-53FD-1E96C320E5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D0624B-DF4A-54A5-0D73-02724EC9F21D}"/>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53795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8197D-C57E-22FA-CC9B-76C67AD5D5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6AC99C-1FF5-2A46-60BD-6E766B7C8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249F2A-7EC1-9324-74CE-FED410193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C4C59A-8A84-C906-BEF6-E81D63D17A1E}"/>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100DDCC5-DDE5-4F1B-DD77-0E15A08623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15CE4B-0E2D-E88B-93FB-9369DC76DFEE}"/>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8743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609C-FCFB-80EB-186A-665509AF79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B4A8B7-0B64-7806-6181-F389A7266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D1EA4B1-0F21-BD21-7B18-75D6B949E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6BA916-A70E-D70F-C11D-14B896DF489B}"/>
              </a:ext>
            </a:extLst>
          </p:cNvPr>
          <p:cNvSpPr>
            <a:spLocks noGrp="1"/>
          </p:cNvSpPr>
          <p:nvPr>
            <p:ph type="dt" sz="half" idx="10"/>
          </p:nvPr>
        </p:nvSpPr>
        <p:spPr/>
        <p:txBody>
          <a:bodyPr/>
          <a:lstStyle/>
          <a:p>
            <a:fld id="{38D2F079-72ED-455F-84CE-DB8625D5603C}" type="datetimeFigureOut">
              <a:rPr lang="zh-CN" altLang="en-US" smtClean="0"/>
              <a:t>2022/6/14</a:t>
            </a:fld>
            <a:endParaRPr lang="zh-CN" altLang="en-US"/>
          </a:p>
        </p:txBody>
      </p:sp>
      <p:sp>
        <p:nvSpPr>
          <p:cNvPr id="6" name="页脚占位符 5">
            <a:extLst>
              <a:ext uri="{FF2B5EF4-FFF2-40B4-BE49-F238E27FC236}">
                <a16:creationId xmlns:a16="http://schemas.microsoft.com/office/drawing/2014/main" id="{C7A53F75-CD93-413D-801C-05ECCB5828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4CBC83-B01B-EA28-5192-86892143A1CB}"/>
              </a:ext>
            </a:extLst>
          </p:cNvPr>
          <p:cNvSpPr>
            <a:spLocks noGrp="1"/>
          </p:cNvSpPr>
          <p:nvPr>
            <p:ph type="sldNum" sz="quarter" idx="12"/>
          </p:nvPr>
        </p:nvSpPr>
        <p:spPr/>
        <p:txBody>
          <a:body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421769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55000">
              <a:srgbClr val="F3F3F3"/>
            </a:gs>
            <a:gs pos="100000">
              <a:schemeClr val="accent5">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AD18C2-886C-6CBD-0722-F881D0A95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53996B-28D8-484F-6BC2-046A4A742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9BB392-A71D-CCA2-BC65-5FDEB87B2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2F079-72ED-455F-84CE-DB8625D5603C}" type="datetimeFigureOut">
              <a:rPr lang="zh-CN" altLang="en-US" smtClean="0"/>
              <a:t>2022/6/14</a:t>
            </a:fld>
            <a:endParaRPr lang="zh-CN" altLang="en-US"/>
          </a:p>
        </p:txBody>
      </p:sp>
      <p:sp>
        <p:nvSpPr>
          <p:cNvPr id="5" name="页脚占位符 4">
            <a:extLst>
              <a:ext uri="{FF2B5EF4-FFF2-40B4-BE49-F238E27FC236}">
                <a16:creationId xmlns:a16="http://schemas.microsoft.com/office/drawing/2014/main" id="{1A94A9E9-530D-EDBE-28E2-0AF5D23CF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4872720-1E14-35BA-E97C-350958F4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EEC4-A888-40D2-96A3-4D8C6D94BC6B}" type="slidenum">
              <a:rPr lang="zh-CN" altLang="en-US" smtClean="0"/>
              <a:t>‹#›</a:t>
            </a:fld>
            <a:endParaRPr lang="zh-CN" altLang="en-US"/>
          </a:p>
        </p:txBody>
      </p:sp>
    </p:spTree>
    <p:extLst>
      <p:ext uri="{BB962C8B-B14F-4D97-AF65-F5344CB8AC3E}">
        <p14:creationId xmlns:p14="http://schemas.microsoft.com/office/powerpoint/2010/main" val="113202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en-US" altLang="zh-CN"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周报告</a:t>
            </a:r>
          </a:p>
        </p:txBody>
      </p:sp>
      <p:sp>
        <p:nvSpPr>
          <p:cNvPr id="6" name="矩形 5">
            <a:extLst>
              <a:ext uri="{FF2B5EF4-FFF2-40B4-BE49-F238E27FC236}">
                <a16:creationId xmlns:a16="http://schemas.microsoft.com/office/drawing/2014/main" id="{2020E845-6E37-6685-A41B-C50F8BEFD66F}"/>
              </a:ext>
            </a:extLst>
          </p:cNvPr>
          <p:cNvSpPr/>
          <p:nvPr/>
        </p:nvSpPr>
        <p:spPr>
          <a:xfrm>
            <a:off x="4601029" y="3756971"/>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1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BE240-0920-02F0-BE4E-2DED95B3E87F}"/>
              </a:ext>
            </a:extLst>
          </p:cNvPr>
          <p:cNvSpPr>
            <a:spLocks noGrp="1"/>
          </p:cNvSpPr>
          <p:nvPr>
            <p:ph type="title"/>
          </p:nvPr>
        </p:nvSpPr>
        <p:spPr/>
        <p:txBody>
          <a:bodyPr/>
          <a:lstStyle/>
          <a:p>
            <a:r>
              <a:rPr lang="zh-CN" altLang="en-US" b="1" dirty="0"/>
              <a:t>原文具体思路图</a:t>
            </a:r>
          </a:p>
        </p:txBody>
      </p:sp>
      <p:pic>
        <p:nvPicPr>
          <p:cNvPr id="4" name="内容占位符 3">
            <a:extLst>
              <a:ext uri="{FF2B5EF4-FFF2-40B4-BE49-F238E27FC236}">
                <a16:creationId xmlns:a16="http://schemas.microsoft.com/office/drawing/2014/main" id="{A8C180C0-823D-2639-5C32-CB0BFFD828BE}"/>
              </a:ext>
            </a:extLst>
          </p:cNvPr>
          <p:cNvPicPr>
            <a:picLocks noGrp="1" noChangeAspect="1"/>
          </p:cNvPicPr>
          <p:nvPr>
            <p:ph idx="1"/>
          </p:nvPr>
        </p:nvPicPr>
        <p:blipFill>
          <a:blip r:embed="rId2"/>
          <a:stretch>
            <a:fillRect/>
          </a:stretch>
        </p:blipFill>
        <p:spPr>
          <a:xfrm>
            <a:off x="838200" y="1942226"/>
            <a:ext cx="6738909" cy="4351338"/>
          </a:xfrm>
          <a:prstGeom prst="rect">
            <a:avLst/>
          </a:prstGeom>
        </p:spPr>
      </p:pic>
    </p:spTree>
    <p:extLst>
      <p:ext uri="{BB962C8B-B14F-4D97-AF65-F5344CB8AC3E}">
        <p14:creationId xmlns:p14="http://schemas.microsoft.com/office/powerpoint/2010/main" val="251983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量化指标</a:t>
            </a:r>
          </a:p>
        </p:txBody>
      </p:sp>
      <p:sp>
        <p:nvSpPr>
          <p:cNvPr id="3" name="内容占位符 2"/>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提炼有效指标，对目标函数的表达，算法的复杂程度，模型的准确度有着决定性的作用。</a:t>
            </a:r>
          </a:p>
          <a:p>
            <a:pPr marL="0" indent="0">
              <a:buNone/>
            </a:pPr>
            <a:r>
              <a:rPr lang="zh-CN" altLang="en-US" dirty="0">
                <a:latin typeface="黑体" panose="02010609060101010101" pitchFamily="49" charset="-122"/>
                <a:ea typeface="黑体" panose="02010609060101010101" pitchFamily="49" charset="-122"/>
              </a:rPr>
              <a:t>通过研读优秀论文，指标的提炼绝不是人云亦云，要结合合理的假设与推导，注意观察已给数据的信息，合理量化。</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熵权法</a:t>
            </a:r>
          </a:p>
        </p:txBody>
      </p:sp>
      <p:sp>
        <p:nvSpPr>
          <p:cNvPr id="3" name="内容占位符 2"/>
          <p:cNvSpPr>
            <a:spLocks noGrp="1"/>
          </p:cNvSpPr>
          <p:nvPr>
            <p:ph idx="1"/>
          </p:nvPr>
        </p:nvSpPr>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定义：根据信息熵的定义，对于某项指标，可以用熵值来判断某个指标的离散程度，其熵值越小，指标的离散程度越大，该指标对综合评价的影响（即权重）就越大，如果某项指标的值全部相等，则该指标在综合评价中不起作用。</a:t>
            </a:r>
          </a:p>
          <a:p>
            <a:pPr marL="0" indent="0">
              <a:buNone/>
            </a:pPr>
            <a:r>
              <a:rPr lang="zh-CN" altLang="en-US" dirty="0">
                <a:latin typeface="黑体" panose="02010609060101010101" pitchFamily="49" charset="-122"/>
                <a:ea typeface="黑体" panose="02010609060101010101" pitchFamily="49" charset="-122"/>
              </a:rPr>
              <a:t>解题步骤：</a:t>
            </a: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）数据预处理：对冗余数据，异常值数据进行处理</a:t>
            </a: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）归一化处理：（</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0-1</a:t>
            </a:r>
            <a:r>
              <a:rPr lang="zh-CN" altLang="en-US" dirty="0">
                <a:latin typeface="黑体" panose="02010609060101010101" pitchFamily="49" charset="-122"/>
                <a:ea typeface="黑体" panose="02010609060101010101" pitchFamily="49" charset="-122"/>
              </a:rPr>
              <a:t>归一化</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Z-score</a:t>
            </a:r>
            <a:r>
              <a:rPr lang="zh-CN" altLang="en-US" dirty="0">
                <a:latin typeface="黑体" panose="02010609060101010101" pitchFamily="49" charset="-122"/>
                <a:ea typeface="黑体" panose="02010609060101010101" pitchFamily="49" charset="-122"/>
              </a:rPr>
              <a:t>归一化</a:t>
            </a: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）先计算第</a:t>
            </a:r>
            <a:r>
              <a:rPr lang="en-US" altLang="zh-CN" dirty="0" err="1">
                <a:latin typeface="黑体" panose="02010609060101010101" pitchFamily="49" charset="-122"/>
                <a:ea typeface="黑体" panose="02010609060101010101" pitchFamily="49" charset="-122"/>
              </a:rPr>
              <a:t>i</a:t>
            </a:r>
            <a:r>
              <a:rPr lang="zh-CN" altLang="en-US" dirty="0">
                <a:latin typeface="黑体" panose="02010609060101010101" pitchFamily="49" charset="-122"/>
                <a:ea typeface="黑体" panose="02010609060101010101" pitchFamily="49" charset="-122"/>
              </a:rPr>
              <a:t>个用户的第</a:t>
            </a:r>
            <a:r>
              <a:rPr lang="en-US" altLang="zh-CN" dirty="0">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个指标的比重</a:t>
            </a: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）计算第</a:t>
            </a:r>
            <a:r>
              <a:rPr lang="en-US" altLang="zh-CN" dirty="0">
                <a:latin typeface="黑体" panose="02010609060101010101" pitchFamily="49" charset="-122"/>
                <a:ea typeface="黑体" panose="02010609060101010101" pitchFamily="49" charset="-122"/>
              </a:rPr>
              <a:t>j</a:t>
            </a:r>
            <a:r>
              <a:rPr lang="zh-CN" altLang="en-US" dirty="0">
                <a:latin typeface="黑体" panose="02010609060101010101" pitchFamily="49" charset="-122"/>
                <a:ea typeface="黑体" panose="02010609060101010101" pitchFamily="49" charset="-122"/>
              </a:rPr>
              <a:t>个指标的信息熵</a:t>
            </a:r>
          </a:p>
        </p:txBody>
      </p:sp>
      <p:graphicFrame>
        <p:nvGraphicFramePr>
          <p:cNvPr id="9" name="对象 8">
            <a:extLst>
              <a:ext uri="{FF2B5EF4-FFF2-40B4-BE49-F238E27FC236}">
                <a16:creationId xmlns:a16="http://schemas.microsoft.com/office/drawing/2014/main" id="{3036E017-0451-CB7D-CE51-17D7171E3C62}"/>
              </a:ext>
            </a:extLst>
          </p:cNvPr>
          <p:cNvGraphicFramePr>
            <a:graphicFrameLocks noChangeAspect="1"/>
          </p:cNvGraphicFramePr>
          <p:nvPr>
            <p:extLst>
              <p:ext uri="{D42A27DB-BD31-4B8C-83A1-F6EECF244321}">
                <p14:modId xmlns:p14="http://schemas.microsoft.com/office/powerpoint/2010/main" val="2037721063"/>
              </p:ext>
            </p:extLst>
          </p:nvPr>
        </p:nvGraphicFramePr>
        <p:xfrm>
          <a:off x="6951140" y="4196114"/>
          <a:ext cx="1431883" cy="492943"/>
        </p:xfrm>
        <a:graphic>
          <a:graphicData uri="http://schemas.openxmlformats.org/presentationml/2006/ole">
            <mc:AlternateContent xmlns:mc="http://schemas.openxmlformats.org/markup-compatibility/2006">
              <mc:Choice xmlns:v="urn:schemas-microsoft-com:vml" Requires="v">
                <p:oleObj name="Equation" r:id="rId2" imgW="1549080" imgH="533160" progId="Equation.DSMT4">
                  <p:embed/>
                </p:oleObj>
              </mc:Choice>
              <mc:Fallback>
                <p:oleObj name="Equation" r:id="rId2" imgW="1549080" imgH="533160" progId="Equation.DSMT4">
                  <p:embed/>
                  <p:pic>
                    <p:nvPicPr>
                      <p:cNvPr id="4" name="对象 3">
                        <a:extLst>
                          <a:ext uri="{FF2B5EF4-FFF2-40B4-BE49-F238E27FC236}">
                            <a16:creationId xmlns:a16="http://schemas.microsoft.com/office/drawing/2014/main" id="{6E07D40B-4DC1-149A-C818-899884F05625}"/>
                          </a:ext>
                        </a:extLst>
                      </p:cNvPr>
                      <p:cNvPicPr/>
                      <p:nvPr/>
                    </p:nvPicPr>
                    <p:blipFill>
                      <a:blip r:embed="rId3"/>
                      <a:stretch>
                        <a:fillRect/>
                      </a:stretch>
                    </p:blipFill>
                    <p:spPr>
                      <a:xfrm>
                        <a:off x="6951140" y="4196114"/>
                        <a:ext cx="1431883" cy="49294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388735EF-276C-5970-E2A8-3BD8E6A3D333}"/>
              </a:ext>
            </a:extLst>
          </p:cNvPr>
          <p:cNvGraphicFramePr>
            <a:graphicFrameLocks noChangeAspect="1"/>
          </p:cNvGraphicFramePr>
          <p:nvPr>
            <p:extLst>
              <p:ext uri="{D42A27DB-BD31-4B8C-83A1-F6EECF244321}">
                <p14:modId xmlns:p14="http://schemas.microsoft.com/office/powerpoint/2010/main" val="346077658"/>
              </p:ext>
            </p:extLst>
          </p:nvPr>
        </p:nvGraphicFramePr>
        <p:xfrm>
          <a:off x="7543587" y="4689057"/>
          <a:ext cx="774700" cy="419100"/>
        </p:xfrm>
        <a:graphic>
          <a:graphicData uri="http://schemas.openxmlformats.org/presentationml/2006/ole">
            <mc:AlternateContent xmlns:mc="http://schemas.openxmlformats.org/markup-compatibility/2006">
              <mc:Choice xmlns:v="urn:schemas-microsoft-com:vml" Requires="v">
                <p:oleObj name="Equation" r:id="rId4" imgW="774418" imgH="419415" progId="Equation.DSMT4">
                  <p:embed/>
                </p:oleObj>
              </mc:Choice>
              <mc:Fallback>
                <p:oleObj name="Equation" r:id="rId4" imgW="774418" imgH="419415" progId="Equation.DSMT4">
                  <p:embed/>
                  <p:pic>
                    <p:nvPicPr>
                      <p:cNvPr id="0" name=""/>
                      <p:cNvPicPr/>
                      <p:nvPr/>
                    </p:nvPicPr>
                    <p:blipFill>
                      <a:blip r:embed="rId5"/>
                      <a:stretch>
                        <a:fillRect/>
                      </a:stretch>
                    </p:blipFill>
                    <p:spPr>
                      <a:xfrm>
                        <a:off x="7543587" y="4689057"/>
                        <a:ext cx="774700" cy="4191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10C20C7-1BB7-0FD7-53F5-635585A37B8B}"/>
              </a:ext>
            </a:extLst>
          </p:cNvPr>
          <p:cNvGraphicFramePr>
            <a:graphicFrameLocks noChangeAspect="1"/>
          </p:cNvGraphicFramePr>
          <p:nvPr>
            <p:extLst>
              <p:ext uri="{D42A27DB-BD31-4B8C-83A1-F6EECF244321}">
                <p14:modId xmlns:p14="http://schemas.microsoft.com/office/powerpoint/2010/main" val="448241507"/>
              </p:ext>
            </p:extLst>
          </p:nvPr>
        </p:nvGraphicFramePr>
        <p:xfrm>
          <a:off x="7684523" y="5102810"/>
          <a:ext cx="698500" cy="660400"/>
        </p:xfrm>
        <a:graphic>
          <a:graphicData uri="http://schemas.openxmlformats.org/presentationml/2006/ole">
            <mc:AlternateContent xmlns:mc="http://schemas.openxmlformats.org/markup-compatibility/2006">
              <mc:Choice xmlns:v="urn:schemas-microsoft-com:vml" Requires="v">
                <p:oleObj name="Equation" r:id="rId6" imgW="698400" imgH="660240" progId="Equation.DSMT4">
                  <p:embed/>
                </p:oleObj>
              </mc:Choice>
              <mc:Fallback>
                <p:oleObj name="Equation" r:id="rId6" imgW="698400" imgH="660240" progId="Equation.DSMT4">
                  <p:embed/>
                  <p:pic>
                    <p:nvPicPr>
                      <p:cNvPr id="6" name="对象 5">
                        <a:extLst>
                          <a:ext uri="{FF2B5EF4-FFF2-40B4-BE49-F238E27FC236}">
                            <a16:creationId xmlns:a16="http://schemas.microsoft.com/office/drawing/2014/main" id="{AD46CFA5-7D81-8AD0-813C-822B81C57D42}"/>
                          </a:ext>
                        </a:extLst>
                      </p:cNvPr>
                      <p:cNvPicPr/>
                      <p:nvPr/>
                    </p:nvPicPr>
                    <p:blipFill>
                      <a:blip r:embed="rId7"/>
                      <a:stretch>
                        <a:fillRect/>
                      </a:stretch>
                    </p:blipFill>
                    <p:spPr>
                      <a:xfrm>
                        <a:off x="7684523" y="5102810"/>
                        <a:ext cx="698500" cy="6604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C04CD193-486D-0349-2658-D128C689BD7F}"/>
              </a:ext>
            </a:extLst>
          </p:cNvPr>
          <p:cNvGraphicFramePr>
            <a:graphicFrameLocks noChangeAspect="1"/>
          </p:cNvGraphicFramePr>
          <p:nvPr>
            <p:extLst>
              <p:ext uri="{D42A27DB-BD31-4B8C-83A1-F6EECF244321}">
                <p14:modId xmlns:p14="http://schemas.microsoft.com/office/powerpoint/2010/main" val="3872017556"/>
              </p:ext>
            </p:extLst>
          </p:nvPr>
        </p:nvGraphicFramePr>
        <p:xfrm>
          <a:off x="5861455" y="5679864"/>
          <a:ext cx="1168400" cy="431800"/>
        </p:xfrm>
        <a:graphic>
          <a:graphicData uri="http://schemas.openxmlformats.org/presentationml/2006/ole">
            <mc:AlternateContent xmlns:mc="http://schemas.openxmlformats.org/markup-compatibility/2006">
              <mc:Choice xmlns:v="urn:schemas-microsoft-com:vml" Requires="v">
                <p:oleObj name="Equation" r:id="rId8" imgW="1168200" imgH="431640" progId="Equation.DSMT4">
                  <p:embed/>
                </p:oleObj>
              </mc:Choice>
              <mc:Fallback>
                <p:oleObj name="Equation" r:id="rId8" imgW="1168200" imgH="431640" progId="Equation.DSMT4">
                  <p:embed/>
                  <p:pic>
                    <p:nvPicPr>
                      <p:cNvPr id="7" name="对象 6">
                        <a:extLst>
                          <a:ext uri="{FF2B5EF4-FFF2-40B4-BE49-F238E27FC236}">
                            <a16:creationId xmlns:a16="http://schemas.microsoft.com/office/drawing/2014/main" id="{4DA572D0-9D71-50DB-2AFD-EBE4BFD7F1D0}"/>
                          </a:ext>
                        </a:extLst>
                      </p:cNvPr>
                      <p:cNvPicPr/>
                      <p:nvPr/>
                    </p:nvPicPr>
                    <p:blipFill>
                      <a:blip r:embed="rId9"/>
                      <a:stretch>
                        <a:fillRect/>
                      </a:stretch>
                    </p:blipFill>
                    <p:spPr>
                      <a:xfrm>
                        <a:off x="5861455" y="5679864"/>
                        <a:ext cx="1168400" cy="431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21FF5C81-D8B5-DF3C-4506-6D8C83301C99}"/>
              </a:ext>
            </a:extLst>
          </p:cNvPr>
          <p:cNvGraphicFramePr>
            <a:graphicFrameLocks noChangeAspect="1"/>
          </p:cNvGraphicFramePr>
          <p:nvPr>
            <p:extLst>
              <p:ext uri="{D42A27DB-BD31-4B8C-83A1-F6EECF244321}">
                <p14:modId xmlns:p14="http://schemas.microsoft.com/office/powerpoint/2010/main" val="4197802375"/>
              </p:ext>
            </p:extLst>
          </p:nvPr>
        </p:nvGraphicFramePr>
        <p:xfrm>
          <a:off x="7170791" y="5679864"/>
          <a:ext cx="596900" cy="393700"/>
        </p:xfrm>
        <a:graphic>
          <a:graphicData uri="http://schemas.openxmlformats.org/presentationml/2006/ole">
            <mc:AlternateContent xmlns:mc="http://schemas.openxmlformats.org/markup-compatibility/2006">
              <mc:Choice xmlns:v="urn:schemas-microsoft-com:vml" Requires="v">
                <p:oleObj name="Equation" r:id="rId10" imgW="596880" imgH="393480" progId="Equation.DSMT4">
                  <p:embed/>
                </p:oleObj>
              </mc:Choice>
              <mc:Fallback>
                <p:oleObj name="Equation" r:id="rId10" imgW="596880" imgH="393480" progId="Equation.DSMT4">
                  <p:embed/>
                  <p:pic>
                    <p:nvPicPr>
                      <p:cNvPr id="8" name="对象 7">
                        <a:extLst>
                          <a:ext uri="{FF2B5EF4-FFF2-40B4-BE49-F238E27FC236}">
                            <a16:creationId xmlns:a16="http://schemas.microsoft.com/office/drawing/2014/main" id="{589739B1-897E-6B50-827E-49592B019046}"/>
                          </a:ext>
                        </a:extLst>
                      </p:cNvPr>
                      <p:cNvPicPr/>
                      <p:nvPr/>
                    </p:nvPicPr>
                    <p:blipFill>
                      <a:blip r:embed="rId11"/>
                      <a:stretch>
                        <a:fillRect/>
                      </a:stretch>
                    </p:blipFill>
                    <p:spPr>
                      <a:xfrm>
                        <a:off x="7170791" y="5679864"/>
                        <a:ext cx="596900" cy="39370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熵权法</a:t>
            </a:r>
          </a:p>
        </p:txBody>
      </p:sp>
      <p:sp>
        <p:nvSpPr>
          <p:cNvPr id="3" name="内容占位符 2"/>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计算第j个指标的权重</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利用加权求和公式计算样本的分数或评价值</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graphicFrame>
        <p:nvGraphicFramePr>
          <p:cNvPr id="9" name="对象 8">
            <a:extLst>
              <a:ext uri="{FF2B5EF4-FFF2-40B4-BE49-F238E27FC236}">
                <a16:creationId xmlns:a16="http://schemas.microsoft.com/office/drawing/2014/main" id="{5709B8B3-EDD7-6B02-9A23-79A890C56637}"/>
              </a:ext>
            </a:extLst>
          </p:cNvPr>
          <p:cNvGraphicFramePr>
            <a:graphicFrameLocks noChangeAspect="1"/>
          </p:cNvGraphicFramePr>
          <p:nvPr>
            <p:extLst>
              <p:ext uri="{D42A27DB-BD31-4B8C-83A1-F6EECF244321}">
                <p14:modId xmlns:p14="http://schemas.microsoft.com/office/powerpoint/2010/main" val="2468279362"/>
              </p:ext>
            </p:extLst>
          </p:nvPr>
        </p:nvGraphicFramePr>
        <p:xfrm>
          <a:off x="1982435" y="2373123"/>
          <a:ext cx="1346777" cy="897851"/>
        </p:xfrm>
        <a:graphic>
          <a:graphicData uri="http://schemas.openxmlformats.org/presentationml/2006/ole">
            <mc:AlternateContent xmlns:mc="http://schemas.openxmlformats.org/markup-compatibility/2006">
              <mc:Choice xmlns:v="urn:schemas-microsoft-com:vml" Requires="v">
                <p:oleObj name="Equation" r:id="rId2" imgW="876240" imgH="583920" progId="Equation.DSMT4">
                  <p:embed/>
                </p:oleObj>
              </mc:Choice>
              <mc:Fallback>
                <p:oleObj name="Equation" r:id="rId2" imgW="876240" imgH="583920" progId="Equation.DSMT4">
                  <p:embed/>
                  <p:pic>
                    <p:nvPicPr>
                      <p:cNvPr id="0" name=""/>
                      <p:cNvPicPr/>
                      <p:nvPr/>
                    </p:nvPicPr>
                    <p:blipFill>
                      <a:blip r:embed="rId3"/>
                      <a:stretch>
                        <a:fillRect/>
                      </a:stretch>
                    </p:blipFill>
                    <p:spPr>
                      <a:xfrm>
                        <a:off x="1982435" y="2373123"/>
                        <a:ext cx="1346777" cy="897851"/>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4B53D571-7256-B910-E736-9E0A51733E2A}"/>
              </a:ext>
            </a:extLst>
          </p:cNvPr>
          <p:cNvGraphicFramePr>
            <a:graphicFrameLocks noChangeAspect="1"/>
          </p:cNvGraphicFramePr>
          <p:nvPr>
            <p:extLst>
              <p:ext uri="{D42A27DB-BD31-4B8C-83A1-F6EECF244321}">
                <p14:modId xmlns:p14="http://schemas.microsoft.com/office/powerpoint/2010/main" val="3852264048"/>
              </p:ext>
            </p:extLst>
          </p:nvPr>
        </p:nvGraphicFramePr>
        <p:xfrm>
          <a:off x="1879638" y="4001294"/>
          <a:ext cx="1969869" cy="656623"/>
        </p:xfrm>
        <a:graphic>
          <a:graphicData uri="http://schemas.openxmlformats.org/presentationml/2006/ole">
            <mc:AlternateContent xmlns:mc="http://schemas.openxmlformats.org/markup-compatibility/2006">
              <mc:Choice xmlns:v="urn:schemas-microsoft-com:vml" Requires="v">
                <p:oleObj name="Equation" r:id="rId4" imgW="1066680" imgH="355320" progId="Equation.DSMT4">
                  <p:embed/>
                </p:oleObj>
              </mc:Choice>
              <mc:Fallback>
                <p:oleObj name="Equation" r:id="rId4" imgW="1066680" imgH="355320" progId="Equation.DSMT4">
                  <p:embed/>
                  <p:pic>
                    <p:nvPicPr>
                      <p:cNvPr id="0" name=""/>
                      <p:cNvPicPr/>
                      <p:nvPr/>
                    </p:nvPicPr>
                    <p:blipFill>
                      <a:blip r:embed="rId5"/>
                      <a:stretch>
                        <a:fillRect/>
                      </a:stretch>
                    </p:blipFill>
                    <p:spPr>
                      <a:xfrm>
                        <a:off x="1879638" y="4001294"/>
                        <a:ext cx="1969869" cy="656623"/>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TOPSIS</a:t>
            </a:r>
          </a:p>
        </p:txBody>
      </p:sp>
      <p:sp>
        <p:nvSpPr>
          <p:cNvPr id="3" name="内容占位符 2"/>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定义：TOPSIS的想法就是，通过一定的计算，评估方案系统中任何一个方案距离理想最优解和最劣解的综合距离。如果一个方案距离理想最优解越近，距离最劣解越远，我们就有理由认为这个方案更好。</a:t>
            </a:r>
          </a:p>
          <a:p>
            <a:pPr marL="0" indent="0">
              <a:buNone/>
            </a:pPr>
            <a:r>
              <a:rPr lang="zh-CN" altLang="en-US" dirty="0">
                <a:latin typeface="黑体" panose="02010609060101010101" pitchFamily="49" charset="-122"/>
                <a:ea typeface="黑体" panose="02010609060101010101" pitchFamily="49" charset="-122"/>
              </a:rPr>
              <a:t>那理想最优解和最劣解又是什么呢？很简单，理想最优解就是该理想最优方案的各指标值都取到系统中评价指标的最优值，最劣解就是该理想最劣方案的各指标值都取到系统中评价指标的最劣值。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TOPSIS</a:t>
            </a:r>
            <a:endParaRPr lang="zh-CN" altLang="en-US" b="1" dirty="0"/>
          </a:p>
        </p:txBody>
      </p:sp>
      <p:sp>
        <p:nvSpPr>
          <p:cNvPr id="3" name="内容占位符 2"/>
          <p:cNvSpPr>
            <a:spLocks noGrp="1"/>
          </p:cNvSpPr>
          <p:nvPr>
            <p:ph idx="1"/>
          </p:nvPr>
        </p:nvSpPr>
        <p:spPr/>
        <p:txBody>
          <a:bodyPr>
            <a:normAutofit/>
          </a:bodyPr>
          <a:lstStyle/>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.将原始数据矩阵正向化。也就是将那些极小性指标，中间型指标，区间型指标对应的数据全部化成极大型指标，方便统一计算和处理。</a:t>
            </a:r>
          </a:p>
          <a:p>
            <a:pPr marL="0" indent="0">
              <a:buNone/>
            </a:pPr>
            <a:r>
              <a:rPr lang="zh-CN" altLang="en-US" dirty="0">
                <a:latin typeface="黑体" panose="02010609060101010101" pitchFamily="49" charset="-122"/>
                <a:ea typeface="黑体" panose="02010609060101010101" pitchFamily="49" charset="-122"/>
              </a:rPr>
              <a:t>2.将正向化后的矩阵标准化。也就是通过标准化消除量纲的影响。</a:t>
            </a:r>
          </a:p>
          <a:p>
            <a:pPr marL="0" indent="0">
              <a:buNone/>
            </a:pPr>
            <a:r>
              <a:rPr lang="zh-CN" altLang="en-US" dirty="0">
                <a:latin typeface="黑体" panose="02010609060101010101" pitchFamily="49" charset="-122"/>
                <a:ea typeface="黑体" panose="02010609060101010101" pitchFamily="49" charset="-122"/>
              </a:rPr>
              <a:t>3.计算每个方案各自与最优解和最劣解的距离：</a:t>
            </a:r>
          </a:p>
          <a:p>
            <a:pPr marL="0" indent="0">
              <a:buNone/>
            </a:pPr>
            <a:r>
              <a:rPr lang="zh-CN" altLang="en-US" dirty="0">
                <a:latin typeface="黑体" panose="02010609060101010101" pitchFamily="49" charset="-122"/>
                <a:ea typeface="黑体" panose="02010609060101010101" pitchFamily="49" charset="-122"/>
              </a:rPr>
              <a:t>与最优解的距离：</a:t>
            </a:r>
          </a:p>
          <a:p>
            <a:pPr marL="0" indent="0">
              <a:buNone/>
            </a:pPr>
            <a:r>
              <a:rPr lang="zh-CN" altLang="en-US" dirty="0">
                <a:latin typeface="黑体" panose="02010609060101010101" pitchFamily="49" charset="-122"/>
                <a:ea typeface="黑体" panose="02010609060101010101" pitchFamily="49" charset="-122"/>
              </a:rPr>
              <a:t>与最劣解的距离：</a:t>
            </a:r>
          </a:p>
          <a:p>
            <a:pPr marL="0" indent="0">
              <a:buNone/>
            </a:pPr>
            <a:r>
              <a:rPr lang="zh-CN" altLang="en-US" dirty="0">
                <a:latin typeface="黑体" panose="02010609060101010101" pitchFamily="49" charset="-122"/>
                <a:ea typeface="黑体" panose="02010609060101010101" pitchFamily="49" charset="-122"/>
              </a:rPr>
              <a:t>4.根据最优解与最劣解计算得分并排序</a:t>
            </a:r>
          </a:p>
          <a:p>
            <a:pPr marL="0" indent="0">
              <a:buNone/>
            </a:pPr>
            <a:endParaRPr lang="zh-CN" altLang="en-US" dirty="0"/>
          </a:p>
        </p:txBody>
      </p:sp>
      <p:sp>
        <p:nvSpPr>
          <p:cNvPr id="4" name="文本框 3"/>
          <p:cNvSpPr txBox="1"/>
          <p:nvPr/>
        </p:nvSpPr>
        <p:spPr>
          <a:xfrm>
            <a:off x="5357495" y="2540635"/>
            <a:ext cx="309880" cy="368300"/>
          </a:xfrm>
          <a:prstGeom prst="rect">
            <a:avLst/>
          </a:prstGeom>
          <a:noFill/>
        </p:spPr>
        <p:txBody>
          <a:bodyPr wrap="none" rtlCol="0">
            <a:spAutoFit/>
          </a:bodyPr>
          <a:lstStyle/>
          <a:p>
            <a:endParaRPr lang="zh-CN" altLang="en-US"/>
          </a:p>
        </p:txBody>
      </p:sp>
      <p:graphicFrame>
        <p:nvGraphicFramePr>
          <p:cNvPr id="5" name="对象 4">
            <a:extLst>
              <a:ext uri="{FF2B5EF4-FFF2-40B4-BE49-F238E27FC236}">
                <a16:creationId xmlns:a16="http://schemas.microsoft.com/office/drawing/2014/main" id="{A91E2E77-987F-D45B-D234-860949DA16DF}"/>
              </a:ext>
            </a:extLst>
          </p:cNvPr>
          <p:cNvGraphicFramePr>
            <a:graphicFrameLocks noChangeAspect="1"/>
          </p:cNvGraphicFramePr>
          <p:nvPr>
            <p:extLst>
              <p:ext uri="{D42A27DB-BD31-4B8C-83A1-F6EECF244321}">
                <p14:modId xmlns:p14="http://schemas.microsoft.com/office/powerpoint/2010/main" val="1385134038"/>
              </p:ext>
            </p:extLst>
          </p:nvPr>
        </p:nvGraphicFramePr>
        <p:xfrm>
          <a:off x="8486881" y="3258344"/>
          <a:ext cx="1257300" cy="495300"/>
        </p:xfrm>
        <a:graphic>
          <a:graphicData uri="http://schemas.openxmlformats.org/presentationml/2006/ole">
            <mc:AlternateContent xmlns:mc="http://schemas.openxmlformats.org/markup-compatibility/2006">
              <mc:Choice xmlns:v="urn:schemas-microsoft-com:vml" Requires="v">
                <p:oleObj name="Equation" r:id="rId2" imgW="1257120" imgH="495000" progId="Equation.DSMT4">
                  <p:embed/>
                </p:oleObj>
              </mc:Choice>
              <mc:Fallback>
                <p:oleObj name="Equation" r:id="rId2" imgW="1257120" imgH="495000" progId="Equation.DSMT4">
                  <p:embed/>
                  <p:pic>
                    <p:nvPicPr>
                      <p:cNvPr id="4" name="对象 3">
                        <a:extLst>
                          <a:ext uri="{FF2B5EF4-FFF2-40B4-BE49-F238E27FC236}">
                            <a16:creationId xmlns:a16="http://schemas.microsoft.com/office/drawing/2014/main" id="{CE485B52-42AA-FD68-83A1-725310555EFD}"/>
                          </a:ext>
                        </a:extLst>
                      </p:cNvPr>
                      <p:cNvPicPr/>
                      <p:nvPr/>
                    </p:nvPicPr>
                    <p:blipFill>
                      <a:blip r:embed="rId3"/>
                      <a:stretch>
                        <a:fillRect/>
                      </a:stretch>
                    </p:blipFill>
                    <p:spPr>
                      <a:xfrm>
                        <a:off x="8486881" y="3258344"/>
                        <a:ext cx="1257300" cy="4953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BF86CFC-3D7A-CE81-0820-30922631463A}"/>
              </a:ext>
            </a:extLst>
          </p:cNvPr>
          <p:cNvGraphicFramePr>
            <a:graphicFrameLocks noChangeAspect="1"/>
          </p:cNvGraphicFramePr>
          <p:nvPr>
            <p:extLst>
              <p:ext uri="{D42A27DB-BD31-4B8C-83A1-F6EECF244321}">
                <p14:modId xmlns:p14="http://schemas.microsoft.com/office/powerpoint/2010/main" val="400250414"/>
              </p:ext>
            </p:extLst>
          </p:nvPr>
        </p:nvGraphicFramePr>
        <p:xfrm>
          <a:off x="3845394" y="3753644"/>
          <a:ext cx="1257300" cy="495300"/>
        </p:xfrm>
        <a:graphic>
          <a:graphicData uri="http://schemas.openxmlformats.org/presentationml/2006/ole">
            <mc:AlternateContent xmlns:mc="http://schemas.openxmlformats.org/markup-compatibility/2006">
              <mc:Choice xmlns:v="urn:schemas-microsoft-com:vml" Requires="v">
                <p:oleObj name="Equation" r:id="rId4" imgW="1257120" imgH="495000" progId="Equation.DSMT4">
                  <p:embed/>
                </p:oleObj>
              </mc:Choice>
              <mc:Fallback>
                <p:oleObj name="Equation" r:id="rId4" imgW="1257120" imgH="495000" progId="Equation.DSMT4">
                  <p:embed/>
                  <p:pic>
                    <p:nvPicPr>
                      <p:cNvPr id="5" name="对象 4">
                        <a:extLst>
                          <a:ext uri="{FF2B5EF4-FFF2-40B4-BE49-F238E27FC236}">
                            <a16:creationId xmlns:a16="http://schemas.microsoft.com/office/drawing/2014/main" id="{7C5C5357-E903-871A-D6F7-D7CBCDEDF239}"/>
                          </a:ext>
                        </a:extLst>
                      </p:cNvPr>
                      <p:cNvPicPr/>
                      <p:nvPr/>
                    </p:nvPicPr>
                    <p:blipFill>
                      <a:blip r:embed="rId5"/>
                      <a:stretch>
                        <a:fillRect/>
                      </a:stretch>
                    </p:blipFill>
                    <p:spPr>
                      <a:xfrm>
                        <a:off x="3845394" y="3753644"/>
                        <a:ext cx="1257300" cy="4953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44C0F25-0FB9-F72A-2F55-5AC450A04331}"/>
              </a:ext>
            </a:extLst>
          </p:cNvPr>
          <p:cNvGraphicFramePr>
            <a:graphicFrameLocks noChangeAspect="1"/>
          </p:cNvGraphicFramePr>
          <p:nvPr>
            <p:extLst>
              <p:ext uri="{D42A27DB-BD31-4B8C-83A1-F6EECF244321}">
                <p14:modId xmlns:p14="http://schemas.microsoft.com/office/powerpoint/2010/main" val="3379456803"/>
              </p:ext>
            </p:extLst>
          </p:nvPr>
        </p:nvGraphicFramePr>
        <p:xfrm>
          <a:off x="4067644" y="4248944"/>
          <a:ext cx="812800" cy="457200"/>
        </p:xfrm>
        <a:graphic>
          <a:graphicData uri="http://schemas.openxmlformats.org/presentationml/2006/ole">
            <mc:AlternateContent xmlns:mc="http://schemas.openxmlformats.org/markup-compatibility/2006">
              <mc:Choice xmlns:v="urn:schemas-microsoft-com:vml" Requires="v">
                <p:oleObj name="Equation" r:id="rId6" imgW="812520" imgH="457200" progId="Equation.DSMT4">
                  <p:embed/>
                </p:oleObj>
              </mc:Choice>
              <mc:Fallback>
                <p:oleObj name="Equation" r:id="rId6" imgW="812520" imgH="457200" progId="Equation.DSMT4">
                  <p:embed/>
                  <p:pic>
                    <p:nvPicPr>
                      <p:cNvPr id="6" name="对象 5">
                        <a:extLst>
                          <a:ext uri="{FF2B5EF4-FFF2-40B4-BE49-F238E27FC236}">
                            <a16:creationId xmlns:a16="http://schemas.microsoft.com/office/drawing/2014/main" id="{D50AD0E5-F20C-FFED-5055-CFD87114D0B1}"/>
                          </a:ext>
                        </a:extLst>
                      </p:cNvPr>
                      <p:cNvPicPr/>
                      <p:nvPr/>
                    </p:nvPicPr>
                    <p:blipFill>
                      <a:blip r:embed="rId7"/>
                      <a:stretch>
                        <a:fillRect/>
                      </a:stretch>
                    </p:blipFill>
                    <p:spPr>
                      <a:xfrm>
                        <a:off x="4067644" y="4248944"/>
                        <a:ext cx="812800" cy="45720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DFB6A-77E2-88ED-D0C1-AEF1F1B3ADD0}"/>
              </a:ext>
            </a:extLst>
          </p:cNvPr>
          <p:cNvSpPr>
            <a:spLocks noGrp="1"/>
          </p:cNvSpPr>
          <p:nvPr>
            <p:ph type="title"/>
          </p:nvPr>
        </p:nvSpPr>
        <p:spPr/>
        <p:txBody>
          <a:bodyPr/>
          <a:lstStyle/>
          <a:p>
            <a:r>
              <a:rPr lang="en-US" altLang="zh-CN" b="1" dirty="0"/>
              <a:t>BP</a:t>
            </a:r>
            <a:r>
              <a:rPr lang="zh-CN" altLang="en-US" b="1" dirty="0"/>
              <a:t>神经网络</a:t>
            </a:r>
          </a:p>
        </p:txBody>
      </p:sp>
      <p:sp>
        <p:nvSpPr>
          <p:cNvPr id="3" name="内容占位符 2">
            <a:extLst>
              <a:ext uri="{FF2B5EF4-FFF2-40B4-BE49-F238E27FC236}">
                <a16:creationId xmlns:a16="http://schemas.microsoft.com/office/drawing/2014/main" id="{312814B6-D435-B78D-088E-393DE542EE61}"/>
              </a:ext>
            </a:extLst>
          </p:cNvPr>
          <p:cNvSpPr>
            <a:spLocks noGrp="1"/>
          </p:cNvSpPr>
          <p:nvPr>
            <p:ph idx="1"/>
          </p:nvPr>
        </p:nvSpPr>
        <p:spPr/>
        <p:txBody>
          <a:bodyPr/>
          <a:lstStyle/>
          <a:p>
            <a:pPr marL="0" indent="0">
              <a:buNone/>
            </a:pPr>
            <a:r>
              <a:rPr lang="en-US" altLang="zh-CN" dirty="0">
                <a:latin typeface="黑体" panose="02010609060101010101" pitchFamily="49" charset="-122"/>
                <a:ea typeface="黑体" panose="02010609060101010101" pitchFamily="49" charset="-122"/>
              </a:rPr>
              <a:t>BP</a:t>
            </a:r>
            <a:r>
              <a:rPr lang="zh-CN" altLang="en-US" dirty="0">
                <a:latin typeface="黑体" panose="02010609060101010101" pitchFamily="49" charset="-122"/>
                <a:ea typeface="黑体" panose="02010609060101010101" pitchFamily="49" charset="-122"/>
              </a:rPr>
              <a:t>神经网络模型要点在于数据的前向传播和误差反向传播，来对参数进行更新，使得损失最小化。</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误差传播算法（</a:t>
            </a:r>
            <a:r>
              <a:rPr lang="en-US" altLang="zh-CN" dirty="0">
                <a:latin typeface="黑体" panose="02010609060101010101" pitchFamily="49" charset="-122"/>
                <a:ea typeface="黑体" panose="02010609060101010101" pitchFamily="49" charset="-122"/>
              </a:rPr>
              <a:t>BP</a:t>
            </a:r>
            <a:r>
              <a:rPr lang="zh-CN" altLang="en-US" dirty="0">
                <a:latin typeface="黑体" panose="02010609060101010101" pitchFamily="49" charset="-122"/>
                <a:ea typeface="黑体" panose="02010609060101010101" pitchFamily="49" charset="-122"/>
              </a:rPr>
              <a:t>算法）的基本步骤如下：</a:t>
            </a:r>
            <a:endParaRPr lang="en-US" altLang="zh-CN" dirty="0">
              <a:latin typeface="黑体" panose="02010609060101010101" pitchFamily="49" charset="-122"/>
              <a:ea typeface="黑体" panose="02010609060101010101" pitchFamily="49" charset="-122"/>
            </a:endParaRPr>
          </a:p>
          <a:p>
            <a:pPr marL="457200" lvl="1" indent="0">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）先计算每一层的状态和激活值，直到最后一层（即信号是前向传播的）；</a:t>
            </a:r>
            <a:endParaRPr lang="en-US" altLang="zh-CN" sz="2800" dirty="0">
              <a:latin typeface="黑体" panose="02010609060101010101" pitchFamily="49" charset="-122"/>
              <a:ea typeface="黑体" panose="02010609060101010101" pitchFamily="49" charset="-122"/>
            </a:endParaRPr>
          </a:p>
          <a:p>
            <a:pPr marL="457200" lvl="1" indent="0">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）计算每一层的误差，误差的计算过程从最后一层向前推进；</a:t>
            </a:r>
            <a:endParaRPr lang="en-US" altLang="zh-CN" sz="2800" dirty="0">
              <a:latin typeface="黑体" panose="02010609060101010101" pitchFamily="49" charset="-122"/>
              <a:ea typeface="黑体" panose="02010609060101010101" pitchFamily="49" charset="-122"/>
            </a:endParaRPr>
          </a:p>
          <a:p>
            <a:pPr marL="457200" lvl="1" indent="0">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）更新参数（目标是误差变小）。</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1695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29989-C1BD-A9CC-20DD-56875C060E6D}"/>
              </a:ext>
            </a:extLst>
          </p:cNvPr>
          <p:cNvSpPr>
            <a:spLocks noGrp="1"/>
          </p:cNvSpPr>
          <p:nvPr>
            <p:ph type="title"/>
          </p:nvPr>
        </p:nvSpPr>
        <p:spPr/>
        <p:txBody>
          <a:bodyPr/>
          <a:lstStyle/>
          <a:p>
            <a:r>
              <a:rPr lang="zh-CN" altLang="en-US" b="1" dirty="0"/>
              <a:t>突发因子</a:t>
            </a:r>
          </a:p>
        </p:txBody>
      </p:sp>
      <p:sp>
        <p:nvSpPr>
          <p:cNvPr id="3" name="内容占位符 2">
            <a:extLst>
              <a:ext uri="{FF2B5EF4-FFF2-40B4-BE49-F238E27FC236}">
                <a16:creationId xmlns:a16="http://schemas.microsoft.com/office/drawing/2014/main" id="{84D0E33D-41FC-9B9C-3A70-54BA86FFF0EC}"/>
              </a:ext>
            </a:extLst>
          </p:cNvPr>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文章创新性地引入了突发事件因子，使得银行的信贷决策能够根据突发事件的发生而进行改变，实现安全性和有效性的统一。文章将突发事件因子分为三类：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）固定突发因子。用于衡量突发因子对某行业的整体影响</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）变量突发因子。用于衡量突发因子对企业某个具体变量的影响。</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）模型突发因子。用于衡量突发因子对第一问建立的信贷决策模型的影响。</a:t>
            </a:r>
          </a:p>
        </p:txBody>
      </p:sp>
      <p:graphicFrame>
        <p:nvGraphicFramePr>
          <p:cNvPr id="4" name="对象 3">
            <a:extLst>
              <a:ext uri="{FF2B5EF4-FFF2-40B4-BE49-F238E27FC236}">
                <a16:creationId xmlns:a16="http://schemas.microsoft.com/office/drawing/2014/main" id="{E3761961-37CC-01A7-D74A-F3273BC5CAB6}"/>
              </a:ext>
            </a:extLst>
          </p:cNvPr>
          <p:cNvGraphicFramePr>
            <a:graphicFrameLocks noChangeAspect="1"/>
          </p:cNvGraphicFramePr>
          <p:nvPr>
            <p:extLst>
              <p:ext uri="{D42A27DB-BD31-4B8C-83A1-F6EECF244321}">
                <p14:modId xmlns:p14="http://schemas.microsoft.com/office/powerpoint/2010/main" val="1876298215"/>
              </p:ext>
            </p:extLst>
          </p:nvPr>
        </p:nvGraphicFramePr>
        <p:xfrm>
          <a:off x="3107879" y="4931521"/>
          <a:ext cx="5976241" cy="766763"/>
        </p:xfrm>
        <a:graphic>
          <a:graphicData uri="http://schemas.openxmlformats.org/presentationml/2006/ole">
            <mc:AlternateContent xmlns:mc="http://schemas.openxmlformats.org/markup-compatibility/2006">
              <mc:Choice xmlns:v="urn:schemas-microsoft-com:vml" Requires="v">
                <p:oleObj name="Equation" r:id="rId2" imgW="3365280" imgH="431640" progId="Equation.DSMT4">
                  <p:embed/>
                </p:oleObj>
              </mc:Choice>
              <mc:Fallback>
                <p:oleObj name="Equation" r:id="rId2" imgW="3365280" imgH="431640" progId="Equation.DSMT4">
                  <p:embed/>
                  <p:pic>
                    <p:nvPicPr>
                      <p:cNvPr id="4" name="对象 3">
                        <a:extLst>
                          <a:ext uri="{FF2B5EF4-FFF2-40B4-BE49-F238E27FC236}">
                            <a16:creationId xmlns:a16="http://schemas.microsoft.com/office/drawing/2014/main" id="{E3761961-37CC-01A7-D74A-F3273BC5CAB6}"/>
                          </a:ext>
                        </a:extLst>
                      </p:cNvPr>
                      <p:cNvPicPr/>
                      <p:nvPr/>
                    </p:nvPicPr>
                    <p:blipFill>
                      <a:blip r:embed="rId3"/>
                      <a:stretch>
                        <a:fillRect/>
                      </a:stretch>
                    </p:blipFill>
                    <p:spPr>
                      <a:xfrm>
                        <a:off x="3107879" y="4931521"/>
                        <a:ext cx="5976241" cy="766763"/>
                      </a:xfrm>
                      <a:prstGeom prst="rect">
                        <a:avLst/>
                      </a:prstGeom>
                    </p:spPr>
                  </p:pic>
                </p:oleObj>
              </mc:Fallback>
            </mc:AlternateContent>
          </a:graphicData>
        </a:graphic>
      </p:graphicFrame>
    </p:spTree>
    <p:extLst>
      <p:ext uri="{BB962C8B-B14F-4D97-AF65-F5344CB8AC3E}">
        <p14:creationId xmlns:p14="http://schemas.microsoft.com/office/powerpoint/2010/main" val="57205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难点点评</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8CECF48-A4E0-153B-CA23-54E5B843B103}"/>
              </a:ext>
            </a:extLst>
          </p:cNvPr>
          <p:cNvSpPr txBox="1"/>
          <p:nvPr/>
        </p:nvSpPr>
        <p:spPr>
          <a:xfrm>
            <a:off x="5055302" y="3547021"/>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C170</a:t>
            </a:r>
            <a:endParaRPr lang="zh-CN" altLang="en-US" sz="2400" dirty="0">
              <a:solidFill>
                <a:schemeClr val="bg1"/>
              </a:solidFill>
            </a:endParaRPr>
          </a:p>
        </p:txBody>
      </p:sp>
    </p:spTree>
    <p:extLst>
      <p:ext uri="{BB962C8B-B14F-4D97-AF65-F5344CB8AC3E}">
        <p14:creationId xmlns:p14="http://schemas.microsoft.com/office/powerpoint/2010/main" val="123835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F46F1-E019-F3B2-11F7-DD893220EEBA}"/>
              </a:ext>
            </a:extLst>
          </p:cNvPr>
          <p:cNvSpPr>
            <a:spLocks noGrp="1"/>
          </p:cNvSpPr>
          <p:nvPr>
            <p:ph type="title"/>
          </p:nvPr>
        </p:nvSpPr>
        <p:spPr/>
        <p:txBody>
          <a:bodyPr>
            <a:normAutofit/>
          </a:bodyPr>
          <a:lstStyle/>
          <a:p>
            <a:r>
              <a:rPr lang="zh-CN" altLang="en-US" b="1" dirty="0"/>
              <a:t>评委关于参赛论文的综合评述</a:t>
            </a:r>
          </a:p>
        </p:txBody>
      </p:sp>
      <p:sp>
        <p:nvSpPr>
          <p:cNvPr id="3" name="内容占位符 2">
            <a:extLst>
              <a:ext uri="{FF2B5EF4-FFF2-40B4-BE49-F238E27FC236}">
                <a16:creationId xmlns:a16="http://schemas.microsoft.com/office/drawing/2014/main" id="{92787A41-8CAB-8C9E-F3A5-D369017033B1}"/>
              </a:ext>
            </a:extLst>
          </p:cNvPr>
          <p:cNvSpPr>
            <a:spLocks noGrp="1"/>
          </p:cNvSpPr>
          <p:nvPr>
            <p:ph idx="1"/>
          </p:nvPr>
        </p:nvSpPr>
        <p:spPr/>
        <p:txBody>
          <a:bodyPr>
            <a:normAutofit/>
          </a:bodyPr>
          <a:lstStyle/>
          <a:p>
            <a:pPr marL="0" indent="0" algn="l">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总体情况概述</a:t>
            </a:r>
          </a:p>
          <a:p>
            <a:pPr marL="0" indent="0" algn="l">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实际的问题，实际的数据；易读易懂、看似容易，但要</a:t>
            </a:r>
          </a:p>
          <a:p>
            <a:pPr marL="0" indent="0" algn="l">
              <a:buNone/>
            </a:pPr>
            <a:r>
              <a:rPr lang="zh-CN" altLang="en-US" sz="2600" dirty="0">
                <a:latin typeface="黑体" panose="02010609060101010101" pitchFamily="49" charset="-122"/>
                <a:ea typeface="黑体" panose="02010609060101010101" pitchFamily="49" charset="-122"/>
              </a:rPr>
              <a:t>真实地解决问题很难；开放性很强，也很有挑战性。虽然选</a:t>
            </a:r>
            <a:r>
              <a:rPr lang="en-US" altLang="zh-CN" sz="2600" dirty="0">
                <a:latin typeface="黑体" panose="02010609060101010101" pitchFamily="49" charset="-122"/>
                <a:ea typeface="黑体" panose="02010609060101010101" pitchFamily="49" charset="-122"/>
              </a:rPr>
              <a:t>C</a:t>
            </a:r>
          </a:p>
          <a:p>
            <a:pPr marL="0" indent="0" algn="l">
              <a:buNone/>
            </a:pPr>
            <a:r>
              <a:rPr lang="zh-CN" altLang="en-US" sz="2600" dirty="0">
                <a:latin typeface="黑体" panose="02010609060101010101" pitchFamily="49" charset="-122"/>
                <a:ea typeface="黑体" panose="02010609060101010101" pitchFamily="49" charset="-122"/>
              </a:rPr>
              <a:t>题的很多，但针对问题深入研究的不多，完成质量高的更少。</a:t>
            </a:r>
          </a:p>
          <a:p>
            <a:pPr marL="0" indent="0" algn="l">
              <a:buNone/>
            </a:pPr>
            <a:r>
              <a:rPr lang="zh-CN" altLang="en-US" sz="2600" dirty="0">
                <a:latin typeface="黑体" panose="02010609060101010101" pitchFamily="49" charset="-122"/>
                <a:ea typeface="黑体" panose="02010609060101010101" pitchFamily="49" charset="-122"/>
              </a:rPr>
              <a:t>获全国一、二等奖的比例远低于</a:t>
            </a:r>
            <a:r>
              <a:rPr lang="en-US" altLang="zh-CN" sz="2600" dirty="0">
                <a:latin typeface="黑体" panose="02010609060101010101" pitchFamily="49" charset="-122"/>
                <a:ea typeface="黑体" panose="02010609060101010101" pitchFamily="49" charset="-122"/>
              </a:rPr>
              <a:t>A</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B</a:t>
            </a:r>
            <a:r>
              <a:rPr lang="zh-CN" altLang="en-US" sz="2600" dirty="0">
                <a:latin typeface="黑体" panose="02010609060101010101" pitchFamily="49" charset="-122"/>
                <a:ea typeface="黑体" panose="02010609060101010101" pitchFamily="49" charset="-122"/>
              </a:rPr>
              <a:t>题的获奖率。</a:t>
            </a:r>
          </a:p>
          <a:p>
            <a:pPr marL="0" indent="0" algn="l">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大多数的参赛队对问题的理解是正确的，能够抓住问题</a:t>
            </a:r>
          </a:p>
          <a:p>
            <a:pPr marL="0" indent="0" algn="l">
              <a:buNone/>
            </a:pPr>
            <a:r>
              <a:rPr lang="zh-CN" altLang="en-US" sz="2600" dirty="0">
                <a:latin typeface="黑体" panose="02010609060101010101" pitchFamily="49" charset="-122"/>
                <a:ea typeface="黑体" panose="02010609060101010101" pitchFamily="49" charset="-122"/>
              </a:rPr>
              <a:t>的核心和实际要求，正确地处理和利用实际数据，并做了相应</a:t>
            </a:r>
          </a:p>
          <a:p>
            <a:pPr marL="0" indent="0" algn="l">
              <a:buNone/>
            </a:pPr>
            <a:r>
              <a:rPr lang="zh-CN" altLang="en-US" sz="2600" dirty="0">
                <a:latin typeface="黑体" panose="02010609060101010101" pitchFamily="49" charset="-122"/>
                <a:ea typeface="黑体" panose="02010609060101010101" pitchFamily="49" charset="-122"/>
              </a:rPr>
              <a:t>的机理分析，建立了信贷风险量化模型和信贷决策的优化模型。</a:t>
            </a:r>
          </a:p>
        </p:txBody>
      </p:sp>
    </p:spTree>
    <p:extLst>
      <p:ext uri="{BB962C8B-B14F-4D97-AF65-F5344CB8AC3E}">
        <p14:creationId xmlns:p14="http://schemas.microsoft.com/office/powerpoint/2010/main" val="29213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赛题点评</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38A4732-9D59-889B-454D-099C2026B6F0}"/>
              </a:ext>
            </a:extLst>
          </p:cNvPr>
          <p:cNvSpPr txBox="1"/>
          <p:nvPr/>
        </p:nvSpPr>
        <p:spPr>
          <a:xfrm>
            <a:off x="5055302" y="3547021"/>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C170</a:t>
            </a:r>
            <a:endParaRPr lang="zh-CN" altLang="en-US" sz="2400" dirty="0">
              <a:solidFill>
                <a:schemeClr val="bg1"/>
              </a:solidFill>
            </a:endParaRPr>
          </a:p>
        </p:txBody>
      </p:sp>
    </p:spTree>
    <p:extLst>
      <p:ext uri="{BB962C8B-B14F-4D97-AF65-F5344CB8AC3E}">
        <p14:creationId xmlns:p14="http://schemas.microsoft.com/office/powerpoint/2010/main" val="1855291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A56D8B-ED79-EBBC-4E30-7C2C2A23EA18}"/>
              </a:ext>
            </a:extLst>
          </p:cNvPr>
          <p:cNvSpPr>
            <a:spLocks noGrp="1"/>
          </p:cNvSpPr>
          <p:nvPr>
            <p:ph idx="1"/>
          </p:nvPr>
        </p:nvSpPr>
        <p:spPr/>
        <p:txBody>
          <a:bodyPr>
            <a:normAutofit/>
          </a:bodyPr>
          <a:lstStyle/>
          <a:p>
            <a:pPr marL="0" indent="0">
              <a:buNone/>
            </a:pP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能够准确地抓住了问题的核心，真正从问题出发深入地分析问</a:t>
            </a:r>
          </a:p>
          <a:p>
            <a:pPr marL="0" indent="0">
              <a:buNone/>
            </a:pPr>
            <a:r>
              <a:rPr lang="zh-CN" altLang="en-US" sz="2600" dirty="0">
                <a:latin typeface="黑体" panose="02010609060101010101" pitchFamily="49" charset="-122"/>
                <a:ea typeface="黑体" panose="02010609060101010101" pitchFamily="49" charset="-122"/>
              </a:rPr>
              <a:t>题、自主地研究问题、很好地解决了问题。</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真正在研究问题！</a:t>
            </a:r>
          </a:p>
          <a:p>
            <a:pPr marL="0" indent="0">
              <a:buNone/>
            </a:pP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根据附件</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的数据，分析提炼出了反映企业综合实力和信誉的指</a:t>
            </a:r>
          </a:p>
          <a:p>
            <a:pPr marL="0" indent="0">
              <a:buNone/>
            </a:pPr>
            <a:r>
              <a:rPr lang="zh-CN" altLang="en-US" sz="2600" dirty="0">
                <a:latin typeface="黑体" panose="02010609060101010101" pitchFamily="49" charset="-122"/>
                <a:ea typeface="黑体" panose="02010609060101010101" pitchFamily="49" charset="-122"/>
              </a:rPr>
              <a:t>标，利用机器学习方法得出了各企业的信贷违约概率一信贷风险。</a:t>
            </a:r>
          </a:p>
          <a:p>
            <a:pPr marL="0" indent="0">
              <a:buNone/>
            </a:pP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依据实际，综合考虑银行放贷总额和总收益、企业贷款利率、</a:t>
            </a:r>
          </a:p>
          <a:p>
            <a:pPr marL="0" indent="0">
              <a:buNone/>
            </a:pPr>
            <a:r>
              <a:rPr lang="zh-CN" altLang="en-US" sz="2600" dirty="0">
                <a:latin typeface="黑体" panose="02010609060101010101" pitchFamily="49" charset="-122"/>
                <a:ea typeface="黑体" panose="02010609060101010101" pitchFamily="49" charset="-122"/>
              </a:rPr>
              <a:t>额度、违约概率和利率与流失率的关系等，建立了以银行总期望</a:t>
            </a:r>
          </a:p>
          <a:p>
            <a:pPr marL="0" indent="0">
              <a:buNone/>
            </a:pPr>
            <a:r>
              <a:rPr lang="zh-CN" altLang="en-US" sz="2600" dirty="0">
                <a:latin typeface="黑体" panose="02010609060101010101" pitchFamily="49" charset="-122"/>
                <a:ea typeface="黑体" panose="02010609060101010101" pitchFamily="49" charset="-122"/>
              </a:rPr>
              <a:t>收益最大化的优化决策模型，求解给出了合理的信贷策略。</a:t>
            </a:r>
          </a:p>
        </p:txBody>
      </p:sp>
      <p:sp>
        <p:nvSpPr>
          <p:cNvPr id="7" name="标题 1">
            <a:extLst>
              <a:ext uri="{FF2B5EF4-FFF2-40B4-BE49-F238E27FC236}">
                <a16:creationId xmlns:a16="http://schemas.microsoft.com/office/drawing/2014/main" id="{2D42B351-BFBC-F9E1-16C7-71C917FD834B}"/>
              </a:ext>
            </a:extLst>
          </p:cNvPr>
          <p:cNvSpPr>
            <a:spLocks noGrp="1"/>
          </p:cNvSpPr>
          <p:nvPr>
            <p:ph type="title"/>
          </p:nvPr>
        </p:nvSpPr>
        <p:spPr>
          <a:xfrm>
            <a:off x="838200" y="365125"/>
            <a:ext cx="10515600" cy="1325563"/>
          </a:xfrm>
        </p:spPr>
        <p:txBody>
          <a:bodyPr/>
          <a:lstStyle/>
          <a:p>
            <a:r>
              <a:rPr lang="zh-CN" altLang="en-US" b="1" dirty="0"/>
              <a:t>评委关于参赛论文的综合评述</a:t>
            </a:r>
          </a:p>
        </p:txBody>
      </p:sp>
    </p:spTree>
    <p:extLst>
      <p:ext uri="{BB962C8B-B14F-4D97-AF65-F5344CB8AC3E}">
        <p14:creationId xmlns:p14="http://schemas.microsoft.com/office/powerpoint/2010/main" val="2606431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3454A-6DA3-7B71-E38B-D8CF859388BC}"/>
              </a:ext>
            </a:extLst>
          </p:cNvPr>
          <p:cNvSpPr>
            <a:spLocks noGrp="1"/>
          </p:cNvSpPr>
          <p:nvPr>
            <p:ph type="title"/>
          </p:nvPr>
        </p:nvSpPr>
        <p:spPr/>
        <p:txBody>
          <a:bodyPr/>
          <a:lstStyle/>
          <a:p>
            <a:r>
              <a:rPr lang="zh-CN" altLang="en-US" b="1" dirty="0"/>
              <a:t>存在问题</a:t>
            </a:r>
          </a:p>
        </p:txBody>
      </p:sp>
      <p:sp>
        <p:nvSpPr>
          <p:cNvPr id="3" name="内容占位符 2">
            <a:extLst>
              <a:ext uri="{FF2B5EF4-FFF2-40B4-BE49-F238E27FC236}">
                <a16:creationId xmlns:a16="http://schemas.microsoft.com/office/drawing/2014/main" id="{F20453D4-1A09-6726-C9E1-09FAEDE38CEE}"/>
              </a:ext>
            </a:extLst>
          </p:cNvPr>
          <p:cNvSpPr>
            <a:spLocks noGrp="1"/>
          </p:cNvSpPr>
          <p:nvPr>
            <p:ph idx="1"/>
          </p:nvPr>
        </p:nvSpPr>
        <p:spPr/>
        <p:txBody>
          <a:bodyPr>
            <a:normAutofit fontScale="92500"/>
          </a:bodyPr>
          <a:lstStyle/>
          <a:p>
            <a:pPr marL="0" indent="0">
              <a:lnSpc>
                <a:spcPct val="100000"/>
              </a:lnSpc>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 不针对实际问题和数据，没有抓住核心问题，考虑了一些无用的因素，例如企业规模、人员数量、资产情况等因素，一味抄文献。</a:t>
            </a:r>
            <a:endParaRPr lang="en-US" altLang="zh-CN" dirty="0">
              <a:latin typeface="黑体" panose="02010609060101010101" pitchFamily="49" charset="-122"/>
              <a:ea typeface="黑体" panose="02010609060101010101" pitchFamily="49" charset="-122"/>
            </a:endParaRPr>
          </a:p>
          <a:p>
            <a:pPr marL="0" indent="0">
              <a:lnSpc>
                <a:spcPct val="100000"/>
              </a:lnSpc>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该问题是一个典型的风险决策问题，信贷风险的量化是一个重要内容。不能简单地将问题视为一个综合评价问题，把所有相关因素指标简单地用综合加权综合到一起</a:t>
            </a:r>
            <a:endParaRPr lang="en-US" altLang="zh-CN" dirty="0">
              <a:latin typeface="黑体" panose="02010609060101010101" pitchFamily="49" charset="-122"/>
              <a:ea typeface="黑体" panose="02010609060101010101" pitchFamily="49" charset="-122"/>
            </a:endParaRPr>
          </a:p>
          <a:p>
            <a:pPr marL="0" indent="0">
              <a:lnSpc>
                <a:spcPct val="100000"/>
              </a:lnSpc>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 忽视实际、不思机理、浮于表面，习惯于 “采用什么方法、借用什么文献、套用什么模型和算法”等 所谓的建模“技巧、套路”。</a:t>
            </a:r>
          </a:p>
          <a:p>
            <a:pPr marL="0" indent="0">
              <a:lnSpc>
                <a:spcPct val="100000"/>
              </a:lnSpc>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 没有合理、充分地利用数据信息。把问题视一个纯粹数据分析问题，用多种统计方法，得到了一 些与问题无关的结果。</a:t>
            </a:r>
          </a:p>
        </p:txBody>
      </p:sp>
    </p:spTree>
    <p:extLst>
      <p:ext uri="{BB962C8B-B14F-4D97-AF65-F5344CB8AC3E}">
        <p14:creationId xmlns:p14="http://schemas.microsoft.com/office/powerpoint/2010/main" val="2057575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28F4-2EC4-E169-AC3D-F46E4D40EC87}"/>
              </a:ext>
            </a:extLst>
          </p:cNvPr>
          <p:cNvSpPr>
            <a:spLocks noGrp="1"/>
          </p:cNvSpPr>
          <p:nvPr>
            <p:ph type="title"/>
          </p:nvPr>
        </p:nvSpPr>
        <p:spPr/>
        <p:txBody>
          <a:bodyPr/>
          <a:lstStyle/>
          <a:p>
            <a:r>
              <a:rPr lang="zh-CN" altLang="en-US" b="1" dirty="0"/>
              <a:t>存在问题</a:t>
            </a:r>
          </a:p>
        </p:txBody>
      </p:sp>
      <p:sp>
        <p:nvSpPr>
          <p:cNvPr id="3" name="内容占位符 2">
            <a:extLst>
              <a:ext uri="{FF2B5EF4-FFF2-40B4-BE49-F238E27FC236}">
                <a16:creationId xmlns:a16="http://schemas.microsoft.com/office/drawing/2014/main" id="{5ADABF79-AC14-69C3-ECA9-DA8B7266A2F0}"/>
              </a:ext>
            </a:extLst>
          </p:cNvPr>
          <p:cNvSpPr>
            <a:spLocks noGrp="1"/>
          </p:cNvSpPr>
          <p:nvPr>
            <p:ph idx="1"/>
          </p:nvPr>
        </p:nvSpPr>
        <p:spPr/>
        <p:txBody>
          <a:bodyPr/>
          <a:lstStyle/>
          <a:p>
            <a:pPr marL="0" indent="0">
              <a:lnSpc>
                <a:spcPct val="100000"/>
              </a:lnSpc>
              <a:buNone/>
            </a:pPr>
            <a:r>
              <a:rPr lang="en-US" altLang="zh-CN" sz="2600" dirty="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有些信贷决策模型只是形式优化模型，单目标、变量多、约束少，直观的结果与模型无关。</a:t>
            </a:r>
            <a:endParaRPr lang="en-US" altLang="zh-CN" sz="2600" dirty="0">
              <a:latin typeface="黑体" panose="02010609060101010101" pitchFamily="49" charset="-122"/>
              <a:ea typeface="黑体" panose="02010609060101010101" pitchFamily="49" charset="-122"/>
            </a:endParaRPr>
          </a:p>
          <a:p>
            <a:pPr marL="0" indent="0">
              <a:lnSpc>
                <a:spcPct val="100000"/>
              </a:lnSpc>
              <a:buNone/>
            </a:pPr>
            <a:r>
              <a:rPr lang="en-US" altLang="zh-CN" sz="2600" dirty="0">
                <a:latin typeface="黑体" panose="02010609060101010101" pitchFamily="49" charset="-122"/>
                <a:ea typeface="黑体" panose="02010609060101010101" pitchFamily="49" charset="-122"/>
              </a:rPr>
              <a:t>(6)</a:t>
            </a:r>
            <a:r>
              <a:rPr lang="zh-CN" altLang="en-US" sz="2600" dirty="0">
                <a:latin typeface="黑体" panose="02010609060101010101" pitchFamily="49" charset="-122"/>
                <a:ea typeface="黑体" panose="02010609060101010101" pitchFamily="49" charset="-122"/>
              </a:rPr>
              <a:t>由于问题的开放性，无固定模型和方法，更无确定结 果，几乎无可参考的资料。不能死搬硬套或照抄了一 些不相关的模型、方法和不搭界的所谓“高大上”的算法。</a:t>
            </a:r>
          </a:p>
          <a:p>
            <a:pPr marL="0" indent="0">
              <a:lnSpc>
                <a:spcPct val="100000"/>
              </a:lnSpc>
              <a:buNone/>
            </a:pPr>
            <a:r>
              <a:rPr lang="en-US" altLang="zh-CN" sz="2600" dirty="0">
                <a:latin typeface="黑体" panose="02010609060101010101" pitchFamily="49" charset="-122"/>
                <a:ea typeface="黑体" panose="02010609060101010101" pitchFamily="49" charset="-122"/>
              </a:rPr>
              <a:t>(7)</a:t>
            </a:r>
            <a:r>
              <a:rPr lang="zh-CN" altLang="en-US" sz="2600" dirty="0">
                <a:latin typeface="黑体" panose="02010609060101010101" pitchFamily="49" charset="-122"/>
                <a:ea typeface="黑体" panose="02010609060101010101" pitchFamily="49" charset="-122"/>
              </a:rPr>
              <a:t>竞赛论文的表述看，搬方法、套模型、抄算法的 “套路化</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做法仍存在，形式化和虚拟化的表面文章过多， 模板化”和“套路化”的论文较为普遍。没有特性 没</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针对性，何以创新。</a:t>
            </a:r>
            <a:endParaRPr lang="zh-CN" altLang="en-US" dirty="0"/>
          </a:p>
          <a:p>
            <a:pPr marL="0" indent="0">
              <a:buNone/>
            </a:pPr>
            <a:endParaRPr lang="zh-CN" altLang="en-US" dirty="0"/>
          </a:p>
        </p:txBody>
      </p:sp>
    </p:spTree>
    <p:extLst>
      <p:ext uri="{BB962C8B-B14F-4D97-AF65-F5344CB8AC3E}">
        <p14:creationId xmlns:p14="http://schemas.microsoft.com/office/powerpoint/2010/main" val="276895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4143"/>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随机森林</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82196"/>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2E6208F-E13B-FDD8-1616-9DAD8B056BB7}"/>
              </a:ext>
            </a:extLst>
          </p:cNvPr>
          <p:cNvSpPr txBox="1"/>
          <p:nvPr/>
        </p:nvSpPr>
        <p:spPr>
          <a:xfrm>
            <a:off x="5228650" y="3590094"/>
            <a:ext cx="2092687" cy="461665"/>
          </a:xfrm>
          <a:prstGeom prst="rect">
            <a:avLst/>
          </a:prstGeom>
          <a:noFill/>
        </p:spPr>
        <p:txBody>
          <a:bodyPr wrap="square" rtlCol="0">
            <a:spAutoFit/>
          </a:bodyPr>
          <a:lstStyle/>
          <a:p>
            <a:r>
              <a:rPr lang="zh-CN" altLang="en-US" sz="2400" dirty="0">
                <a:solidFill>
                  <a:schemeClr val="bg1"/>
                </a:solidFill>
              </a:rPr>
              <a:t>模型介绍</a:t>
            </a:r>
          </a:p>
        </p:txBody>
      </p:sp>
    </p:spTree>
    <p:extLst>
      <p:ext uri="{BB962C8B-B14F-4D97-AF65-F5344CB8AC3E}">
        <p14:creationId xmlns:p14="http://schemas.microsoft.com/office/powerpoint/2010/main" val="1114382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D82E3-9230-C25B-F196-F19D36FC41C3}"/>
              </a:ext>
            </a:extLst>
          </p:cNvPr>
          <p:cNvSpPr>
            <a:spLocks noGrp="1"/>
          </p:cNvSpPr>
          <p:nvPr>
            <p:ph type="title"/>
          </p:nvPr>
        </p:nvSpPr>
        <p:spPr/>
        <p:txBody>
          <a:bodyPr anchor="b">
            <a:normAutofit/>
          </a:bodyPr>
          <a:lstStyle/>
          <a:p>
            <a:r>
              <a:rPr lang="zh-CN" altLang="en-US" sz="5400" b="1" dirty="0"/>
              <a:t>随机森林方法</a:t>
            </a:r>
          </a:p>
        </p:txBody>
      </p:sp>
      <p:sp>
        <p:nvSpPr>
          <p:cNvPr id="3" name="内容占位符 2">
            <a:extLst>
              <a:ext uri="{FF2B5EF4-FFF2-40B4-BE49-F238E27FC236}">
                <a16:creationId xmlns:a16="http://schemas.microsoft.com/office/drawing/2014/main" id="{80211F3E-18BD-5899-902E-6E4F9DA730EE}"/>
              </a:ext>
            </a:extLst>
          </p:cNvPr>
          <p:cNvSpPr>
            <a:spLocks noGrp="1"/>
          </p:cNvSpPr>
          <p:nvPr>
            <p:ph idx="1"/>
          </p:nvPr>
        </p:nvSpPr>
        <p:spPr/>
        <p:txBody>
          <a:bodyPr/>
          <a:lstStyle/>
          <a:p>
            <a:pPr marL="0" indent="0">
              <a:buNone/>
            </a:pPr>
            <a:r>
              <a:rPr lang="zh-CN" altLang="en-US" dirty="0">
                <a:latin typeface="黑体" panose="02010609060101010101" pitchFamily="49" charset="-122"/>
                <a:ea typeface="黑体" panose="02010609060101010101" pitchFamily="49" charset="-122"/>
              </a:rPr>
              <a:t>关于随机森林（</a:t>
            </a:r>
            <a:r>
              <a:rPr lang="en-US" altLang="zh-CN" dirty="0">
                <a:latin typeface="黑体" panose="02010609060101010101" pitchFamily="49" charset="-122"/>
                <a:ea typeface="黑体" panose="02010609060101010101" pitchFamily="49" charset="-122"/>
              </a:rPr>
              <a:t>RF</a:t>
            </a:r>
            <a:r>
              <a:rPr lang="zh-CN" altLang="en-US" dirty="0">
                <a:latin typeface="黑体" panose="02010609060101010101" pitchFamily="49" charset="-122"/>
                <a:ea typeface="黑体" panose="02010609060101010101" pitchFamily="49" charset="-122"/>
              </a:rPr>
              <a:t>），是用随机的方式建立一个森林，森林里面有很多决策树（决策树多少取决于人为初始设定），不同决策树之间是相互独立的，计算过程中互不干扰，这体现了随机森林算法的集成思想。随机森林的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随机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两层含义，即样本抽样的随机性和特征抽样的随机性。在得到森林之后，当有一个新的输入样本需要进行分析时，森林中每个决策树分别进行一次运算判断，各自判断输入样本应归为哪一类，最后整合所有决策树的结论，找出被选择较多的类，从而将样本归为那一类，除了用于分类预测外，随机森林还可以用来回归。</a:t>
            </a:r>
          </a:p>
        </p:txBody>
      </p:sp>
    </p:spTree>
    <p:extLst>
      <p:ext uri="{BB962C8B-B14F-4D97-AF65-F5344CB8AC3E}">
        <p14:creationId xmlns:p14="http://schemas.microsoft.com/office/powerpoint/2010/main" val="378836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47BFA-41A2-A68E-0732-F49586A4571F}"/>
              </a:ext>
            </a:extLst>
          </p:cNvPr>
          <p:cNvSpPr>
            <a:spLocks noGrp="1"/>
          </p:cNvSpPr>
          <p:nvPr>
            <p:ph type="title"/>
          </p:nvPr>
        </p:nvSpPr>
        <p:spPr/>
        <p:txBody>
          <a:bodyPr anchor="b">
            <a:normAutofit/>
          </a:bodyPr>
          <a:lstStyle/>
          <a:p>
            <a:r>
              <a:rPr lang="zh-CN" altLang="en-US" sz="2400" dirty="0">
                <a:latin typeface="黑体" panose="02010609060101010101" pitchFamily="49" charset="-122"/>
                <a:ea typeface="黑体" panose="02010609060101010101" pitchFamily="49" charset="-122"/>
              </a:rPr>
              <a:t>进行分类预测时算法基本思想可以简化为如下图所示：</a:t>
            </a:r>
          </a:p>
        </p:txBody>
      </p:sp>
      <p:pic>
        <p:nvPicPr>
          <p:cNvPr id="4" name="image20.jpeg">
            <a:extLst>
              <a:ext uri="{FF2B5EF4-FFF2-40B4-BE49-F238E27FC236}">
                <a16:creationId xmlns:a16="http://schemas.microsoft.com/office/drawing/2014/main" id="{64CB8EC3-B81D-4132-9932-B577B6D68079}"/>
              </a:ext>
            </a:extLst>
          </p:cNvPr>
          <p:cNvPicPr>
            <a:picLocks noGrp="1" noChangeAspect="1"/>
          </p:cNvPicPr>
          <p:nvPr>
            <p:ph idx="1"/>
          </p:nvPr>
        </p:nvPicPr>
        <p:blipFill>
          <a:blip r:embed="rId2" cstate="print"/>
          <a:stretch>
            <a:fillRect/>
          </a:stretch>
        </p:blipFill>
        <p:spPr>
          <a:xfrm>
            <a:off x="3519487" y="2229644"/>
            <a:ext cx="5153025" cy="3543300"/>
          </a:xfrm>
          <a:prstGeom prst="rect">
            <a:avLst/>
          </a:prstGeom>
        </p:spPr>
      </p:pic>
    </p:spTree>
    <p:extLst>
      <p:ext uri="{BB962C8B-B14F-4D97-AF65-F5344CB8AC3E}">
        <p14:creationId xmlns:p14="http://schemas.microsoft.com/office/powerpoint/2010/main" val="111645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19DA6-C8C6-4D2F-C8A2-AB0F84AC7751}"/>
              </a:ext>
            </a:extLst>
          </p:cNvPr>
          <p:cNvSpPr>
            <a:spLocks noGrp="1"/>
          </p:cNvSpPr>
          <p:nvPr>
            <p:ph type="title"/>
          </p:nvPr>
        </p:nvSpPr>
        <p:spPr/>
        <p:txBody>
          <a:bodyPr anchor="b">
            <a:normAutofit/>
          </a:bodyPr>
          <a:lstStyle/>
          <a:p>
            <a:r>
              <a:rPr lang="zh-CN" altLang="en-US" sz="5400" b="1" dirty="0"/>
              <a:t>随机森林实现流程图</a:t>
            </a:r>
          </a:p>
        </p:txBody>
      </p:sp>
      <p:graphicFrame>
        <p:nvGraphicFramePr>
          <p:cNvPr id="4" name="表格 4">
            <a:extLst>
              <a:ext uri="{FF2B5EF4-FFF2-40B4-BE49-F238E27FC236}">
                <a16:creationId xmlns:a16="http://schemas.microsoft.com/office/drawing/2014/main" id="{95230076-4CD9-51FD-1374-8379751EAE76}"/>
              </a:ext>
            </a:extLst>
          </p:cNvPr>
          <p:cNvGraphicFramePr>
            <a:graphicFrameLocks noGrp="1"/>
          </p:cNvGraphicFramePr>
          <p:nvPr>
            <p:ph idx="1"/>
            <p:extLst>
              <p:ext uri="{D42A27DB-BD31-4B8C-83A1-F6EECF244321}">
                <p14:modId xmlns:p14="http://schemas.microsoft.com/office/powerpoint/2010/main" val="338926874"/>
              </p:ext>
            </p:extLst>
          </p:nvPr>
        </p:nvGraphicFramePr>
        <p:xfrm>
          <a:off x="838200" y="1825625"/>
          <a:ext cx="10515600" cy="434810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28898345"/>
                    </a:ext>
                  </a:extLst>
                </a:gridCol>
                <a:gridCol w="5257800">
                  <a:extLst>
                    <a:ext uri="{9D8B030D-6E8A-4147-A177-3AD203B41FA5}">
                      <a16:colId xmlns:a16="http://schemas.microsoft.com/office/drawing/2014/main" val="2708516344"/>
                    </a:ext>
                  </a:extLst>
                </a:gridCol>
              </a:tblGrid>
              <a:tr h="400217">
                <a:tc>
                  <a:txBody>
                    <a:bodyPr/>
                    <a:lstStyle/>
                    <a:p>
                      <a:r>
                        <a:rPr lang="zh-CN" altLang="zh-CN" sz="1800" b="1" kern="1200" dirty="0">
                          <a:solidFill>
                            <a:schemeClr val="lt1"/>
                          </a:solidFill>
                          <a:effectLst/>
                          <a:latin typeface="+mn-lt"/>
                          <a:ea typeface="+mn-ea"/>
                          <a:cs typeface="+mn-cs"/>
                        </a:rPr>
                        <a:t>随机森林流程</a:t>
                      </a:r>
                      <a:endParaRPr lang="zh-CN" altLang="en-US" dirty="0"/>
                    </a:p>
                  </a:txBody>
                  <a:tcPr/>
                </a:tc>
                <a:tc>
                  <a:txBody>
                    <a:bodyPr/>
                    <a:lstStyle/>
                    <a:p>
                      <a:r>
                        <a:rPr lang="zh-CN" altLang="en-US" dirty="0"/>
                        <a:t>具体实现</a:t>
                      </a:r>
                    </a:p>
                  </a:txBody>
                  <a:tcPr/>
                </a:tc>
                <a:extLst>
                  <a:ext uri="{0D108BD9-81ED-4DB2-BD59-A6C34878D82A}">
                    <a16:rowId xmlns:a16="http://schemas.microsoft.com/office/drawing/2014/main" val="2578675553"/>
                  </a:ext>
                </a:extLst>
              </a:tr>
              <a:tr h="165713">
                <a:tc>
                  <a:txBody>
                    <a:bodyPr/>
                    <a:lstStyle/>
                    <a:p>
                      <a:r>
                        <a:rPr lang="zh-CN" altLang="en-US" dirty="0"/>
                        <a:t>输入</a:t>
                      </a:r>
                    </a:p>
                  </a:txBody>
                  <a:tcPr/>
                </a:tc>
                <a:tc>
                  <a:txBody>
                    <a:bodyPr/>
                    <a:lstStyle/>
                    <a:p>
                      <a:r>
                        <a:rPr lang="zh-CN" altLang="en-US" dirty="0"/>
                        <a:t>样本集 </a:t>
                      </a:r>
                      <a:r>
                        <a:rPr lang="en-US" altLang="zh-CN" dirty="0"/>
                        <a:t></a:t>
                      </a:r>
                    </a:p>
                    <a:p>
                      <a:r>
                        <a:rPr lang="zh-CN" altLang="en-US" dirty="0"/>
                        <a:t>弱分类迭代次数 </a:t>
                      </a:r>
                      <a:r>
                        <a:rPr lang="en-US" altLang="zh-CN" dirty="0"/>
                        <a:t>T</a:t>
                      </a:r>
                      <a:r>
                        <a:rPr lang="zh-CN" altLang="en-US" dirty="0"/>
                        <a:t>（决策树数目）</a:t>
                      </a:r>
                    </a:p>
                  </a:txBody>
                  <a:tcPr/>
                </a:tc>
                <a:extLst>
                  <a:ext uri="{0D108BD9-81ED-4DB2-BD59-A6C34878D82A}">
                    <a16:rowId xmlns:a16="http://schemas.microsoft.com/office/drawing/2014/main" val="420507974"/>
                  </a:ext>
                </a:extLst>
              </a:tr>
              <a:tr h="873648">
                <a:tc>
                  <a:txBody>
                    <a:bodyPr/>
                    <a:lstStyle/>
                    <a:p>
                      <a:r>
                        <a:rPr lang="zh-CN" altLang="en-US" dirty="0"/>
                        <a:t>算法</a:t>
                      </a:r>
                    </a:p>
                  </a:txBody>
                  <a:tcPr/>
                </a:tc>
                <a:tc>
                  <a:txBody>
                    <a:bodyPr/>
                    <a:lstStyle/>
                    <a:p>
                      <a:r>
                        <a:rPr lang="zh-CN" altLang="en-US" dirty="0"/>
                        <a:t>对于第 </a:t>
                      </a:r>
                      <a:r>
                        <a:rPr lang="en-US" altLang="zh-CN" dirty="0"/>
                        <a:t>t=1,2</a:t>
                      </a:r>
                      <a:r>
                        <a:rPr lang="zh-CN" altLang="en-US" dirty="0"/>
                        <a:t>，</a:t>
                      </a:r>
                      <a:r>
                        <a:rPr lang="en-US" altLang="zh-CN" dirty="0"/>
                        <a:t>…T </a:t>
                      </a:r>
                      <a:r>
                        <a:rPr lang="zh-CN" altLang="en-US" dirty="0"/>
                        <a:t>棵树而言：</a:t>
                      </a:r>
                    </a:p>
                    <a:p>
                      <a:r>
                        <a:rPr lang="en-US" altLang="zh-CN" dirty="0"/>
                        <a:t>1.</a:t>
                      </a:r>
                      <a:r>
                        <a:rPr lang="zh-CN" altLang="en-US" dirty="0"/>
                        <a:t>随机且有放回地从训练集中抽取 </a:t>
                      </a:r>
                      <a:r>
                        <a:rPr lang="en-US" altLang="zh-CN" dirty="0"/>
                        <a:t>m </a:t>
                      </a:r>
                      <a:r>
                        <a:rPr lang="zh-CN" altLang="en-US" dirty="0"/>
                        <a:t>个训练样本，作为该决策树的训练样本集 </a:t>
                      </a:r>
                      <a:r>
                        <a:rPr lang="en-US" altLang="zh-CN" dirty="0"/>
                        <a:t>Dt</a:t>
                      </a:r>
                    </a:p>
                    <a:p>
                      <a:r>
                        <a:rPr lang="en-US" altLang="zh-CN" dirty="0"/>
                        <a:t>2.</a:t>
                      </a:r>
                      <a:r>
                        <a:rPr lang="zh-CN" altLang="en-US" dirty="0"/>
                        <a:t>从 </a:t>
                      </a:r>
                      <a:r>
                        <a:rPr lang="en-US" altLang="zh-CN" dirty="0"/>
                        <a:t>Dt </a:t>
                      </a:r>
                      <a:r>
                        <a:rPr lang="zh-CN" altLang="en-US" dirty="0"/>
                        <a:t>中随机选择一部分特征子集，训练第 </a:t>
                      </a:r>
                      <a:r>
                        <a:rPr lang="en-US" altLang="zh-CN" dirty="0"/>
                        <a:t>t </a:t>
                      </a:r>
                      <a:r>
                        <a:rPr lang="zh-CN" altLang="en-US" dirty="0"/>
                        <a:t>个决策树模型</a:t>
                      </a:r>
                    </a:p>
                    <a:p>
                      <a:r>
                        <a:rPr lang="en-US" altLang="zh-CN" dirty="0"/>
                        <a:t>3.</a:t>
                      </a:r>
                      <a:r>
                        <a:rPr lang="zh-CN" altLang="en-US" dirty="0"/>
                        <a:t>每个决策树不剪枝，一直生长到指定的树的深度</a:t>
                      </a:r>
                    </a:p>
                    <a:p>
                      <a:r>
                        <a:rPr lang="zh-CN" altLang="en-US" dirty="0"/>
                        <a:t>如果是分类预测，</a:t>
                      </a:r>
                      <a:r>
                        <a:rPr lang="en-US" altLang="zh-CN" dirty="0"/>
                        <a:t>T </a:t>
                      </a:r>
                      <a:r>
                        <a:rPr lang="zh-CN" altLang="en-US" dirty="0"/>
                        <a:t>个决策树投出最多票数的类别或类别之一为最终类别；如果是回归分析，</a:t>
                      </a:r>
                      <a:r>
                        <a:rPr lang="en-US" altLang="zh-CN" dirty="0"/>
                        <a:t>T </a:t>
                      </a:r>
                      <a:r>
                        <a:rPr lang="zh-CN" altLang="en-US" dirty="0"/>
                        <a:t>个决策树得到的回归结果进行算术平均得到的值为最终的模型输出</a:t>
                      </a:r>
                    </a:p>
                  </a:txBody>
                  <a:tcPr/>
                </a:tc>
                <a:extLst>
                  <a:ext uri="{0D108BD9-81ED-4DB2-BD59-A6C34878D82A}">
                    <a16:rowId xmlns:a16="http://schemas.microsoft.com/office/drawing/2014/main" val="1466665084"/>
                  </a:ext>
                </a:extLst>
              </a:tr>
              <a:tr h="473172">
                <a:tc>
                  <a:txBody>
                    <a:bodyPr/>
                    <a:lstStyle/>
                    <a:p>
                      <a:r>
                        <a:rPr lang="zh-CN" altLang="en-US" dirty="0"/>
                        <a:t>输出</a:t>
                      </a:r>
                    </a:p>
                  </a:txBody>
                  <a:tcPr/>
                </a:tc>
                <a:tc>
                  <a:txBody>
                    <a:bodyPr/>
                    <a:lstStyle/>
                    <a:p>
                      <a:r>
                        <a:rPr lang="zh-CN" altLang="en-US" dirty="0"/>
                        <a:t>最终的强分类或强回归结果</a:t>
                      </a:r>
                    </a:p>
                  </a:txBody>
                  <a:tcPr/>
                </a:tc>
                <a:extLst>
                  <a:ext uri="{0D108BD9-81ED-4DB2-BD59-A6C34878D82A}">
                    <a16:rowId xmlns:a16="http://schemas.microsoft.com/office/drawing/2014/main" val="2309851843"/>
                  </a:ext>
                </a:extLst>
              </a:tr>
            </a:tbl>
          </a:graphicData>
        </a:graphic>
      </p:graphicFrame>
      <p:graphicFrame>
        <p:nvGraphicFramePr>
          <p:cNvPr id="8" name="对象 7">
            <a:extLst>
              <a:ext uri="{FF2B5EF4-FFF2-40B4-BE49-F238E27FC236}">
                <a16:creationId xmlns:a16="http://schemas.microsoft.com/office/drawing/2014/main" id="{DBB3CD5F-63E7-DDA7-910D-F8E12BF7713A}"/>
              </a:ext>
            </a:extLst>
          </p:cNvPr>
          <p:cNvGraphicFramePr>
            <a:graphicFrameLocks noChangeAspect="1"/>
          </p:cNvGraphicFramePr>
          <p:nvPr>
            <p:extLst>
              <p:ext uri="{D42A27DB-BD31-4B8C-83A1-F6EECF244321}">
                <p14:modId xmlns:p14="http://schemas.microsoft.com/office/powerpoint/2010/main" val="3420461267"/>
              </p:ext>
            </p:extLst>
          </p:nvPr>
        </p:nvGraphicFramePr>
        <p:xfrm>
          <a:off x="6977767" y="2320361"/>
          <a:ext cx="2355035" cy="232596"/>
        </p:xfrm>
        <a:graphic>
          <a:graphicData uri="http://schemas.openxmlformats.org/presentationml/2006/ole">
            <mc:AlternateContent xmlns:mc="http://schemas.openxmlformats.org/markup-compatibility/2006">
              <mc:Choice xmlns:v="urn:schemas-microsoft-com:vml" Requires="v">
                <p:oleObj name="Equation" r:id="rId2" imgW="2057400" imgH="203040" progId="Equation.DSMT4">
                  <p:embed/>
                </p:oleObj>
              </mc:Choice>
              <mc:Fallback>
                <p:oleObj name="Equation" r:id="rId2" imgW="2057400" imgH="203040" progId="Equation.DSMT4">
                  <p:embed/>
                  <p:pic>
                    <p:nvPicPr>
                      <p:cNvPr id="0" name=""/>
                      <p:cNvPicPr/>
                      <p:nvPr/>
                    </p:nvPicPr>
                    <p:blipFill>
                      <a:blip r:embed="rId3"/>
                      <a:stretch>
                        <a:fillRect/>
                      </a:stretch>
                    </p:blipFill>
                    <p:spPr>
                      <a:xfrm>
                        <a:off x="6977767" y="2320361"/>
                        <a:ext cx="2355035" cy="232596"/>
                      </a:xfrm>
                      <a:prstGeom prst="rect">
                        <a:avLst/>
                      </a:prstGeom>
                    </p:spPr>
                  </p:pic>
                </p:oleObj>
              </mc:Fallback>
            </mc:AlternateContent>
          </a:graphicData>
        </a:graphic>
      </p:graphicFrame>
    </p:spTree>
    <p:extLst>
      <p:ext uri="{BB962C8B-B14F-4D97-AF65-F5344CB8AC3E}">
        <p14:creationId xmlns:p14="http://schemas.microsoft.com/office/powerpoint/2010/main" val="3935162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B754F-83EB-2890-1E42-2C96016C27E4}"/>
              </a:ext>
            </a:extLst>
          </p:cNvPr>
          <p:cNvSpPr>
            <a:spLocks noGrp="1"/>
          </p:cNvSpPr>
          <p:nvPr>
            <p:ph type="title"/>
          </p:nvPr>
        </p:nvSpPr>
        <p:spPr/>
        <p:txBody>
          <a:bodyPr anchor="b"/>
          <a:lstStyle/>
          <a:p>
            <a:r>
              <a:rPr lang="zh-CN" altLang="en-US" sz="5400" b="1" dirty="0"/>
              <a:t>实现代码</a:t>
            </a:r>
          </a:p>
        </p:txBody>
      </p:sp>
      <p:sp>
        <p:nvSpPr>
          <p:cNvPr id="3" name="内容占位符 2">
            <a:extLst>
              <a:ext uri="{FF2B5EF4-FFF2-40B4-BE49-F238E27FC236}">
                <a16:creationId xmlns:a16="http://schemas.microsoft.com/office/drawing/2014/main" id="{8AAAADDB-8703-7DA1-39A8-B9485F99E7FD}"/>
              </a:ext>
            </a:extLst>
          </p:cNvPr>
          <p:cNvSpPr>
            <a:spLocks noGrp="1"/>
          </p:cNvSpPr>
          <p:nvPr>
            <p:ph idx="1"/>
          </p:nvPr>
        </p:nvSpPr>
        <p:spPr/>
        <p:txBody>
          <a:bodyPr>
            <a:normAutofit/>
          </a:bodyPr>
          <a:lstStyle/>
          <a:p>
            <a:pPr marL="0" indent="0">
              <a:lnSpc>
                <a:spcPct val="100000"/>
              </a:lnSpc>
              <a:buNone/>
            </a:pPr>
            <a:r>
              <a:rPr lang="zh-CN" altLang="en-US" sz="2000" dirty="0"/>
              <a:t>先安装</a:t>
            </a:r>
            <a:r>
              <a:rPr lang="en-US" altLang="zh-CN" sz="2000" dirty="0" err="1"/>
              <a:t>randomforest-matlab</a:t>
            </a:r>
            <a:r>
              <a:rPr lang="en-US" altLang="zh-CN" sz="2000" dirty="0"/>
              <a:t> </a:t>
            </a:r>
            <a:r>
              <a:rPr lang="zh-CN" altLang="en-US" sz="2000" dirty="0"/>
              <a:t>开源工具箱</a:t>
            </a:r>
            <a:endParaRPr lang="en-US" altLang="zh-CN" sz="2000" dirty="0"/>
          </a:p>
          <a:p>
            <a:pPr marL="0" indent="0">
              <a:lnSpc>
                <a:spcPct val="100000"/>
              </a:lnSpc>
              <a:buNone/>
            </a:pPr>
            <a:endParaRPr lang="en-US" altLang="zh-CN" sz="2000" dirty="0"/>
          </a:p>
          <a:p>
            <a:pPr marL="0" indent="0">
              <a:lnSpc>
                <a:spcPct val="100000"/>
              </a:lnSpc>
              <a:buNone/>
            </a:pPr>
            <a:r>
              <a:rPr lang="en-US" altLang="zh-CN" sz="2000" dirty="0"/>
              <a:t>model = </a:t>
            </a:r>
            <a:r>
              <a:rPr lang="en-US" altLang="zh-CN" sz="2000" dirty="0" err="1"/>
              <a:t>classRF_train</a:t>
            </a:r>
            <a:r>
              <a:rPr lang="zh-CN" altLang="en-US" sz="2000" dirty="0"/>
              <a:t>（</a:t>
            </a:r>
            <a:r>
              <a:rPr lang="en-US" altLang="zh-CN" sz="2000" dirty="0" err="1"/>
              <a:t>P_train,T_train</a:t>
            </a:r>
            <a:r>
              <a:rPr lang="en-US" altLang="zh-CN" sz="2000" dirty="0"/>
              <a:t>) ;</a:t>
            </a:r>
          </a:p>
          <a:p>
            <a:pPr marL="0" indent="0">
              <a:lnSpc>
                <a:spcPct val="100000"/>
              </a:lnSpc>
              <a:buNone/>
            </a:pPr>
            <a:r>
              <a:rPr lang="en-US" altLang="zh-CN" sz="2000" dirty="0"/>
              <a:t>[</a:t>
            </a:r>
            <a:r>
              <a:rPr lang="en-US" altLang="zh-CN" sz="2000" dirty="0" err="1"/>
              <a:t>T_sim</a:t>
            </a:r>
            <a:r>
              <a:rPr lang="en-US" altLang="zh-CN" sz="2000" dirty="0"/>
              <a:t>, votes] = </a:t>
            </a:r>
            <a:r>
              <a:rPr lang="en-US" altLang="zh-CN" sz="2000" dirty="0" err="1"/>
              <a:t>classRF_predict</a:t>
            </a:r>
            <a:r>
              <a:rPr lang="zh-CN" altLang="en-US" sz="2000" dirty="0"/>
              <a:t>（</a:t>
            </a:r>
            <a:r>
              <a:rPr lang="en-US" altLang="zh-CN" sz="2000" dirty="0" err="1"/>
              <a:t>P_test,model</a:t>
            </a:r>
            <a:r>
              <a:rPr lang="en-US" altLang="zh-CN" sz="2000" dirty="0"/>
              <a:t>);</a:t>
            </a:r>
          </a:p>
          <a:p>
            <a:pPr marL="0" indent="0">
              <a:lnSpc>
                <a:spcPct val="100000"/>
              </a:lnSpc>
              <a:buNone/>
            </a:pPr>
            <a:endParaRPr lang="en-US" altLang="zh-CN" sz="2000" dirty="0"/>
          </a:p>
          <a:p>
            <a:pPr marL="0" indent="0">
              <a:lnSpc>
                <a:spcPct val="100000"/>
              </a:lnSpc>
              <a:buNone/>
            </a:pPr>
            <a:r>
              <a:rPr lang="zh-CN" altLang="en-US" sz="2000" dirty="0"/>
              <a:t>详见</a:t>
            </a:r>
            <a:r>
              <a:rPr lang="en-US" altLang="zh-CN" sz="2000" dirty="0"/>
              <a:t>MATLAB</a:t>
            </a:r>
            <a:r>
              <a:rPr lang="zh-CN" altLang="en-US" sz="2000" dirty="0"/>
              <a:t>神经网络</a:t>
            </a:r>
            <a:r>
              <a:rPr lang="en-US" altLang="zh-CN" sz="2000" dirty="0"/>
              <a:t>43</a:t>
            </a:r>
            <a:r>
              <a:rPr lang="zh-CN" altLang="en-US" sz="2000" dirty="0"/>
              <a:t>个案例分析 </a:t>
            </a:r>
            <a:r>
              <a:rPr lang="en-US" altLang="zh-CN" sz="2000" dirty="0"/>
              <a:t>p259</a:t>
            </a:r>
            <a:endParaRPr lang="zh-CN" altLang="en-US" sz="2000" dirty="0"/>
          </a:p>
        </p:txBody>
      </p:sp>
    </p:spTree>
    <p:extLst>
      <p:ext uri="{BB962C8B-B14F-4D97-AF65-F5344CB8AC3E}">
        <p14:creationId xmlns:p14="http://schemas.microsoft.com/office/powerpoint/2010/main" val="125985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46323-6940-F2BD-7339-A63948171052}"/>
              </a:ext>
            </a:extLst>
          </p:cNvPr>
          <p:cNvSpPr>
            <a:spLocks noGrp="1"/>
          </p:cNvSpPr>
          <p:nvPr>
            <p:ph type="title"/>
          </p:nvPr>
        </p:nvSpPr>
        <p:spPr/>
        <p:txBody>
          <a:bodyPr>
            <a:normAutofit/>
          </a:bodyPr>
          <a:lstStyle/>
          <a:p>
            <a:r>
              <a:rPr lang="zh-CN" altLang="en-US" b="1" dirty="0"/>
              <a:t>突发因素下信贷决策模型</a:t>
            </a:r>
          </a:p>
        </p:txBody>
      </p:sp>
      <p:sp>
        <p:nvSpPr>
          <p:cNvPr id="5" name="AutoShape 4">
            <a:extLst>
              <a:ext uri="{FF2B5EF4-FFF2-40B4-BE49-F238E27FC236}">
                <a16:creationId xmlns:a16="http://schemas.microsoft.com/office/drawing/2014/main" id="{E91E3A18-AC0A-BE7C-A6FD-5DC44AA5778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l">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突发因素的出现本身是不确定的，即为随机事件。</a:t>
            </a:r>
          </a:p>
          <a:p>
            <a:pPr marL="0" indent="0" algn="l">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如何表示一般突发突事件的发生过程？</a:t>
            </a:r>
          </a:p>
          <a:p>
            <a:pPr marL="0" indent="0" algn="l">
              <a:buNone/>
            </a:pPr>
            <a:r>
              <a:rPr lang="zh-CN" altLang="en-US" sz="2600" dirty="0">
                <a:latin typeface="黑体" panose="02010609060101010101" pitchFamily="49" charset="-122"/>
                <a:ea typeface="黑体" panose="02010609060101010101" pitchFamily="49" charset="-122"/>
              </a:rPr>
              <a:t>对各企业的信贷风险和银行的信贷策略产生什么影响？</a:t>
            </a:r>
          </a:p>
          <a:p>
            <a:pPr marL="0" indent="0" algn="l">
              <a:buNone/>
            </a:pPr>
            <a:r>
              <a:rPr lang="zh-CN" altLang="en-US" sz="2600" dirty="0">
                <a:latin typeface="黑体" panose="02010609060101010101" pitchFamily="49" charset="-122"/>
                <a:ea typeface="黑体" panose="02010609060101010101" pitchFamily="49" charset="-122"/>
              </a:rPr>
              <a:t>相应的影响效果怎么样？</a:t>
            </a:r>
          </a:p>
          <a:p>
            <a:pPr marL="0" indent="0" algn="l">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针对一种突发事件</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如新冠疫情</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影响，通常要考虑正负</a:t>
            </a:r>
          </a:p>
          <a:p>
            <a:pPr marL="0" indent="0" algn="l">
              <a:buNone/>
            </a:pPr>
            <a:r>
              <a:rPr lang="zh-CN" altLang="en-US" sz="2600" dirty="0">
                <a:latin typeface="黑体" panose="02010609060101010101" pitchFamily="49" charset="-122"/>
                <a:ea typeface="黑体" panose="02010609060101010101" pitchFamily="49" charset="-122"/>
              </a:rPr>
              <a:t>两个方面的影响。</a:t>
            </a:r>
          </a:p>
          <a:p>
            <a:pPr marL="0" indent="0" algn="l">
              <a:buNone/>
            </a:pP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对于企业按行业进行分类，针对不同的行业研究某种突发</a:t>
            </a:r>
          </a:p>
          <a:p>
            <a:pPr marL="0" indent="0" algn="l">
              <a:buNone/>
            </a:pPr>
            <a:r>
              <a:rPr lang="zh-CN" altLang="en-US" sz="2600" dirty="0">
                <a:latin typeface="黑体" panose="02010609060101010101" pitchFamily="49" charset="-122"/>
                <a:ea typeface="黑体" panose="02010609060101010101" pitchFamily="49" charset="-122"/>
              </a:rPr>
              <a:t>事件的影响和影响效果。</a:t>
            </a:r>
          </a:p>
          <a:p>
            <a:pPr marL="0" indent="0" algn="l">
              <a:buNone/>
            </a:pPr>
            <a:r>
              <a:rPr lang="en-US" altLang="zh-CN" sz="2600" dirty="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从宏观和微观层面上研究对信贷风险和信贷策略的影响。</a:t>
            </a:r>
          </a:p>
        </p:txBody>
      </p:sp>
    </p:spTree>
    <p:extLst>
      <p:ext uri="{BB962C8B-B14F-4D97-AF65-F5344CB8AC3E}">
        <p14:creationId xmlns:p14="http://schemas.microsoft.com/office/powerpoint/2010/main" val="24109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42BA8-7827-AA06-FF54-A8AEE84E6781}"/>
              </a:ext>
            </a:extLst>
          </p:cNvPr>
          <p:cNvSpPr>
            <a:spLocks noGrp="1"/>
          </p:cNvSpPr>
          <p:nvPr>
            <p:ph type="title"/>
          </p:nvPr>
        </p:nvSpPr>
        <p:spPr/>
        <p:txBody>
          <a:bodyPr>
            <a:normAutofit/>
          </a:bodyPr>
          <a:lstStyle/>
          <a:p>
            <a:r>
              <a:rPr lang="zh-CN" altLang="en-US" b="1" dirty="0"/>
              <a:t>具体的实现方法</a:t>
            </a:r>
          </a:p>
        </p:txBody>
      </p:sp>
      <p:sp>
        <p:nvSpPr>
          <p:cNvPr id="3" name="内容占位符 2">
            <a:extLst>
              <a:ext uri="{FF2B5EF4-FFF2-40B4-BE49-F238E27FC236}">
                <a16:creationId xmlns:a16="http://schemas.microsoft.com/office/drawing/2014/main" id="{915B5EC3-3435-600D-DB62-C83882CDF8CE}"/>
              </a:ext>
            </a:extLst>
          </p:cNvPr>
          <p:cNvSpPr>
            <a:spLocks noGrp="1"/>
          </p:cNvSpPr>
          <p:nvPr>
            <p:ph idx="1"/>
          </p:nvPr>
        </p:nvSpPr>
        <p:spPr/>
        <p:txBody>
          <a:bodyPr>
            <a:normAutofit/>
          </a:bodyPr>
          <a:lstStyle/>
          <a:p>
            <a:pPr marL="0" indent="0" algn="l">
              <a:buNone/>
            </a:pPr>
            <a:r>
              <a:rPr lang="en-US" altLang="zh-CN" sz="2600" dirty="0">
                <a:latin typeface="黑体" panose="02010609060101010101" pitchFamily="49" charset="-122"/>
                <a:ea typeface="黑体" panose="02010609060101010101" pitchFamily="49" charset="-122"/>
              </a:rPr>
              <a:t>(1) </a:t>
            </a:r>
            <a:r>
              <a:rPr lang="zh-CN" altLang="en-US" sz="2600" dirty="0">
                <a:latin typeface="黑体" panose="02010609060101010101" pitchFamily="49" charset="-122"/>
                <a:ea typeface="黑体" panose="02010609060101010101" pitchFamily="49" charset="-122"/>
              </a:rPr>
              <a:t>一般突发事件的发生过程可视为二项分布、</a:t>
            </a:r>
            <a:r>
              <a:rPr lang="en-US" altLang="zh-CN" sz="2600" dirty="0" err="1">
                <a:latin typeface="黑体" panose="02010609060101010101" pitchFamily="49" charset="-122"/>
                <a:ea typeface="黑体" panose="02010609060101010101" pitchFamily="49" charset="-122"/>
              </a:rPr>
              <a:t>Possion</a:t>
            </a:r>
            <a:r>
              <a:rPr lang="zh-CN" altLang="en-US" sz="2600" dirty="0">
                <a:latin typeface="黑体" panose="02010609060101010101" pitchFamily="49" charset="-122"/>
                <a:ea typeface="黑体" panose="02010609060101010101" pitchFamily="49" charset="-122"/>
              </a:rPr>
              <a:t>分布，</a:t>
            </a:r>
          </a:p>
          <a:p>
            <a:pPr marL="0" indent="0" algn="l">
              <a:buNone/>
            </a:pPr>
            <a:r>
              <a:rPr lang="zh-CN" altLang="en-US" sz="2600" dirty="0">
                <a:latin typeface="黑体" panose="02010609060101010101" pitchFamily="49" charset="-122"/>
                <a:ea typeface="黑体" panose="02010609060101010101" pitchFamily="49" charset="-122"/>
              </a:rPr>
              <a:t>一般突发事件的影响效果可依据不同的行业用正态分布表述。</a:t>
            </a:r>
          </a:p>
          <a:p>
            <a:pPr marL="0" indent="0" algn="l">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考虑新冠疫情的影响，针对不同</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有代表性</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的行业分析</a:t>
            </a:r>
          </a:p>
          <a:p>
            <a:pPr marL="0" indent="0" algn="l">
              <a:buNone/>
            </a:pPr>
            <a:r>
              <a:rPr lang="zh-CN" altLang="en-US" sz="2600" dirty="0">
                <a:latin typeface="黑体" panose="02010609060101010101" pitchFamily="49" charset="-122"/>
                <a:ea typeface="黑体" panose="02010609060101010101" pitchFamily="49" charset="-122"/>
              </a:rPr>
              <a:t>正负两方面的影响，考虑对信贷风险和信贷策略的影响效果。</a:t>
            </a:r>
          </a:p>
          <a:p>
            <a:pPr marL="0" indent="0" algn="l">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突发事件所产生的影响效果可以取均值代入模型求解，得</a:t>
            </a:r>
          </a:p>
          <a:p>
            <a:pPr marL="0" indent="0" algn="l">
              <a:buNone/>
            </a:pPr>
            <a:r>
              <a:rPr lang="zh-CN" altLang="en-US" sz="2600" dirty="0">
                <a:latin typeface="黑体" panose="02010609060101010101" pitchFamily="49" charset="-122"/>
                <a:ea typeface="黑体" panose="02010609060101010101" pitchFamily="49" charset="-122"/>
              </a:rPr>
              <a:t>到调整后的信贷策略，也可用概率分布代入模型进行随机模型</a:t>
            </a:r>
          </a:p>
          <a:p>
            <a:pPr marL="0" indent="0" algn="l">
              <a:buNone/>
            </a:pPr>
            <a:r>
              <a:rPr lang="zh-CN" altLang="en-US" sz="2600" dirty="0">
                <a:latin typeface="黑体" panose="02010609060101010101" pitchFamily="49" charset="-122"/>
                <a:ea typeface="黑体" panose="02010609060101010101" pitchFamily="49" charset="-122"/>
              </a:rPr>
              <a:t>求解分析。</a:t>
            </a:r>
          </a:p>
          <a:p>
            <a:pPr marL="0" indent="0" algn="l">
              <a:buNone/>
            </a:pP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从宏观和微观两个层面，或从政策层面上做一定的讨论。</a:t>
            </a:r>
          </a:p>
        </p:txBody>
      </p:sp>
    </p:spTree>
    <p:extLst>
      <p:ext uri="{BB962C8B-B14F-4D97-AF65-F5344CB8AC3E}">
        <p14:creationId xmlns:p14="http://schemas.microsoft.com/office/powerpoint/2010/main" val="236249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赛题点评</a:t>
            </a:r>
          </a:p>
        </p:txBody>
      </p:sp>
      <p:sp>
        <p:nvSpPr>
          <p:cNvPr id="3" name="内容占位符 2"/>
          <p:cNvSpPr>
            <a:spLocks noGrp="1"/>
          </p:cNvSpPr>
          <p:nvPr>
            <p:ph idx="1"/>
          </p:nvPr>
        </p:nvSpPr>
        <p:spPr/>
        <p:txBody>
          <a:bodyPr>
            <a:normAutofit fontScale="92500" lnSpcReduction="10000"/>
          </a:bodyPr>
          <a:lstStyle/>
          <a:p>
            <a:pPr marL="0" indent="0">
              <a:lnSpc>
                <a:spcPct val="120000"/>
              </a:lnSpc>
              <a:buNone/>
            </a:pPr>
            <a:r>
              <a:rPr lang="zh-CN" altLang="en-US" dirty="0">
                <a:latin typeface="黑体" panose="02010609060101010101" pitchFamily="49" charset="-122"/>
                <a:ea typeface="黑体" panose="02010609060101010101" pitchFamily="49" charset="-122"/>
              </a:rPr>
              <a:t>问题一：主要是解决两个问题：一是建立信贷风险评估模型和银行最有信贷决策模型。属于评估问题和规划问题。主要的思路流程基于附件的交易数据挖掘出各企业的经营和财务指标，并进行优化筛选，以违约概率为目标函数构建信贷风向评估模型（已读论文中有利用梯度下降法的随机森林、熵权法与</a:t>
            </a:r>
            <a:r>
              <a:rPr lang="en-US" altLang="zh-CN" dirty="0">
                <a:latin typeface="黑体" panose="02010609060101010101" pitchFamily="49" charset="-122"/>
                <a:ea typeface="黑体" panose="02010609060101010101" pitchFamily="49" charset="-122"/>
              </a:rPr>
              <a:t>TOPSIS</a:t>
            </a:r>
            <a:r>
              <a:rPr lang="zh-CN" altLang="en-US" dirty="0">
                <a:latin typeface="黑体" panose="02010609060101010101" pitchFamily="49" charset="-122"/>
                <a:ea typeface="黑体" panose="02010609060101010101" pitchFamily="49" charset="-122"/>
              </a:rPr>
              <a:t>、遗传算法）。接下来也可进行模型准确度检验，对比</a:t>
            </a:r>
            <a:r>
              <a:rPr lang="en-US" altLang="zh-CN" dirty="0">
                <a:latin typeface="黑体" panose="02010609060101010101" pitchFamily="49" charset="-122"/>
                <a:ea typeface="黑体" panose="02010609060101010101" pitchFamily="49" charset="-122"/>
              </a:rPr>
              <a:t>BP</a:t>
            </a:r>
            <a:r>
              <a:rPr lang="zh-CN" altLang="en-US" dirty="0">
                <a:latin typeface="黑体" panose="02010609060101010101" pitchFamily="49" charset="-122"/>
                <a:ea typeface="黑体" panose="02010609060101010101" pitchFamily="49" charset="-122"/>
              </a:rPr>
              <a:t>神经网络</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传统决策树算法，该模型准确性较高。第二个问题将违约概率作为指标建立以贷款收益最大化，客户流失率最小、客户违约风险最小为指标，建立非线性多目标规划模型，根据模型求解，可以确定最佳的信贷策略。</a:t>
            </a:r>
          </a:p>
          <a:p>
            <a:endParaRPr lang="zh-CN" altLang="en-US" dirty="0"/>
          </a:p>
          <a:p>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赛题点评</a:t>
            </a:r>
          </a:p>
        </p:txBody>
      </p:sp>
      <p:sp>
        <p:nvSpPr>
          <p:cNvPr id="3" name="内容占位符 2"/>
          <p:cNvSpPr>
            <a:spLocks noGrp="1"/>
          </p:cNvSpPr>
          <p:nvPr>
            <p:ph idx="1"/>
          </p:nvPr>
        </p:nvSpPr>
        <p:spPr>
          <a:xfrm>
            <a:off x="838200" y="1837898"/>
            <a:ext cx="10515600" cy="4351338"/>
          </a:xfrm>
        </p:spPr>
        <p:txBody>
          <a:bodyPr/>
          <a:lstStyle/>
          <a:p>
            <a:pPr marL="0" indent="0">
              <a:lnSpc>
                <a:spcPct val="100000"/>
              </a:lnSpc>
              <a:buNone/>
            </a:pPr>
            <a:r>
              <a:rPr lang="zh-CN" altLang="en-US" sz="3200" dirty="0">
                <a:latin typeface="黑体" panose="02010609060101010101" pitchFamily="49" charset="-122"/>
                <a:ea typeface="黑体" panose="02010609060101010101" pitchFamily="49" charset="-122"/>
                <a:cs typeface="黑体" panose="02010609060101010101" pitchFamily="49" charset="-122"/>
                <a:sym typeface="+mn-ea"/>
              </a:rPr>
              <a:t>问题二：基于附件二给出的无信贷记录记录和信贷评级的企业数据，求解最佳的无信贷记录的信贷决策模型。由于问题一与问题二极为近似，利用BP神经网络，将问题一的信贷等级作为训练集，然后对于问题二中302家企业进行信誉评级，之后利用问题一的信贷风险评估模型和信贷决策模型进行求解。</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descr="(Y4(B(}G_`1)3KD`D(YLBYB"/>
          <p:cNvPicPr>
            <a:picLocks noChangeAspect="1"/>
          </p:cNvPicPr>
          <p:nvPr/>
        </p:nvPicPr>
        <p:blipFill>
          <a:blip r:embed="rId3"/>
          <a:stretch>
            <a:fillRect/>
          </a:stretch>
        </p:blipFill>
        <p:spPr>
          <a:xfrm>
            <a:off x="3333750" y="5107947"/>
            <a:ext cx="5524500" cy="68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5C393-3E25-5EEF-B87C-4396427E6062}"/>
              </a:ext>
            </a:extLst>
          </p:cNvPr>
          <p:cNvSpPr>
            <a:spLocks noGrp="1"/>
          </p:cNvSpPr>
          <p:nvPr>
            <p:ph type="title"/>
          </p:nvPr>
        </p:nvSpPr>
        <p:spPr/>
        <p:txBody>
          <a:bodyPr/>
          <a:lstStyle/>
          <a:p>
            <a:r>
              <a:rPr lang="zh-CN" altLang="en-US" b="1" dirty="0"/>
              <a:t>赛题点评</a:t>
            </a:r>
            <a:endParaRPr lang="zh-CN" altLang="en-US" dirty="0"/>
          </a:p>
        </p:txBody>
      </p:sp>
      <p:sp>
        <p:nvSpPr>
          <p:cNvPr id="3" name="内容占位符 2">
            <a:extLst>
              <a:ext uri="{FF2B5EF4-FFF2-40B4-BE49-F238E27FC236}">
                <a16:creationId xmlns:a16="http://schemas.microsoft.com/office/drawing/2014/main" id="{94BDBB58-6946-F09E-BD99-1090E45001E1}"/>
              </a:ext>
            </a:extLst>
          </p:cNvPr>
          <p:cNvSpPr>
            <a:spLocks noGrp="1"/>
          </p:cNvSpPr>
          <p:nvPr>
            <p:ph idx="1"/>
          </p:nvPr>
        </p:nvSpPr>
        <p:spPr/>
        <p:txBody>
          <a:bodyPr>
            <a:normAutofit/>
          </a:bodyPr>
          <a:lstStyle/>
          <a:p>
            <a:pPr marL="0" indent="0">
              <a:lnSpc>
                <a:spcPct val="120000"/>
              </a:lnSpc>
              <a:buNone/>
            </a:pPr>
            <a:r>
              <a:rPr lang="zh-CN" altLang="en-US" dirty="0">
                <a:latin typeface="黑体" panose="02010609060101010101" pitchFamily="49" charset="-122"/>
                <a:ea typeface="黑体" panose="02010609060101010101" pitchFamily="49" charset="-122"/>
              </a:rPr>
              <a:t>问题三：将各种突发事件归纳为四大类事件，将附件</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中的</a:t>
            </a:r>
            <a:r>
              <a:rPr lang="en-US" altLang="zh-CN" dirty="0">
                <a:latin typeface="黑体" panose="02010609060101010101" pitchFamily="49" charset="-122"/>
                <a:ea typeface="黑体" panose="02010609060101010101" pitchFamily="49" charset="-122"/>
              </a:rPr>
              <a:t>210</a:t>
            </a:r>
            <a:r>
              <a:rPr lang="zh-CN" altLang="en-US" dirty="0">
                <a:latin typeface="黑体" panose="02010609060101010101" pitchFamily="49" charset="-122"/>
                <a:ea typeface="黑体" panose="02010609060101010101" pitchFamily="49" charset="-122"/>
              </a:rPr>
              <a:t>家企业归纳为五大行业，在此基础上进行分析。从三个方面引入突发事件因子来改进模型，分别是固定突发事件因子，变量突发事件因子，模型突发事件因子。再选取新冠肺炎突发事件作为具体实例，量化第一问提出的改进模型并进行求解，最终获得基于新冠肺炎突发事件下的信贷调整策略。</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91685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E5903-FCB4-FB73-A718-08A35E40F3CF}"/>
              </a:ext>
            </a:extLst>
          </p:cNvPr>
          <p:cNvSpPr>
            <a:spLocks noGrp="1"/>
          </p:cNvSpPr>
          <p:nvPr>
            <p:ph type="title"/>
          </p:nvPr>
        </p:nvSpPr>
        <p:spPr/>
        <p:txBody>
          <a:bodyPr/>
          <a:lstStyle/>
          <a:p>
            <a:r>
              <a:rPr lang="zh-CN" altLang="en-US" b="1" dirty="0"/>
              <a:t>所选论文优点</a:t>
            </a:r>
          </a:p>
        </p:txBody>
      </p:sp>
      <p:sp>
        <p:nvSpPr>
          <p:cNvPr id="3" name="内容占位符 2">
            <a:extLst>
              <a:ext uri="{FF2B5EF4-FFF2-40B4-BE49-F238E27FC236}">
                <a16:creationId xmlns:a16="http://schemas.microsoft.com/office/drawing/2014/main" id="{6568680D-71A7-E666-E4D7-9E71E53A8535}"/>
              </a:ext>
            </a:extLst>
          </p:cNvPr>
          <p:cNvSpPr>
            <a:spLocks noGrp="1"/>
          </p:cNvSpPr>
          <p:nvPr>
            <p:ph idx="1"/>
          </p:nvPr>
        </p:nvSpPr>
        <p:spPr/>
        <p:txBody>
          <a:bodyPr>
            <a:normAutofit/>
          </a:bodyPr>
          <a:lstStyle/>
          <a:p>
            <a:pPr marL="0" indent="0">
              <a:lnSpc>
                <a:spcPct val="100000"/>
              </a:lnSpc>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根据</a:t>
            </a:r>
            <a:r>
              <a:rPr lang="en-US" altLang="zh-CN" sz="2600" dirty="0">
                <a:latin typeface="黑体" panose="02010609060101010101" pitchFamily="49" charset="-122"/>
                <a:ea typeface="黑体" panose="02010609060101010101" pitchFamily="49" charset="-122"/>
              </a:rPr>
              <a:t>RAROC </a:t>
            </a:r>
            <a:r>
              <a:rPr lang="zh-CN" altLang="en-US" sz="2600" dirty="0">
                <a:latin typeface="黑体" panose="02010609060101010101" pitchFamily="49" charset="-122"/>
                <a:ea typeface="黑体" panose="02010609060101010101" pitchFamily="49" charset="-122"/>
              </a:rPr>
              <a:t>（风险资本回报率）理论和违约金字塔理论构建合理有效的最优贷款决策模型，使得模型有充分的理论依据，能够解决实际问题。</a:t>
            </a:r>
          </a:p>
          <a:p>
            <a:pPr marL="0" indent="0">
              <a:lnSpc>
                <a:spcPct val="100000"/>
              </a:lnSpc>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风险阈值的设定十分巧妙，有效地减少了银行面临的违约风险。</a:t>
            </a:r>
          </a:p>
          <a:p>
            <a:pPr marL="0" indent="0">
              <a:lnSpc>
                <a:spcPct val="100000"/>
              </a:lnSpc>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创新性地提出了突发事件因子，结果证明将这种因子引入模型中十分有效，能够很好的识别到突发事件的影响。</a:t>
            </a:r>
            <a:endParaRPr lang="en-US" altLang="zh-CN" sz="2600" dirty="0">
              <a:latin typeface="黑体" panose="02010609060101010101" pitchFamily="49" charset="-122"/>
              <a:ea typeface="黑体" panose="02010609060101010101" pitchFamily="49" charset="-122"/>
            </a:endParaRPr>
          </a:p>
          <a:p>
            <a:pPr marL="0" indent="0">
              <a:lnSpc>
                <a:spcPct val="100000"/>
              </a:lnSpc>
              <a:buNone/>
            </a:pP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问题的针对性强、数据的处理和应用正确，模型设计和结论切合实际，考虑问题全面，有创新、有特色，思路清晰、表述准确、论述严谨。</a:t>
            </a:r>
          </a:p>
        </p:txBody>
      </p:sp>
    </p:spTree>
    <p:extLst>
      <p:ext uri="{BB962C8B-B14F-4D97-AF65-F5344CB8AC3E}">
        <p14:creationId xmlns:p14="http://schemas.microsoft.com/office/powerpoint/2010/main" val="234065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FE2F0BB-ABBC-0839-6581-534FD00C434E}"/>
              </a:ext>
            </a:extLst>
          </p:cNvPr>
          <p:cNvSpPr/>
          <p:nvPr/>
        </p:nvSpPr>
        <p:spPr>
          <a:xfrm>
            <a:off x="0" y="1656308"/>
            <a:ext cx="12192000" cy="325677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p>
        </p:txBody>
      </p:sp>
      <p:sp>
        <p:nvSpPr>
          <p:cNvPr id="5" name="矩形 4">
            <a:extLst>
              <a:ext uri="{FF2B5EF4-FFF2-40B4-BE49-F238E27FC236}">
                <a16:creationId xmlns:a16="http://schemas.microsoft.com/office/drawing/2014/main" id="{37938814-1030-970A-757B-1573ED7389F8}"/>
              </a:ext>
            </a:extLst>
          </p:cNvPr>
          <p:cNvSpPr/>
          <p:nvPr/>
        </p:nvSpPr>
        <p:spPr bwMode="auto">
          <a:xfrm>
            <a:off x="3182382" y="2659559"/>
            <a:ext cx="5827236" cy="769441"/>
          </a:xfrm>
          <a:prstGeom prst="rect">
            <a:avLst/>
          </a:prstGeom>
        </p:spPr>
        <p:txBody>
          <a:bodyPr wrap="square">
            <a:spAutoFit/>
          </a:bodyPr>
          <a:lstStyle/>
          <a:p>
            <a:pPr algn="ctr">
              <a:defRPr/>
            </a:pPr>
            <a:r>
              <a:rPr lang="zh-CN" altLang="en-US" sz="4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程序主要技术复现</a:t>
            </a:r>
          </a:p>
        </p:txBody>
      </p:sp>
      <p:sp>
        <p:nvSpPr>
          <p:cNvPr id="6" name="矩形 5">
            <a:extLst>
              <a:ext uri="{FF2B5EF4-FFF2-40B4-BE49-F238E27FC236}">
                <a16:creationId xmlns:a16="http://schemas.microsoft.com/office/drawing/2014/main" id="{2020E845-6E37-6685-A41B-C50F8BEFD66F}"/>
              </a:ext>
            </a:extLst>
          </p:cNvPr>
          <p:cNvSpPr/>
          <p:nvPr/>
        </p:nvSpPr>
        <p:spPr>
          <a:xfrm>
            <a:off x="4595965" y="4126707"/>
            <a:ext cx="3156857" cy="338554"/>
          </a:xfrm>
          <a:prstGeom prst="rect">
            <a:avLst/>
          </a:prstGeom>
        </p:spPr>
        <p:txBody>
          <a:bodyPr wrap="square">
            <a:spAutoFit/>
          </a:bodyPr>
          <a:lstStyle/>
          <a:p>
            <a:pPr lvl="0" algn="ctr"/>
            <a:r>
              <a:rPr lang="zh-CN" altLang="en-US" sz="1600" dirty="0">
                <a:solidFill>
                  <a:schemeClr val="bg1"/>
                </a:solidFill>
              </a:rPr>
              <a:t>赵伟毓、葛鸣城、张涵聪</a:t>
            </a:r>
            <a:endParaRPr lang="en-US" altLang="zh-CN" sz="1600" dirty="0">
              <a:solidFill>
                <a:schemeClr val="bg1"/>
              </a:solidFill>
            </a:endParaRPr>
          </a:p>
        </p:txBody>
      </p:sp>
      <p:sp>
        <p:nvSpPr>
          <p:cNvPr id="7" name="椭圆 6">
            <a:extLst>
              <a:ext uri="{FF2B5EF4-FFF2-40B4-BE49-F238E27FC236}">
                <a16:creationId xmlns:a16="http://schemas.microsoft.com/office/drawing/2014/main" id="{210ED04E-EA3E-A869-09BA-2D1376D45F5D}"/>
              </a:ext>
            </a:extLst>
          </p:cNvPr>
          <p:cNvSpPr/>
          <p:nvPr/>
        </p:nvSpPr>
        <p:spPr>
          <a:xfrm>
            <a:off x="5331463" y="731670"/>
            <a:ext cx="1685865" cy="1685865"/>
          </a:xfrm>
          <a:prstGeom prst="ellipse">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8" name="组合 7">
            <a:extLst>
              <a:ext uri="{FF2B5EF4-FFF2-40B4-BE49-F238E27FC236}">
                <a16:creationId xmlns:a16="http://schemas.microsoft.com/office/drawing/2014/main" id="{E74331D4-3823-5215-24FE-96E89198D559}"/>
              </a:ext>
            </a:extLst>
          </p:cNvPr>
          <p:cNvGrpSpPr/>
          <p:nvPr/>
        </p:nvGrpSpPr>
        <p:grpSpPr>
          <a:xfrm>
            <a:off x="5593967" y="1118628"/>
            <a:ext cx="1160855" cy="1012554"/>
            <a:chOff x="4675188" y="2882900"/>
            <a:chExt cx="360362" cy="314325"/>
          </a:xfrm>
          <a:solidFill>
            <a:schemeClr val="accent1">
              <a:lumMod val="75000"/>
            </a:schemeClr>
          </a:solidFill>
        </p:grpSpPr>
        <p:sp>
          <p:nvSpPr>
            <p:cNvPr id="9" name="AutoShape 43">
              <a:extLst>
                <a:ext uri="{FF2B5EF4-FFF2-40B4-BE49-F238E27FC236}">
                  <a16:creationId xmlns:a16="http://schemas.microsoft.com/office/drawing/2014/main" id="{1F79AE39-2C47-9327-1260-EBD6532C2068}"/>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0" name="AutoShape 44">
              <a:extLst>
                <a:ext uri="{FF2B5EF4-FFF2-40B4-BE49-F238E27FC236}">
                  <a16:creationId xmlns:a16="http://schemas.microsoft.com/office/drawing/2014/main" id="{BE462345-CDC5-0A1A-11AE-FC48BDD6FC7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sp>
          <p:nvSpPr>
            <p:cNvPr id="11" name="AutoShape 45">
              <a:extLst>
                <a:ext uri="{FF2B5EF4-FFF2-40B4-BE49-F238E27FC236}">
                  <a16:creationId xmlns:a16="http://schemas.microsoft.com/office/drawing/2014/main" id="{8E120BDE-293B-2FFE-C676-A72C1D40BE26}"/>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p:spPr>
          <p:style>
            <a:lnRef idx="1">
              <a:schemeClr val="accent1"/>
            </a:lnRef>
            <a:fillRef idx="0">
              <a:schemeClr val="accent1"/>
            </a:fillRef>
            <a:effectRef idx="0">
              <a:schemeClr val="accent1"/>
            </a:effectRef>
            <a:fontRef idx="minor">
              <a:schemeClr val="tx1"/>
            </a:fontRef>
          </p:style>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i="0" u="none" strike="noStrike" kern="0" normalizeH="0" baseline="0" noProof="0" dirty="0">
                <a:ln w="0"/>
                <a:effectLst>
                  <a:outerShdw blurRad="38100" dist="19050" dir="2700000" algn="tl" rotWithShape="0">
                    <a:schemeClr val="dk1">
                      <a:alpha val="40000"/>
                    </a:schemeClr>
                  </a:outerShdw>
                </a:effectLst>
                <a:uLnTx/>
                <a:uFillTx/>
                <a:latin typeface="Gill Sans" charset="0"/>
                <a:sym typeface="Gill Sans" charset="0"/>
              </a:endParaRPr>
            </a:p>
          </p:txBody>
        </p:sp>
      </p:grpSp>
      <p:sp>
        <p:nvSpPr>
          <p:cNvPr id="15" name="矩形 14">
            <a:extLst>
              <a:ext uri="{FF2B5EF4-FFF2-40B4-BE49-F238E27FC236}">
                <a16:creationId xmlns:a16="http://schemas.microsoft.com/office/drawing/2014/main" id="{7BF0973A-1738-8176-FDC9-4A588F869A4D}"/>
              </a:ext>
            </a:extLst>
          </p:cNvPr>
          <p:cNvSpPr/>
          <p:nvPr/>
        </p:nvSpPr>
        <p:spPr>
          <a:xfrm>
            <a:off x="0" y="6570704"/>
            <a:ext cx="12192000" cy="287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FFF31D2-E198-FE79-F5CB-AB09F5554F50}"/>
              </a:ext>
            </a:extLst>
          </p:cNvPr>
          <p:cNvSpPr txBox="1"/>
          <p:nvPr/>
        </p:nvSpPr>
        <p:spPr>
          <a:xfrm>
            <a:off x="5055302" y="3547021"/>
            <a:ext cx="2608188" cy="461665"/>
          </a:xfrm>
          <a:prstGeom prst="rect">
            <a:avLst/>
          </a:prstGeom>
          <a:noFill/>
        </p:spPr>
        <p:txBody>
          <a:bodyPr wrap="square" rtlCol="0">
            <a:spAutoFit/>
          </a:bodyPr>
          <a:lstStyle/>
          <a:p>
            <a:r>
              <a:rPr lang="en-US" altLang="zh-CN" sz="2400" dirty="0">
                <a:solidFill>
                  <a:schemeClr val="bg1"/>
                </a:solidFill>
              </a:rPr>
              <a:t>2020</a:t>
            </a:r>
            <a:r>
              <a:rPr lang="zh-CN" altLang="en-US" sz="2400" dirty="0">
                <a:solidFill>
                  <a:schemeClr val="bg1"/>
                </a:solidFill>
              </a:rPr>
              <a:t>国赛</a:t>
            </a:r>
            <a:r>
              <a:rPr lang="en-US" altLang="zh-CN" sz="2400" dirty="0">
                <a:solidFill>
                  <a:schemeClr val="bg1"/>
                </a:solidFill>
              </a:rPr>
              <a:t>C170</a:t>
            </a:r>
            <a:endParaRPr lang="zh-CN" altLang="en-US" sz="2400" dirty="0">
              <a:solidFill>
                <a:schemeClr val="bg1"/>
              </a:solidFill>
            </a:endParaRPr>
          </a:p>
        </p:txBody>
      </p:sp>
    </p:spTree>
    <p:extLst>
      <p:ext uri="{BB962C8B-B14F-4D97-AF65-F5344CB8AC3E}">
        <p14:creationId xmlns:p14="http://schemas.microsoft.com/office/powerpoint/2010/main" val="1424461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2308</Words>
  <Application>Microsoft Office PowerPoint</Application>
  <PresentationFormat>宽屏</PresentationFormat>
  <Paragraphs>134</Paragraphs>
  <Slides>27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Gill Sans</vt:lpstr>
      <vt:lpstr>等线</vt:lpstr>
      <vt:lpstr>等线 Light</vt:lpstr>
      <vt:lpstr>黑体</vt:lpstr>
      <vt:lpstr>微软雅黑</vt:lpstr>
      <vt:lpstr>Arial</vt:lpstr>
      <vt:lpstr>Times New Roman</vt:lpstr>
      <vt:lpstr>Office 主题​​</vt:lpstr>
      <vt:lpstr>Equation</vt:lpstr>
      <vt:lpstr>PowerPoint 演示文稿</vt:lpstr>
      <vt:lpstr>PowerPoint 演示文稿</vt:lpstr>
      <vt:lpstr>突发因素下信贷决策模型</vt:lpstr>
      <vt:lpstr>具体的实现方法</vt:lpstr>
      <vt:lpstr>赛题点评</vt:lpstr>
      <vt:lpstr>赛题点评</vt:lpstr>
      <vt:lpstr>赛题点评</vt:lpstr>
      <vt:lpstr>所选论文优点</vt:lpstr>
      <vt:lpstr>PowerPoint 演示文稿</vt:lpstr>
      <vt:lpstr>原文具体思路图</vt:lpstr>
      <vt:lpstr>量化指标</vt:lpstr>
      <vt:lpstr>熵权法</vt:lpstr>
      <vt:lpstr>熵权法</vt:lpstr>
      <vt:lpstr>TOPSIS</vt:lpstr>
      <vt:lpstr>TOPSIS</vt:lpstr>
      <vt:lpstr>BP神经网络</vt:lpstr>
      <vt:lpstr>突发因子</vt:lpstr>
      <vt:lpstr>PowerPoint 演示文稿</vt:lpstr>
      <vt:lpstr>评委关于参赛论文的综合评述</vt:lpstr>
      <vt:lpstr>评委关于参赛论文的综合评述</vt:lpstr>
      <vt:lpstr>存在问题</vt:lpstr>
      <vt:lpstr>存在问题</vt:lpstr>
      <vt:lpstr>PowerPoint 演示文稿</vt:lpstr>
      <vt:lpstr>随机森林方法</vt:lpstr>
      <vt:lpstr>进行分类预测时算法基本思想可以简化为如下图所示：</vt:lpstr>
      <vt:lpstr>随机森林实现流程图</vt:lpstr>
      <vt:lpstr>实现代码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葛 小鸣</dc:creator>
  <cp:lastModifiedBy>葛 小鸣</cp:lastModifiedBy>
  <cp:revision>26</cp:revision>
  <dcterms:created xsi:type="dcterms:W3CDTF">2022-06-05T14:16:54Z</dcterms:created>
  <dcterms:modified xsi:type="dcterms:W3CDTF">2022-06-14T12:49:50Z</dcterms:modified>
</cp:coreProperties>
</file>