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40780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0963BD-6228-46FB-82D4-A1358DFDCDE2}" type="datetimeFigureOut">
              <a:rPr lang="es-MX" smtClean="0"/>
              <a:t>16/11/2021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360681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634832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2952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2962320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152362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308330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3587226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386107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327852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102535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40963BD-6228-46FB-82D4-A1358DFDCDE2}" type="datetimeFigureOut">
              <a:rPr lang="es-MX" smtClean="0"/>
              <a:t>16/11/2021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66848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40963BD-6228-46FB-82D4-A1358DFDCDE2}" type="datetimeFigureOut">
              <a:rPr lang="es-MX" smtClean="0"/>
              <a:t>16/11/2021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205189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261915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332780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340963BD-6228-46FB-82D4-A1358DFDCDE2}" type="datetimeFigureOut">
              <a:rPr lang="es-MX" smtClean="0"/>
              <a:t>16/11/2021</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426540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0963BD-6228-46FB-82D4-A1358DFDCDE2}" type="datetimeFigureOut">
              <a:rPr lang="es-MX" smtClean="0"/>
              <a:t>16/11/2021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DCFAA4C-D37B-417C-9D2F-C311AE29B71B}" type="slidenum">
              <a:rPr lang="es-MX" smtClean="0"/>
              <a:t>‹Nº›</a:t>
            </a:fld>
            <a:endParaRPr lang="es-MX"/>
          </a:p>
        </p:txBody>
      </p:sp>
    </p:spTree>
    <p:extLst>
      <p:ext uri="{BB962C8B-B14F-4D97-AF65-F5344CB8AC3E}">
        <p14:creationId xmlns:p14="http://schemas.microsoft.com/office/powerpoint/2010/main" val="171427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0963BD-6228-46FB-82D4-A1358DFDCDE2}" type="datetimeFigureOut">
              <a:rPr lang="es-MX" smtClean="0"/>
              <a:t>16/11/2021</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CFAA4C-D37B-417C-9D2F-C311AE29B71B}" type="slidenum">
              <a:rPr lang="es-MX" smtClean="0"/>
              <a:t>‹Nº›</a:t>
            </a:fld>
            <a:endParaRPr lang="es-MX"/>
          </a:p>
        </p:txBody>
      </p:sp>
    </p:spTree>
    <p:extLst>
      <p:ext uri="{BB962C8B-B14F-4D97-AF65-F5344CB8AC3E}">
        <p14:creationId xmlns:p14="http://schemas.microsoft.com/office/powerpoint/2010/main" val="10785799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313BACA-67A3-40A1-9855-7A576F4121CE}"/>
              </a:ext>
            </a:extLst>
          </p:cNvPr>
          <p:cNvSpPr>
            <a:spLocks noGrp="1" noChangeArrowheads="1"/>
          </p:cNvSpPr>
          <p:nvPr>
            <p:ph type="ctrTitle"/>
          </p:nvPr>
        </p:nvSpPr>
        <p:spPr bwMode="auto">
          <a:xfrm>
            <a:off x="1524000" y="1504139"/>
            <a:ext cx="9473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MX" sz="2800" b="0" i="0" u="none" strike="noStrike" cap="none" normalizeH="0" baseline="0">
                <a:ln>
                  <a:noFill/>
                </a:ln>
                <a:solidFill>
                  <a:schemeClr val="tx1"/>
                </a:solidFill>
                <a:effectLst/>
                <a:latin typeface="Calibri" panose="020F0502020204030204" pitchFamily="34" charset="0"/>
                <a:ea typeface="Arial" panose="020B0604020202020204" pitchFamily="34" charset="0"/>
                <a:cs typeface="Times New Roman" panose="02020603050405020304" pitchFamily="18" charset="0"/>
              </a:rPr>
              <a:t>Creación Chatbot en Motor AWS Basado en Algoritmo Neuronal</a:t>
            </a:r>
            <a:endParaRPr kumimoji="0" lang="es-ES" altLang="es-MX" sz="4000" b="0" i="0" u="none" strike="noStrike" cap="none" normalizeH="0" baseline="0">
              <a:ln>
                <a:noFill/>
              </a:ln>
              <a:solidFill>
                <a:schemeClr val="tx1"/>
              </a:solidFill>
              <a:effectLst/>
              <a:latin typeface="Arial" panose="020B0604020202020204" pitchFamily="34" charset="0"/>
            </a:endParaRPr>
          </a:p>
        </p:txBody>
      </p:sp>
      <p:sp>
        <p:nvSpPr>
          <p:cNvPr id="3" name="Subtítulo 2">
            <a:extLst>
              <a:ext uri="{FF2B5EF4-FFF2-40B4-BE49-F238E27FC236}">
                <a16:creationId xmlns:a16="http://schemas.microsoft.com/office/drawing/2014/main" id="{A6D022B5-6962-44ED-A429-35E3F79B6E52}"/>
              </a:ext>
            </a:extLst>
          </p:cNvPr>
          <p:cNvSpPr>
            <a:spLocks noGrp="1"/>
          </p:cNvSpPr>
          <p:nvPr>
            <p:ph type="subTitle" idx="1"/>
          </p:nvPr>
        </p:nvSpPr>
        <p:spPr>
          <a:xfrm>
            <a:off x="6542841" y="4428287"/>
            <a:ext cx="4089647" cy="925574"/>
          </a:xfrm>
        </p:spPr>
        <p:txBody>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Diego Rodrigo Fernández Zamora Emmanuel Manzano Maya                 Miguel Angel Garcia Garay</a:t>
            </a:r>
            <a:endParaRPr lang="es-MX"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15569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01C2316-0BCA-4A81-A6FD-C6087674F0AB}"/>
              </a:ext>
            </a:extLst>
          </p:cNvPr>
          <p:cNvSpPr>
            <a:spLocks noGrp="1"/>
          </p:cNvSpPr>
          <p:nvPr>
            <p:ph idx="1"/>
          </p:nvPr>
        </p:nvSpPr>
        <p:spPr>
          <a:xfrm>
            <a:off x="425680" y="1261369"/>
            <a:ext cx="5195997" cy="4572000"/>
          </a:xfrm>
        </p:spPr>
        <p:txBody>
          <a:bodyPr/>
          <a:lstStyle/>
          <a:p>
            <a:pPr algn="just">
              <a:spcAft>
                <a:spcPts val="1800"/>
              </a:spcAft>
            </a:pPr>
            <a:r>
              <a:rPr lang="es-ES" sz="1800" dirty="0">
                <a:latin typeface="Calibri" panose="020F0502020204030204" pitchFamily="34" charset="0"/>
                <a:cs typeface="Times New Roman" panose="02020603050405020304" pitchFamily="18" charset="0"/>
              </a:rPr>
              <a:t>Una encuesta reciente revela que alrededor del 80% de las empresas en todo el mundo planean implementar un sistema de </a:t>
            </a:r>
            <a:r>
              <a:rPr lang="es-ES" sz="1800" dirty="0" err="1">
                <a:latin typeface="Calibri" panose="020F0502020204030204" pitchFamily="34" charset="0"/>
                <a:cs typeface="Times New Roman" panose="02020603050405020304" pitchFamily="18" charset="0"/>
              </a:rPr>
              <a:t>chatbot</a:t>
            </a:r>
            <a:r>
              <a:rPr lang="es-ES" sz="1800" dirty="0">
                <a:latin typeface="Calibri" panose="020F0502020204030204" pitchFamily="34" charset="0"/>
                <a:cs typeface="Times New Roman" panose="02020603050405020304" pitchFamily="18" charset="0"/>
              </a:rPr>
              <a:t> funcional para 2020. Como las empresas orientadas al consumidor tienen que ver con la experiencia, tener un sistema de </a:t>
            </a:r>
            <a:r>
              <a:rPr lang="es-ES" sz="1800" dirty="0" err="1">
                <a:latin typeface="Calibri" panose="020F0502020204030204" pitchFamily="34" charset="0"/>
                <a:cs typeface="Times New Roman" panose="02020603050405020304" pitchFamily="18" charset="0"/>
              </a:rPr>
              <a:t>chatbot</a:t>
            </a:r>
            <a:r>
              <a:rPr lang="es-ES" sz="1800" dirty="0">
                <a:latin typeface="Calibri" panose="020F0502020204030204" pitchFamily="34" charset="0"/>
                <a:cs typeface="Times New Roman" panose="02020603050405020304" pitchFamily="18" charset="0"/>
              </a:rPr>
              <a:t> integrado con su infraestructura actual solo aumentará su ventaja.</a:t>
            </a:r>
            <a:endParaRPr lang="es-MX" sz="1800" dirty="0">
              <a:latin typeface="Calibri" panose="020F0502020204030204" pitchFamily="34" charset="0"/>
              <a:cs typeface="Times New Roman" panose="02020603050405020304" pitchFamily="18" charset="0"/>
            </a:endParaRPr>
          </a:p>
          <a:p>
            <a:pPr algn="just">
              <a:spcAft>
                <a:spcPts val="1800"/>
              </a:spcAft>
            </a:pPr>
            <a:r>
              <a:rPr lang="es-ES" sz="1800" dirty="0">
                <a:latin typeface="Calibri" panose="020F0502020204030204" pitchFamily="34" charset="0"/>
                <a:cs typeface="Times New Roman" panose="02020603050405020304" pitchFamily="18" charset="0"/>
              </a:rPr>
              <a:t>Cuando se trata de las innovaciones en el desarrollo de </a:t>
            </a:r>
            <a:r>
              <a:rPr lang="es-ES" sz="1800" dirty="0" err="1">
                <a:latin typeface="Calibri" panose="020F0502020204030204" pitchFamily="34" charset="0"/>
                <a:cs typeface="Times New Roman" panose="02020603050405020304" pitchFamily="18" charset="0"/>
              </a:rPr>
              <a:t>chatbot</a:t>
            </a:r>
            <a:r>
              <a:rPr lang="es-ES" sz="1800" dirty="0">
                <a:latin typeface="Calibri" panose="020F0502020204030204" pitchFamily="34" charset="0"/>
                <a:cs typeface="Times New Roman" panose="02020603050405020304" pitchFamily="18" charset="0"/>
              </a:rPr>
              <a:t>, el cielo es el límite. Debido a la infusión de Inteligencia Artificial, las posibilidades de beneficios comerciales que ofrecen los chatbots se han ampliado aún más.</a:t>
            </a:r>
            <a:endParaRPr lang="es-MX" sz="1800" dirty="0">
              <a:latin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07901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95E34-CF07-468F-BDBB-828A58CD2A97}"/>
              </a:ext>
            </a:extLst>
          </p:cNvPr>
          <p:cNvSpPr>
            <a:spLocks noGrp="1"/>
          </p:cNvSpPr>
          <p:nvPr>
            <p:ph type="title"/>
          </p:nvPr>
        </p:nvSpPr>
        <p:spPr/>
        <p:txBody>
          <a:bodyPr/>
          <a:lstStyle/>
          <a:p>
            <a:r>
              <a:rPr lang="es-ES" sz="32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Problemática Para Resolver</a:t>
            </a:r>
            <a:br>
              <a:rPr lang="es-MX" sz="32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s-MX" sz="4000" dirty="0">
              <a:solidFill>
                <a:schemeClr val="accent3">
                  <a:lumMod val="75000"/>
                </a:schemeClr>
              </a:solidFill>
            </a:endParaRPr>
          </a:p>
        </p:txBody>
      </p:sp>
      <p:sp>
        <p:nvSpPr>
          <p:cNvPr id="3" name="Marcador de contenido 2">
            <a:extLst>
              <a:ext uri="{FF2B5EF4-FFF2-40B4-BE49-F238E27FC236}">
                <a16:creationId xmlns:a16="http://schemas.microsoft.com/office/drawing/2014/main" id="{868BBF6A-BEDD-4135-B82F-849A24C5F62A}"/>
              </a:ext>
            </a:extLst>
          </p:cNvPr>
          <p:cNvSpPr>
            <a:spLocks noGrp="1"/>
          </p:cNvSpPr>
          <p:nvPr>
            <p:ph idx="1"/>
          </p:nvPr>
        </p:nvSpPr>
        <p:spPr>
          <a:xfrm>
            <a:off x="4784616" y="1447800"/>
            <a:ext cx="5195997" cy="4198398"/>
          </a:xfrm>
        </p:spPr>
        <p:txBody>
          <a:bodyPr>
            <a:normAutofit/>
          </a:bodyPr>
          <a:lstStyle/>
          <a:p>
            <a:pPr indent="449580" algn="just">
              <a:lnSpc>
                <a:spcPct val="107000"/>
              </a:lnSpc>
              <a:spcBef>
                <a:spcPts val="1100"/>
              </a:spcBef>
              <a:spcAft>
                <a:spcPts val="11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En el modo autenticado (con Google), 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iframe</a:t>
            </a:r>
            <a:r>
              <a:rPr lang="es-MX" sz="1800" dirty="0">
                <a:effectLst/>
                <a:latin typeface="Calibri" panose="020F0502020204030204" pitchFamily="34" charset="0"/>
                <a:ea typeface="Calibri" panose="020F0502020204030204" pitchFamily="34" charset="0"/>
                <a:cs typeface="Times New Roman" panose="02020603050405020304" pitchFamily="18" charset="0"/>
              </a:rPr>
              <a:t> cambia a su calendario de Google para ayudarlo a programar un día de entrega. El gráfico de área todavía cambia al gráfico de rosas vendidas.</a:t>
            </a:r>
          </a:p>
          <a:p>
            <a:pPr indent="449580" algn="just">
              <a:lnSpc>
                <a:spcPct val="107000"/>
              </a:lnSpc>
              <a:spcBef>
                <a:spcPts val="1100"/>
              </a:spcBef>
              <a:spcAft>
                <a:spcPts val="11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Esta poderosa herramienta permite que aparezca contenido de varias partes del sitio web o de Internet al interactuar con 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 Esto también permite que 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 reconozca si está autenticado o no y adapte su experiencia de navegación.</a:t>
            </a:r>
          </a:p>
          <a:p>
            <a:endParaRPr lang="es-MX" sz="1700" dirty="0">
              <a:latin typeface="Calibri" panose="020F0502020204030204" pitchFamily="34" charset="0"/>
              <a:cs typeface="Times New Roman" panose="02020603050405020304" pitchFamily="18" charset="0"/>
            </a:endParaRPr>
          </a:p>
        </p:txBody>
      </p:sp>
      <p:sp>
        <p:nvSpPr>
          <p:cNvPr id="4" name="Marcador de texto 3">
            <a:extLst>
              <a:ext uri="{FF2B5EF4-FFF2-40B4-BE49-F238E27FC236}">
                <a16:creationId xmlns:a16="http://schemas.microsoft.com/office/drawing/2014/main" id="{E87DCEED-1BEB-42DE-BBA0-3B3570297DF4}"/>
              </a:ext>
            </a:extLst>
          </p:cNvPr>
          <p:cNvSpPr>
            <a:spLocks noGrp="1"/>
          </p:cNvSpPr>
          <p:nvPr>
            <p:ph type="body" sz="half" idx="2"/>
          </p:nvPr>
        </p:nvSpPr>
        <p:spPr/>
        <p:txBody>
          <a:bodyPr>
            <a:normAutofit fontScale="92500" lnSpcReduction="10000"/>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Ahora ha configurado la interfaz de usuario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 mejorada. Se recomienda que se autentique para un entorno de producción. Esta publicación utiliza Amazon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Cognito</a:t>
            </a:r>
            <a:r>
              <a:rPr lang="es-MX" sz="1800" dirty="0">
                <a:effectLst/>
                <a:latin typeface="Calibri" panose="020F0502020204030204" pitchFamily="34" charset="0"/>
                <a:ea typeface="Calibri" panose="020F0502020204030204" pitchFamily="34" charset="0"/>
                <a:cs typeface="Times New Roman" panose="02020603050405020304" pitchFamily="18" charset="0"/>
              </a:rPr>
              <a:t> para agregar un proveedor de identidad social (Google) a su grupo de usuarios. Para obtener instrucciones, consulte Agregar proveedores de identidad social a un grupo de usuarios.</a:t>
            </a:r>
          </a:p>
          <a:p>
            <a:endParaRPr lang="es-MX" dirty="0"/>
          </a:p>
        </p:txBody>
      </p:sp>
    </p:spTree>
    <p:extLst>
      <p:ext uri="{BB962C8B-B14F-4D97-AF65-F5344CB8AC3E}">
        <p14:creationId xmlns:p14="http://schemas.microsoft.com/office/powerpoint/2010/main" val="367702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3E50C92-FE79-4C71-849E-B485FDBE1A4F}"/>
              </a:ext>
            </a:extLst>
          </p:cNvPr>
          <p:cNvSpPr>
            <a:spLocks noGrp="1"/>
          </p:cNvSpPr>
          <p:nvPr>
            <p:ph idx="1"/>
          </p:nvPr>
        </p:nvSpPr>
        <p:spPr/>
        <p:txBody>
          <a:bodyPr>
            <a:normAutofit lnSpcReduction="10000"/>
          </a:bodyPr>
          <a:lstStyle/>
          <a:p>
            <a:pPr indent="449580" algn="just">
              <a:lnSpc>
                <a:spcPct val="107000"/>
              </a:lnSpc>
              <a:spcBef>
                <a:spcPts val="1100"/>
              </a:spcBef>
              <a:spcAft>
                <a:spcPts val="11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El uso de nuestro programa es otorgar una guía al cliente para que puedan realizar sus compras de la mejor manera posible, además de estar disponible todo el tiempo con solo realizar el algoritmo necesario para brindar esta atención por medio de preguntas, respuestas y búsquedas. </a:t>
            </a:r>
          </a:p>
          <a:p>
            <a:pPr indent="449580" algn="just">
              <a:lnSpc>
                <a:spcPct val="107000"/>
              </a:lnSpc>
              <a:spcBef>
                <a:spcPts val="1100"/>
              </a:spcBef>
              <a:spcAft>
                <a:spcPts val="1100"/>
              </a:spcAft>
            </a:pPr>
            <a:r>
              <a:rPr lang="es-MX" sz="1800" dirty="0">
                <a:latin typeface="Calibri" panose="020F0502020204030204" pitchFamily="34" charset="0"/>
                <a:cs typeface="Times New Roman" panose="02020603050405020304" pitchFamily="18" charset="0"/>
              </a:rPr>
              <a:t>Por ejemplo, de seguro has realizado una compra en línea y te has topado con alguna pregunta ya sea del producto o el servicio de envío. Es normal, los clientes tienen dudas al momento de realizar su compra, o al considerar hacerla. Resolver las dudas del cliente es una de las principales acciones que hace posible la conversión, o sea que tus clientes compren contigo.</a:t>
            </a:r>
          </a:p>
          <a:p>
            <a:endParaRPr lang="es-MX" dirty="0"/>
          </a:p>
        </p:txBody>
      </p:sp>
    </p:spTree>
    <p:extLst>
      <p:ext uri="{BB962C8B-B14F-4D97-AF65-F5344CB8AC3E}">
        <p14:creationId xmlns:p14="http://schemas.microsoft.com/office/powerpoint/2010/main" val="95235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F72F7D6C-FD08-4F13-8884-129A5B6E47D2}"/>
              </a:ext>
            </a:extLst>
          </p:cNvPr>
          <p:cNvPicPr>
            <a:picLocks noGrp="1" noChangeAspect="1"/>
          </p:cNvPicPr>
          <p:nvPr>
            <p:ph idx="1"/>
          </p:nvPr>
        </p:nvPicPr>
        <p:blipFill>
          <a:blip r:embed="rId2"/>
          <a:stretch>
            <a:fillRect/>
          </a:stretch>
        </p:blipFill>
        <p:spPr>
          <a:xfrm>
            <a:off x="1100833" y="693198"/>
            <a:ext cx="3264036" cy="5638282"/>
          </a:xfrm>
          <a:prstGeom prst="rect">
            <a:avLst/>
          </a:prstGeom>
        </p:spPr>
      </p:pic>
      <p:pic>
        <p:nvPicPr>
          <p:cNvPr id="6" name="Imagen 5">
            <a:extLst>
              <a:ext uri="{FF2B5EF4-FFF2-40B4-BE49-F238E27FC236}">
                <a16:creationId xmlns:a16="http://schemas.microsoft.com/office/drawing/2014/main" id="{7D4E26C3-8332-4F14-A937-2F6E833FBC5A}"/>
              </a:ext>
            </a:extLst>
          </p:cNvPr>
          <p:cNvPicPr>
            <a:picLocks noChangeAspect="1"/>
          </p:cNvPicPr>
          <p:nvPr/>
        </p:nvPicPr>
        <p:blipFill>
          <a:blip r:embed="rId3"/>
          <a:stretch>
            <a:fillRect/>
          </a:stretch>
        </p:blipFill>
        <p:spPr>
          <a:xfrm>
            <a:off x="5339289" y="1170236"/>
            <a:ext cx="5614903" cy="4517528"/>
          </a:xfrm>
          <a:prstGeom prst="rect">
            <a:avLst/>
          </a:prstGeom>
        </p:spPr>
      </p:pic>
    </p:spTree>
    <p:extLst>
      <p:ext uri="{BB962C8B-B14F-4D97-AF65-F5344CB8AC3E}">
        <p14:creationId xmlns:p14="http://schemas.microsoft.com/office/powerpoint/2010/main" val="247429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B7184-567A-44A3-9596-126A458AFAF4}"/>
              </a:ext>
            </a:extLst>
          </p:cNvPr>
          <p:cNvSpPr>
            <a:spLocks noGrp="1"/>
          </p:cNvSpPr>
          <p:nvPr>
            <p:ph type="title"/>
          </p:nvPr>
        </p:nvSpPr>
        <p:spPr/>
        <p:txBody>
          <a:bodyPr/>
          <a:lstStyle/>
          <a:p>
            <a:pPr algn="ctr"/>
            <a:r>
              <a:rPr lang="es-ES" sz="40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Conclusiones</a:t>
            </a:r>
            <a:br>
              <a:rPr lang="es-MX" sz="40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s-MX" sz="4800" dirty="0">
              <a:solidFill>
                <a:schemeClr val="accent3">
                  <a:lumMod val="75000"/>
                </a:schemeClr>
              </a:solidFill>
            </a:endParaRPr>
          </a:p>
        </p:txBody>
      </p:sp>
      <p:sp>
        <p:nvSpPr>
          <p:cNvPr id="3" name="Marcador de contenido 2">
            <a:extLst>
              <a:ext uri="{FF2B5EF4-FFF2-40B4-BE49-F238E27FC236}">
                <a16:creationId xmlns:a16="http://schemas.microsoft.com/office/drawing/2014/main" id="{4EBA99F8-04AD-47D2-932D-7571F865C7D2}"/>
              </a:ext>
            </a:extLst>
          </p:cNvPr>
          <p:cNvSpPr>
            <a:spLocks noGrp="1"/>
          </p:cNvSpPr>
          <p:nvPr>
            <p:ph idx="1"/>
          </p:nvPr>
        </p:nvSpPr>
        <p:spPr/>
        <p:txBody>
          <a:bodyPr/>
          <a:lstStyle/>
          <a:p>
            <a:pPr indent="449580" algn="just">
              <a:lnSpc>
                <a:spcPct val="107000"/>
              </a:lnSpc>
              <a:spcBef>
                <a:spcPts val="1100"/>
              </a:spcBef>
              <a:spcAft>
                <a:spcPts val="11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Esta publicación demuestra cómo mejorar 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Order</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Flowers</a:t>
            </a:r>
            <a:r>
              <a:rPr lang="es-MX" sz="1800" dirty="0">
                <a:effectLst/>
                <a:latin typeface="Calibri" panose="020F0502020204030204" pitchFamily="34" charset="0"/>
                <a:ea typeface="Calibri" panose="020F0502020204030204" pitchFamily="34" charset="0"/>
                <a:cs typeface="Times New Roman" panose="02020603050405020304" pitchFamily="18" charset="0"/>
              </a:rPr>
              <a:t> con una función Lambda que analiza su token JWT y extrae la información relevante. Si está autenticado a través de Google, 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 extrae información como su nombre y dirección de correo electrónico, y muestra su calendario de Google para ayudarlo a programar su fecha de entrega. La función también verifica que la firma del token JWT sea válida.</a:t>
            </a:r>
          </a:p>
          <a:p>
            <a:pPr indent="449580" algn="just">
              <a:lnSpc>
                <a:spcPct val="107000"/>
              </a:lnSpc>
              <a:spcBef>
                <a:spcPts val="1100"/>
              </a:spcBef>
              <a:spcAft>
                <a:spcPts val="11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La interfaz de usuario del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 en esta publicación se basa en el proyecto de código abierto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aws</a:t>
            </a:r>
            <a:r>
              <a:rPr lang="es-MX" sz="1800" dirty="0">
                <a:effectLst/>
                <a:latin typeface="Calibri" panose="020F0502020204030204" pitchFamily="34" charset="0"/>
                <a:ea typeface="Calibri" panose="020F0502020204030204" pitchFamily="34" charset="0"/>
                <a:cs typeface="Times New Roman" panose="02020603050405020304" pitchFamily="18" charset="0"/>
              </a:rPr>
              <a:t>-lex-web-</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ui</a:t>
            </a:r>
            <a:r>
              <a:rPr lang="es-MX" sz="1800" dirty="0">
                <a:effectLst/>
                <a:latin typeface="Calibri" panose="020F0502020204030204" pitchFamily="34" charset="0"/>
                <a:ea typeface="Calibri" panose="020F0502020204030204" pitchFamily="34" charset="0"/>
                <a:cs typeface="Times New Roman" panose="02020603050405020304" pitchFamily="18" charset="0"/>
              </a:rPr>
              <a:t>. Para obtener más información, consulte el </a:t>
            </a:r>
            <a:r>
              <a:rPr lang="es-MX" sz="1800" dirty="0">
                <a:latin typeface="Calibri" panose="020F0502020204030204" pitchFamily="34" charset="0"/>
                <a:cs typeface="Times New Roman" panose="02020603050405020304" pitchFamily="18" charset="0"/>
              </a:rPr>
              <a:t>repositorio de GitHub </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s-MX" dirty="0"/>
          </a:p>
        </p:txBody>
      </p:sp>
    </p:spTree>
    <p:extLst>
      <p:ext uri="{BB962C8B-B14F-4D97-AF65-F5344CB8AC3E}">
        <p14:creationId xmlns:p14="http://schemas.microsoft.com/office/powerpoint/2010/main" val="326471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contenido 9">
            <a:extLst>
              <a:ext uri="{FF2B5EF4-FFF2-40B4-BE49-F238E27FC236}">
                <a16:creationId xmlns:a16="http://schemas.microsoft.com/office/drawing/2014/main" id="{A96E905B-F80A-4A25-B4A1-698EA8F7702D}"/>
              </a:ext>
            </a:extLst>
          </p:cNvPr>
          <p:cNvPicPr>
            <a:picLocks noGrp="1" noChangeAspect="1"/>
          </p:cNvPicPr>
          <p:nvPr>
            <p:ph idx="1"/>
          </p:nvPr>
        </p:nvPicPr>
        <p:blipFill>
          <a:blip r:embed="rId2"/>
          <a:stretch>
            <a:fillRect/>
          </a:stretch>
        </p:blipFill>
        <p:spPr>
          <a:xfrm>
            <a:off x="3692279" y="1357312"/>
            <a:ext cx="4124325" cy="4143375"/>
          </a:xfrm>
        </p:spPr>
      </p:pic>
    </p:spTree>
    <p:extLst>
      <p:ext uri="{BB962C8B-B14F-4D97-AF65-F5344CB8AC3E}">
        <p14:creationId xmlns:p14="http://schemas.microsoft.com/office/powerpoint/2010/main" val="273482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C28E999-4D89-4730-81E8-5EC91F7D5C1C}"/>
              </a:ext>
            </a:extLst>
          </p:cNvPr>
          <p:cNvSpPr>
            <a:spLocks noGrp="1"/>
          </p:cNvSpPr>
          <p:nvPr>
            <p:ph type="body" idx="1"/>
          </p:nvPr>
        </p:nvSpPr>
        <p:spPr/>
        <p:txBody>
          <a:bodyPr anchor="ctr"/>
          <a:lstStyle/>
          <a:p>
            <a:pPr algn="ctr"/>
            <a:r>
              <a:rPr lang="es-ES" sz="4000" b="1"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t>Introducción</a:t>
            </a:r>
            <a:endParaRPr lang="es-MX" sz="4000" b="1"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Marcador de contenido 3">
            <a:extLst>
              <a:ext uri="{FF2B5EF4-FFF2-40B4-BE49-F238E27FC236}">
                <a16:creationId xmlns:a16="http://schemas.microsoft.com/office/drawing/2014/main" id="{5F40AF92-F976-4B13-A99D-2E740B70566F}"/>
              </a:ext>
            </a:extLst>
          </p:cNvPr>
          <p:cNvSpPr>
            <a:spLocks noGrp="1"/>
          </p:cNvSpPr>
          <p:nvPr>
            <p:ph sz="half" idx="2"/>
          </p:nvPr>
        </p:nvSpPr>
        <p:spPr/>
        <p:txBody>
          <a:bodyPr>
            <a:normAutofit fontScale="92500" lnSpcReduction="20000"/>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	Los chatbots están teniendo más presencia, ayudan bastante a las ventas y la automatización en el servicio a los clientes. Sin embargo, las experiencias de los chatbots se encuentran limitadas al especio otorgado dentro de la pantalla.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dirty="0">
                <a:effectLst/>
                <a:latin typeface="Calibri" panose="020F0502020204030204" pitchFamily="34" charset="0"/>
                <a:ea typeface="Calibri" panose="020F0502020204030204" pitchFamily="34" charset="0"/>
                <a:cs typeface="Times New Roman" panose="02020603050405020304" pitchFamily="18" charset="0"/>
              </a:rPr>
              <a:t>	Los chatbots para web pueden proporcionar una experiencia interactiva que se encuentra mas a fondo que el especio delimitado en donde interactúa con el usuario, tambien conocidos como sistemas expertos, en donde están basados en diferentes casos que se presentan comúnmente dentro del entorno en donde se implementan, estos casos son conocidos como CBR (Case Base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Reasoning</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7" name="Marcador de contenido 6">
            <a:extLst>
              <a:ext uri="{FF2B5EF4-FFF2-40B4-BE49-F238E27FC236}">
                <a16:creationId xmlns:a16="http://schemas.microsoft.com/office/drawing/2014/main" id="{4040842B-4A54-42CC-922B-3B26A4D236B7}"/>
              </a:ext>
            </a:extLst>
          </p:cNvPr>
          <p:cNvPicPr>
            <a:picLocks noGrp="1" noChangeAspect="1"/>
          </p:cNvPicPr>
          <p:nvPr>
            <p:ph sz="quarter" idx="4"/>
          </p:nvPr>
        </p:nvPicPr>
        <p:blipFill>
          <a:blip r:embed="rId2"/>
          <a:stretch>
            <a:fillRect/>
          </a:stretch>
        </p:blipFill>
        <p:spPr>
          <a:xfrm>
            <a:off x="6539413" y="2092856"/>
            <a:ext cx="2590800" cy="1762125"/>
          </a:xfrm>
          <a:prstGeom prst="rect">
            <a:avLst/>
          </a:prstGeom>
        </p:spPr>
      </p:pic>
      <p:pic>
        <p:nvPicPr>
          <p:cNvPr id="8" name="Imagen 7">
            <a:extLst>
              <a:ext uri="{FF2B5EF4-FFF2-40B4-BE49-F238E27FC236}">
                <a16:creationId xmlns:a16="http://schemas.microsoft.com/office/drawing/2014/main" id="{8410010D-9528-46FE-8977-4FCF67CAB8AF}"/>
              </a:ext>
            </a:extLst>
          </p:cNvPr>
          <p:cNvPicPr>
            <a:picLocks noChangeAspect="1"/>
          </p:cNvPicPr>
          <p:nvPr/>
        </p:nvPicPr>
        <p:blipFill>
          <a:blip r:embed="rId3"/>
          <a:stretch>
            <a:fillRect/>
          </a:stretch>
        </p:blipFill>
        <p:spPr>
          <a:xfrm>
            <a:off x="7108147" y="4503738"/>
            <a:ext cx="2609850" cy="1752600"/>
          </a:xfrm>
          <a:prstGeom prst="rect">
            <a:avLst/>
          </a:prstGeom>
        </p:spPr>
      </p:pic>
    </p:spTree>
    <p:extLst>
      <p:ext uri="{BB962C8B-B14F-4D97-AF65-F5344CB8AC3E}">
        <p14:creationId xmlns:p14="http://schemas.microsoft.com/office/powerpoint/2010/main" val="371414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3DBA-DAA1-4523-A4D9-475B03C3AAC4}"/>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16688DE1-A661-4DB9-98FF-474FBDCEE619}"/>
              </a:ext>
            </a:extLst>
          </p:cNvPr>
          <p:cNvSpPr>
            <a:spLocks noGrp="1"/>
          </p:cNvSpPr>
          <p:nvPr>
            <p:ph idx="1"/>
          </p:nvPr>
        </p:nvSpPr>
        <p:spPr/>
        <p:txBody>
          <a:bodyPr/>
          <a:lstStyle/>
          <a:p>
            <a:pPr algn="just"/>
            <a:r>
              <a:rPr lang="es-MX" sz="1800" dirty="0">
                <a:effectLst/>
                <a:latin typeface="Calibri" panose="020F0502020204030204" pitchFamily="34" charset="0"/>
                <a:ea typeface="Calibri" panose="020F0502020204030204" pitchFamily="34" charset="0"/>
                <a:cs typeface="Times New Roman" panose="02020603050405020304" pitchFamily="18" charset="0"/>
              </a:rPr>
              <a:t>Existen ciertas limitaciones para mostrar contenido y páginas web externas a través de la página principal de la interfaz de usuario del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r>
              <a:rPr lang="es-MX" sz="1800" dirty="0">
                <a:effectLst/>
                <a:latin typeface="Calibri" panose="020F0502020204030204" pitchFamily="34" charset="0"/>
                <a:ea typeface="Calibri" panose="020F0502020204030204" pitchFamily="34" charset="0"/>
                <a:cs typeface="Times New Roman" panose="02020603050405020304" pitchFamily="18" charset="0"/>
              </a:rPr>
              <a:t>Si el uso compartido de recursos de origen cruzado (CORS) está habilitado en el contenido externo que se está introduciendo en el portal de navegación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iframe</a:t>
            </a:r>
            <a:r>
              <a:rPr lang="es-MX" sz="1800" dirty="0">
                <a:effectLst/>
                <a:latin typeface="Calibri" panose="020F0502020204030204" pitchFamily="34" charset="0"/>
                <a:ea typeface="Calibri" panose="020F0502020204030204" pitchFamily="34" charset="0"/>
                <a:cs typeface="Times New Roman" panose="02020603050405020304" pitchFamily="18" charset="0"/>
              </a:rPr>
              <a:t> de la página principal, el navegador bloquea el contenido. Los navegadores no bloquean diferentes páginas web del mismo dominio o páginas web externas que no tienen CORS habilitado (por ejemplo, Wikipedia). Para obtener más información, consulte Intercambio de recursos entre orígenes (CORS) en el sitio web de documentos web de MDN.</a:t>
            </a:r>
          </a:p>
        </p:txBody>
      </p:sp>
      <p:sp>
        <p:nvSpPr>
          <p:cNvPr id="4" name="Marcador de texto 3">
            <a:extLst>
              <a:ext uri="{FF2B5EF4-FFF2-40B4-BE49-F238E27FC236}">
                <a16:creationId xmlns:a16="http://schemas.microsoft.com/office/drawing/2014/main" id="{3D40FEE7-2BF8-4E65-814E-653D8F69DAFA}"/>
              </a:ext>
            </a:extLst>
          </p:cNvPr>
          <p:cNvSpPr>
            <a:spLocks noGrp="1"/>
          </p:cNvSpPr>
          <p:nvPr>
            <p:ph type="body" sz="half" idx="2"/>
          </p:nvPr>
        </p:nvSpPr>
        <p:spPr/>
        <p:txBody>
          <a:bodyPr>
            <a:normAutofit fontScale="92500" lnSpcReduction="20000"/>
          </a:bodyPr>
          <a:lstStyle/>
          <a:p>
            <a:pPr algn="just"/>
            <a:r>
              <a:rPr lang="es-MX" sz="1800" dirty="0">
                <a:effectLst/>
                <a:latin typeface="Calibri" panose="020F0502020204030204" pitchFamily="34" charset="0"/>
                <a:ea typeface="Calibri" panose="020F0502020204030204" pitchFamily="34" charset="0"/>
                <a:cs typeface="Times New Roman" panose="02020603050405020304" pitchFamily="18" charset="0"/>
              </a:rPr>
              <a:t>¿Qué pasaría si estos chatbots basados ​​en la web pudieran proporcionar una experiencia interactiva que se expandiera más allá de la ventana de chat para incluir contenido web relevante basado en las entradas del usuario? En una publicación anterior, le mostramos cómo implementar una interfaz de usuario web para su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 En esta publicación le mostraremos cómo mejorar esa experiencia.</a:t>
            </a:r>
          </a:p>
          <a:p>
            <a:pPr algn="just"/>
            <a:endParaRPr lang="es-MX" dirty="0"/>
          </a:p>
        </p:txBody>
      </p:sp>
    </p:spTree>
    <p:extLst>
      <p:ext uri="{BB962C8B-B14F-4D97-AF65-F5344CB8AC3E}">
        <p14:creationId xmlns:p14="http://schemas.microsoft.com/office/powerpoint/2010/main" val="357646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3AA-C92B-4FDE-8594-A3C578FF5782}"/>
              </a:ext>
            </a:extLst>
          </p:cNvPr>
          <p:cNvSpPr>
            <a:spLocks noGrp="1"/>
          </p:cNvSpPr>
          <p:nvPr>
            <p:ph type="title"/>
          </p:nvPr>
        </p:nvSpPr>
        <p:spPr/>
        <p:txBody>
          <a:bodyPr anchor="ctr"/>
          <a:lstStyle/>
          <a:p>
            <a:pPr algn="ctr"/>
            <a:r>
              <a:rPr lang="es-ES" sz="32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Historia de la Tecnología</a:t>
            </a:r>
            <a:br>
              <a:rPr lang="es-MX" sz="32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s-MX" sz="4000" dirty="0">
              <a:solidFill>
                <a:schemeClr val="accent3">
                  <a:lumMod val="75000"/>
                </a:schemeClr>
              </a:solidFill>
            </a:endParaRPr>
          </a:p>
        </p:txBody>
      </p:sp>
      <p:sp>
        <p:nvSpPr>
          <p:cNvPr id="3" name="Marcador de contenido 2">
            <a:extLst>
              <a:ext uri="{FF2B5EF4-FFF2-40B4-BE49-F238E27FC236}">
                <a16:creationId xmlns:a16="http://schemas.microsoft.com/office/drawing/2014/main" id="{02F370FD-4B7F-40BE-9432-5AE0079DDDBE}"/>
              </a:ext>
            </a:extLst>
          </p:cNvPr>
          <p:cNvSpPr>
            <a:spLocks noGrp="1"/>
          </p:cNvSpPr>
          <p:nvPr>
            <p:ph idx="1"/>
          </p:nvPr>
        </p:nvSpPr>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Después del éxito de los chatbots iniciales,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Jabberwacky</a:t>
            </a:r>
            <a:r>
              <a:rPr lang="es-ES" sz="1800" dirty="0">
                <a:effectLst/>
                <a:latin typeface="Calibri" panose="020F0502020204030204" pitchFamily="34" charset="0"/>
                <a:ea typeface="Calibri" panose="020F0502020204030204" pitchFamily="34" charset="0"/>
                <a:cs typeface="Times New Roman" panose="02020603050405020304" pitchFamily="18" charset="0"/>
              </a:rPr>
              <a:t> se lanzó como el primer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imitaba la voz humana. El objetivo principal de su desarrollo era permitir que el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ES" sz="1800" dirty="0">
                <a:effectLst/>
                <a:latin typeface="Calibri" panose="020F0502020204030204" pitchFamily="34" charset="0"/>
                <a:ea typeface="Calibri" panose="020F0502020204030204" pitchFamily="34" charset="0"/>
                <a:cs typeface="Times New Roman" panose="02020603050405020304" pitchFamily="18" charset="0"/>
              </a:rPr>
              <a:t> pasara la prueba de Turing.</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 2019)</a:t>
            </a:r>
          </a:p>
          <a:p>
            <a:r>
              <a:rPr lang="es-ES" sz="1800" dirty="0">
                <a:effectLst/>
                <a:latin typeface="Calibri" panose="020F0502020204030204" pitchFamily="34" charset="0"/>
                <a:ea typeface="Calibri" panose="020F0502020204030204" pitchFamily="34" charset="0"/>
                <a:cs typeface="Times New Roman" panose="02020603050405020304" pitchFamily="18" charset="0"/>
              </a:rPr>
              <a:t>ALICE es creada en 1995, fue el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ES" sz="1800" dirty="0">
                <a:effectLst/>
                <a:latin typeface="Calibri" panose="020F0502020204030204" pitchFamily="34" charset="0"/>
                <a:ea typeface="Calibri" panose="020F0502020204030204" pitchFamily="34" charset="0"/>
                <a:cs typeface="Times New Roman" panose="02020603050405020304" pitchFamily="18" charset="0"/>
              </a:rPr>
              <a:t> más famoso de su época ya que tenía la capacidad de comunicarse con los humanos de manera más eficiente debido a sus funciones experimentales. Otro hecho interesante es que Alice tambien fue la inspiración para Siri de APPLE. Además de hallar el camino para futuras innovaciones en ciencias de la computación, fue la inspiración de muchas películas de ciencia ficción de la época.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 name="Marcador de texto 3">
            <a:extLst>
              <a:ext uri="{FF2B5EF4-FFF2-40B4-BE49-F238E27FC236}">
                <a16:creationId xmlns:a16="http://schemas.microsoft.com/office/drawing/2014/main" id="{2A3AF30E-9A58-4759-AB86-BC109196BB46}"/>
              </a:ext>
            </a:extLst>
          </p:cNvPr>
          <p:cNvSpPr>
            <a:spLocks noGrp="1"/>
          </p:cNvSpPr>
          <p:nvPr>
            <p:ph type="body" sz="half" idx="2"/>
          </p:nvPr>
        </p:nvSpPr>
        <p:spPr/>
        <p:txBody>
          <a:bodyPr anchor="ct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	En 1972, la universidad de Stanford creo otro famoso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catbot</a:t>
            </a:r>
            <a:r>
              <a:rPr lang="es-ES" sz="1800" dirty="0">
                <a:effectLst/>
                <a:latin typeface="Calibri" panose="020F0502020204030204" pitchFamily="34" charset="0"/>
                <a:ea typeface="Calibri" panose="020F0502020204030204" pitchFamily="34" charset="0"/>
                <a:cs typeface="Times New Roman" panose="02020603050405020304" pitchFamily="18" charset="0"/>
              </a:rPr>
              <a:t> con el nombre de Perry. Era a versión modificada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Elizza</a:t>
            </a:r>
            <a:r>
              <a:rPr lang="es-ES" sz="1800" dirty="0">
                <a:effectLst/>
                <a:latin typeface="Calibri" panose="020F0502020204030204" pitchFamily="34" charset="0"/>
                <a:ea typeface="Calibri" panose="020F0502020204030204" pitchFamily="34" charset="0"/>
                <a:cs typeface="Times New Roman" panose="02020603050405020304" pitchFamily="18" charset="0"/>
              </a:rPr>
              <a:t> y venía con una actitud emocional. Estos dos primeros chatbots se conectaron a través de ARPANET y se comunicaron entre sí.</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41710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0FEECA-0FBF-456A-95CF-F6F1EB4C59DE}"/>
              </a:ext>
            </a:extLst>
          </p:cNvPr>
          <p:cNvSpPr>
            <a:spLocks noGrp="1"/>
          </p:cNvSpPr>
          <p:nvPr>
            <p:ph idx="1"/>
          </p:nvPr>
        </p:nvSpPr>
        <p:spPr>
          <a:xfrm>
            <a:off x="771909" y="1474433"/>
            <a:ext cx="5195997" cy="4572000"/>
          </a:xfrm>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La revolución de los chatbots se produjo con el lanzamiento del asistente personal exclusivo de APPLE Siri, presenta una amplia gama de comandos de usuario, que incluyen la programación de eventos, la verificación de información básica, el manejo de la configuración del dispositivo, la realización de acciones telefónicas recordatorios, la navegación por internet, la navegación por áreas y las posibilidades de interactuar con las aplicaciones de IOS.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dirty="0">
                <a:effectLst/>
                <a:latin typeface="Calibri" panose="020F0502020204030204" pitchFamily="34" charset="0"/>
                <a:ea typeface="Calibri" panose="020F0502020204030204" pitchFamily="34" charset="0"/>
                <a:cs typeface="Times New Roman" panose="02020603050405020304" pitchFamily="18" charset="0"/>
              </a:rPr>
              <a:t>Watson de IBM se expandió aún más en la interpretación a través del juego de procesamiento de lenguaje natural.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9559C37E-87D1-4C43-BA19-CB8DA61628CA}"/>
              </a:ext>
            </a:extLst>
          </p:cNvPr>
          <p:cNvSpPr txBox="1"/>
          <p:nvPr/>
        </p:nvSpPr>
        <p:spPr>
          <a:xfrm>
            <a:off x="7146524" y="1961965"/>
            <a:ext cx="3311371" cy="3416320"/>
          </a:xfrm>
          <a:prstGeom prst="rect">
            <a:avLst/>
          </a:prstGeom>
        </p:spPr>
        <p:txBody>
          <a:bodyPr vert="horz" lIns="91440" tIns="45720" rIns="91440" bIns="45720" rtlCol="0" anchor="ctr">
            <a:normAutofit/>
          </a:bodyPr>
          <a:lstStyle>
            <a:lvl1pPr marL="342900" indent="-342900">
              <a:spcBef>
                <a:spcPts val="1000"/>
              </a:spcBef>
              <a:spcAft>
                <a:spcPts val="0"/>
              </a:spcAft>
              <a:buClr>
                <a:schemeClr val="bg2">
                  <a:lumMod val="40000"/>
                  <a:lumOff val="60000"/>
                </a:schemeClr>
              </a:buClr>
              <a:buSzPct val="80000"/>
              <a:buFont typeface="Wingdings 3" charset="2"/>
              <a:buChar char=""/>
              <a:defRPr b="0" i="0">
                <a:effectLst/>
                <a:latin typeface="Calibri" panose="020F0502020204030204" pitchFamily="34" charset="0"/>
                <a:ea typeface="Calibri" panose="020F0502020204030204" pitchFamily="34" charset="0"/>
                <a:cs typeface="Times New Roman" panose="02020603050405020304" pitchFamily="18" charset="0"/>
              </a:defRPr>
            </a:lvl1pPr>
            <a:lvl2pPr marL="742950" indent="-285750">
              <a:spcBef>
                <a:spcPts val="1000"/>
              </a:spcBef>
              <a:spcAft>
                <a:spcPts val="0"/>
              </a:spcAft>
              <a:buClr>
                <a:schemeClr val="bg2">
                  <a:lumMod val="40000"/>
                  <a:lumOff val="60000"/>
                </a:schemeClr>
              </a:buClr>
              <a:buSzPct val="80000"/>
              <a:buFont typeface="Wingdings 3" charset="2"/>
              <a:buChar char=""/>
              <a:defRPr b="0" i="0">
                <a:latin typeface="+mj-lt"/>
                <a:ea typeface="+mj-ea"/>
                <a:cs typeface="+mj-cs"/>
              </a:defRPr>
            </a:lvl2pPr>
            <a:lvl3pPr marL="1143000" indent="-228600">
              <a:spcBef>
                <a:spcPts val="1000"/>
              </a:spcBef>
              <a:spcAft>
                <a:spcPts val="0"/>
              </a:spcAft>
              <a:buClr>
                <a:schemeClr val="bg2">
                  <a:lumMod val="40000"/>
                  <a:lumOff val="60000"/>
                </a:schemeClr>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5pPr>
            <a:lvl6pPr marL="2506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bg2">
                  <a:lumMod val="40000"/>
                  <a:lumOff val="60000"/>
                </a:schemeClr>
              </a:buClr>
              <a:buSzPct val="80000"/>
              <a:buFont typeface="Wingdings 3" charset="2"/>
              <a:buChar char=""/>
              <a:defRPr sz="1400" b="0" i="0">
                <a:latin typeface="+mj-lt"/>
                <a:ea typeface="+mj-ea"/>
                <a:cs typeface="+mj-cs"/>
              </a:defRPr>
            </a:lvl9pPr>
          </a:lstStyle>
          <a:p>
            <a:r>
              <a:rPr lang="es-ES" dirty="0"/>
              <a:t>Amazon lanzó Alexa y Google desarrollo, su propio agente de dialogo “</a:t>
            </a:r>
            <a:r>
              <a:rPr lang="es-ES" dirty="0" err="1"/>
              <a:t>dialogDlow</a:t>
            </a:r>
            <a:r>
              <a:rPr lang="es-ES" dirty="0"/>
              <a:t>” que ofrece capacidades de procesamiento de lenguaje natural. El agente de Google tambien ofrece una plataforma de integración de una ventana para trabajar con marcos de Facebook, Twitter, Cortana, Skype, Slack, Alexa y muchos más.</a:t>
            </a:r>
            <a:endParaRPr lang="es-MX" dirty="0"/>
          </a:p>
          <a:p>
            <a:endParaRPr lang="es-MX" dirty="0"/>
          </a:p>
        </p:txBody>
      </p:sp>
    </p:spTree>
    <p:extLst>
      <p:ext uri="{BB962C8B-B14F-4D97-AF65-F5344CB8AC3E}">
        <p14:creationId xmlns:p14="http://schemas.microsoft.com/office/powerpoint/2010/main" val="94567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C710A-7C61-4431-8E6B-47D7DD2047EA}"/>
              </a:ext>
            </a:extLst>
          </p:cNvPr>
          <p:cNvSpPr>
            <a:spLocks noGrp="1"/>
          </p:cNvSpPr>
          <p:nvPr>
            <p:ph type="title"/>
          </p:nvPr>
        </p:nvSpPr>
        <p:spPr/>
        <p:txBody>
          <a:bodyPr anchor="ctr"/>
          <a:lstStyle/>
          <a:p>
            <a:pPr algn="ctr"/>
            <a:r>
              <a:rPr lang="es-ES" sz="48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Avance</a:t>
            </a:r>
            <a:br>
              <a:rPr lang="es-MX" sz="48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s-MX" sz="6000" dirty="0">
              <a:solidFill>
                <a:schemeClr val="accent3">
                  <a:lumMod val="75000"/>
                </a:schemeClr>
              </a:solidFill>
            </a:endParaRPr>
          </a:p>
        </p:txBody>
      </p:sp>
      <p:sp>
        <p:nvSpPr>
          <p:cNvPr id="3" name="Marcador de contenido 2">
            <a:extLst>
              <a:ext uri="{FF2B5EF4-FFF2-40B4-BE49-F238E27FC236}">
                <a16:creationId xmlns:a16="http://schemas.microsoft.com/office/drawing/2014/main" id="{6BCF99EE-5A6E-43B0-AF8F-29A0A47A3D49}"/>
              </a:ext>
            </a:extLst>
          </p:cNvPr>
          <p:cNvSpPr>
            <a:spLocks noGrp="1"/>
          </p:cNvSpPr>
          <p:nvPr>
            <p:ph idx="1"/>
          </p:nvPr>
        </p:nvSpPr>
        <p:spPr/>
        <p:txBody>
          <a:bodyPr>
            <a:normAutofit/>
          </a:bodyPr>
          <a:lstStyle/>
          <a:p>
            <a:pPr marL="342900" lvl="0" indent="-342900" algn="just">
              <a:lnSpc>
                <a:spcPct val="115000"/>
              </a:lnSpc>
              <a:spcBef>
                <a:spcPts val="1100"/>
              </a:spcBef>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Funciona con los </a:t>
            </a:r>
            <a:r>
              <a:rPr lang="es-MX" sz="1800" u="none" strike="noStrike" dirty="0" err="1">
                <a:effectLst/>
                <a:latin typeface="Arial" panose="020B0604020202020204" pitchFamily="34" charset="0"/>
                <a:ea typeface="Arial" panose="020B0604020202020204" pitchFamily="34" charset="0"/>
                <a:cs typeface="Arial" panose="020B0604020202020204" pitchFamily="34" charset="0"/>
              </a:rPr>
              <a:t>bots</a:t>
            </a:r>
            <a:r>
              <a:rPr lang="es-MX" sz="1800" u="none" strike="noStrike" dirty="0">
                <a:effectLst/>
                <a:latin typeface="Arial" panose="020B0604020202020204" pitchFamily="34" charset="0"/>
                <a:ea typeface="Arial" panose="020B0604020202020204" pitchFamily="34" charset="0"/>
                <a:cs typeface="Arial" panose="020B0604020202020204" pitchFamily="34" charset="0"/>
              </a:rPr>
              <a:t> Lex o Lex V2</a:t>
            </a: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Interfaz de usuario receptiva lista para dispositivos móviles con pantalla completa o modos de widget integrables</a:t>
            </a: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Soporte completo para voz y texto, con la capacidad de alternar sin problemas entre ellos</a:t>
            </a: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Funciones de voz que incluyen detección automática de silencio, transcripciones, grabación y reproducción de audio, y la capacidad de interrumpir la reproducción de respuesta de Amazon Lex</a:t>
            </a:r>
          </a:p>
        </p:txBody>
      </p:sp>
      <p:sp>
        <p:nvSpPr>
          <p:cNvPr id="4" name="Marcador de texto 3">
            <a:extLst>
              <a:ext uri="{FF2B5EF4-FFF2-40B4-BE49-F238E27FC236}">
                <a16:creationId xmlns:a16="http://schemas.microsoft.com/office/drawing/2014/main" id="{31A09701-8B2D-4332-8931-E4B50991C46E}"/>
              </a:ext>
            </a:extLst>
          </p:cNvPr>
          <p:cNvSpPr>
            <a:spLocks noGrp="1"/>
          </p:cNvSpPr>
          <p:nvPr>
            <p:ph type="body" sz="half" idx="2"/>
          </p:nvPr>
        </p:nvSpPr>
        <p:spPr/>
        <p:txBody>
          <a:bodyPr>
            <a:normAutofit fontScale="92500" lnSpcReduction="10000"/>
          </a:bodyPr>
          <a:lstStyle/>
          <a:p>
            <a:r>
              <a:rPr lang="es-MX" sz="1800" dirty="0">
                <a:effectLst/>
                <a:latin typeface="Calibri" panose="020F0502020204030204" pitchFamily="34" charset="0"/>
                <a:ea typeface="Calibri" panose="020F0502020204030204" pitchFamily="34" charset="0"/>
                <a:cs typeface="Times New Roman" panose="02020603050405020304" pitchFamily="18" charset="0"/>
              </a:rPr>
              <a:t>Nuestra interfaz de usuario web de Amazon Lex de muestra, conocida como la interfaz de usuario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 ya hace la mayor parte del trabajo pesado asociado con la provisión de un cliente web con todas las funciones para los chatbots de Amazon Lex. Puede aprovechar rápidamente sus funciones y minimizar el tiempo de rentabilidad de sus aplicaciones impulsadas por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chatbot</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s-MX" dirty="0"/>
          </a:p>
        </p:txBody>
      </p:sp>
    </p:spTree>
    <p:extLst>
      <p:ext uri="{BB962C8B-B14F-4D97-AF65-F5344CB8AC3E}">
        <p14:creationId xmlns:p14="http://schemas.microsoft.com/office/powerpoint/2010/main" val="105126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42000C0-429F-46A1-844D-2BBAAC6F54C6}"/>
              </a:ext>
            </a:extLst>
          </p:cNvPr>
          <p:cNvSpPr>
            <a:spLocks noGrp="1"/>
          </p:cNvSpPr>
          <p:nvPr>
            <p:ph idx="1"/>
          </p:nvPr>
        </p:nvSpPr>
        <p:spPr>
          <a:xfrm>
            <a:off x="780788" y="1376778"/>
            <a:ext cx="5195997" cy="4572000"/>
          </a:xfrm>
        </p:spPr>
        <p:txBody>
          <a:bodyPr>
            <a:normAutofit fontScale="92500" lnSpcReduction="10000"/>
          </a:bodyPr>
          <a:lstStyle/>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Soporte de </a:t>
            </a:r>
            <a:r>
              <a:rPr lang="es-MX" sz="1800" dirty="0">
                <a:latin typeface="Arial" panose="020B0604020202020204" pitchFamily="34" charset="0"/>
                <a:cs typeface="Arial" panose="020B0604020202020204" pitchFamily="34" charset="0"/>
              </a:rPr>
              <a:t>tarjetas de respuesta </a:t>
            </a:r>
            <a:r>
              <a:rPr lang="es-MX" sz="1800" i="1" u="none" strike="noStrike" dirty="0">
                <a:effectLst/>
                <a:latin typeface="Arial" panose="020B0604020202020204" pitchFamily="34" charset="0"/>
                <a:ea typeface="Arial" panose="020B0604020202020204" pitchFamily="34" charset="0"/>
                <a:cs typeface="Arial" panose="020B0604020202020204" pitchFamily="34" charset="0"/>
              </a:rPr>
              <a:t>tanto</a:t>
            </a:r>
            <a:r>
              <a:rPr lang="es-MX" sz="1800" u="none" strike="noStrike" dirty="0">
                <a:effectLst/>
                <a:latin typeface="Arial" panose="020B0604020202020204" pitchFamily="34" charset="0"/>
                <a:ea typeface="Arial" panose="020B0604020202020204" pitchFamily="34" charset="0"/>
                <a:cs typeface="Arial" panose="020B0604020202020204" pitchFamily="34" charset="0"/>
              </a:rPr>
              <a:t> para </a:t>
            </a:r>
            <a:r>
              <a:rPr lang="es-MX" sz="1800" i="1" u="none" strike="noStrike" dirty="0">
                <a:effectLst/>
                <a:latin typeface="Arial" panose="020B0604020202020204" pitchFamily="34" charset="0"/>
                <a:ea typeface="Arial" panose="020B0604020202020204" pitchFamily="34" charset="0"/>
                <a:cs typeface="Arial" panose="020B0604020202020204" pitchFamily="34" charset="0"/>
              </a:rPr>
              <a:t>texto como para voz</a:t>
            </a:r>
            <a:endParaRPr lang="es-MX"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Capacidad para interactuar mediante programación con la interfaz de usuario del </a:t>
            </a:r>
            <a:r>
              <a:rPr lang="es-MX" sz="1800" u="none" strike="noStrike" dirty="0" err="1">
                <a:effectLst/>
                <a:latin typeface="Arial" panose="020B0604020202020204" pitchFamily="34" charset="0"/>
                <a:ea typeface="Arial" panose="020B0604020202020204" pitchFamily="34" charset="0"/>
                <a:cs typeface="Arial" panose="020B0604020202020204" pitchFamily="34" charset="0"/>
              </a:rPr>
              <a:t>chatbot</a:t>
            </a:r>
            <a:r>
              <a:rPr lang="es-MX" sz="1800" u="none" strike="noStrike" dirty="0">
                <a:effectLst/>
                <a:latin typeface="Arial" panose="020B0604020202020204" pitchFamily="34" charset="0"/>
                <a:ea typeface="Arial" panose="020B0604020202020204" pitchFamily="34" charset="0"/>
                <a:cs typeface="Arial" panose="020B0604020202020204" pitchFamily="34" charset="0"/>
              </a:rPr>
              <a:t> desde el sitio de alojamiento</a:t>
            </a: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Varias opciones de implementación</a:t>
            </a: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Web accesible a través de Amazon </a:t>
            </a:r>
            <a:r>
              <a:rPr lang="es-MX" sz="1800" u="none" strike="noStrike" dirty="0" err="1">
                <a:effectLst/>
                <a:latin typeface="Arial" panose="020B0604020202020204" pitchFamily="34" charset="0"/>
                <a:ea typeface="Arial" panose="020B0604020202020204" pitchFamily="34" charset="0"/>
                <a:cs typeface="Arial" panose="020B0604020202020204" pitchFamily="34" charset="0"/>
              </a:rPr>
              <a:t>Cloudfront</a:t>
            </a:r>
            <a:endParaRPr lang="es-MX"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Inicio de sesión de usuario totalmente integrado a través del grupo de usuarios de Amazon </a:t>
            </a:r>
            <a:r>
              <a:rPr lang="es-MX" sz="1800" u="none" strike="noStrike" dirty="0" err="1">
                <a:effectLst/>
                <a:latin typeface="Arial" panose="020B0604020202020204" pitchFamily="34" charset="0"/>
                <a:ea typeface="Arial" panose="020B0604020202020204" pitchFamily="34" charset="0"/>
                <a:cs typeface="Arial" panose="020B0604020202020204" pitchFamily="34" charset="0"/>
              </a:rPr>
              <a:t>Cognito</a:t>
            </a:r>
            <a:r>
              <a:rPr lang="es-MX" sz="1800" u="none" strike="noStrike" dirty="0">
                <a:effectLst/>
                <a:latin typeface="Arial" panose="020B0604020202020204" pitchFamily="34" charset="0"/>
                <a:ea typeface="Arial" panose="020B0604020202020204" pitchFamily="34" charset="0"/>
                <a:cs typeface="Arial" panose="020B0604020202020204" pitchFamily="34" charset="0"/>
              </a:rPr>
              <a:t>: token de usuario al que puede acceder el </a:t>
            </a:r>
            <a:r>
              <a:rPr lang="es-MX" sz="1800" u="none" strike="noStrike" dirty="0" err="1">
                <a:effectLst/>
                <a:latin typeface="Arial" panose="020B0604020202020204" pitchFamily="34" charset="0"/>
                <a:ea typeface="Arial" panose="020B0604020202020204" pitchFamily="34" charset="0"/>
                <a:cs typeface="Arial" panose="020B0604020202020204" pitchFamily="34" charset="0"/>
              </a:rPr>
              <a:t>bot</a:t>
            </a:r>
            <a:r>
              <a:rPr lang="es-MX" sz="1800" u="none" strike="noStrike" dirty="0">
                <a:effectLst/>
                <a:latin typeface="Arial" panose="020B0604020202020204" pitchFamily="34" charset="0"/>
                <a:ea typeface="Arial" panose="020B0604020202020204" pitchFamily="34" charset="0"/>
                <a:cs typeface="Arial" panose="020B0604020202020204" pitchFamily="34" charset="0"/>
              </a:rPr>
              <a:t> Lex como atributo de sesión. El inicio de sesión puede ser opcional o obligatorio.</a:t>
            </a:r>
          </a:p>
          <a:p>
            <a:endParaRPr lang="es-MX" dirty="0"/>
          </a:p>
        </p:txBody>
      </p:sp>
      <p:sp>
        <p:nvSpPr>
          <p:cNvPr id="5" name="CuadroTexto 4">
            <a:extLst>
              <a:ext uri="{FF2B5EF4-FFF2-40B4-BE49-F238E27FC236}">
                <a16:creationId xmlns:a16="http://schemas.microsoft.com/office/drawing/2014/main" id="{75AD4C4C-B39B-4811-B18E-280167F4021D}"/>
              </a:ext>
            </a:extLst>
          </p:cNvPr>
          <p:cNvSpPr txBox="1"/>
          <p:nvPr/>
        </p:nvSpPr>
        <p:spPr>
          <a:xfrm>
            <a:off x="6373149" y="1438922"/>
            <a:ext cx="4333322" cy="4704878"/>
          </a:xfrm>
          <a:prstGeom prst="rect">
            <a:avLst/>
          </a:prstGeom>
          <a:noFill/>
        </p:spPr>
        <p:txBody>
          <a:bodyPr wrap="square" rtlCol="0">
            <a:spAutoFit/>
          </a:bodyPr>
          <a:lstStyle/>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Soporte de </a:t>
            </a:r>
            <a:r>
              <a:rPr lang="es-MX" sz="1800" u="none" strike="noStrike" dirty="0" err="1">
                <a:effectLst/>
                <a:latin typeface="Arial" panose="020B0604020202020204" pitchFamily="34" charset="0"/>
                <a:ea typeface="Arial" panose="020B0604020202020204" pitchFamily="34" charset="0"/>
                <a:cs typeface="Arial" panose="020B0604020202020204" pitchFamily="34" charset="0"/>
              </a:rPr>
              <a:t>Markdown</a:t>
            </a:r>
            <a:r>
              <a:rPr lang="es-MX" sz="1800" u="none" strike="noStrike" dirty="0">
                <a:effectLst/>
                <a:latin typeface="Arial" panose="020B0604020202020204" pitchFamily="34" charset="0"/>
                <a:ea typeface="Arial" panose="020B0604020202020204" pitchFamily="34" charset="0"/>
                <a:cs typeface="Arial" panose="020B0604020202020204" pitchFamily="34" charset="0"/>
              </a:rPr>
              <a:t> para texto / imágenes / video enriquecidos, etc.</a:t>
            </a: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Soporte para botones en los que se puede hacer clic en las tarjetas de respuesta Lex</a:t>
            </a: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Botones opcionales 'Pulgar hacia arriba' y 'Pulgar hacia abajo': envía un mensaje de respuesta al </a:t>
            </a:r>
            <a:r>
              <a:rPr lang="es-MX" sz="1800" u="none" strike="noStrike" dirty="0" err="1">
                <a:effectLst/>
                <a:latin typeface="Arial" panose="020B0604020202020204" pitchFamily="34" charset="0"/>
                <a:ea typeface="Arial" panose="020B0604020202020204" pitchFamily="34" charset="0"/>
                <a:cs typeface="Arial" panose="020B0604020202020204" pitchFamily="34" charset="0"/>
              </a:rPr>
              <a:t>bot</a:t>
            </a:r>
            <a:r>
              <a:rPr lang="es-MX" sz="1800" u="none" strike="noStrike" dirty="0">
                <a:effectLst/>
                <a:latin typeface="Arial" panose="020B0604020202020204" pitchFamily="34" charset="0"/>
                <a:ea typeface="Arial" panose="020B0604020202020204" pitchFamily="34" charset="0"/>
                <a:cs typeface="Arial" panose="020B0604020202020204" pitchFamily="34" charset="0"/>
              </a:rPr>
              <a:t> Lex</a:t>
            </a: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Botón 'Ayuda' opcional en la barra de título: envía un mensaje de ayuda al </a:t>
            </a:r>
            <a:r>
              <a:rPr lang="es-MX" sz="1800" u="none" strike="noStrike" dirty="0" err="1">
                <a:effectLst/>
                <a:latin typeface="Arial" panose="020B0604020202020204" pitchFamily="34" charset="0"/>
                <a:ea typeface="Arial" panose="020B0604020202020204" pitchFamily="34" charset="0"/>
                <a:cs typeface="Arial" panose="020B0604020202020204" pitchFamily="34" charset="0"/>
              </a:rPr>
              <a:t>bot</a:t>
            </a:r>
            <a:r>
              <a:rPr lang="es-MX" sz="1800" u="none" strike="noStrike" dirty="0">
                <a:effectLst/>
                <a:latin typeface="Arial" panose="020B0604020202020204" pitchFamily="34" charset="0"/>
                <a:ea typeface="Arial" panose="020B0604020202020204" pitchFamily="34" charset="0"/>
                <a:cs typeface="Arial" panose="020B0604020202020204" pitchFamily="34" charset="0"/>
              </a:rPr>
              <a:t> de Lex</a:t>
            </a:r>
          </a:p>
          <a:p>
            <a:pPr marL="342900" lvl="0" indent="-342900" algn="just">
              <a:lnSpc>
                <a:spcPct val="115000"/>
              </a:lnSpc>
              <a:spcAft>
                <a:spcPts val="800"/>
              </a:spcAft>
              <a:buClr>
                <a:srgbClr val="333333"/>
              </a:buClr>
              <a:buSzPts val="1050"/>
              <a:buFont typeface="Arial" panose="020B0604020202020204" pitchFamily="34" charset="0"/>
              <a:buChar char="●"/>
            </a:pPr>
            <a:r>
              <a:rPr lang="es-MX" sz="1800" u="none" strike="noStrike" dirty="0">
                <a:effectLst/>
                <a:latin typeface="Arial" panose="020B0604020202020204" pitchFamily="34" charset="0"/>
                <a:ea typeface="Arial" panose="020B0604020202020204" pitchFamily="34" charset="0"/>
                <a:cs typeface="Arial" panose="020B0604020202020204" pitchFamily="34" charset="0"/>
              </a:rPr>
              <a:t>Reenviar cualquier mensaje anterior</a:t>
            </a:r>
          </a:p>
          <a:p>
            <a:endParaRPr lang="es-MX" dirty="0"/>
          </a:p>
        </p:txBody>
      </p:sp>
    </p:spTree>
    <p:extLst>
      <p:ext uri="{BB962C8B-B14F-4D97-AF65-F5344CB8AC3E}">
        <p14:creationId xmlns:p14="http://schemas.microsoft.com/office/powerpoint/2010/main" val="25066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2B024-5934-4E39-91EC-4C0C2D67D13C}"/>
              </a:ext>
            </a:extLst>
          </p:cNvPr>
          <p:cNvSpPr>
            <a:spLocks noGrp="1"/>
          </p:cNvSpPr>
          <p:nvPr>
            <p:ph type="title"/>
          </p:nvPr>
        </p:nvSpPr>
        <p:spPr/>
        <p:txBody>
          <a:bodyPr/>
          <a:lstStyle/>
          <a:p>
            <a:pPr algn="ctr"/>
            <a:r>
              <a:rPr lang="es-ES" sz="36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Aplicación</a:t>
            </a:r>
            <a:br>
              <a:rPr lang="es-MX" sz="3600" b="1" kern="0" dirty="0">
                <a:solidFill>
                  <a:schemeClr val="accent3">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s-MX" sz="4400" dirty="0">
              <a:solidFill>
                <a:schemeClr val="accent3">
                  <a:lumMod val="75000"/>
                </a:schemeClr>
              </a:solidFill>
            </a:endParaRPr>
          </a:p>
        </p:txBody>
      </p:sp>
      <p:sp>
        <p:nvSpPr>
          <p:cNvPr id="3" name="Marcador de contenido 2">
            <a:extLst>
              <a:ext uri="{FF2B5EF4-FFF2-40B4-BE49-F238E27FC236}">
                <a16:creationId xmlns:a16="http://schemas.microsoft.com/office/drawing/2014/main" id="{A04DE1F1-5DD2-427D-BA00-192D76002B80}"/>
              </a:ext>
            </a:extLst>
          </p:cNvPr>
          <p:cNvSpPr>
            <a:spLocks noGrp="1"/>
          </p:cNvSpPr>
          <p:nvPr>
            <p:ph idx="1"/>
          </p:nvPr>
        </p:nvSpPr>
        <p:spPr/>
        <p:txBody>
          <a:bodyPr/>
          <a:lstStyle/>
          <a:p>
            <a:pPr algn="just">
              <a:spcAft>
                <a:spcPts val="1800"/>
              </a:spcAft>
            </a:pPr>
            <a:r>
              <a:rPr lang="es-ES" sz="1800" dirty="0">
                <a:latin typeface="Calibri" panose="020F0502020204030204" pitchFamily="34" charset="0"/>
                <a:cs typeface="Times New Roman" panose="02020603050405020304" pitchFamily="18" charset="0"/>
              </a:rPr>
              <a:t>Las empresas líderes ahora están utilizando chatbots para aumentar su eficiencia. Se utilizan ampliamente en diversas industrias, como el comercio minorista, el entretenimiento y las redes sociales, entre muchas otras, no solo para adquirir información sino también para actuar de acuerdo con la intención.</a:t>
            </a:r>
            <a:endParaRPr lang="es-MX" sz="1800" dirty="0">
              <a:latin typeface="Calibri" panose="020F0502020204030204" pitchFamily="34" charset="0"/>
              <a:cs typeface="Times New Roman" panose="02020603050405020304" pitchFamily="18" charset="0"/>
            </a:endParaRPr>
          </a:p>
          <a:p>
            <a:pPr algn="just">
              <a:spcAft>
                <a:spcPts val="1800"/>
              </a:spcAft>
            </a:pPr>
            <a:r>
              <a:rPr lang="es-ES" sz="1800" dirty="0">
                <a:latin typeface="Calibri" panose="020F0502020204030204" pitchFamily="34" charset="0"/>
                <a:cs typeface="Times New Roman" panose="02020603050405020304" pitchFamily="18" charset="0"/>
              </a:rPr>
              <a:t>Los chatbots han penetrado mucho en todas las operaciones que van desde responder consultas, obtener patrones para aconsejar a los usuarios.</a:t>
            </a:r>
            <a:endParaRPr lang="es-MX" sz="1800" dirty="0">
              <a:latin typeface="Calibri" panose="020F0502020204030204" pitchFamily="34" charset="0"/>
              <a:cs typeface="Times New Roman" panose="02020603050405020304" pitchFamily="18" charset="0"/>
            </a:endParaRPr>
          </a:p>
          <a:p>
            <a:endParaRPr lang="es-MX" dirty="0"/>
          </a:p>
        </p:txBody>
      </p:sp>
      <p:sp>
        <p:nvSpPr>
          <p:cNvPr id="4" name="Marcador de texto 3">
            <a:extLst>
              <a:ext uri="{FF2B5EF4-FFF2-40B4-BE49-F238E27FC236}">
                <a16:creationId xmlns:a16="http://schemas.microsoft.com/office/drawing/2014/main" id="{BAD0FA5E-B0F7-43EB-BE96-556724D80F60}"/>
              </a:ext>
            </a:extLst>
          </p:cNvPr>
          <p:cNvSpPr>
            <a:spLocks noGrp="1"/>
          </p:cNvSpPr>
          <p:nvPr>
            <p:ph type="body" sz="half" idx="2"/>
          </p:nvPr>
        </p:nvSpPr>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Los chatbots ahora son lo suficientemente inteligentes como para analizar información y tomar decisiones clave por su cuenta. Convirtiéndose rápidamente en una parte integral de nuestras vidas, los chatbots de la nueva era están permitiendo a las personas operar de manera efectiva y eficiente.</a:t>
            </a:r>
            <a:endParaRPr lang="es-MX" dirty="0"/>
          </a:p>
        </p:txBody>
      </p:sp>
    </p:spTree>
    <p:extLst>
      <p:ext uri="{BB962C8B-B14F-4D97-AF65-F5344CB8AC3E}">
        <p14:creationId xmlns:p14="http://schemas.microsoft.com/office/powerpoint/2010/main" val="3018622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1501</Words>
  <Application>Microsoft Office PowerPoint</Application>
  <PresentationFormat>Panorámica</PresentationFormat>
  <Paragraphs>46</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Calibri Light</vt:lpstr>
      <vt:lpstr>Century Gothic</vt:lpstr>
      <vt:lpstr>Wingdings 3</vt:lpstr>
      <vt:lpstr>Ion</vt:lpstr>
      <vt:lpstr>Creación Chatbot en Motor AWS Basado en Algoritmo Neuronal</vt:lpstr>
      <vt:lpstr>Presentación de PowerPoint</vt:lpstr>
      <vt:lpstr>Presentación de PowerPoint</vt:lpstr>
      <vt:lpstr>Presentación de PowerPoint</vt:lpstr>
      <vt:lpstr>Historia de la Tecnología </vt:lpstr>
      <vt:lpstr>Presentación de PowerPoint</vt:lpstr>
      <vt:lpstr>Avance </vt:lpstr>
      <vt:lpstr>Presentación de PowerPoint</vt:lpstr>
      <vt:lpstr>Aplicación </vt:lpstr>
      <vt:lpstr>Presentación de PowerPoint</vt:lpstr>
      <vt:lpstr>Problemática Para Resolver </vt:lpstr>
      <vt:lpstr>Presentación de PowerPoint</vt:lpstr>
      <vt:lpstr>Presentación de PowerPoint</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Chatbot en Motor AWS Basado en Algoritmo Neuronal</dc:title>
  <dc:creator>Diego Rodrigo Fernández Zamora</dc:creator>
  <cp:lastModifiedBy>Diego Rodrigo Fernández Zamora</cp:lastModifiedBy>
  <cp:revision>1</cp:revision>
  <dcterms:created xsi:type="dcterms:W3CDTF">2021-11-17T01:27:32Z</dcterms:created>
  <dcterms:modified xsi:type="dcterms:W3CDTF">2021-11-17T01:42:57Z</dcterms:modified>
</cp:coreProperties>
</file>