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77" r:id="rId27"/>
    <p:sldId id="278" r:id="rId28"/>
    <p:sldId id="279" r:id="rId29"/>
  </p:sldIdLst>
  <p:sldSz cx="9144000" cy="6858000" type="screen4x3"/>
  <p:notesSz cx="7010400" cy="92360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10125D-B406-4E0D-A924-FB92E3C98DB3}">
  <a:tblStyle styleId="{A710125D-B406-4E0D-A924-FB92E3C98DB3}" styleName="Table_0"/>
  <a:tblStyle styleId="{073AA05E-BE10-4174-B4BF-91E4C44856AD}" styleName="Table_1"/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9501320-8940-4254-ABEC-F6F8B1019A17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8F67DC48-95E5-4BE5-BD6B-C91B7969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4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772668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772668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51275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326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15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5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05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15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40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76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0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79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371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08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814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92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17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195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160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4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606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12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0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50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01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01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1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03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01041" y="4387136"/>
            <a:ext cx="5608319" cy="4156234"/>
          </a:xfrm>
          <a:prstGeom prst="rect">
            <a:avLst/>
          </a:prstGeom>
        </p:spPr>
        <p:txBody>
          <a:bodyPr lIns="92815" tIns="92815" rIns="92815" bIns="9281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7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dp.mmu.edu.my/FYP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28713" y="882376"/>
            <a:ext cx="7178991" cy="2732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small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DCS5098 </a:t>
            </a:r>
            <a:br>
              <a:rPr lang="en-US" sz="4800" b="0" i="0" u="none" strike="noStrike" cap="small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strike="noStrike" cap="small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PROJECT</a:t>
            </a:r>
            <a:br>
              <a:rPr lang="en-US" sz="4800" b="0" i="0" u="none" strike="noStrike" cap="small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cap="small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briefing</a:t>
            </a:r>
            <a:endParaRPr lang="en-US" sz="4800" b="0" i="0" u="none" strike="noStrike" cap="small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Trimester </a:t>
            </a:r>
            <a:r>
              <a:rPr lang="en-US" sz="2400" b="1" i="0" u="none" strike="noStrike" cap="none" baseline="0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lang="en-US" sz="2400" b="1" i="0" u="none" strike="noStrike" cap="none" baseline="0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12 November</a:t>
            </a:r>
            <a:r>
              <a:rPr lang="en-US" sz="18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2014 (Wed)</a:t>
            </a:r>
            <a:endParaRPr lang="en-US" sz="1800" b="0" i="0" u="none" strike="noStrike" cap="none" baseline="0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8.00 p.m. – </a:t>
            </a:r>
            <a:r>
              <a:rPr lang="en-US" sz="1800" b="0" i="0" u="none" strike="noStrike" cap="none" baseline="0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10.00 </a:t>
            </a:r>
            <a:r>
              <a:rPr lang="en-US" sz="1800" b="0" i="0" u="none" strike="noStrike" cap="none" baseline="0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p.m. </a:t>
            </a:r>
            <a:endParaRPr lang="en-US" sz="1800" b="0" i="0" u="none" strike="noStrike" cap="none" baseline="0" dirty="0" smtClean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MBMX 2001 (CLCR 2001)</a:t>
            </a:r>
            <a:endParaRPr lang="en-US" sz="1800" b="0" i="0" u="none" strike="noStrike" cap="none" baseline="0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xfrm>
            <a:off x="828676" y="1486266"/>
            <a:ext cx="7404653" cy="464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Web based and Standalone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ALLOWED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any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generator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application or framework that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user interface for user management and access level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ASPMaker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PHPMaker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Joomla, 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TangoCMS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WordPress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ALLOWED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any free Web templates. 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ALLOWED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Adobe Dreamweaver</a:t>
            </a:r>
          </a:p>
          <a:p>
            <a:pPr marL="831851" marR="0" lvl="2" indent="-285750" algn="just" rtl="0">
              <a:spcBef>
                <a:spcPts val="36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behaviours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validate forms.</a:t>
            </a:r>
          </a:p>
          <a:p>
            <a:pPr marL="831851" marR="0" lvl="2" indent="-285750" rtl="0">
              <a:spcBef>
                <a:spcPts val="36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 code (PHP/ASP) extensions for database related functions.</a:t>
            </a: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7594981" y="4987897"/>
            <a:ext cx="1276696" cy="12589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421" y="6295268"/>
            <a:ext cx="1279663" cy="365125"/>
          </a:xfrm>
        </p:spPr>
        <p:txBody>
          <a:bodyPr/>
          <a:lstStyle/>
          <a:p>
            <a:fld id="{8BE2A1F3-C3BF-4795-869C-D55B58D4EE36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871539" y="1357313"/>
            <a:ext cx="7404653" cy="4957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>
              <a:spcBef>
                <a:spcPts val="360"/>
              </a:spcBef>
              <a:buSzPct val="85000"/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at least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</a:t>
            </a:r>
            <a:r>
              <a:rPr lang="en-US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Splash screen, Homepage &amp; Contact Us/Credit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</a:p>
          <a:p>
            <a:pPr marL="514350" lvl="1" indent="-34290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module must have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scenes.</a:t>
            </a:r>
          </a:p>
          <a:p>
            <a:pPr marL="514350" lvl="1" indent="-34290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module must have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  <a:p>
            <a:pPr marL="514350" lvl="1" indent="-34290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Must have a </a:t>
            </a:r>
            <a:r>
              <a:rPr lang="en-US" b="1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theme</a:t>
            </a:r>
            <a:r>
              <a:rPr lang="en-US" b="0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or </a:t>
            </a:r>
            <a:r>
              <a:rPr lang="en-US" b="1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unique identity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Standardized layout design/screen design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endParaRPr lang="en-US" b="0" i="0" u="none" strike="noStrike" cap="none" baseline="0" dirty="0" smtClean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6" y="6295268"/>
            <a:ext cx="1279663" cy="365125"/>
          </a:xfrm>
        </p:spPr>
        <p:txBody>
          <a:bodyPr/>
          <a:lstStyle/>
          <a:p>
            <a:fld id="{B9D93EBD-62E2-4C95-9614-3A846C57403B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871539" y="1357313"/>
            <a:ext cx="7404653" cy="4957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</a:t>
            </a:r>
            <a:r>
              <a:rPr lang="en-US" sz="2400" b="1" i="0" u="sng" strike="noStrike" cap="none" baseline="0" dirty="0" smtClean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2400" b="1" i="0" strike="noStrike" cap="none" dirty="0" smtClean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>
              <a:spcBef>
                <a:spcPts val="360"/>
              </a:spcBef>
              <a:buSzPct val="8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 the combination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elements, e.g. animation and minimum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media elements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media: Animation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media: Text, graphics, audio/ sound</a:t>
            </a:r>
          </a:p>
          <a:p>
            <a:pPr marL="171450" lvl="1" indent="0" algn="just">
              <a:spcBef>
                <a:spcPts val="360"/>
              </a:spcBef>
              <a:buSzPct val="85000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0" indent="-182880" algn="just">
              <a:spcBef>
                <a:spcPts val="360"/>
              </a:spcBef>
              <a:buSzPct val="8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TWO INTERACTIVITY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user and application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Gallery: images can be enlarged, zoom in and zoom out.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Must </a:t>
            </a:r>
            <a:r>
              <a:rPr lang="en-US" b="0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include simple </a:t>
            </a:r>
            <a:r>
              <a:rPr lang="en-US" b="1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Action Scripting</a:t>
            </a:r>
            <a:r>
              <a:rPr lang="en-US" b="0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Must publish as application format (.exe).</a:t>
            </a: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Should bring all the raw materials during presentation (.</a:t>
            </a:r>
            <a:r>
              <a:rPr lang="en-US" b="0" i="0" u="none" strike="noStrike" cap="none" baseline="0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fla</a:t>
            </a:r>
            <a:r>
              <a:rPr lang="en-US" b="0" i="0" u="none" strike="noStrike" cap="none" baseline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format).</a:t>
            </a: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6" y="6295268"/>
            <a:ext cx="1279663" cy="365125"/>
          </a:xfrm>
        </p:spPr>
        <p:txBody>
          <a:bodyPr/>
          <a:lstStyle/>
          <a:p>
            <a:fld id="{4A7DDF40-8E40-4A37-A07B-A477D0BDA5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17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900113" y="1208721"/>
            <a:ext cx="7404653" cy="524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3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1" i="0" u="none" strike="noStrike" cap="none" baseline="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Other important notes:</a:t>
            </a:r>
          </a:p>
          <a:p>
            <a:pPr marL="182880" lvl="0" indent="-182880" algn="just">
              <a:spcBef>
                <a:spcPts val="360"/>
              </a:spcBef>
              <a:buSzPct val="8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 elements (Graphics, Animations, Videos) need to be created / edited using Flash, Photoshop, Illustrator, Adobe Premiere/Adobe After Effects or any other permitted tools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9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lang="en-US" sz="1900" b="1" i="0" u="sng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19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directly download from the website (copyright issues</a:t>
            </a:r>
            <a:r>
              <a:rPr lang="en-US" sz="19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1" indent="-285750" algn="just">
              <a:spcBef>
                <a:spcPts val="360"/>
              </a:spcBef>
              <a:buSzPct val="85000"/>
              <a:buFont typeface="Courier New" panose="02070309020205020404" pitchFamily="49" charset="0"/>
              <a:buChar char="o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animation, you </a:t>
            </a:r>
            <a:r>
              <a:rPr lang="en-US" b="1" i="0" u="sng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.gif format.</a:t>
            </a:r>
          </a:p>
          <a:p>
            <a:pPr marL="182880" lvl="0" indent="-182880" algn="just">
              <a:spcBef>
                <a:spcPts val="360"/>
              </a:spcBef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can be edited/recorded using Sony Sound 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MP3 Cutter, or any other permitted tools</a:t>
            </a:r>
            <a:r>
              <a:rPr lang="en-US" b="0" i="0" u="none" strike="noStrike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lang="en-US" b="0" i="0" u="none" strike="noStrike" cap="none" baseline="0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can be edited using Adobe Premiere/Adobe After Effects.</a:t>
            </a:r>
          </a:p>
          <a:p>
            <a:pPr marL="182880" marR="0" lvl="0" indent="-18288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Originality : </a:t>
            </a:r>
            <a:r>
              <a:rPr lang="en-US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multimedia elements are </a:t>
            </a:r>
            <a:r>
              <a:rPr lang="en-US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inventive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4" y="6289675"/>
            <a:ext cx="1279663" cy="365125"/>
          </a:xfrm>
        </p:spPr>
        <p:txBody>
          <a:bodyPr/>
          <a:lstStyle/>
          <a:p>
            <a:fld id="{92B2D052-AFE1-43CF-BB0E-D02AC2CDE18E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xfrm>
            <a:off x="828677" y="1300161"/>
            <a:ext cx="7404653" cy="4629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Interim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Presentation:</a:t>
            </a:r>
            <a:endParaRPr lang="en-US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prototype design of splash screen, homepage and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topics/titles/categories.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 the screenshots of each interface either by:</a:t>
            </a:r>
          </a:p>
          <a:p>
            <a:pPr marL="831851" marR="0" lvl="2" indent="-285750" algn="l" rtl="0">
              <a:spcBef>
                <a:spcPts val="440"/>
              </a:spcBef>
              <a:buClr>
                <a:schemeClr val="accent1"/>
              </a:buClr>
              <a:buSzPct val="109999"/>
              <a:buFont typeface="Wingdings" panose="05000000000000000000" pitchFamily="2" charset="2"/>
              <a:buChar char="Ø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in Photoshop for each screen </a:t>
            </a:r>
            <a:r>
              <a:rPr lang="en-US" sz="2200" b="1" i="0" u="sng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831851" marR="0" lvl="2" indent="-285750" algn="l" rtl="0">
              <a:spcBef>
                <a:spcPts val="36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prototype of interface for each screen in Flash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31520" marR="0" lvl="2" indent="-185419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screenshots should be included in the PowerPoint slides. 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8" y="6295269"/>
            <a:ext cx="1279663" cy="365125"/>
          </a:xfrm>
        </p:spPr>
        <p:txBody>
          <a:bodyPr/>
          <a:lstStyle/>
          <a:p>
            <a:fld id="{EA8629DD-35FE-46A0-BE98-B34A8618282F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871538" y="1385888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Storyboard 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template is available at the FYP website.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Storyboard can be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drawn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digitally created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computer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follow the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storyboard template given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FYP website.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5" y="6287331"/>
            <a:ext cx="1279663" cy="365125"/>
          </a:xfrm>
        </p:spPr>
        <p:txBody>
          <a:bodyPr/>
          <a:lstStyle/>
          <a:p>
            <a:fld id="{B50C7795-3F2C-4CD4-91A0-FCAB3E602D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871538" y="1300162"/>
            <a:ext cx="7404653" cy="52863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development platform: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Picture/Image editing software: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Photoshop / Illustrator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Paint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editing tools: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After Effect (video)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Premiere (video)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MP3 Cutter (Sound)</a:t>
            </a:r>
          </a:p>
          <a:p>
            <a:pPr marL="609600" marR="0" lvl="1" indent="-342900" algn="l" rtl="0">
              <a:spcBef>
                <a:spcPts val="480"/>
              </a:spcBef>
              <a:buClr>
                <a:schemeClr val="accent1"/>
              </a:buClr>
              <a:buSzPct val="102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Sony Sound Forge, Audacity (Sound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09600" lvl="1" indent="-342900">
              <a:spcBef>
                <a:spcPts val="480"/>
              </a:spcBef>
              <a:buSzPct val="10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Crazy talk (for creating avatar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only)</a:t>
            </a:r>
            <a:endParaRPr lang="en-US" sz="2000" b="0" i="0" u="none" strike="noStrike" cap="none" baseline="0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34"/>
          <p:cNvSpPr/>
          <p:nvPr/>
        </p:nvSpPr>
        <p:spPr>
          <a:xfrm>
            <a:off x="7596903" y="4869160"/>
            <a:ext cx="1331539" cy="15110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3067" y="6286917"/>
            <a:ext cx="1279663" cy="365125"/>
          </a:xfrm>
        </p:spPr>
        <p:txBody>
          <a:bodyPr/>
          <a:lstStyle/>
          <a:p>
            <a:fld id="{DC8006F5-750C-4BA9-9232-4302FE7970B4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idx="1"/>
          </p:nvPr>
        </p:nvSpPr>
        <p:spPr>
          <a:xfrm>
            <a:off x="828676" y="1406623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Multimedia Project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that could generate the application (multimedia elements) automatically.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software, Rapid Gallery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Creator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endParaRPr lang="en-US" sz="20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any programming language to create the core of the multimedia application</a:t>
            </a:r>
          </a:p>
          <a:p>
            <a:pPr marL="609600" marR="0" lvl="1" indent="-34290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.: HTML scripts, Java, VB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876142" y="5252278"/>
            <a:ext cx="971550" cy="9715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79221" y="6295269"/>
            <a:ext cx="1279663" cy="365125"/>
          </a:xfrm>
        </p:spPr>
        <p:txBody>
          <a:bodyPr/>
          <a:lstStyle/>
          <a:p>
            <a:fld id="{611F84B3-65E0-4641-AEDC-511B8931390E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557212" y="20955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 and Warnings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idx="1"/>
          </p:nvPr>
        </p:nvSpPr>
        <p:spPr>
          <a:xfrm>
            <a:off x="872158" y="1314449"/>
            <a:ext cx="7404653" cy="4600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member must be involved in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aspects of the Project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lang="en-US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COMPULSORY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meet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consult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on Project progress. This should be done on a weekly basis until the date of your presentation.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progress of the project AND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prototype/final product.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1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 to present</a:t>
            </a:r>
            <a:r>
              <a:rPr lang="en-US" sz="2000" b="1" i="0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if satisfy the minimum requirements but NO guarantees to PASS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Fail FYP and need to Repeat 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*T&amp;C apply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maximum grade is C.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79843" y="6295269"/>
            <a:ext cx="1279663" cy="365125"/>
          </a:xfrm>
        </p:spPr>
        <p:txBody>
          <a:bodyPr/>
          <a:lstStyle/>
          <a:p>
            <a:fld id="{205DFB89-8249-4EE8-86BB-B6B639EAC358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85800" y="195262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 and Warnings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928688" y="1428749"/>
            <a:ext cx="7586662" cy="4900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BACKUP FREQUENTLY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upload, keep in your email, etc. Any excuses such as hard disk crash, laptop was stolen, accidentally format hard disk ---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ACCEPTABLE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</a:t>
            </a:r>
            <a:r>
              <a:rPr lang="en-US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ALLOWED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topic, change supervisor, join another group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Trimester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2015/ 2016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Industrial Training &amp; FYP (Part 2) in one trimester.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based on Industrial Training’s rules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(NEW)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FYP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Tri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2015/2016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(Final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your name will be removed from the group.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74874" y="6295268"/>
            <a:ext cx="1279663" cy="365125"/>
          </a:xfrm>
        </p:spPr>
        <p:txBody>
          <a:bodyPr/>
          <a:lstStyle/>
          <a:p>
            <a:fld id="{8C7AF2CE-D159-4AC0-95F3-69CB21E17BE0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00087" y="22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xfrm>
            <a:off x="859237" y="1700213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Computing Project (DCS5098)</a:t>
            </a:r>
            <a:r>
              <a:rPr lang="en-US" sz="24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</a:t>
            </a:r>
            <a:r>
              <a:rPr lang="en-US" sz="2400" b="1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Final Year Project (FYP)</a:t>
            </a:r>
            <a:r>
              <a:rPr lang="en-US" sz="24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US" sz="24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course in your programme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 algn="just">
              <a:spcBef>
                <a:spcPts val="48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C-List subject (min C grade to PASS).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 algn="just">
              <a:spcBef>
                <a:spcPts val="48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divided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Interim (Part 1)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(Part 2)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trimesters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4350" lvl="1" indent="-342900" algn="just">
              <a:spcBef>
                <a:spcPts val="480"/>
              </a:spcBef>
              <a:buSzPct val="85000"/>
              <a:buFont typeface="Courier New" panose="02070309020205020404" pitchFamily="49" charset="0"/>
              <a:buChar char="o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categories: 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or standalone project.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Multimedia project.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922" y="6295268"/>
            <a:ext cx="1279663" cy="365125"/>
          </a:xfrm>
        </p:spPr>
        <p:txBody>
          <a:bodyPr/>
          <a:lstStyle/>
          <a:p>
            <a:fld id="{06AE6674-1CBD-4DCD-A7E6-13AC819F3FF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79537" y="107073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Grading and Assessment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xfrm>
            <a:off x="863640" y="1185863"/>
            <a:ext cx="7404653" cy="540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FYP carries a total of 100 marks. 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member of the group will be </a:t>
            </a:r>
            <a:r>
              <a:rPr lang="en-US" sz="2000" b="1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graded individually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1383204" y="2089308"/>
            <a:ext cx="6788482" cy="3848978"/>
            <a:chOff x="561772" y="73583"/>
            <a:chExt cx="6788482" cy="3308828"/>
          </a:xfrm>
        </p:grpSpPr>
        <p:sp>
          <p:nvSpPr>
            <p:cNvPr id="198" name="Shape 198"/>
            <p:cNvSpPr/>
            <p:nvPr/>
          </p:nvSpPr>
          <p:spPr>
            <a:xfrm>
              <a:off x="661788" y="73583"/>
              <a:ext cx="2805303" cy="40119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264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b="1" i="0" u="none" strike="noStrike" cap="none" baseline="0">
                  <a:solidFill>
                    <a:srgbClr val="3A3A4A"/>
                  </a:solidFill>
                  <a:latin typeface="Arial"/>
                  <a:ea typeface="Arial"/>
                  <a:cs typeface="Arial"/>
                  <a:sym typeface="Arial"/>
                </a:rPr>
                <a:t>Interim (30%)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61772" y="689460"/>
              <a:ext cx="3150182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Prototype	</a:t>
              </a:r>
              <a:r>
                <a:rPr lang="en-US" sz="16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10%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61772" y="1414015"/>
              <a:ext cx="3150182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: 10%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561772" y="2138568"/>
              <a:ext cx="3150182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Report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: 10% 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333717" y="82999"/>
              <a:ext cx="2805303" cy="40119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264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b="1" i="0" u="none" strike="noStrike" cap="none" baseline="0">
                  <a:solidFill>
                    <a:srgbClr val="3A3A4A"/>
                  </a:solidFill>
                  <a:latin typeface="Arial"/>
                  <a:ea typeface="Arial"/>
                  <a:cs typeface="Arial"/>
                  <a:sym typeface="Arial"/>
                </a:rPr>
                <a:t>Final (70%)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4122485" y="689460"/>
              <a:ext cx="3227769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 effort </a:t>
              </a:r>
              <a:r>
                <a:rPr lang="en-US" sz="16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:</a:t>
              </a:r>
              <a:r>
                <a:rPr lang="en-US" sz="1600" dirty="0">
                  <a:solidFill>
                    <a:schemeClr val="dk1"/>
                  </a:solidFill>
                </a:rPr>
                <a:t> </a:t>
              </a:r>
              <a:r>
                <a:rPr lang="en-US" sz="16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4122485" y="1414015"/>
              <a:ext cx="3227769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: 10%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122485" y="2138568"/>
              <a:ext cx="3227769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Report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: 10%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122485" y="2863123"/>
              <a:ext cx="3227769" cy="5192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64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: 40%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82959" y="6295269"/>
            <a:ext cx="1279663" cy="365125"/>
          </a:xfrm>
        </p:spPr>
        <p:txBody>
          <a:bodyPr/>
          <a:lstStyle/>
          <a:p>
            <a:fld id="{AA772B8C-4BBA-48FB-9ED8-F0DD7AB52342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728662" y="195263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to do? – </a:t>
            </a:r>
            <a:r>
              <a:rPr lang="en-US" sz="4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baseline="30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xfrm>
            <a:off x="971551" y="1551623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group of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number of students per group is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advisable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individual projects is allowed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choose the right person as your members.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28575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who can and will contribute in the overall project.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922" y="6295268"/>
            <a:ext cx="1279663" cy="365125"/>
          </a:xfrm>
        </p:spPr>
        <p:txBody>
          <a:bodyPr/>
          <a:lstStyle/>
          <a:p>
            <a:fld id="{7C42380F-2518-44B1-87F7-5531CC4CF0CC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1512" y="20955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to do? – </a:t>
            </a:r>
            <a:r>
              <a:rPr lang="en-US" sz="4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000" b="1" i="0" u="none" strike="noStrike" cap="none" baseline="30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4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xfrm>
            <a:off x="900114" y="1565909"/>
            <a:ext cx="7404653" cy="4729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title and get an IT lecturer to be your supervisor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list of titles will be available at the CDP FYP website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SV will supervise between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 only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be too ambitious when choosing  project titles.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topic that you can do.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28575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SV what is the project about to get a better understanding of what is required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SVs will also paste the titles on their door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5" y="6295269"/>
            <a:ext cx="1279663" cy="365125"/>
          </a:xfrm>
        </p:spPr>
        <p:txBody>
          <a:bodyPr/>
          <a:lstStyle/>
          <a:p>
            <a:fld id="{C3DB24C7-49A9-42C2-9E2B-920EFA8E2386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40964" y="195261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to do? – </a:t>
            </a:r>
            <a:r>
              <a:rPr lang="en-US" sz="4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4000" b="1" i="0" u="none" strike="noStrike" cap="none" baseline="30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742951" y="1551621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you get a topic, start doing research on the project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similar project online to get an idea of the project. This is done to get ideas, not to COPY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designing and developing the project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work early.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SV on a weekly basis.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285750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time (maybe an hour) to discuss project issues with your SV.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dirty="0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8659" y="6295268"/>
            <a:ext cx="1279663" cy="365125"/>
          </a:xfrm>
        </p:spPr>
        <p:txBody>
          <a:bodyPr/>
          <a:lstStyle/>
          <a:p>
            <a:fld id="{78B58734-055D-4EB5-9D34-2283EA6B87A6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1551621"/>
            <a:ext cx="7404653" cy="4672208"/>
          </a:xfrm>
        </p:spPr>
        <p:txBody>
          <a:bodyPr>
            <a:normAutofit/>
          </a:bodyPr>
          <a:lstStyle/>
          <a:p>
            <a:pPr marL="182880" lvl="0" indent="-182880" algn="just">
              <a:lnSpc>
                <a:spcPct val="80000"/>
              </a:lnSpc>
              <a:spcBef>
                <a:spcPts val="0"/>
              </a:spcBef>
              <a:buSzPct val="85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known as 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partnership in industrial linked final year project (</a:t>
            </a:r>
            <a:r>
              <a:rPr lang="en-US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FYP)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>
              <a:lnSpc>
                <a:spcPct val="80000"/>
              </a:lnSpc>
              <a:spcBef>
                <a:spcPts val="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FYP will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jointly supervised by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supervisor and CDP supervisor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lvl="0" indent="-182880" algn="just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will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projects.</a:t>
            </a:r>
          </a:p>
          <a:p>
            <a:pPr marL="514350" lvl="1" indent="-34290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CDP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to identify students for such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projects.</a:t>
            </a:r>
            <a:endParaRPr lang="en-US" sz="22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and industry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sign an agreement, if needed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5" name="Shape 223"/>
          <p:cNvSpPr txBox="1">
            <a:spLocks noGrp="1"/>
          </p:cNvSpPr>
          <p:nvPr>
            <p:ph type="title"/>
          </p:nvPr>
        </p:nvSpPr>
        <p:spPr>
          <a:xfrm>
            <a:off x="740964" y="195261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Industrial Linked FYP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82948" y="6289747"/>
            <a:ext cx="1279663" cy="365125"/>
          </a:xfrm>
        </p:spPr>
        <p:txBody>
          <a:bodyPr/>
          <a:lstStyle/>
          <a:p>
            <a:fld id="{B78E9558-EDFF-498B-BFBF-8EED463EE90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1551621"/>
            <a:ext cx="7404653" cy="4672208"/>
          </a:xfrm>
        </p:spPr>
        <p:txBody>
          <a:bodyPr>
            <a:normAutofit/>
          </a:bodyPr>
          <a:lstStyle/>
          <a:p>
            <a:pPr marL="182880" lvl="0" indent="-182880" algn="just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company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lvl="0" indent="-182880" algn="just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monitor the progress of FYP students in Interim AND/OR Final stage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lvl="1" indent="-34290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evaluate the FYP upon the accomplishment of project development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reminded that your project must fulfill the minimum requirements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 algn="just">
              <a:lnSpc>
                <a:spcPct val="80000"/>
              </a:lnSpc>
              <a:spcBef>
                <a:spcPts val="40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Industry supervisor’s roles and responsibilities are to provide comments, suggestions and guidance. </a:t>
            </a: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400"/>
              </a:spcBef>
              <a:buSzPct val="85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5" name="Shape 223"/>
          <p:cNvSpPr txBox="1">
            <a:spLocks noGrp="1"/>
          </p:cNvSpPr>
          <p:nvPr>
            <p:ph type="title"/>
          </p:nvPr>
        </p:nvSpPr>
        <p:spPr>
          <a:xfrm>
            <a:off x="740964" y="195261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Industrial Linked FYP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82947" y="6295269"/>
            <a:ext cx="1279663" cy="365125"/>
          </a:xfrm>
        </p:spPr>
        <p:txBody>
          <a:bodyPr/>
          <a:lstStyle/>
          <a:p>
            <a:fld id="{0C842133-3CF1-4363-A538-47A521AFBF6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714375" y="20955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Downloads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xfrm>
            <a:off x="914401" y="1385887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cdp.mmu.edu.my/FYP/index.html</a:t>
            </a:r>
            <a:endParaRPr lang="en-US" sz="2400" b="0" i="0" u="sng" strike="noStrike" cap="none" baseline="0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Briefing slides (READ again)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FYP Guidelines (IMPORTANT)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Interim Report template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Report template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cover page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Minutes template,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4" y="6295268"/>
            <a:ext cx="1279663" cy="365125"/>
          </a:xfrm>
        </p:spPr>
        <p:txBody>
          <a:bodyPr/>
          <a:lstStyle/>
          <a:p>
            <a:fld id="{624CFF1E-3ABA-4FF9-91A0-C9603D5139D3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742950" y="195263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885826" y="1385888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need to clarify things related to FYP, you can meet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Liyen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342900">
              <a:spcBef>
                <a:spcPts val="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location: FSER 3001</a:t>
            </a:r>
          </a:p>
          <a:p>
            <a:pPr marL="514350" lvl="1" indent="-342900">
              <a:spcBef>
                <a:spcPts val="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contact number: 06-252 3218</a:t>
            </a:r>
          </a:p>
          <a:p>
            <a:pPr marL="514350" lvl="1" indent="-342900">
              <a:spcBef>
                <a:spcPts val="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200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lim.liyen@mmu.edu.my</a:t>
            </a:r>
          </a:p>
          <a:p>
            <a:pPr marL="514350" lvl="1" indent="-342900">
              <a:spcBef>
                <a:spcPts val="0"/>
              </a:spcBef>
              <a:buSzPct val="85000"/>
              <a:buFont typeface="Courier New" panose="02070309020205020404" pitchFamily="49" charset="0"/>
              <a:buChar char="o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925" y="6295269"/>
            <a:ext cx="1279663" cy="365125"/>
          </a:xfrm>
        </p:spPr>
        <p:txBody>
          <a:bodyPr/>
          <a:lstStyle/>
          <a:p>
            <a:fld id="{B06709F1-1761-4F69-9665-E215290F8071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870448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b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8660" y="6295268"/>
            <a:ext cx="1279663" cy="365125"/>
          </a:xfrm>
        </p:spPr>
        <p:txBody>
          <a:bodyPr/>
          <a:lstStyle/>
          <a:p>
            <a:fld id="{F7BAC138-2BD3-47FB-8A06-7BDC41D717CA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00087" y="215264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Pre-requisite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859237" y="1600200"/>
            <a:ext cx="7404653" cy="4872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subject (Trimester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Credit Hours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all subjects that you had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PASSED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</a:t>
            </a:r>
            <a:r>
              <a:rPr lang="en-US" sz="24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1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400" b="1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600" lvl="1" indent="-342900" algn="just">
              <a:spcBef>
                <a:spcPts val="480"/>
              </a:spcBef>
              <a:buSzPct val="85000"/>
              <a:buFont typeface="Courier New" panose="02070309020205020404" pitchFamily="49" charset="0"/>
              <a:buChar char="o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credit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hours:</a:t>
            </a:r>
          </a:p>
          <a:p>
            <a:pPr marL="815340" lvl="2" indent="-342900" algn="just">
              <a:spcBef>
                <a:spcPts val="48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200" b="1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inclusive 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“F”, “D”, “D+”, “C-”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subjects.</a:t>
            </a:r>
          </a:p>
          <a:p>
            <a:pPr marL="815340" lvl="2" indent="-342900" algn="just">
              <a:spcBef>
                <a:spcPts val="48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200" b="1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inclusive of the withdrawn or barred subjects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15340" lvl="2" indent="-342900" algn="just">
              <a:spcBef>
                <a:spcPts val="48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22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inclusive of MPU subjects:</a:t>
            </a:r>
          </a:p>
          <a:p>
            <a:pPr marL="1021080" lvl="3" indent="-342900" algn="just">
              <a:spcBef>
                <a:spcPts val="48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Writing/ Bahasa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Kebangsaan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1080" lvl="3" indent="-342900" algn="just">
              <a:spcBef>
                <a:spcPts val="48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of Islamic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Malaysia</a:t>
            </a:r>
          </a:p>
          <a:p>
            <a:pPr marL="1021080" lvl="3" indent="-342900" algn="just">
              <a:spcBef>
                <a:spcPts val="48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Society 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Malaysia</a:t>
            </a:r>
          </a:p>
          <a:p>
            <a:pPr marL="1021080" lvl="3" indent="-342900" algn="just">
              <a:spcBef>
                <a:spcPts val="48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Co-Cu</a:t>
            </a:r>
          </a:p>
          <a:p>
            <a:pPr marL="1021080" lvl="3" indent="-342900" algn="just">
              <a:spcBef>
                <a:spcPts val="480"/>
              </a:spcBef>
              <a:buSzPct val="85000"/>
              <a:buFont typeface="Arial" panose="020B0604020202020204" pitchFamily="34" charset="0"/>
              <a:buChar char="•"/>
            </a:pP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922" y="6289675"/>
            <a:ext cx="1279663" cy="365125"/>
          </a:xfrm>
        </p:spPr>
        <p:txBody>
          <a:bodyPr/>
          <a:lstStyle/>
          <a:p>
            <a:fld id="{76951000-3E46-40E1-93F6-B80E3C9E5720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00087" y="215264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Recommended subjects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859237" y="1600200"/>
            <a:ext cx="7404653" cy="4872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to have knowledge or have taken these subjects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2450" marR="0" lvl="1" indent="-28575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programming (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IWP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52450" marR="0" lvl="1" indent="-28575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programming (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Basic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52450" marR="0" lvl="1" indent="-28575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(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52450" marR="0" lvl="1" indent="-285750" algn="just" rtl="0">
              <a:spcBef>
                <a:spcPts val="36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Multimedia tools (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Intro. to Multimedia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922" y="6289675"/>
            <a:ext cx="1279663" cy="365125"/>
          </a:xfrm>
        </p:spPr>
        <p:txBody>
          <a:bodyPr/>
          <a:lstStyle/>
          <a:p>
            <a:fld id="{AB2B112E-87B2-4A76-ACCD-2A51CC759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82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71513" y="209550"/>
            <a:ext cx="7406640" cy="1147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</a:p>
        </p:txBody>
      </p:sp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131388865"/>
              </p:ext>
            </p:extLst>
          </p:nvPr>
        </p:nvGraphicFramePr>
        <p:xfrm>
          <a:off x="414338" y="1257299"/>
          <a:ext cx="8272462" cy="510478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900237"/>
                <a:gridCol w="3740078"/>
                <a:gridCol w="2632147"/>
              </a:tblGrid>
              <a:tr h="6203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TRIMESTER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DURATION/DEADLINE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3841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2014/2015)</a:t>
                      </a:r>
                      <a:endParaRPr lang="en-US" sz="160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embers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titles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(SV)</a:t>
                      </a:r>
                      <a:endParaRPr lang="en-US" sz="160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5</a:t>
                      </a:r>
                    </a:p>
                  </a:txBody>
                  <a:tcPr marL="9525" marR="9525" marT="9525" marB="0" anchor="ctr"/>
                </a:tc>
              </a:tr>
              <a:tr h="316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FYP Part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(Interim)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6 - 12</a:t>
                      </a:r>
                    </a:p>
                  </a:txBody>
                  <a:tcPr marL="9525" marR="9525" marT="9525" marB="0" anchor="ctr"/>
                </a:tc>
              </a:tr>
              <a:tr h="316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 checks report/prototype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12</a:t>
                      </a:r>
                    </a:p>
                  </a:txBody>
                  <a:tcPr marL="9525" marR="9525" marT="9525" marB="0" anchor="ctr"/>
                </a:tc>
              </a:tr>
              <a:tr h="633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 confirms and submits list for presentation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Week 12</a:t>
                      </a:r>
                    </a:p>
                  </a:txBody>
                  <a:tcPr marL="9525" marR="9525" marT="9525" marB="0" anchor="ctr"/>
                </a:tc>
              </a:tr>
              <a:tr h="332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Interim Presentation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14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(26-30</a:t>
                      </a:r>
                      <a:r>
                        <a:rPr lang="en-US" sz="160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Jan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276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 3 (2014/2015)</a:t>
                      </a:r>
                      <a:endParaRPr lang="en-US" sz="160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Industrial Training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6919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2015/2016)</a:t>
                      </a:r>
                      <a:endParaRPr lang="en-US" sz="160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FYP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1 - 2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6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</a:t>
                      </a: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FYP Part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(Final)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1 - 12</a:t>
                      </a:r>
                    </a:p>
                  </a:txBody>
                  <a:tcPr marL="9525" marR="9525" marT="9525" marB="0" anchor="ctr"/>
                </a:tc>
              </a:tr>
              <a:tr h="316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 project </a:t>
                      </a: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SV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11/12</a:t>
                      </a:r>
                    </a:p>
                  </a:txBody>
                  <a:tcPr marL="9525" marR="9525" marT="9525" marB="0" anchor="ctr"/>
                </a:tc>
              </a:tr>
              <a:tr h="633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 confirms and submits list for presentation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12</a:t>
                      </a:r>
                    </a:p>
                  </a:txBody>
                  <a:tcPr marL="9525" marR="9525" marT="9525" marB="0" anchor="ctr"/>
                </a:tc>
              </a:tr>
              <a:tr h="332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presentation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14</a:t>
                      </a:r>
                      <a:endParaRPr lang="en-US" sz="1600" b="1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295269"/>
            <a:ext cx="3538331" cy="365125"/>
          </a:xfrm>
        </p:spPr>
        <p:txBody>
          <a:bodyPr/>
          <a:lstStyle/>
          <a:p>
            <a:r>
              <a:rPr lang="en-US" dirty="0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8661" y="6295268"/>
            <a:ext cx="1279663" cy="365125"/>
          </a:xfrm>
        </p:spPr>
        <p:txBody>
          <a:bodyPr/>
          <a:lstStyle/>
          <a:p>
            <a:fld id="{FBADEE2C-8C0D-4C70-860F-E210E46F734A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814388" y="1565909"/>
            <a:ext cx="771525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requirements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indicator for the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upervisor (SV),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anels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students to determine whether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project is eligible to be presented in the Final presentation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and;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project is eligible to be graded as Pass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600" marR="0" lvl="1" indent="-342900" algn="just" rtl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RESPONSIBLE to make sure that your project fulfills the minimum requirements.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61861" y="6309557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8661" y="6309556"/>
            <a:ext cx="1279663" cy="365125"/>
          </a:xfrm>
        </p:spPr>
        <p:txBody>
          <a:bodyPr/>
          <a:lstStyle/>
          <a:p>
            <a:fld id="{C62745CD-E086-4092-A530-55270B911736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857251" y="1214438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Web based and </a:t>
            </a:r>
            <a:r>
              <a:rPr lang="en-US" sz="2400" b="1" i="0" u="sng" strike="noStrike" cap="none" baseline="0" dirty="0" smtClean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Standalone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of </a:t>
            </a:r>
            <a:r>
              <a:rPr lang="en-US" sz="2200" b="1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tables in the database.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of </a:t>
            </a:r>
            <a:r>
              <a:rPr lang="en-US" sz="2200" b="1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of users.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Shape 121"/>
          <p:cNvGraphicFramePr/>
          <p:nvPr>
            <p:extLst>
              <p:ext uri="{D42A27DB-BD31-4B8C-83A1-F6EECF244321}">
                <p14:modId xmlns:p14="http://schemas.microsoft.com/office/powerpoint/2010/main" val="1764902335"/>
              </p:ext>
            </p:extLst>
          </p:nvPr>
        </p:nvGraphicFramePr>
        <p:xfrm>
          <a:off x="289401" y="2713672"/>
          <a:ext cx="8568925" cy="3746200"/>
        </p:xfrm>
        <a:graphic>
          <a:graphicData uri="http://schemas.openxmlformats.org/drawingml/2006/table">
            <a:tbl>
              <a:tblPr firstRow="1" bandRow="1">
                <a:noFill/>
                <a:tableStyleId>{073AA05E-BE10-4174-B4BF-91E4C44856AD}</a:tableStyleId>
              </a:tblPr>
              <a:tblGrid>
                <a:gridCol w="1872200"/>
                <a:gridCol w="3456375"/>
                <a:gridCol w="3240350"/>
              </a:tblGrid>
              <a:tr h="35760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FEATURES/USER</a:t>
                      </a:r>
                    </a:p>
                  </a:txBody>
                  <a:tcPr marL="91450" marR="91450" marT="45700" marB="457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E.g.: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Customer</a:t>
                      </a:r>
                    </a:p>
                  </a:txBody>
                  <a:tcPr marL="91450" marR="91450" marT="45700" marB="457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E.g.: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Staff</a:t>
                      </a:r>
                    </a:p>
                  </a:txBody>
                  <a:tcPr marL="91450" marR="91450" marT="45700" marB="45700">
                    <a:solidFill>
                      <a:schemeClr val="accent5"/>
                    </a:solidFill>
                  </a:tcPr>
                </a:tc>
              </a:tr>
              <a:tr h="357600">
                <a:tc row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91450" marR="91450" marT="45700" marB="457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marL="91450" marR="91450" marT="45700" marB="45700"/>
                </a:tc>
              </a:tr>
              <a:tr h="55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600" b="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item ( e.g.:</a:t>
                      </a:r>
                      <a:r>
                        <a:rPr lang="en-US" sz="16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product, movie, room,</a:t>
                      </a:r>
                      <a:r>
                        <a:rPr lang="en-US" sz="16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staff, subject, etc)</a:t>
                      </a:r>
                    </a:p>
                  </a:txBody>
                  <a:tcPr marL="91450" marR="91450" marT="45700" marB="45700"/>
                </a:tc>
              </a:tr>
              <a:tr h="409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profile</a:t>
                      </a:r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</a:p>
                  </a:txBody>
                  <a:tcPr marL="91450" marR="91450" marT="45700" marB="45700"/>
                </a:tc>
              </a:tr>
              <a:tr h="16784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</a:t>
                      </a:r>
                    </a:p>
                  </a:txBody>
                  <a:tcPr marL="91450" marR="91450" marT="45700" marB="45700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data/info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US" sz="1600" b="1" u="sng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the core features. Example:</a:t>
                      </a:r>
                    </a:p>
                    <a:p>
                      <a:endParaRPr lang="en-US" sz="16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to cart</a:t>
                      </a: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Add booking (can book, reserve,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etc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(can order, request, can apply leave, </a:t>
                      </a:r>
                      <a:r>
                        <a:rPr lang="en-US" sz="16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important info from  </a:t>
                      </a:r>
                      <a:r>
                        <a:rPr lang="en-US" sz="1600" b="1" u="sng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the core features. Example:</a:t>
                      </a: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the transaction</a:t>
                      </a: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order list</a:t>
                      </a:r>
                    </a:p>
                    <a:p>
                      <a:pPr marL="285750" lvl="0" indent="-285750" rtl="0"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reservation/booking</a:t>
                      </a:r>
                    </a:p>
                    <a:p>
                      <a:endParaRPr lang="en-US" sz="16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00" marB="45700"/>
                </a:tc>
              </a:tr>
            </a:tbl>
          </a:graphicData>
        </a:graphic>
      </p:graphicFrame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7573" y="6389688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4936" y="6375399"/>
            <a:ext cx="1279663" cy="365125"/>
          </a:xfrm>
        </p:spPr>
        <p:txBody>
          <a:bodyPr/>
          <a:lstStyle/>
          <a:p>
            <a:fld id="{B7159294-C7BB-43E0-93DE-55C34EEFFD58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771526" y="1228725"/>
            <a:ext cx="7915274" cy="47863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Web based and Standalone</a:t>
            </a:r>
          </a:p>
          <a:p>
            <a:endParaRPr lang="en-US" sz="2400" b="1" i="0" u="sng" strike="noStrike" cap="none" baseline="0" dirty="0">
              <a:solidFill>
                <a:srgbClr val="280E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Interim 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Presentation:</a:t>
            </a:r>
          </a:p>
          <a:p>
            <a:pPr marL="0" marR="0" lvl="0" indent="0" algn="just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design/pages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including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front page, feedback, contact us page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58190" lvl="2" indent="-285750" algn="just">
              <a:spcBef>
                <a:spcPts val="4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designs of user/customer module</a:t>
            </a:r>
          </a:p>
          <a:p>
            <a:pPr marL="937260" lvl="3" indent="-185419" algn="just">
              <a:spcBef>
                <a:spcPts val="360"/>
              </a:spcBef>
              <a:buSzPct val="9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Registration, Login, Booking/Ordering form, View menu, etc.</a:t>
            </a:r>
          </a:p>
          <a:p>
            <a:pPr marL="758190" lvl="2" indent="-285750" algn="just">
              <a:spcBef>
                <a:spcPts val="4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designs of admin module</a:t>
            </a:r>
          </a:p>
          <a:p>
            <a:pPr marL="937260" lvl="3" indent="-185419" algn="just">
              <a:spcBef>
                <a:spcPts val="360"/>
              </a:spcBef>
              <a:buSzPct val="9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 Add product, View booking, edit booking status, etc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37260" lvl="3" indent="-185419" algn="just">
              <a:spcBef>
                <a:spcPts val="360"/>
              </a:spcBef>
              <a:buSzPct val="90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1" indent="-3429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should be in HTML format and preferably connected to each other.</a:t>
            </a:r>
          </a:p>
          <a:p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309557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8662" y="6295268"/>
            <a:ext cx="1279663" cy="365125"/>
          </a:xfrm>
        </p:spPr>
        <p:txBody>
          <a:bodyPr/>
          <a:lstStyle/>
          <a:p>
            <a:fld id="{04133F88-FE98-4D32-9351-AD8CC00B6EC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757238" y="1328737"/>
            <a:ext cx="7404653" cy="5051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sng" strike="noStrike" cap="none" baseline="0" dirty="0">
                <a:solidFill>
                  <a:srgbClr val="280EE8"/>
                </a:solidFill>
                <a:latin typeface="Arial"/>
                <a:ea typeface="Arial"/>
                <a:cs typeface="Arial"/>
                <a:sym typeface="Arial"/>
              </a:rPr>
              <a:t>Web based and Standalone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Web Development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bundles: e.g.: XAMPP, LAMP, WAMP,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EasyPhp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Server-side: E.g.: ASP, PHP,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Client-side: E.g.: HTML, JavaScript, CSS, jQuery,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Adobe Dreamweaver</a:t>
            </a:r>
          </a:p>
          <a:p>
            <a:pPr marL="831851" marR="0" lvl="2" indent="-285750" algn="l" rtl="0">
              <a:spcBef>
                <a:spcPts val="36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HTML editor only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Standalone Application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Visual Basic, Java, C, C++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(software) MS VB, JDK, Borland,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609600" marR="0" lvl="1" indent="-342900" algn="l" rtl="0">
              <a:spcBef>
                <a:spcPts val="400"/>
              </a:spcBef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MS Access, MySQL (software: phpMyAdmin)</a:t>
            </a:r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596903" y="4869160"/>
            <a:ext cx="1331539" cy="15110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700088" y="209549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1861" y="6338133"/>
            <a:ext cx="3538331" cy="365125"/>
          </a:xfrm>
        </p:spPr>
        <p:txBody>
          <a:bodyPr/>
          <a:lstStyle/>
          <a:p>
            <a:r>
              <a:rPr lang="en-US" smtClean="0"/>
              <a:t>FYP Briefing Tri 58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5704" y="6292929"/>
            <a:ext cx="1279663" cy="365125"/>
          </a:xfrm>
        </p:spPr>
        <p:txBody>
          <a:bodyPr/>
          <a:lstStyle/>
          <a:p>
            <a:fld id="{26AA451D-4261-4F66-A7ED-96F454F57BA2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649</TotalTime>
  <Words>1882</Words>
  <Application>Microsoft Office PowerPoint</Application>
  <PresentationFormat>On-screen Show (4:3)</PresentationFormat>
  <Paragraphs>358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Corbel</vt:lpstr>
      <vt:lpstr>Courier New</vt:lpstr>
      <vt:lpstr>Wingdings</vt:lpstr>
      <vt:lpstr>Basis</vt:lpstr>
      <vt:lpstr>DCS5098  COMPUTING PROJECT briefing</vt:lpstr>
      <vt:lpstr>Overview</vt:lpstr>
      <vt:lpstr>Pre-requisite</vt:lpstr>
      <vt:lpstr>Recommended subjects</vt:lpstr>
      <vt:lpstr>Timeline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Project Minimum Requirements</vt:lpstr>
      <vt:lpstr>Rules and Warnings</vt:lpstr>
      <vt:lpstr>Rules and Warnings</vt:lpstr>
      <vt:lpstr>Grading and Assessment</vt:lpstr>
      <vt:lpstr>What to do? – 1st Step</vt:lpstr>
      <vt:lpstr>What to do? – 2nd Step</vt:lpstr>
      <vt:lpstr>What to do? – 3rd Step</vt:lpstr>
      <vt:lpstr>Industrial Linked FYP</vt:lpstr>
      <vt:lpstr>Industrial Linked FYP </vt:lpstr>
      <vt:lpstr>Downloads</vt:lpstr>
      <vt:lpstr>Contact</vt:lpstr>
      <vt:lpstr>Thank You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DCS5098  COMPUTING PROJECT</dc:title>
  <dc:creator>Lim Liyen</dc:creator>
  <cp:lastModifiedBy>Lim Liyen</cp:lastModifiedBy>
  <cp:revision>30</cp:revision>
  <cp:lastPrinted>2014-11-12T10:40:32Z</cp:lastPrinted>
  <dcterms:modified xsi:type="dcterms:W3CDTF">2014-11-12T11:06:15Z</dcterms:modified>
</cp:coreProperties>
</file>