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10" r:id="rId2"/>
    <p:sldId id="329" r:id="rId3"/>
    <p:sldId id="328" r:id="rId4"/>
    <p:sldId id="330" r:id="rId5"/>
    <p:sldId id="332" r:id="rId6"/>
    <p:sldId id="331" r:id="rId7"/>
    <p:sldId id="32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972" autoAdjust="0"/>
  </p:normalViewPr>
  <p:slideViewPr>
    <p:cSldViewPr>
      <p:cViewPr varScale="1">
        <p:scale>
          <a:sx n="82" d="100"/>
          <a:sy n="82" d="100"/>
        </p:scale>
        <p:origin x="186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E0E89-F021-4467-BF97-985D3A002956}" type="datetimeFigureOut">
              <a:rPr lang="fr-FR" smtClean="0"/>
              <a:pPr/>
              <a:t>09/07/2013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9F806-7BA7-475D-AB06-3BF21E8F0BD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083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B9E730-F5C3-4676-B3E2-2BDF5C2D3AD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  <p:sp>
        <p:nvSpPr>
          <p:cNvPr id="1843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fr-FR" dirty="0" smtClean="0"/>
              <a:t>* Brian </a:t>
            </a:r>
            <a:r>
              <a:rPr lang="fr-FR" dirty="0" err="1" smtClean="0"/>
              <a:t>is</a:t>
            </a:r>
            <a:r>
              <a:rPr lang="fr-FR" dirty="0" smtClean="0"/>
              <a:t> a simulator for </a:t>
            </a:r>
            <a:r>
              <a:rPr lang="fr-FR" dirty="0" err="1" smtClean="0"/>
              <a:t>spiking</a:t>
            </a:r>
            <a:r>
              <a:rPr lang="fr-FR" dirty="0" smtClean="0"/>
              <a:t> neural networks in Python</a:t>
            </a:r>
          </a:p>
        </p:txBody>
      </p:sp>
      <p:sp>
        <p:nvSpPr>
          <p:cNvPr id="1843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ABDE89C-1EA2-48D2-A383-0702DCE51222}" type="slidenum">
              <a:rPr lang="fr-FR" sz="1200">
                <a:latin typeface="Calibri" pitchFamily="34" charset="0"/>
              </a:rPr>
              <a:pPr algn="r"/>
              <a:t>1</a:t>
            </a:fld>
            <a:endParaRPr lang="fr-FR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552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9F806-7BA7-475D-AB06-3BF21E8F0BD1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237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09/07/2013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09/07/2013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09/07/2013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09/07/2013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09/07/2013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09/07/2013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09/07/2013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09/07/2013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09/07/2013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09/07/2013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09/07/2013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09/07/2013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8" descr="Brian logo 128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950" y="620713"/>
            <a:ext cx="8928100" cy="470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6" descr="logoEN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43688" y="5502275"/>
            <a:ext cx="2389187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381000" y="5524500"/>
            <a:ext cx="4786313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dirty="0">
                <a:latin typeface="Calibri" pitchFamily="34" charset="0"/>
              </a:rPr>
              <a:t>Romain </a:t>
            </a:r>
            <a:r>
              <a:rPr lang="fr-FR" dirty="0" smtClean="0">
                <a:latin typeface="Calibri" pitchFamily="34" charset="0"/>
              </a:rPr>
              <a:t>Brette</a:t>
            </a:r>
            <a:endParaRPr lang="fr-FR" dirty="0">
              <a:latin typeface="Calibri" pitchFamily="34" charset="0"/>
            </a:endParaRPr>
          </a:p>
          <a:p>
            <a:r>
              <a:rPr lang="fr-FR" sz="1400" dirty="0">
                <a:latin typeface="Calibri" pitchFamily="34" charset="0"/>
              </a:rPr>
              <a:t>Ecole Normale </a:t>
            </a:r>
            <a:r>
              <a:rPr lang="fr-FR" sz="1400" dirty="0" smtClean="0">
                <a:latin typeface="Calibri" pitchFamily="34" charset="0"/>
              </a:rPr>
              <a:t>Supérieure, Paris</a:t>
            </a:r>
          </a:p>
          <a:p>
            <a:r>
              <a:rPr lang="fr-FR" sz="1400" dirty="0" smtClean="0"/>
              <a:t>romain.brette@ens.fr</a:t>
            </a:r>
          </a:p>
        </p:txBody>
      </p:sp>
      <p:sp>
        <p:nvSpPr>
          <p:cNvPr id="9221" name="TextBox 5"/>
          <p:cNvSpPr txBox="1">
            <a:spLocks noChangeArrowheads="1"/>
          </p:cNvSpPr>
          <p:nvPr/>
        </p:nvSpPr>
        <p:spPr bwMode="auto">
          <a:xfrm>
            <a:off x="3214688" y="5072063"/>
            <a:ext cx="3298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400" b="1" dirty="0">
                <a:latin typeface="Courier New" pitchFamily="49" charset="0"/>
                <a:cs typeface="Courier New" pitchFamily="49" charset="0"/>
              </a:rPr>
              <a:t>http://www.briansimulator.org</a:t>
            </a:r>
          </a:p>
        </p:txBody>
      </p:sp>
      <p:sp>
        <p:nvSpPr>
          <p:cNvPr id="8" name="Rectangle 7"/>
          <p:cNvSpPr/>
          <p:nvPr/>
        </p:nvSpPr>
        <p:spPr>
          <a:xfrm>
            <a:off x="6502400" y="6572250"/>
            <a:ext cx="2571750" cy="285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051720" y="260648"/>
            <a:ext cx="55106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i="1" dirty="0" err="1" smtClean="0"/>
              <a:t>Compartmental</a:t>
            </a:r>
            <a:r>
              <a:rPr lang="fr-FR" sz="4000" i="1" dirty="0" smtClean="0"/>
              <a:t> </a:t>
            </a:r>
            <a:r>
              <a:rPr lang="fr-FR" sz="4000" i="1" dirty="0" err="1" smtClean="0"/>
              <a:t>modeling</a:t>
            </a:r>
            <a:endParaRPr lang="fr-FR" sz="4000" i="1" dirty="0"/>
          </a:p>
        </p:txBody>
      </p:sp>
    </p:spTree>
    <p:custDataLst>
      <p:tags r:id="rId1"/>
    </p:custDataLst>
  </p:cSld>
  <p:clrMapOvr>
    <a:masterClrMapping/>
  </p:clrMapOvr>
  <p:transition advTm="4026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35 -0.72727 C -0.025 -0.71339 -0.02465 -0.69951 -0.02413 -0.68563 C -0.02378 -0.67823 -0.02378 -0.67037 -0.02291 -0.66296 C -0.02257 -0.65973 -0.02048 -0.65348 -0.02048 -0.65348 C -0.02812 -0.59287 -0.01927 -0.66574 -0.02291 -0.49294 C -0.02309 -0.48438 -0.02535 -0.46727 -0.02535 -0.46727 C -0.02604 -0.44922 -0.025 -0.42632 -0.03142 -0.40944 C -0.03003 -0.34027 -0.02101 -0.25006 -0.03264 -0.18783 C -0.03125 -0.12838 -0.03281 -0.06916 -0.03142 -0.00971 C -0.02656 -0.01943 -0.02812 -0.031 -0.02535 -0.04187 C -0.02413 -0.05251 -0.0276 -0.11011 -0.0217 -0.08674 C -0.02135 -0.08096 -0.02153 -0.07495 -0.02048 -0.06916 C -0.02014 -0.06754 -0.01944 -0.07564 -0.01927 -0.07402 C -0.01788 -0.05274 -0.02274 -0.03817 -0.01458 -0.02267 C -0.01423 -0.01619 -0.0151 -0.00925 -0.01337 -0.00324 C -0.01285 -0.00139 -0.00972 -0.01434 -0.00972 -0.01457 C -0.00764 -0.0222 -0.00451 -0.02706 -0.00121 -0.03377 C -0.00243 -0.0414 -0.00382 -0.04858 -0.00486 -0.05621 C -0.00503 -0.05783 -0.00364 -0.05135 -0.00364 -0.05135 C -0.0033 -0.03377 -0.0033 -0.01596 -0.00243 0.00162 C -0.00243 0.00324 -0.00243 -0.00254 -0.00121 -0.00324 C -0.00035 -0.0037 -0.00035 -0.00115 -1.66667E-6 1.96391E-6 " pathEditMode="relative" ptsTypes="fffffffffffffffffffffA">
                                      <p:cBhvr>
                                        <p:cTn id="8" dur="3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Why</a:t>
            </a:r>
            <a:r>
              <a:rPr lang="fr-FR" dirty="0" smtClean="0"/>
              <a:t>                  for </a:t>
            </a:r>
            <a:r>
              <a:rPr lang="fr-FR" dirty="0" err="1" smtClean="0"/>
              <a:t>compartmental</a:t>
            </a:r>
            <a:r>
              <a:rPr lang="fr-FR" dirty="0" smtClean="0"/>
              <a:t> </a:t>
            </a:r>
            <a:r>
              <a:rPr lang="fr-FR" dirty="0" err="1" smtClean="0"/>
              <a:t>modeling</a:t>
            </a:r>
            <a:r>
              <a:rPr lang="fr-FR" dirty="0" smtClean="0"/>
              <a:t>?</a:t>
            </a:r>
            <a:endParaRPr lang="en-US" dirty="0"/>
          </a:p>
        </p:txBody>
      </p:sp>
      <p:pic>
        <p:nvPicPr>
          <p:cNvPr id="4" name="Picture 2" descr="C:\eclipse\workspace\More Brian\website\brian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109446"/>
            <a:ext cx="1905000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9712" y="1772816"/>
            <a:ext cx="4876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Gill Sans MT" pitchFamily="34" charset="0"/>
              </a:rPr>
              <a:t>“</a:t>
            </a:r>
            <a:r>
              <a:rPr lang="en-US" sz="2000" i="1" dirty="0">
                <a:latin typeface="Gill Sans MT" pitchFamily="34" charset="0"/>
              </a:rPr>
              <a:t>A simulator should not only save the time of processors, but also the time of scientists</a:t>
            </a:r>
            <a:r>
              <a:rPr lang="en-US" sz="2000" dirty="0">
                <a:latin typeface="Gill Sans MT" pitchFamily="34" charset="0"/>
              </a:rPr>
              <a:t>”</a:t>
            </a:r>
          </a:p>
        </p:txBody>
      </p:sp>
      <p:pic>
        <p:nvPicPr>
          <p:cNvPr id="6" name="Picture 2" descr="C:\Boulot\Cours\Cours ENS\2009\Ordinateu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7712" y="2611016"/>
            <a:ext cx="1701800" cy="150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:\Boulot\Financements\ERC\Interview\paper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5912" y="2763416"/>
            <a:ext cx="1285875" cy="130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oneTexte 8"/>
          <p:cNvSpPr txBox="1">
            <a:spLocks noChangeArrowheads="1"/>
          </p:cNvSpPr>
          <p:nvPr/>
        </p:nvSpPr>
        <p:spPr bwMode="auto">
          <a:xfrm>
            <a:off x="2273400" y="3982616"/>
            <a:ext cx="9255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600" i="1"/>
              <a:t>scientist</a:t>
            </a:r>
          </a:p>
        </p:txBody>
      </p:sp>
      <p:sp>
        <p:nvSpPr>
          <p:cNvPr id="9" name="ZoneTexte 9"/>
          <p:cNvSpPr txBox="1">
            <a:spLocks noChangeArrowheads="1"/>
          </p:cNvSpPr>
          <p:nvPr/>
        </p:nvSpPr>
        <p:spPr bwMode="auto">
          <a:xfrm>
            <a:off x="5357912" y="4058816"/>
            <a:ext cx="1041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600" i="1"/>
              <a:t>computer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3568" y="4878234"/>
            <a:ext cx="83829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u="sng" dirty="0" smtClean="0"/>
              <a:t>Drawbacks of </a:t>
            </a:r>
            <a:r>
              <a:rPr lang="fr-FR" sz="2000" u="sng" dirty="0" err="1" smtClean="0"/>
              <a:t>current</a:t>
            </a:r>
            <a:r>
              <a:rPr lang="fr-FR" sz="2000" u="sng" dirty="0" smtClean="0"/>
              <a:t> options:</a:t>
            </a:r>
            <a:endParaRPr lang="fr-FR" sz="2000" dirty="0" smtClean="0"/>
          </a:p>
          <a:p>
            <a:r>
              <a:rPr lang="fr-FR" sz="2000" dirty="0" smtClean="0"/>
              <a:t>1) </a:t>
            </a:r>
            <a:r>
              <a:rPr lang="fr-FR" sz="2000" dirty="0" err="1" smtClean="0"/>
              <a:t>Writing</a:t>
            </a:r>
            <a:r>
              <a:rPr lang="fr-FR" sz="2000" dirty="0" smtClean="0"/>
              <a:t> the code </a:t>
            </a:r>
            <a:r>
              <a:rPr lang="fr-FR" sz="2000" dirty="0" err="1" smtClean="0"/>
              <a:t>takes</a:t>
            </a:r>
            <a:r>
              <a:rPr lang="fr-FR" sz="2000" dirty="0" smtClean="0"/>
              <a:t> time</a:t>
            </a:r>
          </a:p>
          <a:p>
            <a:r>
              <a:rPr lang="fr-FR" sz="2000" dirty="0" smtClean="0"/>
              <a:t>2) Not </a:t>
            </a:r>
            <a:r>
              <a:rPr lang="fr-FR" sz="2000" dirty="0" err="1" smtClean="0"/>
              <a:t>very</a:t>
            </a:r>
            <a:r>
              <a:rPr lang="fr-FR" sz="2000" dirty="0" smtClean="0"/>
              <a:t> flexible (or, </a:t>
            </a:r>
            <a:r>
              <a:rPr lang="fr-FR" sz="2000" dirty="0" err="1" smtClean="0"/>
              <a:t>writing</a:t>
            </a:r>
            <a:r>
              <a:rPr lang="fr-FR" sz="2000" dirty="0" smtClean="0"/>
              <a:t> </a:t>
            </a:r>
            <a:r>
              <a:rPr lang="fr-FR" sz="2000" dirty="0" err="1" smtClean="0"/>
              <a:t>something</a:t>
            </a:r>
            <a:r>
              <a:rPr lang="fr-FR" sz="2000" dirty="0" smtClean="0"/>
              <a:t> new </a:t>
            </a:r>
            <a:r>
              <a:rPr lang="fr-FR" sz="2000" dirty="0" err="1" smtClean="0"/>
              <a:t>is</a:t>
            </a:r>
            <a:r>
              <a:rPr lang="fr-FR" sz="2000" dirty="0" smtClean="0"/>
              <a:t> </a:t>
            </a:r>
            <a:r>
              <a:rPr lang="fr-FR" sz="2000" dirty="0" err="1" smtClean="0"/>
              <a:t>complicated</a:t>
            </a:r>
            <a:r>
              <a:rPr lang="fr-FR" sz="2000" dirty="0" smtClean="0"/>
              <a:t>)</a:t>
            </a:r>
          </a:p>
          <a:p>
            <a:r>
              <a:rPr lang="fr-FR" sz="2000" dirty="0" smtClean="0"/>
              <a:t>3) Code </a:t>
            </a:r>
            <a:r>
              <a:rPr lang="fr-FR" sz="2000" dirty="0" err="1" smtClean="0"/>
              <a:t>is</a:t>
            </a:r>
            <a:r>
              <a:rPr lang="fr-FR" sz="2000" dirty="0" smtClean="0"/>
              <a:t> </a:t>
            </a:r>
            <a:r>
              <a:rPr lang="fr-FR" sz="2000" dirty="0" err="1" smtClean="0"/>
              <a:t>often</a:t>
            </a:r>
            <a:r>
              <a:rPr lang="fr-FR" sz="2000" dirty="0" smtClean="0"/>
              <a:t> </a:t>
            </a:r>
            <a:r>
              <a:rPr lang="fr-FR" sz="2000" dirty="0" err="1" smtClean="0"/>
              <a:t>difficult</a:t>
            </a:r>
            <a:r>
              <a:rPr lang="fr-FR" sz="2000" dirty="0" smtClean="0"/>
              <a:t> to </a:t>
            </a:r>
            <a:r>
              <a:rPr lang="fr-FR" sz="2000" dirty="0" err="1" smtClean="0"/>
              <a:t>read</a:t>
            </a:r>
            <a:r>
              <a:rPr lang="fr-FR" sz="2000" dirty="0" smtClean="0"/>
              <a:t> and split over </a:t>
            </a:r>
            <a:r>
              <a:rPr lang="fr-FR" sz="2000" dirty="0" err="1" smtClean="0"/>
              <a:t>many</a:t>
            </a:r>
            <a:r>
              <a:rPr lang="fr-FR" sz="2000" dirty="0" smtClean="0"/>
              <a:t> files in </a:t>
            </a:r>
            <a:r>
              <a:rPr lang="fr-FR" sz="2000" dirty="0" err="1" smtClean="0"/>
              <a:t>different</a:t>
            </a:r>
            <a:r>
              <a:rPr lang="fr-FR" sz="2000" dirty="0" smtClean="0"/>
              <a:t> </a:t>
            </a:r>
            <a:r>
              <a:rPr lang="fr-FR" sz="2000" dirty="0" err="1" smtClean="0"/>
              <a:t>languages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654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neuron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98552" y="1418515"/>
            <a:ext cx="2545448" cy="18543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err="1" smtClean="0"/>
              <a:t>Compartmental</a:t>
            </a:r>
            <a:r>
              <a:rPr lang="fr-FR" dirty="0" smtClean="0"/>
              <a:t> </a:t>
            </a:r>
            <a:r>
              <a:rPr lang="fr-FR" dirty="0" err="1" smtClean="0"/>
              <a:t>modeling</a:t>
            </a:r>
            <a:r>
              <a:rPr lang="fr-FR" dirty="0" smtClean="0"/>
              <a:t> in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95536" y="2767568"/>
            <a:ext cx="85689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b="1" dirty="0" err="1" smtClean="0">
                <a:latin typeface="Courier New" pitchFamily="49" charset="0"/>
                <a:cs typeface="Courier New" pitchFamily="49" charset="0"/>
              </a:rPr>
              <a:t>brian.experimental.morphology</a:t>
            </a:r>
            <a:r>
              <a:rPr lang="fr-FR" sz="1400" b="1" dirty="0" smtClean="0">
                <a:latin typeface="Courier New" pitchFamily="49" charset="0"/>
                <a:cs typeface="Courier New" pitchFamily="49" charset="0"/>
              </a:rPr>
              <a:t> import *</a:t>
            </a:r>
          </a:p>
          <a:p>
            <a:endParaRPr lang="fr-FR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b="1" dirty="0" err="1" smtClean="0">
                <a:latin typeface="Courier New" pitchFamily="49" charset="0"/>
                <a:cs typeface="Courier New" pitchFamily="49" charset="0"/>
              </a:rPr>
              <a:t>mymorph</a:t>
            </a:r>
            <a:r>
              <a:rPr lang="fr-FR" sz="14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1400" b="1" dirty="0" err="1" smtClean="0">
                <a:latin typeface="Courier New" pitchFamily="49" charset="0"/>
                <a:cs typeface="Courier New" pitchFamily="49" charset="0"/>
              </a:rPr>
              <a:t>Morphology</a:t>
            </a:r>
            <a:r>
              <a:rPr lang="fr-FR" sz="1400" b="1" dirty="0" smtClean="0">
                <a:latin typeface="Courier New" pitchFamily="49" charset="0"/>
                <a:cs typeface="Courier New" pitchFamily="49" charset="0"/>
              </a:rPr>
              <a:t>('pyramidalL5.swc')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eqs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='''</a:t>
            </a:r>
          </a:p>
          <a:p>
            <a:r>
              <a:rPr lang="fr-FR" sz="1400" b="1" dirty="0" smtClean="0">
                <a:latin typeface="Courier New" pitchFamily="49" charset="0"/>
                <a:cs typeface="Courier New" pitchFamily="49" charset="0"/>
              </a:rPr>
              <a:t>Im=</a:t>
            </a:r>
            <a:r>
              <a:rPr lang="fr-FR" sz="1400" b="1" dirty="0" err="1" smtClean="0">
                <a:latin typeface="Courier New" pitchFamily="49" charset="0"/>
                <a:cs typeface="Courier New" pitchFamily="49" charset="0"/>
              </a:rPr>
              <a:t>gl</a:t>
            </a:r>
            <a:r>
              <a:rPr lang="fr-FR" sz="1400" b="1" dirty="0" smtClean="0">
                <a:latin typeface="Courier New" pitchFamily="49" charset="0"/>
                <a:cs typeface="Courier New" pitchFamily="49" charset="0"/>
              </a:rPr>
              <a:t>*(El-v)+</a:t>
            </a:r>
            <a:r>
              <a:rPr lang="fr-FR" sz="1400" b="1" dirty="0" err="1" smtClean="0">
                <a:latin typeface="Courier New" pitchFamily="49" charset="0"/>
                <a:cs typeface="Courier New" pitchFamily="49" charset="0"/>
              </a:rPr>
              <a:t>gNa</a:t>
            </a:r>
            <a:r>
              <a:rPr lang="fr-FR" sz="1400" b="1" dirty="0" smtClean="0">
                <a:latin typeface="Courier New" pitchFamily="49" charset="0"/>
                <a:cs typeface="Courier New" pitchFamily="49" charset="0"/>
              </a:rPr>
              <a:t>*m**3*h*(</a:t>
            </a:r>
            <a:r>
              <a:rPr lang="fr-FR" sz="1400" b="1" dirty="0" err="1" smtClean="0">
                <a:latin typeface="Courier New" pitchFamily="49" charset="0"/>
                <a:cs typeface="Courier New" pitchFamily="49" charset="0"/>
              </a:rPr>
              <a:t>ENa</a:t>
            </a:r>
            <a:r>
              <a:rPr lang="fr-FR" sz="1400" b="1" dirty="0" smtClean="0">
                <a:latin typeface="Courier New" pitchFamily="49" charset="0"/>
                <a:cs typeface="Courier New" pitchFamily="49" charset="0"/>
              </a:rPr>
              <a:t>-v) : </a:t>
            </a:r>
            <a:r>
              <a:rPr lang="fr-FR" sz="1400" b="1" dirty="0" err="1" smtClean="0">
                <a:latin typeface="Courier New" pitchFamily="49" charset="0"/>
                <a:cs typeface="Courier New" pitchFamily="49" charset="0"/>
              </a:rPr>
              <a:t>amp</a:t>
            </a:r>
            <a:r>
              <a:rPr lang="fr-FR" sz="1400" b="1" dirty="0" smtClean="0">
                <a:latin typeface="Courier New" pitchFamily="49" charset="0"/>
                <a:cs typeface="Courier New" pitchFamily="49" charset="0"/>
              </a:rPr>
              <a:t>/cm**2 # </a:t>
            </a:r>
            <a:r>
              <a:rPr lang="fr-FR" sz="1400" b="1" dirty="0" err="1" smtClean="0">
                <a:latin typeface="Courier New" pitchFamily="49" charset="0"/>
                <a:cs typeface="Courier New" pitchFamily="49" charset="0"/>
              </a:rPr>
              <a:t>transmembrane</a:t>
            </a:r>
            <a:r>
              <a:rPr lang="fr-FR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b="1" dirty="0" err="1" smtClean="0">
                <a:latin typeface="Courier New" pitchFamily="49" charset="0"/>
                <a:cs typeface="Courier New" pitchFamily="49" charset="0"/>
              </a:rPr>
              <a:t>current</a:t>
            </a:r>
            <a:endParaRPr lang="fr-FR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gNa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siemens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/cm**2 # spatially distributed conductance</a:t>
            </a:r>
          </a:p>
          <a:p>
            <a:r>
              <a:rPr lang="fr-FR" sz="1400" b="1" dirty="0" smtClean="0">
                <a:latin typeface="Courier New" pitchFamily="49" charset="0"/>
                <a:cs typeface="Courier New" pitchFamily="49" charset="0"/>
              </a:rPr>
              <a:t>dm/</a:t>
            </a:r>
            <a:r>
              <a:rPr lang="fr-FR" sz="1400" b="1" dirty="0" err="1" smtClean="0">
                <a:latin typeface="Courier New" pitchFamily="49" charset="0"/>
                <a:cs typeface="Courier New" pitchFamily="49" charset="0"/>
              </a:rPr>
              <a:t>dt</a:t>
            </a:r>
            <a:r>
              <a:rPr lang="fr-FR" sz="1400" b="1" dirty="0" smtClean="0">
                <a:latin typeface="Courier New" pitchFamily="49" charset="0"/>
                <a:cs typeface="Courier New" pitchFamily="49" charset="0"/>
              </a:rPr>
              <a:t>=(</a:t>
            </a:r>
            <a:r>
              <a:rPr lang="fr-FR" sz="1400" b="1" dirty="0" err="1" smtClean="0">
                <a:latin typeface="Courier New" pitchFamily="49" charset="0"/>
                <a:cs typeface="Courier New" pitchFamily="49" charset="0"/>
              </a:rPr>
              <a:t>minf</a:t>
            </a:r>
            <a:r>
              <a:rPr lang="fr-FR" sz="1400" b="1" dirty="0" smtClean="0">
                <a:latin typeface="Courier New" pitchFamily="49" charset="0"/>
                <a:cs typeface="Courier New" pitchFamily="49" charset="0"/>
              </a:rPr>
              <a:t>-m)/</a:t>
            </a:r>
            <a:r>
              <a:rPr lang="fr-FR" sz="1400" b="1" dirty="0" err="1" smtClean="0">
                <a:latin typeface="Courier New" pitchFamily="49" charset="0"/>
                <a:cs typeface="Courier New" pitchFamily="49" charset="0"/>
              </a:rPr>
              <a:t>tauinf</a:t>
            </a:r>
            <a:r>
              <a:rPr lang="fr-FR" sz="1400" b="1" dirty="0" smtClean="0">
                <a:latin typeface="Courier New" pitchFamily="49" charset="0"/>
                <a:cs typeface="Courier New" pitchFamily="49" charset="0"/>
              </a:rPr>
              <a:t> : 1 # </a:t>
            </a:r>
            <a:r>
              <a:rPr lang="fr-FR" sz="1400" b="1" dirty="0" err="1" smtClean="0">
                <a:latin typeface="Courier New" pitchFamily="49" charset="0"/>
                <a:cs typeface="Courier New" pitchFamily="49" charset="0"/>
              </a:rPr>
              <a:t>etc</a:t>
            </a:r>
            <a:endParaRPr lang="fr-FR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b="1" dirty="0" smtClean="0">
                <a:latin typeface="Courier New" pitchFamily="49" charset="0"/>
                <a:cs typeface="Courier New" pitchFamily="49" charset="0"/>
              </a:rPr>
              <a:t>''‘</a:t>
            </a:r>
          </a:p>
          <a:p>
            <a:endParaRPr lang="fr-FR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b="1" dirty="0" err="1" smtClean="0">
                <a:latin typeface="Courier New" pitchFamily="49" charset="0"/>
                <a:cs typeface="Courier New" pitchFamily="49" charset="0"/>
              </a:rPr>
              <a:t>neuron</a:t>
            </a:r>
            <a:r>
              <a:rPr lang="fr-FR" sz="14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1400" b="1" dirty="0" err="1" smtClean="0">
                <a:latin typeface="Courier New" pitchFamily="49" charset="0"/>
                <a:cs typeface="Courier New" pitchFamily="49" charset="0"/>
              </a:rPr>
              <a:t>SpatialNeuron</a:t>
            </a:r>
            <a:r>
              <a:rPr lang="fr-FR" sz="1400" b="1" dirty="0" smtClean="0">
                <a:latin typeface="Courier New" pitchFamily="49" charset="0"/>
                <a:cs typeface="Courier New" pitchFamily="49" charset="0"/>
              </a:rPr>
              <a:t>(model=</a:t>
            </a:r>
            <a:r>
              <a:rPr lang="fr-FR" sz="1400" b="1" dirty="0" err="1" smtClean="0">
                <a:latin typeface="Courier New" pitchFamily="49" charset="0"/>
                <a:cs typeface="Courier New" pitchFamily="49" charset="0"/>
              </a:rPr>
              <a:t>eqs,morphology</a:t>
            </a:r>
            <a:r>
              <a:rPr lang="fr-FR" sz="14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1400" b="1" dirty="0" err="1" smtClean="0">
                <a:latin typeface="Courier New" pitchFamily="49" charset="0"/>
                <a:cs typeface="Courier New" pitchFamily="49" charset="0"/>
              </a:rPr>
              <a:t>mymorph</a:t>
            </a:r>
            <a:r>
              <a:rPr lang="fr-FR" sz="14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fr-FR" sz="1400" b="1" dirty="0" smtClean="0">
                <a:latin typeface="Courier New" pitchFamily="49" charset="0"/>
                <a:cs typeface="Courier New" pitchFamily="49" charset="0"/>
              </a:rPr>
              <a:t>                           cm=0.9*</a:t>
            </a:r>
            <a:r>
              <a:rPr lang="fr-FR" sz="1400" b="1" dirty="0" err="1" smtClean="0">
                <a:latin typeface="Courier New" pitchFamily="49" charset="0"/>
                <a:cs typeface="Courier New" pitchFamily="49" charset="0"/>
              </a:rPr>
              <a:t>uF</a:t>
            </a:r>
            <a:r>
              <a:rPr lang="fr-FR" sz="1400" b="1" dirty="0" smtClean="0">
                <a:latin typeface="Courier New" pitchFamily="49" charset="0"/>
                <a:cs typeface="Courier New" pitchFamily="49" charset="0"/>
              </a:rPr>
              <a:t>/cm**2,Ri=150*ohm/cm)</a:t>
            </a:r>
          </a:p>
          <a:p>
            <a:endParaRPr lang="fr-FR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b="1" dirty="0" err="1" smtClean="0">
                <a:latin typeface="Courier New" pitchFamily="49" charset="0"/>
                <a:cs typeface="Courier New" pitchFamily="49" charset="0"/>
              </a:rPr>
              <a:t>initial_segment</a:t>
            </a:r>
            <a:r>
              <a:rPr lang="fr-FR" sz="14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1400" b="1" dirty="0" err="1" smtClean="0">
                <a:latin typeface="Courier New" pitchFamily="49" charset="0"/>
                <a:cs typeface="Courier New" pitchFamily="49" charset="0"/>
              </a:rPr>
              <a:t>neuron.axon</a:t>
            </a:r>
            <a:r>
              <a:rPr lang="fr-FR" sz="1400" b="1" dirty="0" smtClean="0">
                <a:latin typeface="Courier New" pitchFamily="49" charset="0"/>
                <a:cs typeface="Courier New" pitchFamily="49" charset="0"/>
              </a:rPr>
              <a:t>[0*</a:t>
            </a:r>
            <a:r>
              <a:rPr lang="fr-FR" sz="1400" b="1" dirty="0" err="1" smtClean="0">
                <a:latin typeface="Courier New" pitchFamily="49" charset="0"/>
                <a:cs typeface="Courier New" pitchFamily="49" charset="0"/>
              </a:rPr>
              <a:t>um</a:t>
            </a:r>
            <a:r>
              <a:rPr lang="fr-FR" sz="1400" b="1" dirty="0" smtClean="0">
                <a:latin typeface="Courier New" pitchFamily="49" charset="0"/>
                <a:cs typeface="Courier New" pitchFamily="49" charset="0"/>
              </a:rPr>
              <a:t>:100*</a:t>
            </a:r>
            <a:r>
              <a:rPr lang="fr-FR" sz="1400" b="1" dirty="0" err="1" smtClean="0">
                <a:latin typeface="Courier New" pitchFamily="49" charset="0"/>
                <a:cs typeface="Courier New" pitchFamily="49" charset="0"/>
              </a:rPr>
              <a:t>um</a:t>
            </a:r>
            <a:r>
              <a:rPr lang="fr-FR" sz="14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sz="1400" b="1" dirty="0" err="1" smtClean="0">
                <a:latin typeface="Courier New" pitchFamily="49" charset="0"/>
                <a:cs typeface="Courier New" pitchFamily="49" charset="0"/>
              </a:rPr>
              <a:t>initial_segment.gNa</a:t>
            </a:r>
            <a:r>
              <a:rPr lang="fr-FR" sz="14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1400" b="1" dirty="0" err="1" smtClean="0">
                <a:latin typeface="Courier New" pitchFamily="49" charset="0"/>
                <a:cs typeface="Courier New" pitchFamily="49" charset="0"/>
              </a:rPr>
              <a:t>linspace</a:t>
            </a:r>
            <a:r>
              <a:rPr lang="fr-FR" sz="1400" b="1" dirty="0" smtClean="0">
                <a:latin typeface="Courier New" pitchFamily="49" charset="0"/>
                <a:cs typeface="Courier New" pitchFamily="49" charset="0"/>
              </a:rPr>
              <a:t>(0*</a:t>
            </a:r>
            <a:r>
              <a:rPr lang="fr-FR" sz="1400" b="1" dirty="0" err="1" smtClean="0">
                <a:latin typeface="Courier New" pitchFamily="49" charset="0"/>
                <a:cs typeface="Courier New" pitchFamily="49" charset="0"/>
              </a:rPr>
              <a:t>nS</a:t>
            </a:r>
            <a:r>
              <a:rPr lang="fr-FR" sz="1400" b="1" dirty="0" smtClean="0">
                <a:latin typeface="Courier New" pitchFamily="49" charset="0"/>
                <a:cs typeface="Courier New" pitchFamily="49" charset="0"/>
              </a:rPr>
              <a:t>/cm**2,3000*</a:t>
            </a:r>
            <a:r>
              <a:rPr lang="fr-FR" sz="1400" b="1" dirty="0" err="1" smtClean="0">
                <a:latin typeface="Courier New" pitchFamily="49" charset="0"/>
                <a:cs typeface="Courier New" pitchFamily="49" charset="0"/>
              </a:rPr>
              <a:t>nS</a:t>
            </a:r>
            <a:r>
              <a:rPr lang="fr-FR" sz="1400" b="1" dirty="0" smtClean="0">
                <a:latin typeface="Courier New" pitchFamily="49" charset="0"/>
                <a:cs typeface="Courier New" pitchFamily="49" charset="0"/>
              </a:rPr>
              <a:t>/cm**2,</a:t>
            </a:r>
            <a:r>
              <a:rPr lang="fr-FR" sz="1400" b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fr-FR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b="1" dirty="0" err="1" smtClean="0">
                <a:latin typeface="Courier New" pitchFamily="49" charset="0"/>
                <a:cs typeface="Courier New" pitchFamily="49" charset="0"/>
              </a:rPr>
              <a:t>initial_segment</a:t>
            </a:r>
            <a:r>
              <a:rPr lang="fr-FR" sz="1400" b="1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pic>
        <p:nvPicPr>
          <p:cNvPr id="6" name="Picture 2" descr="C:\eclipse\workspace\More Brian\website\brian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475457"/>
            <a:ext cx="1905000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699792" y="1403484"/>
            <a:ext cx="389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 smtClean="0"/>
              <a:t>This </a:t>
            </a:r>
            <a:r>
              <a:rPr lang="fr-FR" sz="2000" i="1" dirty="0" err="1" smtClean="0"/>
              <a:t>is</a:t>
            </a:r>
            <a:r>
              <a:rPr lang="fr-FR" sz="2000" i="1" dirty="0" smtClean="0"/>
              <a:t> </a:t>
            </a:r>
            <a:r>
              <a:rPr lang="fr-FR" sz="2000" i="1" dirty="0" err="1" smtClean="0"/>
              <a:t>experimental</a:t>
            </a:r>
            <a:r>
              <a:rPr lang="fr-FR" sz="2000" i="1" dirty="0" smtClean="0"/>
              <a:t> and </a:t>
            </a:r>
            <a:r>
              <a:rPr lang="fr-FR" sz="2000" i="1" dirty="0" err="1" smtClean="0"/>
              <a:t>unfinished</a:t>
            </a:r>
            <a:r>
              <a:rPr lang="fr-FR" sz="2000" i="1" dirty="0" smtClean="0"/>
              <a:t>!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55161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Morphology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5536" y="1340768"/>
            <a:ext cx="8136904" cy="2062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morpho=Soma(30*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um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morpho.dendrite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Cylinder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diameter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=2*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um,length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=3*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um,n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=10)</a:t>
            </a:r>
          </a:p>
          <a:p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morpho.dendrite.L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ylinder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diameter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=1*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um,length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=3*</a:t>
            </a:r>
            <a:r>
              <a:rPr lang="fr-FR" sz="1600" b="1" dirty="0" err="1">
                <a:latin typeface="Courier New" pitchFamily="49" charset="0"/>
                <a:cs typeface="Courier New" pitchFamily="49" charset="0"/>
              </a:rPr>
              <a:t>um,n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=10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morpho.dendrite.R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Cylinder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diameter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=1*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um,length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=3*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um,n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=10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morpho.dendrite.LL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Cylinder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diameter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=1*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um,length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=3*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um,n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=10)</a:t>
            </a:r>
          </a:p>
          <a:p>
            <a:endParaRPr lang="fr-F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morpho=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Morphology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('pyramidalL5.swc')</a:t>
            </a:r>
          </a:p>
          <a:p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morpho.plot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fr-FR" sz="16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Image 4" descr="neuron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71800" y="3717032"/>
            <a:ext cx="3528392" cy="25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1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Initialization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5536" y="1340768"/>
            <a:ext cx="8136904" cy="32932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eqs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=’’’Im=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gL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*(EL-v)+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I+gNa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*m*(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ENa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-v) : 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amp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/cm**2</a:t>
            </a:r>
          </a:p>
          <a:p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       I : 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amp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/cm**2</a:t>
            </a:r>
          </a:p>
          <a:p>
            <a:r>
              <a:rPr lang="fr-F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gNa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 : siemens/cm**2</a:t>
            </a:r>
          </a:p>
          <a:p>
            <a:r>
              <a:rPr lang="fr-F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      ...’’’</a:t>
            </a:r>
          </a:p>
          <a:p>
            <a:endParaRPr lang="fr-F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neuron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SpatialNeuron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(model=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eqs,morphology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=morpho,</a:t>
            </a:r>
            <a:endParaRPr lang="fr-F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b="1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cm=0.9*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uF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/cm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**2,Ri=150*ohm/cm)</a:t>
            </a:r>
          </a:p>
          <a:p>
            <a:endParaRPr lang="fr-F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neuron.I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=0*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amp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/cm**2</a:t>
            </a:r>
          </a:p>
          <a:p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neuron.dendrite.gNa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[20:]=100*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gL</a:t>
            </a:r>
            <a:endParaRPr lang="fr-F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neuron.dendrite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[0*um:50*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um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].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gNa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=1e-3*siemens/cm**2</a:t>
            </a:r>
          </a:p>
          <a:p>
            <a:endParaRPr lang="fr-FR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neuron.I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[0]=0,05*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nA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neuron.area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[0]</a:t>
            </a:r>
          </a:p>
        </p:txBody>
      </p:sp>
    </p:spTree>
    <p:extLst>
      <p:ext uri="{BB962C8B-B14F-4D97-AF65-F5344CB8AC3E}">
        <p14:creationId xmlns:p14="http://schemas.microsoft.com/office/powerpoint/2010/main" val="165650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Future </a:t>
            </a:r>
            <a:r>
              <a:rPr lang="fr-FR" dirty="0" err="1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Point </a:t>
            </a:r>
            <a:r>
              <a:rPr lang="fr-FR" dirty="0" err="1" smtClean="0"/>
              <a:t>currents</a:t>
            </a:r>
            <a:r>
              <a:rPr lang="fr-FR" dirty="0" smtClean="0"/>
              <a:t> and synapses</a:t>
            </a:r>
          </a:p>
          <a:p>
            <a:r>
              <a:rPr lang="fr-FR" dirty="0" err="1" smtClean="0"/>
              <a:t>Better</a:t>
            </a:r>
            <a:r>
              <a:rPr lang="fr-FR" dirty="0" smtClean="0"/>
              <a:t> monitoring</a:t>
            </a:r>
          </a:p>
          <a:p>
            <a:r>
              <a:rPr lang="fr-FR" dirty="0" smtClean="0"/>
              <a:t>Speed! (code </a:t>
            </a:r>
            <a:r>
              <a:rPr lang="fr-FR" dirty="0" err="1" smtClean="0"/>
              <a:t>generation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Movies</a:t>
            </a:r>
            <a:r>
              <a:rPr lang="fr-FR" dirty="0" smtClean="0"/>
              <a:t>?</a:t>
            </a:r>
          </a:p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else</a:t>
            </a:r>
            <a:r>
              <a:rPr lang="fr-FR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53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fr-FR" dirty="0" smtClean="0"/>
              <a:t>Interactive session!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6125" y="2019612"/>
            <a:ext cx="390491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/>
              <a:t>Possibilities</a:t>
            </a:r>
            <a:r>
              <a:rPr lang="fr-FR" sz="2400" dirty="0" smtClean="0"/>
              <a:t>:</a:t>
            </a:r>
          </a:p>
          <a:p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The Hodgkin-Huxley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A passive </a:t>
            </a:r>
            <a:r>
              <a:rPr lang="fr-FR" sz="2400" dirty="0" err="1" smtClean="0"/>
              <a:t>cable</a:t>
            </a: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A </a:t>
            </a:r>
            <a:r>
              <a:rPr lang="fr-FR" sz="2400" dirty="0" err="1" smtClean="0"/>
              <a:t>bipolar</a:t>
            </a:r>
            <a:r>
              <a:rPr lang="fr-FR" sz="2400" dirty="0" smtClean="0"/>
              <a:t> </a:t>
            </a:r>
            <a:r>
              <a:rPr lang="fr-FR" sz="2400" dirty="0" err="1" smtClean="0"/>
              <a:t>neuron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316733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"/>
</p:tagLst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266</Words>
  <Application>Microsoft Office PowerPoint</Application>
  <PresentationFormat>On-screen Show (4:3)</PresentationFormat>
  <Paragraphs>68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Gill Sans MT</vt:lpstr>
      <vt:lpstr>Thème Office</vt:lpstr>
      <vt:lpstr>PowerPoint Presentation</vt:lpstr>
      <vt:lpstr>Why                  for compartmental modeling?</vt:lpstr>
      <vt:lpstr>Compartmental modeling in</vt:lpstr>
      <vt:lpstr>Morphology</vt:lpstr>
      <vt:lpstr>Initialization</vt:lpstr>
      <vt:lpstr>Future work</vt:lpstr>
      <vt:lpstr>Interactive session!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Romain</dc:creator>
  <cp:lastModifiedBy>Romain</cp:lastModifiedBy>
  <cp:revision>298</cp:revision>
  <dcterms:created xsi:type="dcterms:W3CDTF">2010-01-14T18:38:30Z</dcterms:created>
  <dcterms:modified xsi:type="dcterms:W3CDTF">2013-07-09T14:12:04Z</dcterms:modified>
</cp:coreProperties>
</file>