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embers.ozemail.com.au/~macinnis/scifun/house.gif"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businessinsider.com/how-does-googles-waymo-self-driving-car-work-graphic-2017-1" TargetMode="External"/><Relationship Id="rId3" Type="http://schemas.openxmlformats.org/officeDocument/2006/relationships/hyperlink" Target="https://twitter.com/sharifshameem/status/1282676454690451457?lang=en"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3ad1dc4a7_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3ad1dc4a7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6c3181dc4_08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c3181dc4_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http://members.ozemail.com.au/~macinnis/scifun/house.gif</a:t>
            </a:r>
            <a:endParaRPr/>
          </a:p>
          <a:p>
            <a:pPr indent="0" lvl="0" marL="0" rtl="0" algn="l">
              <a:spcBef>
                <a:spcPts val="0"/>
              </a:spcBef>
              <a:spcAft>
                <a:spcPts val="0"/>
              </a:spcAft>
              <a:buNone/>
            </a:pPr>
            <a:r>
              <a:rPr lang="en"/>
              <a:t>Euler path: Must have exactly zero or two nodes of odd degree.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ec0a0e1c_0_5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ec0a0e1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9741ac9d_13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9741ac9d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Freshman? Sophomore? Junior? Senior? Grad student? None of the above?</a:t>
            </a:r>
            <a:endParaRPr/>
          </a:p>
          <a:p>
            <a:pPr indent="0" lvl="0" marL="0" rtl="0" algn="l">
              <a:spcBef>
                <a:spcPts val="0"/>
              </a:spcBef>
              <a:spcAft>
                <a:spcPts val="0"/>
              </a:spcAft>
              <a:buNone/>
            </a:pPr>
            <a:r>
              <a:rPr lang="en"/>
              <a:t>CS Major? Intending to be a CS Major? Something else?</a:t>
            </a:r>
            <a:endParaRPr/>
          </a:p>
          <a:p>
            <a:pPr indent="0" lvl="0" marL="0" rtl="0" algn="l">
              <a:spcBef>
                <a:spcPts val="0"/>
              </a:spcBef>
              <a:spcAft>
                <a:spcPts val="0"/>
              </a:spcAft>
              <a:buNone/>
            </a:pPr>
            <a:r>
              <a:rPr lang="en"/>
              <a:t>61A? Java experience?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9741ac9d_1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9741ac9d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4a3814256_1_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4a3814256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4e41229f32_8_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e41229f32_8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ec0a0e1c_0_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eec0a0e1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9741ac9d_14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9741ac9d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minutes to reach this point (16 with new stuff)</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9741ac9d_15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9741ac9d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9741ac9d_3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9741ac9d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4d53bc28943b0dba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4d53bc28943b0dba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9741ac9d_38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9741ac9d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9741ac9d_310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9741ac9d_3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821245c8d_0_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21245c8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4c3e5e0b5b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c3e5e0b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21245c8d_0_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21245c8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9741ac9d_3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9741ac9d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821245c8d_0_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21245c8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d5e03be7f_1_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d5e03be7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9741ac9d_34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9741ac9d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9741ac9d_35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9741ac9d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26 minutes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95d4eef0_0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95d4eef0_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4e41229f32_8_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4e41229f32_8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6c3181dc4_014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6c3181dc4_0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97e8bf9f_01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97e8bf9f_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5f8eac95b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5f8eac9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5f8eac95b_0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5f8eac9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5fbb042ab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5fbb042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97e8bf9f_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97e8bf9f_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4d513203e6_0_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d513203e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6c3181dc4_0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c3181dc4_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9741ac9d_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9741ac9d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http://www.businessinsider.com/how-does-googles-waymo-self-driving-car-work-graphic-2017-1</a:t>
            </a:r>
            <a:endParaRPr/>
          </a:p>
          <a:p>
            <a:pPr indent="0" lvl="0" marL="0" rtl="0" algn="l">
              <a:spcBef>
                <a:spcPts val="0"/>
              </a:spcBef>
              <a:spcAft>
                <a:spcPts val="0"/>
              </a:spcAft>
              <a:buNone/>
            </a:pPr>
            <a:r>
              <a:rPr lang="en" u="sng">
                <a:solidFill>
                  <a:schemeClr val="hlink"/>
                </a:solidFill>
                <a:hlinkClick r:id="rId3"/>
              </a:rPr>
              <a:t>https://twitter.com/sharifshameem/status/1282676454690451457?lang=en</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6c3181dc4_07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c3181dc4_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66e3e1f2_0_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66e3e1f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981f499b_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981f499b_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2" name="Google Shape;12;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3" name="Google Shape;13;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12"/>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3"/>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6" name="Google Shape;16;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7" name="Google Shape;17;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noAutofit/>
          </a:bodyPr>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0" name="Google Shape;20;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1" name="Google Shape;21;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 name="Shape 24"/>
        <p:cNvGrpSpPr/>
        <p:nvPr/>
      </p:nvGrpSpPr>
      <p:grpSpPr>
        <a:xfrm>
          <a:off x="0" y="0"/>
          <a:ext cx="0" cy="0"/>
          <a:chOff x="0" y="0"/>
          <a:chExt cx="0" cy="0"/>
        </a:xfrm>
      </p:grpSpPr>
      <p:sp>
        <p:nvSpPr>
          <p:cNvPr id="25" name="Google Shape;25;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 name="Shape 30"/>
        <p:cNvGrpSpPr/>
        <p:nvPr/>
      </p:nvGrpSpPr>
      <p:grpSpPr>
        <a:xfrm>
          <a:off x="0" y="0"/>
          <a:ext cx="0" cy="0"/>
          <a:chOff x="0" y="0"/>
          <a:chExt cx="0" cy="0"/>
        </a:xfrm>
      </p:grpSpPr>
      <p:sp>
        <p:nvSpPr>
          <p:cNvPr id="31" name="Google Shape;31;p9"/>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32" name="Google Shape;32;p9"/>
          <p:cNvSpPr txBox="1"/>
          <p:nvPr>
            <p:ph idx="1" type="subTitle"/>
          </p:nvPr>
        </p:nvSpPr>
        <p:spPr>
          <a:xfrm>
            <a:off x="161925" y="2917125"/>
            <a:ext cx="5380800" cy="784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3000"/>
              <a:buFont typeface="Calibri"/>
              <a:buNone/>
              <a:defRPr b="0" i="0" sz="30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33" name="Google Shape;33;p9"/>
          <p:cNvCxnSpPr/>
          <p:nvPr/>
        </p:nvCxnSpPr>
        <p:spPr>
          <a:xfrm>
            <a:off x="290700" y="28216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sp>
        <p:nvSpPr>
          <p:cNvPr id="35" name="Google Shape;35;p10"/>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36" name="Google Shape;36;p10"/>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37" name="Google Shape;37;p10"/>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noAutofit/>
          </a:bodyPr>
          <a:lstStyle>
            <a:lvl1pPr indent="-381000" lvl="0" marL="457200" rtl="0">
              <a:spcBef>
                <a:spcPts val="600"/>
              </a:spcBef>
              <a:spcAft>
                <a:spcPts val="0"/>
              </a:spcAft>
              <a:buSzPts val="2400"/>
              <a:buFont typeface="Calibri"/>
              <a:buChar char="●"/>
              <a:defRPr sz="2400">
                <a:latin typeface="Calibri"/>
                <a:ea typeface="Calibri"/>
                <a:cs typeface="Calibri"/>
                <a:sym typeface="Calibri"/>
              </a:defRPr>
            </a:lvl1pPr>
            <a:lvl2pPr indent="-368300" lvl="1" marL="914400" rtl="0">
              <a:spcBef>
                <a:spcPts val="0"/>
              </a:spcBef>
              <a:spcAft>
                <a:spcPts val="0"/>
              </a:spcAft>
              <a:buSzPts val="2200"/>
              <a:buFont typeface="Calibri"/>
              <a:buChar char="○"/>
              <a:defRPr sz="2200">
                <a:latin typeface="Calibri"/>
                <a:ea typeface="Calibri"/>
                <a:cs typeface="Calibri"/>
                <a:sym typeface="Calibri"/>
              </a:defRPr>
            </a:lvl2pPr>
            <a:lvl3pPr indent="-355600" lvl="2" marL="1371600" rtl="0">
              <a:spcBef>
                <a:spcPts val="0"/>
              </a:spcBef>
              <a:spcAft>
                <a:spcPts val="0"/>
              </a:spcAft>
              <a:buSzPts val="2000"/>
              <a:buFont typeface="Calibri"/>
              <a:buChar char="■"/>
              <a:defRPr sz="20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1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40" name="Google Shape;40;p11"/>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1" name="Google Shape;41;p11"/>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hyperlink" Target="http://datastructur.es"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8" name="Google Shape;8;p1"/>
          <p:cNvPicPr preferRelativeResize="0"/>
          <p:nvPr/>
        </p:nvPicPr>
        <p:blipFill>
          <a:blip r:embed="rId1">
            <a:alphaModFix/>
          </a:blip>
          <a:stretch>
            <a:fillRect/>
          </a:stretch>
        </p:blipFill>
        <p:spPr>
          <a:xfrm>
            <a:off x="8686800" y="4983478"/>
            <a:ext cx="457200" cy="160022"/>
          </a:xfrm>
          <a:prstGeom prst="rect">
            <a:avLst/>
          </a:prstGeom>
          <a:noFill/>
          <a:ln>
            <a:noFill/>
          </a:ln>
        </p:spPr>
      </p:pic>
      <p:sp>
        <p:nvSpPr>
          <p:cNvPr id="9" name="Google Shape;9;p1"/>
          <p:cNvSpPr txBox="1"/>
          <p:nvPr/>
        </p:nvSpPr>
        <p:spPr>
          <a:xfrm>
            <a:off x="8578500" y="4793875"/>
            <a:ext cx="6552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u="sng">
                <a:solidFill>
                  <a:srgbClr val="1155CC"/>
                </a:solidFill>
                <a:latin typeface="Calibri"/>
                <a:ea typeface="Calibri"/>
                <a:cs typeface="Calibri"/>
                <a:sym typeface="Calibri"/>
                <a:hlinkClick r:id="rId2">
                  <a:extLst>
                    <a:ext uri="{A12FA001-AC4F-418D-AE19-62706E023703}">
                      <ahyp:hlinkClr val="tx"/>
                    </a:ext>
                  </a:extLst>
                </a:hlinkClick>
              </a:rPr>
              <a:t>datastructur.es</a:t>
            </a:r>
            <a:endParaRPr sz="600">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sp>
        <p:nvSpPr>
          <p:cNvPr id="28" name="Google Shape;28;p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29" name="Google Shape;29;p8"/>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datastructur.e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mailto:hug@cs.berkeley.edu"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www.youtube.com/watch?v=OVtnnIifaU8" TargetMode="External"/><Relationship Id="rId4" Type="http://schemas.openxmlformats.org/officeDocument/2006/relationships/image" Target="../media/image5.jpg"/><Relationship Id="rId5" Type="http://schemas.openxmlformats.org/officeDocument/2006/relationships/hyperlink" Target="http://www.youtube.com/watch?v=12lSScKSx20" TargetMode="External"/><Relationship Id="rId6"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datastructur.es" TargetMode="External"/><Relationship Id="rId4" Type="http://schemas.openxmlformats.org/officeDocument/2006/relationships/hyperlink" Target="https://edstem.org/us/courses/3735/discussion/" TargetMode="External"/><Relationship Id="rId5" Type="http://schemas.openxmlformats.org/officeDocument/2006/relationships/hyperlink" Target="https://joshhug.gitbooks.io/hug61b"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edstem.org/us/courses/3735/discussion/213629"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datastructur.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p21.datastructur.es/about.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hyperlink" Target="http://twitter.com/sharifshameem/status/1282676454690451457" TargetMode="External"/><Relationship Id="rId6" Type="http://schemas.openxmlformats.org/officeDocument/2006/relationships/image" Target="../media/image6.png"/><Relationship Id="rId7" Type="http://schemas.openxmlformats.org/officeDocument/2006/relationships/hyperlink" Target="http://twitter.com/sharifshameem/status/1282676454690451457"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hyperlink" Target="http://www.youtube.com/watch?v=-ZcEDqyMbFw" TargetMode="Externa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hyperlink" Target="http://www.youtube.com/watch?v=BIjj3Qcmbf4" TargetMode="External"/><Relationship Id="rId5" Type="http://schemas.openxmlformats.org/officeDocument/2006/relationships/image" Target="../media/image1.jpg"/><Relationship Id="rId6" Type="http://schemas.openxmlformats.org/officeDocument/2006/relationships/hyperlink" Target="http://www.youtube.com/watch?v=pp1NWRDl0pI" TargetMode="External"/><Relationship Id="rId7"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Note for those Stumbling on these Slides (Hi!)</a:t>
            </a:r>
            <a:endParaRPr/>
          </a:p>
        </p:txBody>
      </p:sp>
      <p:sp>
        <p:nvSpPr>
          <p:cNvPr id="52" name="Google Shape;52;p1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These lecture slides are not intended as written reference materials. </a:t>
            </a:r>
            <a:endParaRPr/>
          </a:p>
          <a:p>
            <a:pPr indent="-355600" lvl="1" marL="914400" rtl="0" algn="l">
              <a:spcBef>
                <a:spcPts val="0"/>
              </a:spcBef>
              <a:spcAft>
                <a:spcPts val="0"/>
              </a:spcAft>
              <a:buSzPts val="2000"/>
              <a:buChar char="○"/>
            </a:pPr>
            <a:r>
              <a:rPr lang="en"/>
              <a:t>Just reading them probably won’t be very educational.</a:t>
            </a:r>
            <a:endParaRPr/>
          </a:p>
          <a:p>
            <a:pPr indent="0" lvl="0" marL="457200" rtl="0" algn="l">
              <a:spcBef>
                <a:spcPts val="600"/>
              </a:spcBef>
              <a:spcAft>
                <a:spcPts val="0"/>
              </a:spcAft>
              <a:buNone/>
            </a:pPr>
            <a:r>
              <a:t/>
            </a:r>
            <a:endParaRPr/>
          </a:p>
          <a:p>
            <a:pPr indent="-355600" lvl="0" marL="457200" rtl="0" algn="l">
              <a:spcBef>
                <a:spcPts val="600"/>
              </a:spcBef>
              <a:spcAft>
                <a:spcPts val="0"/>
              </a:spcAft>
              <a:buSzPts val="2000"/>
              <a:buChar char="●"/>
            </a:pPr>
            <a:r>
              <a:rPr lang="en"/>
              <a:t>Best used in combination with webcasts and source code references.</a:t>
            </a:r>
            <a:endParaRPr/>
          </a:p>
          <a:p>
            <a:pPr indent="-355600" lvl="1" marL="914400" rtl="0" algn="l">
              <a:spcBef>
                <a:spcPts val="0"/>
              </a:spcBef>
              <a:spcAft>
                <a:spcPts val="0"/>
              </a:spcAft>
              <a:buSzPts val="2000"/>
              <a:buChar char="○"/>
            </a:pPr>
            <a:r>
              <a:rPr lang="en"/>
              <a:t>See (Video) and (Code) links under each lecture: </a:t>
            </a:r>
            <a:r>
              <a:rPr lang="en" u="sng">
                <a:solidFill>
                  <a:schemeClr val="hlink"/>
                </a:solidFill>
                <a:hlinkClick r:id="rId3"/>
              </a:rPr>
              <a:t>http://datastructur.es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pic>
        <p:nvPicPr>
          <p:cNvPr id="121" name="Google Shape;121;p24"/>
          <p:cNvPicPr preferRelativeResize="0"/>
          <p:nvPr/>
        </p:nvPicPr>
        <p:blipFill>
          <a:blip r:embed="rId3">
            <a:alphaModFix/>
          </a:blip>
          <a:stretch>
            <a:fillRect/>
          </a:stretch>
        </p:blipFill>
        <p:spPr>
          <a:xfrm>
            <a:off x="878825" y="1387900"/>
            <a:ext cx="1859600" cy="2649750"/>
          </a:xfrm>
          <a:prstGeom prst="rect">
            <a:avLst/>
          </a:prstGeom>
          <a:noFill/>
          <a:ln>
            <a:noFill/>
          </a:ln>
        </p:spPr>
      </p:pic>
      <p:sp>
        <p:nvSpPr>
          <p:cNvPr id="122" name="Google Shape;122;p2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As an end unto itself.</a:t>
            </a:r>
            <a:endParaRPr sz="2000"/>
          </a:p>
        </p:txBody>
      </p:sp>
      <p:pic>
        <p:nvPicPr>
          <p:cNvPr id="123" name="Google Shape;123;p24"/>
          <p:cNvPicPr preferRelativeResize="0"/>
          <p:nvPr/>
        </p:nvPicPr>
        <p:blipFill>
          <a:blip r:embed="rId4">
            <a:alphaModFix/>
          </a:blip>
          <a:stretch>
            <a:fillRect/>
          </a:stretch>
        </p:blipFill>
        <p:spPr>
          <a:xfrm>
            <a:off x="5237422" y="909463"/>
            <a:ext cx="2049303" cy="1615000"/>
          </a:xfrm>
          <a:prstGeom prst="rect">
            <a:avLst/>
          </a:prstGeom>
          <a:noFill/>
          <a:ln>
            <a:noFill/>
          </a:ln>
        </p:spPr>
      </p:pic>
      <p:pic>
        <p:nvPicPr>
          <p:cNvPr id="124" name="Google Shape;124;p24"/>
          <p:cNvPicPr preferRelativeResize="0"/>
          <p:nvPr/>
        </p:nvPicPr>
        <p:blipFill>
          <a:blip r:embed="rId5">
            <a:alphaModFix/>
          </a:blip>
          <a:stretch>
            <a:fillRect/>
          </a:stretch>
        </p:blipFill>
        <p:spPr>
          <a:xfrm>
            <a:off x="3890317" y="2846125"/>
            <a:ext cx="2219958" cy="1773500"/>
          </a:xfrm>
          <a:prstGeom prst="rect">
            <a:avLst/>
          </a:prstGeom>
          <a:noFill/>
          <a:ln>
            <a:noFill/>
          </a:ln>
        </p:spPr>
      </p:pic>
      <p:pic>
        <p:nvPicPr>
          <p:cNvPr id="125" name="Google Shape;125;p24"/>
          <p:cNvPicPr preferRelativeResize="0"/>
          <p:nvPr/>
        </p:nvPicPr>
        <p:blipFill>
          <a:blip r:embed="rId6">
            <a:alphaModFix/>
          </a:blip>
          <a:stretch>
            <a:fillRect/>
          </a:stretch>
        </p:blipFill>
        <p:spPr>
          <a:xfrm>
            <a:off x="6713700" y="2913151"/>
            <a:ext cx="2049300" cy="1639436"/>
          </a:xfrm>
          <a:prstGeom prst="rect">
            <a:avLst/>
          </a:prstGeom>
          <a:noFill/>
          <a:ln>
            <a:noFill/>
          </a:ln>
        </p:spPr>
      </p:pic>
      <p:sp>
        <p:nvSpPr>
          <p:cNvPr id="126" name="Google Shape;126;p24"/>
          <p:cNvSpPr txBox="1"/>
          <p:nvPr/>
        </p:nvSpPr>
        <p:spPr>
          <a:xfrm>
            <a:off x="166800" y="4094800"/>
            <a:ext cx="3605100" cy="9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Possible to draw without picking up pencil or going back over any lines.</a:t>
            </a:r>
            <a:endParaRPr/>
          </a:p>
        </p:txBody>
      </p:sp>
      <p:sp>
        <p:nvSpPr>
          <p:cNvPr id="127" name="Google Shape;127;p24"/>
          <p:cNvSpPr txBox="1"/>
          <p:nvPr/>
        </p:nvSpPr>
        <p:spPr>
          <a:xfrm>
            <a:off x="7248525" y="4533900"/>
            <a:ext cx="11145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Impossible.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for You</a:t>
            </a:r>
            <a:endParaRPr/>
          </a:p>
        </p:txBody>
      </p:sp>
      <p:sp>
        <p:nvSpPr>
          <p:cNvPr id="133" name="Google Shape;133;p2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What do you hope / expect to learn from this class? Why are you taking it?</a:t>
            </a:r>
            <a:endParaRPr/>
          </a:p>
          <a:p>
            <a:pPr indent="0" lvl="0" marL="0" marR="0" rtl="0" algn="l">
              <a:lnSpc>
                <a:spcPct val="100000"/>
              </a:lnSpc>
              <a:spcBef>
                <a:spcPts val="6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Are You?</a:t>
            </a:r>
            <a:endParaRPr/>
          </a:p>
        </p:txBody>
      </p:sp>
      <p:sp>
        <p:nvSpPr>
          <p:cNvPr id="139" name="Google Shape;139;p2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Assuming the Zoom webinar polls are set up correctly, let’s do a quick poll.</a:t>
            </a:r>
            <a:endParaRPr/>
          </a:p>
          <a:p>
            <a:pPr indent="-355600" lvl="0" marL="457200" rtl="0" algn="l">
              <a:spcBef>
                <a:spcPts val="600"/>
              </a:spcBef>
              <a:spcAft>
                <a:spcPts val="0"/>
              </a:spcAft>
              <a:buSzPts val="2000"/>
              <a:buChar char="●"/>
            </a:pPr>
            <a:r>
              <a:rPr lang="en"/>
              <a:t>Year?</a:t>
            </a:r>
            <a:endParaRPr/>
          </a:p>
          <a:p>
            <a:pPr indent="-355600" lvl="0" marL="457200" rtl="0" algn="l">
              <a:spcBef>
                <a:spcPts val="0"/>
              </a:spcBef>
              <a:spcAft>
                <a:spcPts val="0"/>
              </a:spcAft>
              <a:buSzPts val="2000"/>
              <a:buChar char="●"/>
            </a:pPr>
            <a:r>
              <a:rPr lang="en"/>
              <a:t>Prior Java experience?</a:t>
            </a:r>
            <a:endParaRPr/>
          </a:p>
          <a:p>
            <a:pPr indent="-355600" lvl="0" marL="457200" rtl="0" algn="l">
              <a:spcBef>
                <a:spcPts val="0"/>
              </a:spcBef>
              <a:spcAft>
                <a:spcPts val="0"/>
              </a:spcAft>
              <a:buSzPts val="2000"/>
              <a:buChar char="●"/>
            </a:pPr>
            <a:r>
              <a:rPr lang="en"/>
              <a:t>Which pre-req did you take?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Are We?</a:t>
            </a:r>
            <a:endParaRPr/>
          </a:p>
        </p:txBody>
      </p:sp>
      <p:sp>
        <p:nvSpPr>
          <p:cNvPr id="145" name="Google Shape;145;p27"/>
          <p:cNvSpPr txBox="1"/>
          <p:nvPr>
            <p:ph idx="1" type="body"/>
          </p:nvPr>
        </p:nvSpPr>
        <p:spPr>
          <a:xfrm>
            <a:off x="166800" y="435400"/>
            <a:ext cx="8650500" cy="425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Instructor: Josh Hug (me)      </a:t>
            </a:r>
            <a:r>
              <a:rPr lang="en" sz="1800" u="sng">
                <a:solidFill>
                  <a:schemeClr val="hlink"/>
                </a:solidFill>
                <a:hlinkClick r:id="rId3"/>
              </a:rPr>
              <a:t>hug@cs.berkeley.edu</a:t>
            </a:r>
            <a:r>
              <a:rPr lang="en" sz="1800"/>
              <a:t>     779 Soda (goodbye office)</a:t>
            </a:r>
            <a:endParaRPr sz="1800"/>
          </a:p>
          <a:p>
            <a:pPr indent="0" lvl="0" marL="0" rtl="0" algn="l">
              <a:spcBef>
                <a:spcPts val="600"/>
              </a:spcBef>
              <a:spcAft>
                <a:spcPts val="0"/>
              </a:spcAft>
              <a:buNone/>
            </a:pPr>
            <a:r>
              <a:rPr lang="en" sz="1800"/>
              <a:t>GSIs: </a:t>
            </a:r>
            <a:endParaRPr sz="1800"/>
          </a:p>
          <a:p>
            <a:pPr indent="-330200" lvl="0" marL="457200" rtl="0" algn="l">
              <a:spcBef>
                <a:spcPts val="600"/>
              </a:spcBef>
              <a:spcAft>
                <a:spcPts val="0"/>
              </a:spcAft>
              <a:buSzPts val="1600"/>
              <a:buChar char="●"/>
            </a:pPr>
            <a:r>
              <a:rPr lang="en" sz="1600"/>
              <a:t>Tutors</a:t>
            </a:r>
            <a:endParaRPr sz="1600"/>
          </a:p>
          <a:p>
            <a:pPr indent="-330200" lvl="1" marL="914400" rtl="0" algn="l">
              <a:spcBef>
                <a:spcPts val="0"/>
              </a:spcBef>
              <a:spcAft>
                <a:spcPts val="0"/>
              </a:spcAft>
              <a:buSzPts val="1600"/>
              <a:buChar char="○"/>
            </a:pPr>
            <a:r>
              <a:rPr lang="en" sz="1600"/>
              <a:t>Abhishek Kumar, Ahmed Baqai, Angela Chen, Arushi Somani, Avyakth Challa, David Lee, Jesse Dai, Michael Sparre, Nandini Singh, Nikhil Mandava, Nishant Patwardhan, Saad Jamal, Saikumar Gantla, Sean Kim, Shreyans Sethi, Shriya Nandwani, Smruthi Balajee, Srinidhi Sankar, Todd Yu</a:t>
            </a:r>
            <a:endParaRPr sz="1800"/>
          </a:p>
          <a:p>
            <a:pPr indent="-330200" lvl="0" marL="457200" rtl="0" algn="l">
              <a:spcBef>
                <a:spcPts val="0"/>
              </a:spcBef>
              <a:spcAft>
                <a:spcPts val="0"/>
              </a:spcAft>
              <a:buSzPts val="1600"/>
              <a:buChar char="●"/>
            </a:pPr>
            <a:r>
              <a:rPr lang="en" sz="1600"/>
              <a:t>Part time</a:t>
            </a:r>
            <a:endParaRPr sz="1600"/>
          </a:p>
          <a:p>
            <a:pPr indent="-330200" lvl="1" marL="914400" rtl="0" algn="l">
              <a:spcBef>
                <a:spcPts val="0"/>
              </a:spcBef>
              <a:spcAft>
                <a:spcPts val="0"/>
              </a:spcAft>
              <a:buSzPts val="1600"/>
              <a:buChar char="○"/>
            </a:pPr>
            <a:r>
              <a:rPr lang="en" sz="1600"/>
              <a:t>Ajay Singh, Anton Zabreyko, Aram Kazorian, Cindy Zhang, Crystal Wang, Ethan Mehta, Fatema Yasini, Grace Altree, Hannah Yan, Isha Srinivasan, Jack Wang, Joshua Blanchard, Joshua Yang, Luke Liu, Naama Bareket, Richa Kotni, Robin Qiu, Romain Priour, Sara Reynolds, Sarah Liu, Sarina Sabouri, Sherry Fan, Shreyas Kompalli, SreeVidya Ganga, Tony Kam</a:t>
            </a:r>
            <a:endParaRPr sz="1600"/>
          </a:p>
          <a:p>
            <a:pPr indent="-330200" lvl="0" marL="457200" rtl="0" algn="l">
              <a:spcBef>
                <a:spcPts val="0"/>
              </a:spcBef>
              <a:spcAft>
                <a:spcPts val="0"/>
              </a:spcAft>
              <a:buSzPts val="1600"/>
              <a:buChar char="●"/>
            </a:pPr>
            <a:r>
              <a:rPr lang="en" sz="1600"/>
              <a:t>Full time</a:t>
            </a:r>
            <a:endParaRPr sz="1600"/>
          </a:p>
          <a:p>
            <a:pPr indent="-330200" lvl="1" marL="914400" rtl="0" algn="l">
              <a:spcBef>
                <a:spcPts val="0"/>
              </a:spcBef>
              <a:spcAft>
                <a:spcPts val="0"/>
              </a:spcAft>
              <a:buSzPts val="1600"/>
              <a:buChar char="○"/>
            </a:pPr>
            <a:r>
              <a:rPr lang="en" sz="1600"/>
              <a:t>Ada Hu, Alex Schedel, Allyson Park, Anjali Kantharuban, Arjun Sahai, Boren Tsai, Claire Ko, Connor Lafferty, Eric Tang, Eric Zhu, Henry Maier, Itai Smith, Linda Deng, Neil Kulkarni, Omar Khan, Sohum Hulyalkar, Sumer Kohli</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Are We? (continued)</a:t>
            </a:r>
            <a:endParaRPr/>
          </a:p>
        </p:txBody>
      </p:sp>
      <p:sp>
        <p:nvSpPr>
          <p:cNvPr id="151" name="Google Shape;151;p28"/>
          <p:cNvSpPr txBox="1"/>
          <p:nvPr>
            <p:ph idx="1" type="body"/>
          </p:nvPr>
        </p:nvSpPr>
        <p:spPr>
          <a:xfrm>
            <a:off x="243000" y="556500"/>
            <a:ext cx="2085000" cy="4153800"/>
          </a:xfrm>
          <a:prstGeom prst="rect">
            <a:avLst/>
          </a:prstGeom>
        </p:spPr>
        <p:txBody>
          <a:bodyPr anchorCtr="0" anchor="t" bIns="91425" lIns="91425" spcFirstLastPara="1" rIns="91425" wrap="square" tIns="91425">
            <a:noAutofit/>
          </a:bodyPr>
          <a:lstStyle/>
          <a:p>
            <a:pPr indent="0" lvl="0" marL="0" rtl="0" algn="l">
              <a:lnSpc>
                <a:spcPct val="200000"/>
              </a:lnSpc>
              <a:spcBef>
                <a:spcPts val="600"/>
              </a:spcBef>
              <a:spcAft>
                <a:spcPts val="0"/>
              </a:spcAft>
              <a:buNone/>
            </a:pPr>
            <a:r>
              <a:rPr lang="en" sz="1700"/>
              <a:t>Academic interns:</a:t>
            </a:r>
            <a:endParaRPr sz="1700"/>
          </a:p>
          <a:p>
            <a:pPr indent="0" lvl="0" marL="0" rtl="0" algn="l">
              <a:lnSpc>
                <a:spcPct val="200000"/>
              </a:lnSpc>
              <a:spcBef>
                <a:spcPts val="0"/>
              </a:spcBef>
              <a:spcAft>
                <a:spcPts val="0"/>
              </a:spcAft>
              <a:buNone/>
            </a:pPr>
            <a:r>
              <a:rPr lang="en" sz="1000">
                <a:solidFill>
                  <a:srgbClr val="000000"/>
                </a:solidFill>
                <a:latin typeface="Arial"/>
                <a:ea typeface="Arial"/>
                <a:cs typeface="Arial"/>
                <a:sym typeface="Arial"/>
              </a:rPr>
              <a:t>Tanya Jain</a:t>
            </a:r>
            <a:endParaRPr sz="10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rPr lang="en" sz="1000">
                <a:solidFill>
                  <a:srgbClr val="000000"/>
                </a:solidFill>
                <a:latin typeface="Arial"/>
                <a:ea typeface="Arial"/>
                <a:cs typeface="Arial"/>
                <a:sym typeface="Arial"/>
              </a:rPr>
              <a:t>Justin Thein</a:t>
            </a:r>
            <a:endParaRPr sz="10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rPr lang="en" sz="1000">
                <a:solidFill>
                  <a:srgbClr val="000000"/>
                </a:solidFill>
                <a:latin typeface="Arial"/>
                <a:ea typeface="Arial"/>
                <a:cs typeface="Arial"/>
                <a:sym typeface="Arial"/>
              </a:rPr>
              <a:t>Kyle Yu</a:t>
            </a:r>
            <a:endParaRPr sz="10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rPr lang="en" sz="1000">
                <a:solidFill>
                  <a:srgbClr val="000000"/>
                </a:solidFill>
                <a:latin typeface="Arial"/>
                <a:ea typeface="Arial"/>
                <a:cs typeface="Arial"/>
                <a:sym typeface="Arial"/>
              </a:rPr>
              <a:t>Michael Huang</a:t>
            </a:r>
            <a:endParaRPr sz="10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rPr lang="en" sz="1000">
                <a:solidFill>
                  <a:srgbClr val="000000"/>
                </a:solidFill>
                <a:latin typeface="Arial"/>
                <a:ea typeface="Arial"/>
                <a:cs typeface="Arial"/>
                <a:sym typeface="Arial"/>
              </a:rPr>
              <a:t>Xinling Yu</a:t>
            </a:r>
            <a:endParaRPr sz="10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rPr lang="en" sz="1000">
                <a:solidFill>
                  <a:srgbClr val="000000"/>
                </a:solidFill>
                <a:latin typeface="Arial"/>
                <a:ea typeface="Arial"/>
                <a:cs typeface="Arial"/>
                <a:sym typeface="Arial"/>
              </a:rPr>
              <a:t>Rahul Mohankumar</a:t>
            </a:r>
            <a:endParaRPr sz="10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rPr lang="en" sz="1000">
                <a:solidFill>
                  <a:srgbClr val="000000"/>
                </a:solidFill>
                <a:latin typeface="Arial"/>
                <a:ea typeface="Arial"/>
                <a:cs typeface="Arial"/>
                <a:sym typeface="Arial"/>
              </a:rPr>
              <a:t>Deepak Ragu</a:t>
            </a:r>
            <a:endParaRPr sz="10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rPr lang="en" sz="1000">
                <a:solidFill>
                  <a:srgbClr val="000000"/>
                </a:solidFill>
                <a:latin typeface="Arial"/>
                <a:ea typeface="Arial"/>
                <a:cs typeface="Arial"/>
                <a:sym typeface="Arial"/>
              </a:rPr>
              <a:t>Tymon Thi</a:t>
            </a:r>
            <a:endParaRPr sz="10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rPr lang="en" sz="1000">
                <a:solidFill>
                  <a:srgbClr val="000000"/>
                </a:solidFill>
                <a:latin typeface="Arial"/>
                <a:ea typeface="Arial"/>
                <a:cs typeface="Arial"/>
                <a:sym typeface="Arial"/>
              </a:rPr>
              <a:t>Aryan Agrawal</a:t>
            </a:r>
            <a:endParaRPr sz="10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rPr lang="en" sz="1000">
                <a:solidFill>
                  <a:srgbClr val="000000"/>
                </a:solidFill>
                <a:latin typeface="Arial"/>
                <a:ea typeface="Arial"/>
                <a:cs typeface="Arial"/>
                <a:sym typeface="Arial"/>
              </a:rPr>
              <a:t>Devin Sze</a:t>
            </a:r>
            <a:endParaRPr sz="10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rPr lang="en" sz="1000">
                <a:solidFill>
                  <a:srgbClr val="000000"/>
                </a:solidFill>
                <a:latin typeface="Arial"/>
                <a:ea typeface="Arial"/>
                <a:cs typeface="Arial"/>
                <a:sym typeface="Arial"/>
              </a:rPr>
              <a:t>YiTing Yan</a:t>
            </a:r>
            <a:endParaRPr sz="10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rPr lang="en" sz="1000">
                <a:solidFill>
                  <a:srgbClr val="000000"/>
                </a:solidFill>
                <a:latin typeface="Arial"/>
                <a:ea typeface="Arial"/>
                <a:cs typeface="Arial"/>
                <a:sym typeface="Arial"/>
              </a:rPr>
              <a:t>David Chung</a:t>
            </a:r>
            <a:endParaRPr sz="1000">
              <a:solidFill>
                <a:srgbClr val="000000"/>
              </a:solidFill>
              <a:latin typeface="Arial"/>
              <a:ea typeface="Arial"/>
              <a:cs typeface="Arial"/>
              <a:sym typeface="Arial"/>
            </a:endParaRPr>
          </a:p>
          <a:p>
            <a:pPr indent="0" lvl="0" marL="0" rtl="0" algn="l">
              <a:lnSpc>
                <a:spcPct val="200000"/>
              </a:lnSpc>
              <a:spcBef>
                <a:spcPts val="600"/>
              </a:spcBef>
              <a:spcAft>
                <a:spcPts val="0"/>
              </a:spcAft>
              <a:buNone/>
            </a:pPr>
            <a:r>
              <a:t/>
            </a:r>
            <a:endParaRPr sz="1200"/>
          </a:p>
        </p:txBody>
      </p:sp>
      <p:sp>
        <p:nvSpPr>
          <p:cNvPr id="152" name="Google Shape;152;p28"/>
          <p:cNvSpPr txBox="1"/>
          <p:nvPr/>
        </p:nvSpPr>
        <p:spPr>
          <a:xfrm>
            <a:off x="2328000" y="648050"/>
            <a:ext cx="2651100" cy="18405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Viansa Schmulbach</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Ritik Batra</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Yash Gupta</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Arda Demirci</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Eric Pineda</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Anik Gupta</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Nitya Goyal</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Sonja Johanson</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Stephanie Jue</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Dexter To</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Sean Hayes</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Olivia Huang</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Genevieve Brooks</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Kush Garg</a:t>
            </a:r>
            <a:endParaRPr sz="1000">
              <a:solidFill>
                <a:schemeClr val="dk1"/>
              </a:solidFill>
            </a:endParaRPr>
          </a:p>
          <a:p>
            <a:pPr indent="0" lvl="0" marL="0" rtl="0" algn="l">
              <a:spcBef>
                <a:spcPts val="0"/>
              </a:spcBef>
              <a:spcAft>
                <a:spcPts val="0"/>
              </a:spcAft>
              <a:buNone/>
            </a:pPr>
            <a:r>
              <a:t/>
            </a:r>
            <a:endParaRPr/>
          </a:p>
        </p:txBody>
      </p:sp>
      <p:sp>
        <p:nvSpPr>
          <p:cNvPr id="153" name="Google Shape;153;p28"/>
          <p:cNvSpPr txBox="1"/>
          <p:nvPr/>
        </p:nvSpPr>
        <p:spPr>
          <a:xfrm>
            <a:off x="4365725" y="648050"/>
            <a:ext cx="1687200" cy="9366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Reza Sajadiany</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Michelle Cheung</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Maryam Azmandian</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Arth Vidyarthi</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Amanda Yao</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Arvind Rajaraman</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Andrew Lee</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Anrui Gu</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Haroun Khaleel</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Ansh Nanda</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Catherine Hwu</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Stephen Yang</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Jerry Sun</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Aady Pillai</a:t>
            </a:r>
            <a:endParaRPr sz="1000">
              <a:solidFill>
                <a:schemeClr val="dk1"/>
              </a:solidFill>
            </a:endParaRPr>
          </a:p>
          <a:p>
            <a:pPr indent="0" lvl="0" marL="0" rtl="0" algn="l">
              <a:spcBef>
                <a:spcPts val="0"/>
              </a:spcBef>
              <a:spcAft>
                <a:spcPts val="0"/>
              </a:spcAft>
              <a:buNone/>
            </a:pPr>
            <a:r>
              <a:t/>
            </a:r>
            <a:endParaRPr/>
          </a:p>
        </p:txBody>
      </p:sp>
      <p:sp>
        <p:nvSpPr>
          <p:cNvPr id="154" name="Google Shape;154;p28"/>
          <p:cNvSpPr txBox="1"/>
          <p:nvPr/>
        </p:nvSpPr>
        <p:spPr>
          <a:xfrm>
            <a:off x="5116200" y="694650"/>
            <a:ext cx="1495500" cy="996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
        <p:nvSpPr>
          <p:cNvPr id="155" name="Google Shape;155;p28"/>
          <p:cNvSpPr txBox="1"/>
          <p:nvPr/>
        </p:nvSpPr>
        <p:spPr>
          <a:xfrm>
            <a:off x="6474800" y="648050"/>
            <a:ext cx="1358400" cy="9366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Emmett Dreyer</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Kaci Gu</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Richard Lee</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Suhrid Saha</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Sunay Dagli</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Anne Nguyen</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Fakhri Widodo</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Shefali Goel</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Alina Trinh</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Amritansh Saraf</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Siddhant Sharma</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Phoebe Troup-Galligan</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Steven Chen</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Are We? (continued (continued))</a:t>
            </a:r>
            <a:endParaRPr/>
          </a:p>
        </p:txBody>
      </p:sp>
      <p:sp>
        <p:nvSpPr>
          <p:cNvPr id="161" name="Google Shape;161;p29"/>
          <p:cNvSpPr txBox="1"/>
          <p:nvPr/>
        </p:nvSpPr>
        <p:spPr>
          <a:xfrm>
            <a:off x="339700" y="587800"/>
            <a:ext cx="3155100" cy="3681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Abrar Rahman</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Xinqi Yu</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Sum Ying Celeste Wu</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Brenda Huang</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Zoe Parcells</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Nathan Tran</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Aditi Bamba</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Jasper Emhoff</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Amudha Sairam</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Ananya Gupta</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Samuel Stulman</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Carolina Rios-Martinez</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Elise Ong</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Ola Alsaedi</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62" name="Google Shape;162;p29"/>
          <p:cNvSpPr txBox="1"/>
          <p:nvPr/>
        </p:nvSpPr>
        <p:spPr>
          <a:xfrm>
            <a:off x="2387350" y="587800"/>
            <a:ext cx="2404800" cy="9585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Shivani Ahuja</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Tiffany Luu</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Isha Arora</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Aditya Prasad</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Daniel Detchev</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Grace Chen</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Austin Ho</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Nicholas Cheng</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Shannon Bonet</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Jane Lee</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Kaaviya Sasikumar</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Ankita Janakiraman</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Leo Kao</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Kevin Jin</a:t>
            </a:r>
            <a:endParaRPr sz="1000">
              <a:solidFill>
                <a:schemeClr val="dk1"/>
              </a:solidFill>
            </a:endParaRPr>
          </a:p>
          <a:p>
            <a:pPr indent="0" lvl="0" marL="0" rtl="0" algn="l">
              <a:spcBef>
                <a:spcPts val="600"/>
              </a:spcBef>
              <a:spcAft>
                <a:spcPts val="0"/>
              </a:spcAft>
              <a:buClr>
                <a:schemeClr val="dk1"/>
              </a:buClr>
              <a:buSzPts val="1100"/>
              <a:buFont typeface="Arial"/>
              <a:buNone/>
            </a:pPr>
            <a:r>
              <a:t/>
            </a:r>
            <a:endParaRPr/>
          </a:p>
        </p:txBody>
      </p:sp>
      <p:sp>
        <p:nvSpPr>
          <p:cNvPr id="163" name="Google Shape;163;p29"/>
          <p:cNvSpPr txBox="1"/>
          <p:nvPr/>
        </p:nvSpPr>
        <p:spPr>
          <a:xfrm>
            <a:off x="4578400" y="587800"/>
            <a:ext cx="2574600" cy="12819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Kuhu Sharma</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Vivian Liu</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Xinyu Fu</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Christina (Siting) Shao</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Sofia Roz</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000">
                <a:solidFill>
                  <a:schemeClr val="dk1"/>
                </a:solidFill>
              </a:rPr>
              <a:t>Annie Wang</a:t>
            </a:r>
            <a:endParaRPr sz="1000">
              <a:solidFill>
                <a:schemeClr val="dk1"/>
              </a:solidFill>
            </a:endParaRPr>
          </a:p>
          <a:p>
            <a:pPr indent="0" lvl="0" marL="0" rtl="0" algn="l">
              <a:spcBef>
                <a:spcPts val="0"/>
              </a:spcBef>
              <a:spcAft>
                <a:spcPts val="0"/>
              </a:spcAft>
              <a:buNone/>
            </a:pPr>
            <a:r>
              <a:t/>
            </a:r>
            <a:endParaRPr/>
          </a:p>
        </p:txBody>
      </p:sp>
      <p:sp>
        <p:nvSpPr>
          <p:cNvPr id="164" name="Google Shape;164;p29"/>
          <p:cNvSpPr txBox="1"/>
          <p:nvPr/>
        </p:nvSpPr>
        <p:spPr>
          <a:xfrm>
            <a:off x="6457225" y="587800"/>
            <a:ext cx="2525100" cy="13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68" name="Shape 168"/>
        <p:cNvGrpSpPr/>
        <p:nvPr/>
      </p:nvGrpSpPr>
      <p:grpSpPr>
        <a:xfrm>
          <a:off x="0" y="0"/>
          <a:ext cx="0" cy="0"/>
          <a:chOff x="0" y="0"/>
          <a:chExt cx="0" cy="0"/>
        </a:xfrm>
      </p:grpSpPr>
      <p:sp>
        <p:nvSpPr>
          <p:cNvPr id="169" name="Google Shape;169;p30"/>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Learning Philosophy</a:t>
            </a:r>
            <a:endParaRPr sz="4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1081250" y="31530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Manner in Which Learning Occurs (TMWLO)</a:t>
            </a:r>
            <a:endParaRPr/>
          </a:p>
        </p:txBody>
      </p:sp>
      <p:pic>
        <p:nvPicPr>
          <p:cNvPr descr="it does look like he's had a few drinks, and it was the first time ever on the machine. there is plenty of suck to go around." id="175" name="Google Shape;175;p31" title="one dude doing the dance dance revolution for the first time">
            <a:hlinkClick r:id="rId3"/>
          </p:cNvPr>
          <p:cNvPicPr preferRelativeResize="0"/>
          <p:nvPr/>
        </p:nvPicPr>
        <p:blipFill>
          <a:blip r:embed="rId4">
            <a:alphaModFix/>
          </a:blip>
          <a:stretch>
            <a:fillRect/>
          </a:stretch>
        </p:blipFill>
        <p:spPr>
          <a:xfrm>
            <a:off x="83225" y="1466500"/>
            <a:ext cx="4572000" cy="3429000"/>
          </a:xfrm>
          <a:prstGeom prst="rect">
            <a:avLst/>
          </a:prstGeom>
          <a:noFill/>
          <a:ln>
            <a:noFill/>
          </a:ln>
        </p:spPr>
      </p:pic>
      <p:pic>
        <p:nvPicPr>
          <p:cNvPr descr="DanceDanceRevolution&#10;PARANOiA REVOLUTION&#10;CHALLENGE DOUBLE&#10;player name:TAKASKE-&#10;&#10;----Option----&#10;x1.5&#10;MIRROR&#10;RAINBOW&#10;CLASSICC&#10;DARKEST&#10;-----------------&#10;&#10;March.24.2013&#10;HAP'1 GAME CITTA UNO(Nishi-Urawa)&#10;Saitama Sakura-Ku Saitama (JAPAN)" id="176" name="Google Shape;176;p31" title="PARANOiA Revolution CHALLENGE DOUBLE &quot;A&quot;RANK TAKASKE-/DDR_JAPAN DDR">
            <a:hlinkClick r:id="rId5"/>
          </p:cNvPr>
          <p:cNvPicPr preferRelativeResize="0"/>
          <p:nvPr/>
        </p:nvPicPr>
        <p:blipFill>
          <a:blip r:embed="rId6">
            <a:alphaModFix/>
          </a:blip>
          <a:stretch>
            <a:fillRect/>
          </a:stretch>
        </p:blipFill>
        <p:spPr>
          <a:xfrm>
            <a:off x="4450475" y="1466500"/>
            <a:ext cx="4572000" cy="342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TMWLO</a:t>
            </a:r>
            <a:endParaRPr/>
          </a:p>
        </p:txBody>
      </p:sp>
      <p:sp>
        <p:nvSpPr>
          <p:cNvPr id="182" name="Google Shape;182;p3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Small minority of your learning: </a:t>
            </a:r>
            <a:endParaRPr/>
          </a:p>
          <a:p>
            <a:pPr indent="-355600" lvl="0" marL="457200" rtl="0" algn="l">
              <a:spcBef>
                <a:spcPts val="600"/>
              </a:spcBef>
              <a:spcAft>
                <a:spcPts val="0"/>
              </a:spcAft>
              <a:buSzPts val="2000"/>
              <a:buChar char="●"/>
            </a:pPr>
            <a:r>
              <a:rPr b="1" lang="en"/>
              <a:t>Introdu</a:t>
            </a:r>
            <a:r>
              <a:rPr b="1" lang="en"/>
              <a:t>ction to new material</a:t>
            </a:r>
            <a:r>
              <a:rPr lang="en"/>
              <a:t>: Lectures / reading.</a:t>
            </a:r>
            <a:endParaRPr/>
          </a:p>
          <a:p>
            <a:pPr indent="0" lvl="0" marL="0" rtl="0" algn="l">
              <a:spcBef>
                <a:spcPts val="600"/>
              </a:spcBef>
              <a:spcAft>
                <a:spcPts val="0"/>
              </a:spcAft>
              <a:buNone/>
            </a:pPr>
            <a:br>
              <a:rPr lang="en"/>
            </a:br>
            <a:r>
              <a:rPr lang="en"/>
              <a:t>The vast majority of your learning: </a:t>
            </a:r>
            <a:endParaRPr/>
          </a:p>
          <a:p>
            <a:pPr indent="-355600" lvl="0" marL="457200" rtl="0" algn="l">
              <a:spcBef>
                <a:spcPts val="600"/>
              </a:spcBef>
              <a:spcAft>
                <a:spcPts val="0"/>
              </a:spcAft>
              <a:buSzPts val="2000"/>
              <a:buChar char="●"/>
            </a:pPr>
            <a:r>
              <a:rPr b="1" lang="en"/>
              <a:t>Theory</a:t>
            </a:r>
            <a:r>
              <a:rPr lang="en"/>
              <a:t>: Discussion sections, study guides, theory homework.</a:t>
            </a:r>
            <a:endParaRPr/>
          </a:p>
          <a:p>
            <a:pPr indent="-355600" lvl="0" marL="457200" rtl="0" algn="l">
              <a:spcBef>
                <a:spcPts val="0"/>
              </a:spcBef>
              <a:spcAft>
                <a:spcPts val="0"/>
              </a:spcAft>
              <a:buSzPts val="2000"/>
              <a:buChar char="●"/>
            </a:pPr>
            <a:r>
              <a:rPr b="1" lang="en"/>
              <a:t>Programming, Tool Usage, Problem Decomposition: </a:t>
            </a:r>
            <a:r>
              <a:rPr lang="en"/>
              <a:t>Labs, coding HW, projects.</a:t>
            </a:r>
            <a:endParaRPr/>
          </a:p>
          <a:p>
            <a:pPr indent="-355600" lvl="0" marL="457200" rtl="0" algn="l">
              <a:spcBef>
                <a:spcPts val="0"/>
              </a:spcBef>
              <a:spcAft>
                <a:spcPts val="0"/>
              </a:spcAft>
              <a:buSzPts val="2000"/>
              <a:buChar char="●"/>
            </a:pPr>
            <a:r>
              <a:rPr b="1" lang="en"/>
              <a:t>Design: </a:t>
            </a:r>
            <a:r>
              <a:rPr lang="en"/>
              <a:t>Projects 2 and 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86" name="Shape 186"/>
        <p:cNvGrpSpPr/>
        <p:nvPr/>
      </p:nvGrpSpPr>
      <p:grpSpPr>
        <a:xfrm>
          <a:off x="0" y="0"/>
          <a:ext cx="0" cy="0"/>
          <a:chOff x="0" y="0"/>
          <a:chExt cx="0" cy="0"/>
        </a:xfrm>
      </p:grpSpPr>
      <p:sp>
        <p:nvSpPr>
          <p:cNvPr id="187" name="Google Shape;187;p33"/>
          <p:cNvSpPr txBox="1"/>
          <p:nvPr>
            <p:ph type="title"/>
          </p:nvPr>
        </p:nvSpPr>
        <p:spPr>
          <a:xfrm>
            <a:off x="525150" y="1959900"/>
            <a:ext cx="8093700" cy="122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Course Logistics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6"/>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 2021</a:t>
            </a:r>
            <a:endParaRPr/>
          </a:p>
        </p:txBody>
      </p:sp>
      <p:sp>
        <p:nvSpPr>
          <p:cNvPr id="58" name="Google Shape;58;p16"/>
          <p:cNvSpPr txBox="1"/>
          <p:nvPr>
            <p:ph idx="1" type="subTitle"/>
          </p:nvPr>
        </p:nvSpPr>
        <p:spPr>
          <a:xfrm>
            <a:off x="161925" y="2612325"/>
            <a:ext cx="8670600" cy="23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Lecture 1: </a:t>
            </a:r>
            <a:endParaRPr/>
          </a:p>
          <a:p>
            <a:pPr indent="-381000" lvl="0" marL="457200" rtl="0" algn="l">
              <a:spcBef>
                <a:spcPts val="0"/>
              </a:spcBef>
              <a:spcAft>
                <a:spcPts val="0"/>
              </a:spcAft>
              <a:buSzPts val="2400"/>
              <a:buChar char="●"/>
            </a:pPr>
            <a:r>
              <a:rPr lang="en"/>
              <a:t>Introduction</a:t>
            </a:r>
            <a:endParaRPr/>
          </a:p>
          <a:p>
            <a:pPr indent="-381000" lvl="0" marL="457200" rtl="0" algn="l">
              <a:spcBef>
                <a:spcPts val="0"/>
              </a:spcBef>
              <a:spcAft>
                <a:spcPts val="0"/>
              </a:spcAft>
              <a:buSzPts val="2400"/>
              <a:buChar char="●"/>
            </a:pPr>
            <a:r>
              <a:rPr lang="en"/>
              <a:t>Course Logistics</a:t>
            </a:r>
            <a:endParaRPr/>
          </a:p>
          <a:p>
            <a:pPr indent="-381000" lvl="0" marL="457200" rtl="0" algn="l">
              <a:spcBef>
                <a:spcPts val="0"/>
              </a:spcBef>
              <a:spcAft>
                <a:spcPts val="0"/>
              </a:spcAft>
              <a:buSzPts val="2400"/>
              <a:buChar char="●"/>
            </a:pPr>
            <a:r>
              <a:rPr lang="en"/>
              <a:t>Hello World</a:t>
            </a:r>
            <a:endParaRPr/>
          </a:p>
        </p:txBody>
      </p:sp>
      <p:pic>
        <p:nvPicPr>
          <p:cNvPr id="59" name="Google Shape;59;p16"/>
          <p:cNvPicPr preferRelativeResize="0"/>
          <p:nvPr/>
        </p:nvPicPr>
        <p:blipFill>
          <a:blip r:embed="rId3">
            <a:alphaModFix/>
          </a:blip>
          <a:stretch>
            <a:fillRect/>
          </a:stretch>
        </p:blipFill>
        <p:spPr>
          <a:xfrm>
            <a:off x="4898143" y="158324"/>
            <a:ext cx="3804483" cy="2377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1" name="Shape 191"/>
        <p:cNvGrpSpPr/>
        <p:nvPr/>
      </p:nvGrpSpPr>
      <p:grpSpPr>
        <a:xfrm>
          <a:off x="0" y="0"/>
          <a:ext cx="0" cy="0"/>
          <a:chOff x="0" y="0"/>
          <a:chExt cx="0" cy="0"/>
        </a:xfrm>
      </p:grpSpPr>
      <p:sp>
        <p:nvSpPr>
          <p:cNvPr id="192" name="Google Shape;192;p3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Places to Get Information</a:t>
            </a:r>
            <a:endParaRPr/>
          </a:p>
        </p:txBody>
      </p:sp>
      <p:sp>
        <p:nvSpPr>
          <p:cNvPr id="193" name="Google Shape;193;p3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Official Course Resources</a:t>
            </a:r>
            <a:endParaRPr/>
          </a:p>
          <a:p>
            <a:pPr indent="-355600" lvl="0" marL="457200" rtl="0" algn="l">
              <a:spcBef>
                <a:spcPts val="600"/>
              </a:spcBef>
              <a:spcAft>
                <a:spcPts val="0"/>
              </a:spcAft>
              <a:buSzPts val="2000"/>
              <a:buChar char="●"/>
            </a:pPr>
            <a:r>
              <a:rPr lang="en"/>
              <a:t>Course website: </a:t>
            </a:r>
            <a:r>
              <a:rPr lang="en" u="sng">
                <a:solidFill>
                  <a:schemeClr val="hlink"/>
                </a:solidFill>
                <a:hlinkClick r:id="rId3"/>
              </a:rPr>
              <a:t>http://datastructur.es</a:t>
            </a:r>
            <a:endParaRPr/>
          </a:p>
          <a:p>
            <a:pPr indent="-355600" lvl="0" marL="457200" rtl="0" algn="l">
              <a:spcBef>
                <a:spcPts val="0"/>
              </a:spcBef>
              <a:spcAft>
                <a:spcPts val="0"/>
              </a:spcAft>
              <a:buSzPts val="2000"/>
              <a:buChar char="●"/>
            </a:pPr>
            <a:r>
              <a:rPr lang="en"/>
              <a:t>Lectures. Discussion. Lab. Office Hours.</a:t>
            </a:r>
            <a:endParaRPr/>
          </a:p>
          <a:p>
            <a:pPr indent="-355600" lvl="0" marL="457200" rtl="0" algn="l">
              <a:spcBef>
                <a:spcPts val="0"/>
              </a:spcBef>
              <a:spcAft>
                <a:spcPts val="0"/>
              </a:spcAft>
              <a:buSzPts val="2000"/>
              <a:buChar char="●"/>
            </a:pPr>
            <a:r>
              <a:rPr lang="en"/>
              <a:t>Ed Discussions: </a:t>
            </a:r>
            <a:r>
              <a:rPr lang="en" u="sng">
                <a:solidFill>
                  <a:schemeClr val="hlink"/>
                </a:solidFill>
                <a:hlinkClick r:id="rId4"/>
              </a:rPr>
              <a:t>https://edstem.org/us/courses/3735/discussion/</a:t>
            </a:r>
            <a:endParaRPr/>
          </a:p>
          <a:p>
            <a:pPr indent="-355600" lvl="0" marL="457200" rtl="0" algn="l">
              <a:spcBef>
                <a:spcPts val="0"/>
              </a:spcBef>
              <a:spcAft>
                <a:spcPts val="0"/>
              </a:spcAft>
              <a:buSzPts val="2000"/>
              <a:buChar char="●"/>
            </a:pPr>
            <a:r>
              <a:rPr lang="en"/>
              <a:t>Mini-Textbook: Obscurantism in Java</a:t>
            </a:r>
            <a:r>
              <a:rPr lang="en"/>
              <a:t> </a:t>
            </a:r>
            <a:r>
              <a:rPr lang="en" u="sng">
                <a:solidFill>
                  <a:schemeClr val="hlink"/>
                </a:solidFill>
                <a:hlinkClick r:id="rId5"/>
              </a:rPr>
              <a:t>https://joshhug.gitbooks.io/hug61b</a:t>
            </a:r>
            <a:endParaRPr/>
          </a:p>
          <a:p>
            <a:pPr indent="0" lvl="0" marL="45720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Unofficial: Google, Stack Overflow, other programming courses on the web, various online documentation, etc.</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7" name="Shape 197"/>
        <p:cNvGrpSpPr/>
        <p:nvPr/>
      </p:nvGrpSpPr>
      <p:grpSpPr>
        <a:xfrm>
          <a:off x="0" y="0"/>
          <a:ext cx="0" cy="0"/>
          <a:chOff x="0" y="0"/>
          <a:chExt cx="0" cy="0"/>
        </a:xfrm>
      </p:grpSpPr>
      <p:sp>
        <p:nvSpPr>
          <p:cNvPr id="198" name="Google Shape;198;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Logistical Details</a:t>
            </a:r>
            <a:endParaRPr/>
          </a:p>
        </p:txBody>
      </p:sp>
      <p:sp>
        <p:nvSpPr>
          <p:cNvPr id="199" name="Google Shape;199;p3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For waitlisted folks: If you do project 0, I’ll do what I can to get you in by week 4, but no guarantees.</a:t>
            </a:r>
            <a:endParaRPr/>
          </a:p>
          <a:p>
            <a:pPr indent="-355600" lvl="1" marL="914400" rtl="0" algn="l">
              <a:spcBef>
                <a:spcPts val="0"/>
              </a:spcBef>
              <a:spcAft>
                <a:spcPts val="0"/>
              </a:spcAft>
              <a:buSzPts val="2000"/>
              <a:buChar char="○"/>
            </a:pPr>
            <a:r>
              <a:rPr lang="en"/>
              <a:t>We should be able to accommodate everyone, but I can’t 100% promise.</a:t>
            </a:r>
            <a:endParaRPr/>
          </a:p>
          <a:p>
            <a:pPr indent="-355600" lvl="0" marL="457200" rtl="0" algn="l">
              <a:spcBef>
                <a:spcPts val="0"/>
              </a:spcBef>
              <a:spcAft>
                <a:spcPts val="0"/>
              </a:spcAft>
              <a:buSzPts val="2000"/>
              <a:buChar char="●"/>
            </a:pPr>
            <a:r>
              <a:rPr lang="en"/>
              <a:t>To sign up for a discussion section or lab, see </a:t>
            </a:r>
            <a:r>
              <a:rPr lang="en" u="sng">
                <a:solidFill>
                  <a:schemeClr val="hlink"/>
                </a:solidFill>
                <a:hlinkClick r:id="rId3"/>
              </a:rPr>
              <a:t>https://edstem.org/us/courses/3735/discussion/213629</a:t>
            </a:r>
            <a:endParaRPr/>
          </a:p>
          <a:p>
            <a:pPr indent="-355600" lvl="0" marL="457200" rtl="0" algn="l">
              <a:spcBef>
                <a:spcPts val="0"/>
              </a:spcBef>
              <a:spcAft>
                <a:spcPts val="0"/>
              </a:spcAft>
              <a:buSzPts val="2000"/>
              <a:buChar char="●"/>
            </a:pPr>
            <a:r>
              <a:rPr b="1" lang="en"/>
              <a:t>Please post administrative issues to Ed or send an email to  cs61b@berkeley.edu</a:t>
            </a:r>
            <a:endParaRPr b="1"/>
          </a:p>
          <a:p>
            <a:pPr indent="-355600" lvl="1" marL="914400" rtl="0" algn="l">
              <a:spcBef>
                <a:spcPts val="0"/>
              </a:spcBef>
              <a:spcAft>
                <a:spcPts val="0"/>
              </a:spcAft>
              <a:buSzPts val="2000"/>
              <a:buChar char="○"/>
            </a:pPr>
            <a:r>
              <a:rPr lang="en"/>
              <a:t>Please don’t email me with such issues directly (sorry!). </a:t>
            </a:r>
            <a:endParaRPr/>
          </a:p>
          <a:p>
            <a:pPr indent="-355600" lvl="1" marL="914400" rtl="0" algn="l">
              <a:spcBef>
                <a:spcPts val="0"/>
              </a:spcBef>
              <a:spcAft>
                <a:spcPts val="0"/>
              </a:spcAft>
              <a:buSzPts val="2000"/>
              <a:buChar char="○"/>
            </a:pPr>
            <a:r>
              <a:rPr lang="en"/>
              <a:t>1600 students * 1 minute/student = 26 hours.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3" name="Shape 203"/>
        <p:cNvGrpSpPr/>
        <p:nvPr/>
      </p:nvGrpSpPr>
      <p:grpSpPr>
        <a:xfrm>
          <a:off x="0" y="0"/>
          <a:ext cx="0" cy="0"/>
          <a:chOff x="0" y="0"/>
          <a:chExt cx="0" cy="0"/>
        </a:xfrm>
      </p:grpSpPr>
      <p:sp>
        <p:nvSpPr>
          <p:cNvPr id="204" name="Google Shape;204;p3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61B 4.0 - Course Structure</a:t>
            </a:r>
            <a:endParaRPr/>
          </a:p>
        </p:txBody>
      </p:sp>
      <p:sp>
        <p:nvSpPr>
          <p:cNvPr id="205" name="Google Shape;205;p3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Phase 1: Programming Intensive Introduction to Java. </a:t>
            </a:r>
            <a:endParaRPr/>
          </a:p>
          <a:p>
            <a:pPr indent="-355600" lvl="0" marL="457200" rtl="0" algn="l">
              <a:spcBef>
                <a:spcPts val="600"/>
              </a:spcBef>
              <a:spcAft>
                <a:spcPts val="0"/>
              </a:spcAft>
              <a:buSzPts val="2000"/>
              <a:buChar char="●"/>
            </a:pPr>
            <a:r>
              <a:rPr lang="en"/>
              <a:t>Weeks 1-4.</a:t>
            </a:r>
            <a:endParaRPr/>
          </a:p>
          <a:p>
            <a:pPr indent="-355600" lvl="0" marL="457200" rtl="0" algn="l">
              <a:spcBef>
                <a:spcPts val="0"/>
              </a:spcBef>
              <a:spcAft>
                <a:spcPts val="0"/>
              </a:spcAft>
              <a:buSzPts val="2000"/>
              <a:buChar char="●"/>
            </a:pPr>
            <a:r>
              <a:rPr lang="en"/>
              <a:t>One browser-based programming HW (this HW0 is optional).</a:t>
            </a:r>
            <a:endParaRPr/>
          </a:p>
          <a:p>
            <a:pPr indent="-355600" lvl="0" marL="457200" rtl="0" algn="l">
              <a:spcBef>
                <a:spcPts val="0"/>
              </a:spcBef>
              <a:spcAft>
                <a:spcPts val="0"/>
              </a:spcAft>
              <a:buSzPts val="2000"/>
              <a:buChar char="●"/>
            </a:pPr>
            <a:r>
              <a:rPr lang="en"/>
              <a:t>Four labs to introduce you to various tools (starting this week).</a:t>
            </a:r>
            <a:endParaRPr/>
          </a:p>
          <a:p>
            <a:pPr indent="-355600" lvl="0" marL="457200" rtl="0" algn="l">
              <a:spcBef>
                <a:spcPts val="0"/>
              </a:spcBef>
              <a:spcAft>
                <a:spcPts val="0"/>
              </a:spcAft>
              <a:buSzPts val="2000"/>
              <a:buChar char="●"/>
            </a:pPr>
            <a:r>
              <a:rPr lang="en"/>
              <a:t>Two projects (proj0 and proj1).</a:t>
            </a:r>
            <a:endParaRPr/>
          </a:p>
          <a:p>
            <a:pPr indent="-355600" lvl="0" marL="457200" rtl="0" algn="l">
              <a:spcBef>
                <a:spcPts val="0"/>
              </a:spcBef>
              <a:spcAft>
                <a:spcPts val="0"/>
              </a:spcAft>
              <a:buSzPts val="2000"/>
              <a:buChar char="●"/>
            </a:pPr>
            <a:r>
              <a:rPr lang="en"/>
              <a:t>Midterm 2/10 at time TBD.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61B 4.0 - Course Structure</a:t>
            </a:r>
            <a:endParaRPr/>
          </a:p>
        </p:txBody>
      </p:sp>
      <p:sp>
        <p:nvSpPr>
          <p:cNvPr id="211" name="Google Shape;211;p3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Phase 2: Data Structures.</a:t>
            </a:r>
            <a:endParaRPr/>
          </a:p>
          <a:p>
            <a:pPr indent="-355600" lvl="0" marL="457200" rtl="0" algn="l">
              <a:spcBef>
                <a:spcPts val="600"/>
              </a:spcBef>
              <a:spcAft>
                <a:spcPts val="0"/>
              </a:spcAft>
              <a:buSzPts val="2000"/>
              <a:buChar char="●"/>
            </a:pPr>
            <a:r>
              <a:rPr lang="en"/>
              <a:t>Weeks 5-10.</a:t>
            </a:r>
            <a:endParaRPr/>
          </a:p>
          <a:p>
            <a:pPr indent="-355600" lvl="0" marL="457200" rtl="0" algn="l">
              <a:spcBef>
                <a:spcPts val="0"/>
              </a:spcBef>
              <a:spcAft>
                <a:spcPts val="0"/>
              </a:spcAft>
              <a:buSzPts val="2000"/>
              <a:buChar char="●"/>
            </a:pPr>
            <a:r>
              <a:rPr lang="en"/>
              <a:t>Incredibly important and foundational material: Expect an CS job interview to lean heavily on this part of the course.</a:t>
            </a:r>
            <a:endParaRPr/>
          </a:p>
          <a:p>
            <a:pPr indent="-355600" lvl="0" marL="457200" rtl="0" algn="l">
              <a:spcBef>
                <a:spcPts val="0"/>
              </a:spcBef>
              <a:spcAft>
                <a:spcPts val="0"/>
              </a:spcAft>
              <a:buSzPts val="2000"/>
              <a:buChar char="●"/>
            </a:pPr>
            <a:r>
              <a:rPr lang="en"/>
              <a:t>One programming HWs (HW1) and one exam-prep theory HW (HW2).</a:t>
            </a:r>
            <a:endParaRPr/>
          </a:p>
          <a:p>
            <a:pPr indent="-355600" lvl="1" marL="914400" rtl="0" algn="l">
              <a:spcBef>
                <a:spcPts val="0"/>
              </a:spcBef>
              <a:spcAft>
                <a:spcPts val="0"/>
              </a:spcAft>
              <a:buSzPts val="2000"/>
              <a:buChar char="○"/>
            </a:pPr>
            <a:r>
              <a:rPr lang="en"/>
              <a:t>Applications and deeper insight into data structures.</a:t>
            </a:r>
            <a:endParaRPr/>
          </a:p>
          <a:p>
            <a:pPr indent="-355600" lvl="0" marL="457200" rtl="0" algn="l">
              <a:spcBef>
                <a:spcPts val="0"/>
              </a:spcBef>
              <a:spcAft>
                <a:spcPts val="0"/>
              </a:spcAft>
              <a:buSzPts val="2000"/>
              <a:buChar char="●"/>
            </a:pPr>
            <a:r>
              <a:rPr lang="en"/>
              <a:t>One very large solo project (Proj 2), due 4/2. Checkpoint due 3/12.</a:t>
            </a:r>
            <a:endParaRPr/>
          </a:p>
          <a:p>
            <a:pPr indent="-355600" lvl="0" marL="457200" rtl="0" algn="l">
              <a:spcBef>
                <a:spcPts val="0"/>
              </a:spcBef>
              <a:spcAft>
                <a:spcPts val="0"/>
              </a:spcAft>
              <a:buSzPts val="2000"/>
              <a:buChar char="●"/>
            </a:pPr>
            <a:r>
              <a:rPr lang="en"/>
              <a:t>Labs:</a:t>
            </a:r>
            <a:endParaRPr/>
          </a:p>
          <a:p>
            <a:pPr indent="-355600" lvl="1" marL="914400" rtl="0" algn="l">
              <a:spcBef>
                <a:spcPts val="0"/>
              </a:spcBef>
              <a:spcAft>
                <a:spcPts val="0"/>
              </a:spcAft>
              <a:buSzPts val="2000"/>
              <a:buChar char="○"/>
            </a:pPr>
            <a:r>
              <a:rPr lang="en"/>
              <a:t>Lab 5: Peer review on project 1.</a:t>
            </a:r>
            <a:endParaRPr/>
          </a:p>
          <a:p>
            <a:pPr indent="-355600" lvl="1" marL="914400" rtl="0" algn="l">
              <a:spcBef>
                <a:spcPts val="0"/>
              </a:spcBef>
              <a:spcAft>
                <a:spcPts val="0"/>
              </a:spcAft>
              <a:buSzPts val="2000"/>
              <a:buChar char="○"/>
            </a:pPr>
            <a:r>
              <a:rPr lang="en"/>
              <a:t>Two labs that implement data structures (hash table and BST).</a:t>
            </a:r>
            <a:endParaRPr/>
          </a:p>
          <a:p>
            <a:pPr indent="-355600" lvl="1" marL="914400" rtl="0" algn="l">
              <a:spcBef>
                <a:spcPts val="0"/>
              </a:spcBef>
              <a:spcAft>
                <a:spcPts val="0"/>
              </a:spcAft>
              <a:buSzPts val="2000"/>
              <a:buChar char="○"/>
            </a:pPr>
            <a:r>
              <a:rPr lang="en"/>
              <a:t>Remaining labs are focused on project 2.</a:t>
            </a:r>
            <a:endParaRPr/>
          </a:p>
          <a:p>
            <a:pPr indent="-355600" lvl="0" marL="457200" rtl="0" algn="l">
              <a:spcBef>
                <a:spcPts val="0"/>
              </a:spcBef>
              <a:spcAft>
                <a:spcPts val="0"/>
              </a:spcAft>
              <a:buSzPts val="2000"/>
              <a:buChar char="●"/>
            </a:pPr>
            <a:r>
              <a:rPr lang="en"/>
              <a:t>Midterm 3/17 at time TBD.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5" name="Shape 215"/>
        <p:cNvGrpSpPr/>
        <p:nvPr/>
      </p:nvGrpSpPr>
      <p:grpSpPr>
        <a:xfrm>
          <a:off x="0" y="0"/>
          <a:ext cx="0" cy="0"/>
          <a:chOff x="0" y="0"/>
          <a:chExt cx="0" cy="0"/>
        </a:xfrm>
      </p:grpSpPr>
      <p:sp>
        <p:nvSpPr>
          <p:cNvPr id="216" name="Google Shape;216;p3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61B 4.0 - Course Structure</a:t>
            </a:r>
            <a:endParaRPr/>
          </a:p>
        </p:txBody>
      </p:sp>
      <p:sp>
        <p:nvSpPr>
          <p:cNvPr id="217" name="Google Shape;217;p3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Phase 3: Algorithms and Software Engineering.</a:t>
            </a:r>
            <a:endParaRPr/>
          </a:p>
          <a:p>
            <a:pPr indent="-355600" lvl="0" marL="457200" rtl="0" algn="l">
              <a:spcBef>
                <a:spcPts val="600"/>
              </a:spcBef>
              <a:spcAft>
                <a:spcPts val="0"/>
              </a:spcAft>
              <a:buSzPts val="2000"/>
              <a:buChar char="●"/>
            </a:pPr>
            <a:r>
              <a:rPr lang="en"/>
              <a:t>Weeks 10-14</a:t>
            </a:r>
            <a:endParaRPr/>
          </a:p>
          <a:p>
            <a:pPr indent="-355600" lvl="0" marL="457200" marR="0" rtl="0" algn="l">
              <a:lnSpc>
                <a:spcPct val="100000"/>
              </a:lnSpc>
              <a:spcBef>
                <a:spcPts val="0"/>
              </a:spcBef>
              <a:spcAft>
                <a:spcPts val="0"/>
              </a:spcAft>
              <a:buClr>
                <a:schemeClr val="dk1"/>
              </a:buClr>
              <a:buSzPts val="2000"/>
              <a:buFont typeface="Calibri"/>
              <a:buChar char="●"/>
            </a:pPr>
            <a:r>
              <a:rPr lang="en"/>
              <a:t>Project:</a:t>
            </a:r>
            <a:endParaRPr/>
          </a:p>
          <a:p>
            <a:pPr indent="-355600" lvl="1" marL="914400" rtl="0" algn="l">
              <a:spcBef>
                <a:spcPts val="0"/>
              </a:spcBef>
              <a:spcAft>
                <a:spcPts val="0"/>
              </a:spcAft>
              <a:buSzPts val="2000"/>
              <a:buChar char="○"/>
            </a:pPr>
            <a:r>
              <a:rPr lang="en"/>
              <a:t>Proj 3: Build Your Own World: An open ended project where you and a partner build a 2D world with physics according to your own design. Due during lab in the last week of the class.</a:t>
            </a:r>
            <a:endParaRPr/>
          </a:p>
          <a:p>
            <a:pPr indent="-355600" lvl="0" marL="457200" rtl="0" algn="l">
              <a:spcBef>
                <a:spcPts val="0"/>
              </a:spcBef>
              <a:spcAft>
                <a:spcPts val="0"/>
              </a:spcAft>
              <a:buSzPts val="2000"/>
              <a:buChar char="●"/>
            </a:pPr>
            <a:r>
              <a:rPr lang="en"/>
              <a:t>Labs devoted to project.</a:t>
            </a:r>
            <a:endParaRPr/>
          </a:p>
          <a:p>
            <a:pPr indent="-355600" lvl="0" marL="457200" rtl="0" algn="l">
              <a:spcBef>
                <a:spcPts val="0"/>
              </a:spcBef>
              <a:spcAft>
                <a:spcPts val="0"/>
              </a:spcAft>
              <a:buSzPts val="2000"/>
              <a:buChar char="●"/>
            </a:pPr>
            <a:r>
              <a:rPr lang="en"/>
              <a:t>One theory homework due 5/3.</a:t>
            </a:r>
            <a:endParaRPr/>
          </a:p>
          <a:p>
            <a:pPr indent="0" lvl="0" marL="0" rtl="0" algn="l">
              <a:spcBef>
                <a:spcPts val="600"/>
              </a:spcBef>
              <a:spcAft>
                <a:spcPts val="0"/>
              </a:spcAft>
              <a:buClr>
                <a:srgbClr val="000000"/>
              </a:buClr>
              <a:buSzPts val="1100"/>
              <a:buFont typeface="Arial"/>
              <a:buNone/>
            </a:pPr>
            <a:r>
              <a:rPr lang="en"/>
              <a:t>See calendar at </a:t>
            </a:r>
            <a:r>
              <a:rPr lang="en" u="sng">
                <a:solidFill>
                  <a:schemeClr val="hlink"/>
                </a:solidFill>
                <a:hlinkClick r:id="rId3"/>
              </a:rPr>
              <a:t>http://datastructur.es</a:t>
            </a:r>
            <a:r>
              <a:rPr lang="en"/>
              <a:t> for more.</a:t>
            </a:r>
            <a:endParaRPr/>
          </a:p>
          <a:p>
            <a:pPr indent="0" lvl="0" marL="0" rtl="0" algn="l">
              <a:spcBef>
                <a:spcPts val="600"/>
              </a:spcBef>
              <a:spcAft>
                <a:spcPts val="0"/>
              </a:spcAft>
              <a:buClr>
                <a:srgbClr val="000000"/>
              </a:buClr>
              <a:buSzPts val="1100"/>
              <a:buFont typeface="Arial"/>
              <a:buNone/>
            </a:pPr>
            <a:r>
              <a:t/>
            </a:r>
            <a:endParaRPr/>
          </a:p>
          <a:p>
            <a:pPr indent="0" lvl="0" marL="0" rtl="0" algn="l">
              <a:spcBef>
                <a:spcPts val="6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1" name="Shape 221"/>
        <p:cNvGrpSpPr/>
        <p:nvPr/>
      </p:nvGrpSpPr>
      <p:grpSpPr>
        <a:xfrm>
          <a:off x="0" y="0"/>
          <a:ext cx="0" cy="0"/>
          <a:chOff x="0" y="0"/>
          <a:chExt cx="0" cy="0"/>
        </a:xfrm>
      </p:grpSpPr>
      <p:sp>
        <p:nvSpPr>
          <p:cNvPr id="222" name="Google Shape;222;p3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Labs and Discussion</a:t>
            </a:r>
            <a:endParaRPr/>
          </a:p>
        </p:txBody>
      </p:sp>
      <p:sp>
        <p:nvSpPr>
          <p:cNvPr id="223" name="Google Shape;223;p39"/>
          <p:cNvSpPr txBox="1"/>
          <p:nvPr>
            <p:ph idx="1" type="body"/>
          </p:nvPr>
        </p:nvSpPr>
        <p:spPr>
          <a:xfrm>
            <a:off x="243000" y="556500"/>
            <a:ext cx="85503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Attendance for lab/discussion is not required.</a:t>
            </a:r>
            <a:endParaRPr/>
          </a:p>
          <a:p>
            <a:pPr indent="-355600" lvl="0" marL="457200" rtl="0" algn="l">
              <a:spcBef>
                <a:spcPts val="600"/>
              </a:spcBef>
              <a:spcAft>
                <a:spcPts val="0"/>
              </a:spcAft>
              <a:buSzPts val="2000"/>
              <a:buChar char="●"/>
            </a:pPr>
            <a:r>
              <a:rPr lang="en"/>
              <a:t>Cameras must be on to attend.</a:t>
            </a:r>
            <a:endParaRPr/>
          </a:p>
          <a:p>
            <a:pPr indent="-355600" lvl="0" marL="457200" rtl="0" algn="l">
              <a:spcBef>
                <a:spcPts val="0"/>
              </a:spcBef>
              <a:spcAft>
                <a:spcPts val="0"/>
              </a:spcAft>
              <a:buSzPts val="2000"/>
              <a:buChar char="●"/>
            </a:pPr>
            <a:r>
              <a:rPr lang="en"/>
              <a:t>If you don’t cameras on, offline versions will be provided.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Labs:</a:t>
            </a:r>
            <a:endParaRPr/>
          </a:p>
          <a:p>
            <a:pPr indent="-355600" lvl="0" marL="457200" rtl="0" algn="l">
              <a:spcBef>
                <a:spcPts val="600"/>
              </a:spcBef>
              <a:spcAft>
                <a:spcPts val="0"/>
              </a:spcAft>
              <a:buSzPts val="2000"/>
              <a:buChar char="●"/>
            </a:pPr>
            <a:r>
              <a:rPr lang="en"/>
              <a:t>Lab always due by Friday at 11:59 PM. </a:t>
            </a:r>
            <a:endParaRPr/>
          </a:p>
          <a:p>
            <a:pPr indent="-355600" lvl="0" marL="457200" rtl="0" algn="l">
              <a:spcBef>
                <a:spcPts val="0"/>
              </a:spcBef>
              <a:spcAft>
                <a:spcPts val="0"/>
              </a:spcAft>
              <a:buSzPts val="2000"/>
              <a:buChar char="●"/>
            </a:pPr>
            <a:r>
              <a:rPr lang="en"/>
              <a:t>Full credit for ‘reasonable effort’.</a:t>
            </a:r>
            <a:endParaRPr/>
          </a:p>
          <a:p>
            <a:pPr indent="-355600" lvl="1" marL="914400" rtl="0" algn="l">
              <a:spcBef>
                <a:spcPts val="0"/>
              </a:spcBef>
              <a:spcAft>
                <a:spcPts val="0"/>
              </a:spcAft>
              <a:buSzPts val="2000"/>
              <a:buChar char="○"/>
            </a:pPr>
            <a:r>
              <a:rPr lang="en"/>
              <a:t>Only have to pass some of the autograder tests for full credit.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7" name="Shape 227"/>
        <p:cNvGrpSpPr/>
        <p:nvPr/>
      </p:nvGrpSpPr>
      <p:grpSpPr>
        <a:xfrm>
          <a:off x="0" y="0"/>
          <a:ext cx="0" cy="0"/>
          <a:chOff x="0" y="0"/>
          <a:chExt cx="0" cy="0"/>
        </a:xfrm>
      </p:grpSpPr>
      <p:sp>
        <p:nvSpPr>
          <p:cNvPr id="228" name="Google Shape;228;p4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Collaboration Policy</a:t>
            </a:r>
            <a:endParaRPr/>
          </a:p>
        </p:txBody>
      </p:sp>
      <p:sp>
        <p:nvSpPr>
          <p:cNvPr id="229" name="Google Shape;229;p4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Collaboration:</a:t>
            </a:r>
            <a:endParaRPr/>
          </a:p>
          <a:p>
            <a:pPr indent="-355600" lvl="0" marL="457200" marR="0" rtl="0" algn="l">
              <a:lnSpc>
                <a:spcPct val="100000"/>
              </a:lnSpc>
              <a:spcBef>
                <a:spcPts val="600"/>
              </a:spcBef>
              <a:spcAft>
                <a:spcPts val="0"/>
              </a:spcAft>
              <a:buSzPts val="2000"/>
              <a:buChar char="●"/>
            </a:pPr>
            <a:r>
              <a:rPr lang="en"/>
              <a:t>You will submit your own solution to all HWs and projects 0, 1, and 2.</a:t>
            </a:r>
            <a:endParaRPr/>
          </a:p>
          <a:p>
            <a:pPr indent="-355600" lvl="0" marL="457200" marR="0" rtl="0" algn="l">
              <a:lnSpc>
                <a:spcPct val="100000"/>
              </a:lnSpc>
              <a:spcBef>
                <a:spcPts val="0"/>
              </a:spcBef>
              <a:spcAft>
                <a:spcPts val="0"/>
              </a:spcAft>
              <a:buSzPts val="2000"/>
              <a:buChar char="●"/>
            </a:pPr>
            <a:r>
              <a:rPr lang="en"/>
              <a:t>For labs, you may optionally have a partner.</a:t>
            </a:r>
            <a:endParaRPr/>
          </a:p>
          <a:p>
            <a:pPr indent="-355600" lvl="0" marL="457200" marR="0" rtl="0" algn="l">
              <a:lnSpc>
                <a:spcPct val="100000"/>
              </a:lnSpc>
              <a:spcBef>
                <a:spcPts val="0"/>
              </a:spcBef>
              <a:spcAft>
                <a:spcPts val="0"/>
              </a:spcAft>
              <a:buSzPts val="2000"/>
              <a:buChar char="●"/>
            </a:pPr>
            <a:r>
              <a:rPr lang="en"/>
              <a:t>For project 3, you must have a partner.</a:t>
            </a:r>
            <a:endParaRPr/>
          </a:p>
          <a:p>
            <a:pPr indent="0" lvl="0" marL="457200" rtl="0" algn="l">
              <a:spcBef>
                <a:spcPts val="480"/>
              </a:spcBef>
              <a:spcAft>
                <a:spcPts val="0"/>
              </a:spcAft>
              <a:buNone/>
            </a:pPr>
            <a:r>
              <a:t/>
            </a:r>
            <a:endParaRPr/>
          </a:p>
          <a:p>
            <a:pPr indent="0" lvl="0" marL="0" rtl="0" algn="l">
              <a:spcBef>
                <a:spcPts val="480"/>
              </a:spcBef>
              <a:spcAft>
                <a:spcPts val="0"/>
              </a:spcAft>
              <a:buNone/>
            </a:pPr>
            <a:r>
              <a:rPr b="1" lang="en"/>
              <a:t>All code on solo projects, HWs, labs must be your own work.</a:t>
            </a:r>
            <a:endParaRPr b="1"/>
          </a:p>
          <a:p>
            <a:pPr indent="-355600" lvl="0" marL="457200" rtl="0" algn="l">
              <a:spcBef>
                <a:spcPts val="480"/>
              </a:spcBef>
              <a:spcAft>
                <a:spcPts val="0"/>
              </a:spcAft>
              <a:buSzPts val="2000"/>
              <a:buChar char="●"/>
            </a:pPr>
            <a:r>
              <a:rPr lang="en"/>
              <a:t>Ok to discuss with others and help debug.</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
              <a:t>There are more details on the course website. You are responsible for knowing these policies!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3" name="Shape 233"/>
        <p:cNvGrpSpPr/>
        <p:nvPr/>
      </p:nvGrpSpPr>
      <p:grpSpPr>
        <a:xfrm>
          <a:off x="0" y="0"/>
          <a:ext cx="0" cy="0"/>
          <a:chOff x="0" y="0"/>
          <a:chExt cx="0" cy="0"/>
        </a:xfrm>
      </p:grpSpPr>
      <p:sp>
        <p:nvSpPr>
          <p:cNvPr id="234" name="Google Shape;234;p4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Weekly survey due every Sunday.</a:t>
            </a:r>
            <a:endParaRPr/>
          </a:p>
          <a:p>
            <a:pPr indent="-355600" lvl="0" marL="457200" rtl="0" algn="l">
              <a:spcBef>
                <a:spcPts val="600"/>
              </a:spcBef>
              <a:spcAft>
                <a:spcPts val="0"/>
              </a:spcAft>
              <a:buSzPts val="2000"/>
              <a:buChar char="●"/>
            </a:pPr>
            <a:r>
              <a:rPr lang="en"/>
              <a:t>Check in on your progress and report attendance.</a:t>
            </a:r>
            <a:endParaRPr/>
          </a:p>
          <a:p>
            <a:pPr indent="-355600" lvl="0" marL="457200" rtl="0" algn="l">
              <a:spcBef>
                <a:spcPts val="0"/>
              </a:spcBef>
              <a:spcAft>
                <a:spcPts val="0"/>
              </a:spcAft>
              <a:buSzPts val="2000"/>
              <a:buChar char="●"/>
            </a:pPr>
            <a:r>
              <a:rPr lang="en"/>
              <a:t>Free points, but no late submissions allowed!</a:t>
            </a:r>
            <a:endParaRPr/>
          </a:p>
          <a:p>
            <a:pPr indent="-355600" lvl="0" marL="457200" rtl="0" algn="l">
              <a:spcBef>
                <a:spcPts val="0"/>
              </a:spcBef>
              <a:spcAft>
                <a:spcPts val="0"/>
              </a:spcAft>
              <a:buSzPts val="2000"/>
              <a:buChar char="●"/>
            </a:pPr>
            <a:r>
              <a:rPr lang="en"/>
              <a:t>Lowest four dropped.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Study guides for each lecture.</a:t>
            </a:r>
            <a:endParaRPr/>
          </a:p>
          <a:p>
            <a:pPr indent="-355600" lvl="0" marL="457200" rtl="0" algn="l">
              <a:spcBef>
                <a:spcPts val="600"/>
              </a:spcBef>
              <a:spcAft>
                <a:spcPts val="0"/>
              </a:spcAft>
              <a:buSzPts val="2000"/>
              <a:buChar char="●"/>
            </a:pPr>
            <a:r>
              <a:rPr lang="en"/>
              <a:t>Provides a brief summary of the lecture.</a:t>
            </a:r>
            <a:endParaRPr/>
          </a:p>
          <a:p>
            <a:pPr indent="-355600" lvl="0" marL="457200" rtl="0" algn="l">
              <a:spcBef>
                <a:spcPts val="0"/>
              </a:spcBef>
              <a:spcAft>
                <a:spcPts val="0"/>
              </a:spcAft>
              <a:buSzPts val="2000"/>
              <a:buChar char="●"/>
            </a:pPr>
            <a:r>
              <a:rPr lang="en"/>
              <a:t>Provides (usually) C level, B level, and A level problems for exam studying.</a:t>
            </a:r>
            <a:endParaRPr/>
          </a:p>
          <a:p>
            <a:pPr indent="-355600" lvl="1" marL="914400" rtl="0" algn="l">
              <a:spcBef>
                <a:spcPts val="0"/>
              </a:spcBef>
              <a:spcAft>
                <a:spcPts val="0"/>
              </a:spcAft>
              <a:buSzPts val="2000"/>
              <a:buChar char="○"/>
            </a:pPr>
            <a:r>
              <a:rPr lang="en"/>
              <a:t>A level problems are usually hard enough that I anticipate TAs will have a hard time with them, so be nice!</a:t>
            </a:r>
            <a:endParaRPr/>
          </a:p>
          <a:p>
            <a:pPr indent="-355600" lvl="0" marL="457200" rtl="0" algn="l">
              <a:spcBef>
                <a:spcPts val="0"/>
              </a:spcBef>
              <a:spcAft>
                <a:spcPts val="0"/>
              </a:spcAft>
              <a:buSzPts val="2000"/>
              <a:buChar char="●"/>
            </a:pPr>
            <a:r>
              <a:rPr lang="en"/>
              <a:t>Study guide includes a check-in exercise. No credit, but useful!</a:t>
            </a:r>
            <a:endParaRPr/>
          </a:p>
          <a:p>
            <a:pPr indent="0" lvl="0" marL="0" rtl="0" algn="l">
              <a:spcBef>
                <a:spcPts val="600"/>
              </a:spcBef>
              <a:spcAft>
                <a:spcPts val="0"/>
              </a:spcAft>
              <a:buNone/>
            </a:pPr>
            <a:r>
              <a:t/>
            </a:r>
            <a:endParaRPr/>
          </a:p>
        </p:txBody>
      </p:sp>
      <p:cxnSp>
        <p:nvCxnSpPr>
          <p:cNvPr id="235" name="Google Shape;235;p41"/>
          <p:cNvCxnSpPr/>
          <p:nvPr/>
        </p:nvCxnSpPr>
        <p:spPr>
          <a:xfrm rot="10800000">
            <a:off x="8461750" y="1674175"/>
            <a:ext cx="0" cy="986100"/>
          </a:xfrm>
          <a:prstGeom prst="straightConnector1">
            <a:avLst/>
          </a:prstGeom>
          <a:noFill/>
          <a:ln cap="flat" cmpd="sng" w="19050">
            <a:solidFill>
              <a:srgbClr val="BE0712"/>
            </a:solidFill>
            <a:prstDash val="solid"/>
            <a:round/>
            <a:headEnd len="med" w="med" type="none"/>
            <a:tailEnd len="med" w="med" type="triangle"/>
          </a:ln>
        </p:spPr>
      </p:cxnSp>
      <p:cxnSp>
        <p:nvCxnSpPr>
          <p:cNvPr id="236" name="Google Shape;236;p41"/>
          <p:cNvCxnSpPr/>
          <p:nvPr/>
        </p:nvCxnSpPr>
        <p:spPr>
          <a:xfrm rot="10800000">
            <a:off x="3637150" y="2656825"/>
            <a:ext cx="4828200" cy="0"/>
          </a:xfrm>
          <a:prstGeom prst="straightConnector1">
            <a:avLst/>
          </a:prstGeom>
          <a:noFill/>
          <a:ln cap="flat" cmpd="sng" w="19050">
            <a:solidFill>
              <a:srgbClr val="BE0712"/>
            </a:solidFill>
            <a:prstDash val="solid"/>
            <a:round/>
            <a:headEnd len="med" w="med" type="none"/>
            <a:tailEnd len="med" w="med" type="none"/>
          </a:ln>
        </p:spPr>
      </p:cxnSp>
      <p:sp>
        <p:nvSpPr>
          <p:cNvPr id="237" name="Google Shape;237;p4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Weekly Surveys and Study Guides</a:t>
            </a:r>
            <a:endParaRPr/>
          </a:p>
        </p:txBody>
      </p:sp>
      <p:pic>
        <p:nvPicPr>
          <p:cNvPr id="238" name="Google Shape;238;p41"/>
          <p:cNvPicPr preferRelativeResize="0"/>
          <p:nvPr/>
        </p:nvPicPr>
        <p:blipFill>
          <a:blip r:embed="rId3">
            <a:alphaModFix/>
          </a:blip>
          <a:stretch>
            <a:fillRect/>
          </a:stretch>
        </p:blipFill>
        <p:spPr>
          <a:xfrm>
            <a:off x="5924745" y="926091"/>
            <a:ext cx="2981325" cy="704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2" name="Shape 242"/>
        <p:cNvGrpSpPr/>
        <p:nvPr/>
      </p:nvGrpSpPr>
      <p:grpSpPr>
        <a:xfrm>
          <a:off x="0" y="0"/>
          <a:ext cx="0" cy="0"/>
          <a:chOff x="0" y="0"/>
          <a:chExt cx="0" cy="0"/>
        </a:xfrm>
      </p:grpSpPr>
      <p:sp>
        <p:nvSpPr>
          <p:cNvPr id="243" name="Google Shape;243;p4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Exams</a:t>
            </a:r>
            <a:endParaRPr/>
          </a:p>
        </p:txBody>
      </p:sp>
      <p:sp>
        <p:nvSpPr>
          <p:cNvPr id="244" name="Google Shape;244;p4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Closed note except you can bring cheat sheets.</a:t>
            </a:r>
            <a:endParaRPr/>
          </a:p>
          <a:p>
            <a:pPr indent="-355600" lvl="0" marL="457200" rtl="0" algn="l">
              <a:spcBef>
                <a:spcPts val="0"/>
              </a:spcBef>
              <a:spcAft>
                <a:spcPts val="0"/>
              </a:spcAft>
              <a:buSzPts val="2000"/>
              <a:buChar char="●"/>
            </a:pPr>
            <a:r>
              <a:rPr lang="en"/>
              <a:t>Will be pretty hard </a:t>
            </a:r>
            <a:r>
              <a:rPr lang="en"/>
              <a:t>(</a:t>
            </a:r>
            <a:r>
              <a:rPr lang="en"/>
              <a:t>60-65% medians).</a:t>
            </a:r>
            <a:endParaRPr/>
          </a:p>
          <a:p>
            <a:pPr indent="-355600" lvl="0" marL="457200" rtl="0" algn="l">
              <a:spcBef>
                <a:spcPts val="0"/>
              </a:spcBef>
              <a:spcAft>
                <a:spcPts val="0"/>
              </a:spcAft>
              <a:buSzPts val="2000"/>
              <a:buChar char="●"/>
            </a:pPr>
            <a:r>
              <a:rPr lang="en"/>
              <a:t>Showing improvement on final can boost overall exam score.</a:t>
            </a:r>
            <a:endParaRPr/>
          </a:p>
          <a:p>
            <a:pPr indent="-355600" lvl="1" marL="914400" rtl="0" algn="l">
              <a:spcBef>
                <a:spcPts val="0"/>
              </a:spcBef>
              <a:spcAft>
                <a:spcPts val="0"/>
              </a:spcAft>
              <a:buSzPts val="2000"/>
              <a:buChar char="○"/>
            </a:pPr>
            <a:r>
              <a:rPr lang="en"/>
              <a:t>If your final is statistically better, it can replace both of your midterms. See “clobbering” under course website for details.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 dates:</a:t>
            </a:r>
            <a:endParaRPr/>
          </a:p>
          <a:p>
            <a:pPr indent="-355600" lvl="0" marL="457200" rtl="0" algn="l">
              <a:spcBef>
                <a:spcPts val="600"/>
              </a:spcBef>
              <a:spcAft>
                <a:spcPts val="0"/>
              </a:spcAft>
              <a:buSzPts val="2000"/>
              <a:buChar char="●"/>
            </a:pPr>
            <a:r>
              <a:rPr lang="en"/>
              <a:t>Midterm 1: </a:t>
            </a:r>
            <a:r>
              <a:rPr b="1" lang="en"/>
              <a:t>February 10th</a:t>
            </a:r>
            <a:r>
              <a:rPr lang="en"/>
              <a:t>, time TBD. Will accommodate timezones.</a:t>
            </a:r>
            <a:endParaRPr/>
          </a:p>
          <a:p>
            <a:pPr indent="-355600" lvl="0" marL="457200" rtl="0" algn="l">
              <a:spcBef>
                <a:spcPts val="0"/>
              </a:spcBef>
              <a:spcAft>
                <a:spcPts val="0"/>
              </a:spcAft>
              <a:buSzPts val="2000"/>
              <a:buChar char="●"/>
            </a:pPr>
            <a:r>
              <a:rPr lang="en"/>
              <a:t>Midterm 2: </a:t>
            </a:r>
            <a:r>
              <a:rPr b="1" lang="en"/>
              <a:t>Match 17th</a:t>
            </a:r>
            <a:r>
              <a:rPr lang="en"/>
              <a:t>, time TBD. </a:t>
            </a:r>
            <a:r>
              <a:rPr lang="en"/>
              <a:t> Will accommodate timezones.</a:t>
            </a:r>
            <a:endParaRPr/>
          </a:p>
          <a:p>
            <a:pPr indent="-355600" lvl="0" marL="457200" rtl="0" algn="l">
              <a:spcBef>
                <a:spcPts val="0"/>
              </a:spcBef>
              <a:spcAft>
                <a:spcPts val="0"/>
              </a:spcAft>
              <a:buSzPts val="2000"/>
              <a:buChar char="●"/>
            </a:pPr>
            <a:r>
              <a:rPr lang="en"/>
              <a:t>Final Exam Times:</a:t>
            </a:r>
            <a:r>
              <a:rPr b="1" lang="en"/>
              <a:t> May 11th, </a:t>
            </a:r>
            <a:r>
              <a:rPr lang="en"/>
              <a:t>8 AM Pacific time. Will accommodate timezones.</a:t>
            </a:r>
            <a:endParaRPr/>
          </a:p>
          <a:p>
            <a:pPr indent="-355600" lvl="0" marL="457200" rtl="0" algn="l">
              <a:spcBef>
                <a:spcPts val="0"/>
              </a:spcBef>
              <a:spcAft>
                <a:spcPts val="0"/>
              </a:spcAft>
              <a:buSzPts val="2000"/>
              <a:buChar char="●"/>
            </a:pPr>
            <a:r>
              <a:rPr lang="en"/>
              <a:t>There will be </a:t>
            </a:r>
            <a:r>
              <a:rPr b="1" lang="en"/>
              <a:t>no alternate exams </a:t>
            </a:r>
            <a:r>
              <a:rPr lang="en"/>
              <a:t>(see exam replacement policy).</a:t>
            </a:r>
            <a:endParaRPr/>
          </a:p>
          <a:p>
            <a:pPr indent="-355600" lvl="1" marL="914400" rtl="0" algn="l">
              <a:spcBef>
                <a:spcPts val="0"/>
              </a:spcBef>
              <a:spcAft>
                <a:spcPts val="0"/>
              </a:spcAft>
              <a:buSzPts val="2000"/>
              <a:buChar char="○"/>
            </a:pPr>
            <a:r>
              <a:rPr lang="en"/>
              <a:t>One exception: Direct conflict with a final in another class.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8" name="Shape 248"/>
        <p:cNvGrpSpPr/>
        <p:nvPr/>
      </p:nvGrpSpPr>
      <p:grpSpPr>
        <a:xfrm>
          <a:off x="0" y="0"/>
          <a:ext cx="0" cy="0"/>
          <a:chOff x="0" y="0"/>
          <a:chExt cx="0" cy="0"/>
        </a:xfrm>
      </p:grpSpPr>
      <p:sp>
        <p:nvSpPr>
          <p:cNvPr id="249" name="Google Shape;249;p4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Course Grade</a:t>
            </a:r>
            <a:endParaRPr/>
          </a:p>
        </p:txBody>
      </p:sp>
      <p:sp>
        <p:nvSpPr>
          <p:cNvPr id="250" name="Google Shape;250;p4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Breakdown: 12,800 points total. Letter grade will be determined by your total.</a:t>
            </a:r>
            <a:endParaRPr/>
          </a:p>
          <a:p>
            <a:pPr indent="-355600" lvl="0" marL="457200" rtl="0" algn="l">
              <a:spcBef>
                <a:spcPts val="600"/>
              </a:spcBef>
              <a:spcAft>
                <a:spcPts val="0"/>
              </a:spcAft>
              <a:buSzPts val="2000"/>
              <a:buChar char="●"/>
            </a:pPr>
            <a:r>
              <a:rPr lang="en"/>
              <a:t>Midterms: 3200 points total. </a:t>
            </a:r>
            <a:endParaRPr/>
          </a:p>
          <a:p>
            <a:pPr indent="-355600" lvl="0" marL="457200" rtl="0" algn="l">
              <a:spcBef>
                <a:spcPts val="0"/>
              </a:spcBef>
              <a:spcAft>
                <a:spcPts val="0"/>
              </a:spcAft>
              <a:buSzPts val="2000"/>
              <a:buChar char="●"/>
            </a:pPr>
            <a:r>
              <a:rPr lang="en"/>
              <a:t>Final: 3200 points.</a:t>
            </a:r>
            <a:endParaRPr/>
          </a:p>
          <a:p>
            <a:pPr indent="-355600" lvl="0" marL="457200" rtl="0" algn="l">
              <a:spcBef>
                <a:spcPts val="0"/>
              </a:spcBef>
              <a:spcAft>
                <a:spcPts val="0"/>
              </a:spcAft>
              <a:buSzPts val="2000"/>
              <a:buChar char="●"/>
            </a:pPr>
            <a:r>
              <a:rPr lang="en"/>
              <a:t>Projects: 4480 regular points.</a:t>
            </a:r>
            <a:endParaRPr/>
          </a:p>
          <a:p>
            <a:pPr indent="-355600" lvl="0" marL="457200" rtl="0" algn="l">
              <a:spcBef>
                <a:spcPts val="0"/>
              </a:spcBef>
              <a:spcAft>
                <a:spcPts val="0"/>
              </a:spcAft>
              <a:buSzPts val="2000"/>
              <a:buChar char="●"/>
            </a:pPr>
            <a:r>
              <a:rPr lang="en"/>
              <a:t>HW: 960 points (320 points each)</a:t>
            </a:r>
            <a:endParaRPr/>
          </a:p>
          <a:p>
            <a:pPr indent="-355600" lvl="0" marL="457200" rtl="0" algn="l">
              <a:spcBef>
                <a:spcPts val="0"/>
              </a:spcBef>
              <a:spcAft>
                <a:spcPts val="0"/>
              </a:spcAft>
              <a:buSzPts val="2000"/>
              <a:buChar char="●"/>
            </a:pPr>
            <a:r>
              <a:rPr lang="en"/>
              <a:t>Lab: 640 points (64 points each)</a:t>
            </a:r>
            <a:endParaRPr/>
          </a:p>
          <a:p>
            <a:pPr indent="-355600" lvl="0" marL="457200" rtl="0" algn="l">
              <a:spcBef>
                <a:spcPts val="0"/>
              </a:spcBef>
              <a:spcAft>
                <a:spcPts val="0"/>
              </a:spcAft>
              <a:buSzPts val="2000"/>
              <a:buChar char="●"/>
            </a:pPr>
            <a:r>
              <a:rPr lang="en"/>
              <a:t>Weekly Surveys: 320 points (32 points each)</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Grades are not curved, i.e. they are not based on your relative performance. In past semesters, my grade bin cutoffs have not moved much at all.</a:t>
            </a:r>
            <a:endParaRPr/>
          </a:p>
          <a:p>
            <a:pPr indent="-355600" lvl="0" marL="457200" rtl="0" algn="l">
              <a:spcBef>
                <a:spcPts val="600"/>
              </a:spcBef>
              <a:spcAft>
                <a:spcPts val="0"/>
              </a:spcAft>
              <a:buSzPts val="2000"/>
              <a:buChar char="●"/>
            </a:pPr>
            <a:r>
              <a:rPr lang="en"/>
              <a:t>See </a:t>
            </a:r>
            <a:r>
              <a:rPr lang="en" u="sng">
                <a:solidFill>
                  <a:schemeClr val="hlink"/>
                </a:solidFill>
                <a:hlinkClick r:id="rId3"/>
              </a:rPr>
              <a:t>http://sp21.datastructur.es/about.html</a:t>
            </a:r>
            <a:r>
              <a:rPr lang="en"/>
              <a:t> </a:t>
            </a:r>
            <a:r>
              <a:rPr lang="en"/>
              <a:t>for full details including grading bin cutoffs (values not chosen yet, but will be by week 3).</a:t>
            </a:r>
            <a:endParaRPr/>
          </a:p>
        </p:txBody>
      </p:sp>
      <p:sp>
        <p:nvSpPr>
          <p:cNvPr id="251" name="Google Shape;251;p43"/>
          <p:cNvSpPr txBox="1"/>
          <p:nvPr/>
        </p:nvSpPr>
        <p:spPr>
          <a:xfrm>
            <a:off x="6015625" y="1151800"/>
            <a:ext cx="2626200" cy="18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Plus extra credit for filling out pre-, mid-, and post- semester course surveys.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Plus extra credit for project checkpoints.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Plus extra credit for project stretch goals.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61B Overview</a:t>
            </a:r>
            <a:endParaRPr/>
          </a:p>
        </p:txBody>
      </p:sp>
      <p:sp>
        <p:nvSpPr>
          <p:cNvPr id="65" name="Google Shape;65;p1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61B about?</a:t>
            </a:r>
            <a:endParaRPr/>
          </a:p>
          <a:p>
            <a:pPr indent="-355600" lvl="0" marL="457200" rtl="0" algn="l">
              <a:spcBef>
                <a:spcPts val="600"/>
              </a:spcBef>
              <a:spcAft>
                <a:spcPts val="0"/>
              </a:spcAft>
              <a:buSzPts val="2000"/>
              <a:buChar char="●"/>
            </a:pPr>
            <a:r>
              <a:rPr lang="en"/>
              <a:t>Writing code that runs efficiently.</a:t>
            </a:r>
            <a:endParaRPr/>
          </a:p>
          <a:p>
            <a:pPr indent="-355600" lvl="1" marL="914400" rtl="0" algn="l">
              <a:spcBef>
                <a:spcPts val="0"/>
              </a:spcBef>
              <a:spcAft>
                <a:spcPts val="0"/>
              </a:spcAft>
              <a:buSzPts val="2000"/>
              <a:buChar char="○"/>
            </a:pPr>
            <a:r>
              <a:rPr lang="en"/>
              <a:t>Good al</a:t>
            </a:r>
            <a:r>
              <a:rPr lang="en"/>
              <a:t>gorithms.</a:t>
            </a:r>
            <a:endParaRPr/>
          </a:p>
          <a:p>
            <a:pPr indent="-355600" lvl="1" marL="914400" rtl="0" algn="l">
              <a:spcBef>
                <a:spcPts val="0"/>
              </a:spcBef>
              <a:spcAft>
                <a:spcPts val="0"/>
              </a:spcAft>
              <a:buSzPts val="2000"/>
              <a:buChar char="○"/>
            </a:pPr>
            <a:r>
              <a:rPr lang="en"/>
              <a:t>Good data</a:t>
            </a:r>
            <a:r>
              <a:rPr lang="en"/>
              <a:t> structures.</a:t>
            </a:r>
            <a:endParaRPr/>
          </a:p>
          <a:p>
            <a:pPr indent="-355600" lvl="0" marL="457200" rtl="0" algn="l">
              <a:spcBef>
                <a:spcPts val="0"/>
              </a:spcBef>
              <a:spcAft>
                <a:spcPts val="0"/>
              </a:spcAft>
              <a:buSzPts val="2000"/>
              <a:buChar char="●"/>
            </a:pPr>
            <a:r>
              <a:rPr lang="en"/>
              <a:t>Writing code efficiently.</a:t>
            </a:r>
            <a:endParaRPr/>
          </a:p>
          <a:p>
            <a:pPr indent="-355600" lvl="1" marL="914400" rtl="0" algn="l">
              <a:spcBef>
                <a:spcPts val="0"/>
              </a:spcBef>
              <a:spcAft>
                <a:spcPts val="0"/>
              </a:spcAft>
              <a:buSzPts val="2000"/>
              <a:buChar char="○"/>
            </a:pPr>
            <a:r>
              <a:rPr lang="en"/>
              <a:t>Designing, building, testing, and debugging large programs.</a:t>
            </a:r>
            <a:endParaRPr/>
          </a:p>
          <a:p>
            <a:pPr indent="-355600" lvl="1" marL="914400" rtl="0" algn="l">
              <a:spcBef>
                <a:spcPts val="0"/>
              </a:spcBef>
              <a:spcAft>
                <a:spcPts val="0"/>
              </a:spcAft>
              <a:buSzPts val="2000"/>
              <a:buChar char="○"/>
            </a:pPr>
            <a:r>
              <a:rPr lang="en"/>
              <a:t>Use of programming tools.</a:t>
            </a:r>
            <a:endParaRPr/>
          </a:p>
          <a:p>
            <a:pPr indent="-342900" lvl="2" marL="1371600" rtl="0" algn="l">
              <a:spcBef>
                <a:spcPts val="0"/>
              </a:spcBef>
              <a:spcAft>
                <a:spcPts val="0"/>
              </a:spcAft>
              <a:buSzPts val="1800"/>
              <a:buChar char="■"/>
            </a:pPr>
            <a:r>
              <a:rPr lang="en"/>
              <a:t>git, IntelliJ, JUnit, and various command line tools.</a:t>
            </a:r>
            <a:endParaRPr/>
          </a:p>
          <a:p>
            <a:pPr indent="-355600" lvl="1" marL="914400" rtl="0" algn="l">
              <a:spcBef>
                <a:spcPts val="0"/>
              </a:spcBef>
              <a:spcAft>
                <a:spcPts val="0"/>
              </a:spcAft>
              <a:buSzPts val="2000"/>
              <a:buChar char="○"/>
            </a:pPr>
            <a:r>
              <a:rPr lang="en"/>
              <a:t>Java (not the focus of the course!)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Assumes solid foundation in programming fundamentals, including:</a:t>
            </a:r>
            <a:endParaRPr/>
          </a:p>
          <a:p>
            <a:pPr indent="-355600" lvl="0" marL="457200" rtl="0" algn="l">
              <a:spcBef>
                <a:spcPts val="600"/>
              </a:spcBef>
              <a:spcAft>
                <a:spcPts val="0"/>
              </a:spcAft>
              <a:buSzPts val="2000"/>
              <a:buChar char="●"/>
            </a:pPr>
            <a:r>
              <a:rPr lang="en"/>
              <a:t>Object oriented programming, recursion, lists, and trees.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5" name="Shape 255"/>
        <p:cNvGrpSpPr/>
        <p:nvPr/>
      </p:nvGrpSpPr>
      <p:grpSpPr>
        <a:xfrm>
          <a:off x="0" y="0"/>
          <a:ext cx="0" cy="0"/>
          <a:chOff x="0" y="0"/>
          <a:chExt cx="0" cy="0"/>
        </a:xfrm>
      </p:grpSpPr>
      <p:sp>
        <p:nvSpPr>
          <p:cNvPr id="256" name="Google Shape;256;p4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Lateness and Mentor GSIs</a:t>
            </a:r>
            <a:endParaRPr/>
          </a:p>
        </p:txBody>
      </p:sp>
      <p:sp>
        <p:nvSpPr>
          <p:cNvPr id="257" name="Google Shape;257;p4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No late work will be accepted in the course. No hws/labs/projects are dropped.</a:t>
            </a:r>
            <a:endParaRPr/>
          </a:p>
          <a:p>
            <a:pPr indent="-355600" lvl="0" marL="457200" rtl="0" algn="l">
              <a:spcBef>
                <a:spcPts val="600"/>
              </a:spcBef>
              <a:spcAft>
                <a:spcPts val="0"/>
              </a:spcAft>
              <a:buSzPts val="2000"/>
              <a:buChar char="●"/>
            </a:pPr>
            <a:r>
              <a:rPr lang="en"/>
              <a:t>You should treat the deadlines seriously!</a:t>
            </a:r>
            <a:endParaRPr/>
          </a:p>
          <a:p>
            <a:pPr indent="-355600" lvl="0" marL="457200" marR="0" rtl="0" algn="l">
              <a:lnSpc>
                <a:spcPct val="100000"/>
              </a:lnSpc>
              <a:spcBef>
                <a:spcPts val="0"/>
              </a:spcBef>
              <a:spcAft>
                <a:spcPts val="0"/>
              </a:spcAft>
              <a:buSzPts val="2000"/>
              <a:buChar char="●"/>
            </a:pPr>
            <a:r>
              <a:rPr lang="en"/>
              <a:t>If needed, use a</a:t>
            </a:r>
            <a:r>
              <a:rPr lang="en"/>
              <a:t>utomated extension system to request extensions.</a:t>
            </a:r>
            <a:endParaRPr/>
          </a:p>
          <a:p>
            <a:pPr indent="-355600" lvl="1" marL="914400" marR="0" rtl="0" algn="l">
              <a:lnSpc>
                <a:spcPct val="100000"/>
              </a:lnSpc>
              <a:spcBef>
                <a:spcPts val="0"/>
              </a:spcBef>
              <a:spcAft>
                <a:spcPts val="0"/>
              </a:spcAft>
              <a:buSzPts val="2000"/>
              <a:buChar char="○"/>
            </a:pPr>
            <a:r>
              <a:rPr lang="en"/>
              <a:t>Up to 6 total slip days.</a:t>
            </a:r>
            <a:endParaRPr/>
          </a:p>
          <a:p>
            <a:pPr indent="-355600" lvl="1" marL="914400" marR="0" rtl="0" algn="l">
              <a:lnSpc>
                <a:spcPct val="100000"/>
              </a:lnSpc>
              <a:spcBef>
                <a:spcPts val="0"/>
              </a:spcBef>
              <a:spcAft>
                <a:spcPts val="0"/>
              </a:spcAft>
              <a:buSzPts val="2000"/>
              <a:buChar char="○"/>
            </a:pPr>
            <a:r>
              <a:rPr lang="en"/>
              <a:t>Maximum of 3 per assignment.</a:t>
            </a:r>
            <a:endParaRPr/>
          </a:p>
          <a:p>
            <a:pPr indent="-355600" lvl="1" marL="914400" marR="0" rtl="0" algn="l">
              <a:lnSpc>
                <a:spcPct val="100000"/>
              </a:lnSpc>
              <a:spcBef>
                <a:spcPts val="0"/>
              </a:spcBef>
              <a:spcAft>
                <a:spcPts val="0"/>
              </a:spcAft>
              <a:buSzPts val="2000"/>
              <a:buChar char="○"/>
            </a:pPr>
            <a:r>
              <a:rPr lang="en"/>
              <a:t>Don’t expect similar extensions in other classes. 61B is not as strongly cumulative as classes like EE16A or CS70.</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en"/>
              <a:t>During week 2, you will pick a </a:t>
            </a:r>
            <a:r>
              <a:rPr b="1" lang="en"/>
              <a:t>mentor GSI</a:t>
            </a:r>
            <a:r>
              <a:rPr lang="en"/>
              <a:t>.</a:t>
            </a:r>
            <a:endParaRPr/>
          </a:p>
          <a:p>
            <a:pPr indent="-355600" lvl="0" marL="457200" marR="0" rtl="0" algn="l">
              <a:lnSpc>
                <a:spcPct val="100000"/>
              </a:lnSpc>
              <a:spcBef>
                <a:spcPts val="600"/>
              </a:spcBef>
              <a:spcAft>
                <a:spcPts val="0"/>
              </a:spcAft>
              <a:buSzPts val="2000"/>
              <a:buChar char="●"/>
            </a:pPr>
            <a:r>
              <a:rPr lang="en"/>
              <a:t>If you do not pick one, one will be assigned for you.</a:t>
            </a:r>
            <a:endParaRPr/>
          </a:p>
          <a:p>
            <a:pPr indent="-355600" lvl="0" marL="457200" marR="0" rtl="0" algn="l">
              <a:lnSpc>
                <a:spcPct val="100000"/>
              </a:lnSpc>
              <a:spcBef>
                <a:spcPts val="0"/>
              </a:spcBef>
              <a:spcAft>
                <a:spcPts val="0"/>
              </a:spcAft>
              <a:buSzPts val="2000"/>
              <a:buChar char="●"/>
            </a:pPr>
            <a:r>
              <a:rPr lang="en"/>
              <a:t>Mentor GSI will keep track of your progress and reach out (or have someone else reach out) if they feel like there are potential issues.</a:t>
            </a:r>
            <a:endParaRPr/>
          </a:p>
          <a:p>
            <a:pPr indent="-355600" lvl="0" marL="457200" marR="0" rtl="0" algn="l">
              <a:lnSpc>
                <a:spcPct val="100000"/>
              </a:lnSpc>
              <a:spcBef>
                <a:spcPts val="0"/>
              </a:spcBef>
              <a:spcAft>
                <a:spcPts val="0"/>
              </a:spcAft>
              <a:buSzPts val="2000"/>
              <a:buChar char="●"/>
            </a:pPr>
            <a:r>
              <a:rPr lang="en"/>
              <a:t>Reach out to mentor GSI if you are falling behind.</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1" name="Shape 261"/>
        <p:cNvGrpSpPr/>
        <p:nvPr/>
      </p:nvGrpSpPr>
      <p:grpSpPr>
        <a:xfrm>
          <a:off x="0" y="0"/>
          <a:ext cx="0" cy="0"/>
          <a:chOff x="0" y="0"/>
          <a:chExt cx="0" cy="0"/>
        </a:xfrm>
      </p:grpSpPr>
      <p:sp>
        <p:nvSpPr>
          <p:cNvPr id="262" name="Google Shape;262;p4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Course Pacing</a:t>
            </a:r>
            <a:endParaRPr/>
          </a:p>
        </p:txBody>
      </p:sp>
      <p:sp>
        <p:nvSpPr>
          <p:cNvPr id="263" name="Google Shape;263;p45"/>
          <p:cNvSpPr txBox="1"/>
          <p:nvPr>
            <p:ph idx="1" type="body"/>
          </p:nvPr>
        </p:nvSpPr>
        <p:spPr>
          <a:xfrm>
            <a:off x="243000" y="556500"/>
            <a:ext cx="86706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will start off very fast.</a:t>
            </a:r>
            <a:endParaRPr/>
          </a:p>
          <a:p>
            <a:pPr indent="-355600" lvl="0" marL="457200" rtl="0" algn="l">
              <a:spcBef>
                <a:spcPts val="600"/>
              </a:spcBef>
              <a:spcAft>
                <a:spcPts val="0"/>
              </a:spcAft>
              <a:buSzPts val="2000"/>
              <a:buChar char="●"/>
            </a:pPr>
            <a:r>
              <a:rPr lang="en"/>
              <a:t>Optional HW0 is out.</a:t>
            </a:r>
            <a:endParaRPr/>
          </a:p>
          <a:p>
            <a:pPr indent="-355600" lvl="1" marL="914400" rtl="0" algn="l">
              <a:spcBef>
                <a:spcPts val="0"/>
              </a:spcBef>
              <a:spcAft>
                <a:spcPts val="0"/>
              </a:spcAft>
              <a:buSzPts val="2000"/>
              <a:buChar char="○"/>
            </a:pPr>
            <a:r>
              <a:rPr lang="en"/>
              <a:t>Intro to Java syntax.</a:t>
            </a:r>
            <a:endParaRPr/>
          </a:p>
          <a:p>
            <a:pPr indent="-355600" lvl="1" marL="914400" rtl="0" algn="l">
              <a:spcBef>
                <a:spcPts val="0"/>
              </a:spcBef>
              <a:spcAft>
                <a:spcPts val="0"/>
              </a:spcAft>
              <a:buSzPts val="2000"/>
              <a:buChar char="○"/>
            </a:pPr>
            <a:r>
              <a:rPr lang="en"/>
              <a:t>Will take 1-4 hours.</a:t>
            </a:r>
            <a:endParaRPr/>
          </a:p>
          <a:p>
            <a:pPr indent="-355600" lvl="1" marL="914400" rtl="0" algn="l">
              <a:spcBef>
                <a:spcPts val="0"/>
              </a:spcBef>
              <a:spcAft>
                <a:spcPts val="0"/>
              </a:spcAft>
              <a:buSzPts val="2000"/>
              <a:buChar char="○"/>
            </a:pPr>
            <a:r>
              <a:rPr lang="en"/>
              <a:t>Work with friends!</a:t>
            </a:r>
            <a:endParaRPr/>
          </a:p>
          <a:p>
            <a:pPr indent="-355600" lvl="1" marL="914400" rtl="0" algn="l">
              <a:spcBef>
                <a:spcPts val="0"/>
              </a:spcBef>
              <a:spcAft>
                <a:spcPts val="0"/>
              </a:spcAft>
              <a:buSzPts val="2000"/>
              <a:buChar char="○"/>
            </a:pPr>
            <a:r>
              <a:rPr lang="en"/>
              <a:t>Recommended that you complete before your lab.</a:t>
            </a:r>
            <a:endParaRPr/>
          </a:p>
          <a:p>
            <a:pPr indent="-355600" lvl="1" marL="914400" rtl="0" algn="l">
              <a:spcBef>
                <a:spcPts val="0"/>
              </a:spcBef>
              <a:spcAft>
                <a:spcPts val="0"/>
              </a:spcAft>
              <a:buSzPts val="2000"/>
              <a:buChar char="○"/>
            </a:pPr>
            <a:r>
              <a:rPr lang="en"/>
              <a:t>Strongly recommended that you complete by lecture Friday.</a:t>
            </a:r>
            <a:endParaRPr/>
          </a:p>
          <a:p>
            <a:pPr indent="-355600" lvl="0" marL="457200" rtl="0" algn="l">
              <a:spcBef>
                <a:spcPts val="0"/>
              </a:spcBef>
              <a:spcAft>
                <a:spcPts val="0"/>
              </a:spcAft>
              <a:buSzPts val="2000"/>
              <a:buChar char="●"/>
            </a:pPr>
            <a:r>
              <a:rPr lang="en"/>
              <a:t>Lab1 and Lab1 Setup are both available.</a:t>
            </a:r>
            <a:endParaRPr/>
          </a:p>
          <a:p>
            <a:pPr indent="-355600" lvl="1" marL="914400" rtl="0" algn="l">
              <a:spcBef>
                <a:spcPts val="0"/>
              </a:spcBef>
              <a:spcAft>
                <a:spcPts val="0"/>
              </a:spcAft>
              <a:buSzPts val="2000"/>
              <a:buChar char="○"/>
            </a:pPr>
            <a:r>
              <a:rPr lang="en"/>
              <a:t>Lab1 Setup: How to set up your home computer (do before lab1).</a:t>
            </a:r>
            <a:endParaRPr/>
          </a:p>
          <a:p>
            <a:pPr indent="-355600" lvl="1" marL="914400" rtl="0" algn="l">
              <a:spcBef>
                <a:spcPts val="0"/>
              </a:spcBef>
              <a:spcAft>
                <a:spcPts val="0"/>
              </a:spcAft>
              <a:buSzPts val="2000"/>
              <a:buChar char="○"/>
            </a:pPr>
            <a:r>
              <a:rPr lang="en"/>
              <a:t>Lab1: How to use various tools.</a:t>
            </a:r>
            <a:endParaRPr/>
          </a:p>
          <a:p>
            <a:pPr indent="-355600" lvl="0" marL="457200" rtl="0" algn="l">
              <a:spcBef>
                <a:spcPts val="0"/>
              </a:spcBef>
              <a:spcAft>
                <a:spcPts val="0"/>
              </a:spcAft>
              <a:buSzPts val="2000"/>
              <a:buChar char="●"/>
            </a:pPr>
            <a:r>
              <a:rPr lang="en"/>
              <a:t>Project 0 released Friday. Due Friday Jan 29th (9 days from start of semester).</a:t>
            </a:r>
            <a:endParaRPr/>
          </a:p>
          <a:p>
            <a:pPr indent="-355600" lvl="1" marL="914400" rtl="0" algn="l">
              <a:spcBef>
                <a:spcPts val="0"/>
              </a:spcBef>
              <a:spcAft>
                <a:spcPts val="0"/>
              </a:spcAft>
              <a:buSzPts val="2000"/>
              <a:buChar char="○"/>
            </a:pPr>
            <a:r>
              <a:rPr lang="en"/>
              <a:t>Start by Saturday if possible, especially if you’re new to Java.</a:t>
            </a:r>
            <a:endParaRPr/>
          </a:p>
          <a:p>
            <a:pPr indent="-355600" lvl="1" marL="914400" rtl="0" algn="l">
              <a:spcBef>
                <a:spcPts val="0"/>
              </a:spcBef>
              <a:spcAft>
                <a:spcPts val="0"/>
              </a:spcAft>
              <a:buSzPts val="2000"/>
              <a:buChar char="○"/>
            </a:pPr>
            <a:r>
              <a:rPr lang="en"/>
              <a:t>Exercises basic Java features.</a:t>
            </a:r>
            <a:endParaRPr/>
          </a:p>
          <a:p>
            <a:pPr indent="-355600" lvl="1" marL="914400" rtl="0" algn="l">
              <a:spcBef>
                <a:spcPts val="0"/>
              </a:spcBef>
              <a:spcAft>
                <a:spcPts val="0"/>
              </a:spcAft>
              <a:buSzPts val="2000"/>
              <a:buChar char="○"/>
            </a:pPr>
            <a:r>
              <a:rPr lang="en"/>
              <a:t>Full credit requires solving a very challenging algorithmic problem.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67" name="Shape 267"/>
        <p:cNvGrpSpPr/>
        <p:nvPr/>
      </p:nvGrpSpPr>
      <p:grpSpPr>
        <a:xfrm>
          <a:off x="0" y="0"/>
          <a:ext cx="0" cy="0"/>
          <a:chOff x="0" y="0"/>
          <a:chExt cx="0" cy="0"/>
        </a:xfrm>
      </p:grpSpPr>
      <p:sp>
        <p:nvSpPr>
          <p:cNvPr id="268" name="Google Shape;268;p46"/>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Hello World</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a:t>(See </a:t>
            </a:r>
            <a:r>
              <a:rPr lang="en"/>
              <a:t>guide</a:t>
            </a:r>
            <a:r>
              <a:rPr lang="en"/>
              <a:t> for link to the code I write today)</a:t>
            </a:r>
            <a:endParaRPr/>
          </a:p>
          <a:p>
            <a:pPr indent="0" lvl="0" marL="0" rtl="0" algn="ctr">
              <a:spcBef>
                <a:spcPts val="0"/>
              </a:spcBef>
              <a:spcAft>
                <a:spcPts val="0"/>
              </a:spcAft>
              <a:buNone/>
            </a:pPr>
            <a:r>
              <a:rPr lang="en"/>
              <a:t>(Might be a little boring if you know Java already)</a:t>
            </a:r>
            <a:endParaRPr/>
          </a:p>
        </p:txBody>
      </p:sp>
      <p:cxnSp>
        <p:nvCxnSpPr>
          <p:cNvPr id="269" name="Google Shape;269;p46"/>
          <p:cNvCxnSpPr/>
          <p:nvPr/>
        </p:nvCxnSpPr>
        <p:spPr>
          <a:xfrm flipH="1" rot="10800000">
            <a:off x="7126050" y="1702300"/>
            <a:ext cx="1089000" cy="377100"/>
          </a:xfrm>
          <a:prstGeom prst="straightConnector1">
            <a:avLst/>
          </a:prstGeom>
          <a:noFill/>
          <a:ln cap="flat" cmpd="sng" w="19050">
            <a:solidFill>
              <a:srgbClr val="BE0712"/>
            </a:solidFill>
            <a:prstDash val="solid"/>
            <a:round/>
            <a:headEnd len="med" w="med" type="none"/>
            <a:tailEnd len="med" w="med" type="triangle"/>
          </a:ln>
        </p:spPr>
      </p:cxnSp>
      <p:pic>
        <p:nvPicPr>
          <p:cNvPr id="270" name="Google Shape;270;p46"/>
          <p:cNvPicPr preferRelativeResize="0"/>
          <p:nvPr/>
        </p:nvPicPr>
        <p:blipFill>
          <a:blip r:embed="rId3">
            <a:alphaModFix/>
          </a:blip>
          <a:stretch>
            <a:fillRect/>
          </a:stretch>
        </p:blipFill>
        <p:spPr>
          <a:xfrm>
            <a:off x="5924745" y="926091"/>
            <a:ext cx="2981325" cy="704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Java and Object Orientation</a:t>
            </a:r>
            <a:endParaRPr/>
          </a:p>
        </p:txBody>
      </p:sp>
      <p:sp>
        <p:nvSpPr>
          <p:cNvPr id="276" name="Google Shape;276;p4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Java is an object oriented language with strict requirements:</a:t>
            </a:r>
            <a:endParaRPr/>
          </a:p>
          <a:p>
            <a:pPr indent="-355600" lvl="0" marL="457200" rtl="0" algn="l">
              <a:spcBef>
                <a:spcPts val="600"/>
              </a:spcBef>
              <a:spcAft>
                <a:spcPts val="0"/>
              </a:spcAft>
              <a:buSzPts val="2000"/>
              <a:buChar char="●"/>
            </a:pPr>
            <a:r>
              <a:rPr lang="en"/>
              <a:t>Every Java file must contain a class declaration*.</a:t>
            </a:r>
            <a:endParaRPr/>
          </a:p>
          <a:p>
            <a:pPr indent="-355600" lvl="0" marL="457200" rtl="0" algn="l">
              <a:spcBef>
                <a:spcPts val="0"/>
              </a:spcBef>
              <a:spcAft>
                <a:spcPts val="0"/>
              </a:spcAft>
              <a:buSzPts val="2000"/>
              <a:buChar char="●"/>
            </a:pPr>
            <a:r>
              <a:rPr b="1" lang="en"/>
              <a:t>All code</a:t>
            </a:r>
            <a:r>
              <a:rPr lang="en"/>
              <a:t> lives inside a class*, even helper functions, global constants, etc.</a:t>
            </a:r>
            <a:endParaRPr/>
          </a:p>
          <a:p>
            <a:pPr indent="-355600" lvl="0" marL="457200" rtl="0" algn="l">
              <a:spcBef>
                <a:spcPts val="0"/>
              </a:spcBef>
              <a:spcAft>
                <a:spcPts val="0"/>
              </a:spcAft>
              <a:buSzPts val="2000"/>
              <a:buChar char="●"/>
            </a:pPr>
            <a:r>
              <a:rPr lang="en"/>
              <a:t>To run a Java program, you typically define a main method using        </a:t>
            </a:r>
            <a:r>
              <a:rPr lang="en">
                <a:latin typeface="Consolas"/>
                <a:ea typeface="Consolas"/>
                <a:cs typeface="Consolas"/>
                <a:sym typeface="Consolas"/>
              </a:rPr>
              <a:t>public static void main(String[] args)</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rPr lang="en" sz="1600"/>
              <a:t>*: This is not completely true, e.g. we can also declare “interfaces” in .java files that may contain code. We’ll cover these later.</a:t>
            </a:r>
            <a:endParaRPr sz="1600">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Java and Static Typing</a:t>
            </a:r>
            <a:endParaRPr/>
          </a:p>
        </p:txBody>
      </p:sp>
      <p:sp>
        <p:nvSpPr>
          <p:cNvPr id="282" name="Google Shape;282;p4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Java is statically typed!</a:t>
            </a:r>
            <a:endParaRPr/>
          </a:p>
          <a:p>
            <a:pPr indent="-355600" lvl="0" marL="457200" marR="0" rtl="0" algn="l">
              <a:lnSpc>
                <a:spcPct val="100000"/>
              </a:lnSpc>
              <a:spcBef>
                <a:spcPts val="600"/>
              </a:spcBef>
              <a:spcAft>
                <a:spcPts val="0"/>
              </a:spcAft>
              <a:buSzPts val="2000"/>
              <a:buChar char="●"/>
            </a:pPr>
            <a:r>
              <a:rPr lang="en"/>
              <a:t>All variables, parameters, and methods must have a declared type.</a:t>
            </a:r>
            <a:endParaRPr/>
          </a:p>
          <a:p>
            <a:pPr indent="-355600" lvl="0" marL="457200" marR="0" rtl="0" algn="l">
              <a:lnSpc>
                <a:spcPct val="100000"/>
              </a:lnSpc>
              <a:spcBef>
                <a:spcPts val="0"/>
              </a:spcBef>
              <a:spcAft>
                <a:spcPts val="0"/>
              </a:spcAft>
              <a:buSzPts val="2000"/>
              <a:buChar char="●"/>
            </a:pPr>
            <a:r>
              <a:rPr lang="en"/>
              <a:t>That type can never change.</a:t>
            </a:r>
            <a:endParaRPr/>
          </a:p>
          <a:p>
            <a:pPr indent="-355600" lvl="0" marL="457200" marR="0" rtl="0" algn="l">
              <a:lnSpc>
                <a:spcPct val="100000"/>
              </a:lnSpc>
              <a:spcBef>
                <a:spcPts val="0"/>
              </a:spcBef>
              <a:spcAft>
                <a:spcPts val="0"/>
              </a:spcAft>
              <a:buSzPts val="2000"/>
              <a:buChar char="●"/>
            </a:pPr>
            <a:r>
              <a:rPr lang="en"/>
              <a:t>Expressions also have a type, e.g. “</a:t>
            </a:r>
            <a:r>
              <a:rPr lang="en">
                <a:latin typeface="Consolas"/>
                <a:ea typeface="Consolas"/>
                <a:cs typeface="Consolas"/>
                <a:sym typeface="Consolas"/>
              </a:rPr>
              <a:t>larger(5, 10) + 3</a:t>
            </a:r>
            <a:r>
              <a:rPr lang="en"/>
              <a:t>” has type int.</a:t>
            </a:r>
            <a:endParaRPr/>
          </a:p>
          <a:p>
            <a:pPr indent="-355600" lvl="0" marL="457200" marR="0" rtl="0" algn="l">
              <a:lnSpc>
                <a:spcPct val="100000"/>
              </a:lnSpc>
              <a:spcBef>
                <a:spcPts val="0"/>
              </a:spcBef>
              <a:spcAft>
                <a:spcPts val="0"/>
              </a:spcAft>
              <a:buSzPts val="2000"/>
              <a:buChar char="●"/>
            </a:pPr>
            <a:r>
              <a:rPr lang="en"/>
              <a:t>The compiler checks that all the types in your program are compatible </a:t>
            </a:r>
            <a:r>
              <a:rPr b="1" lang="en"/>
              <a:t>before the program ever runs</a:t>
            </a:r>
            <a:r>
              <a:rPr lang="en"/>
              <a:t>!</a:t>
            </a:r>
            <a:endParaRPr/>
          </a:p>
          <a:p>
            <a:pPr indent="-355600" lvl="1" marL="914400" marR="0" rtl="0" algn="l">
              <a:lnSpc>
                <a:spcPct val="100000"/>
              </a:lnSpc>
              <a:spcBef>
                <a:spcPts val="0"/>
              </a:spcBef>
              <a:spcAft>
                <a:spcPts val="0"/>
              </a:spcAft>
              <a:buSzPts val="2000"/>
              <a:buChar char="○"/>
            </a:pPr>
            <a:r>
              <a:rPr lang="en"/>
              <a:t>e.g. </a:t>
            </a:r>
            <a:r>
              <a:rPr lang="en">
                <a:latin typeface="Consolas"/>
                <a:ea typeface="Consolas"/>
                <a:cs typeface="Consolas"/>
                <a:sym typeface="Consolas"/>
              </a:rPr>
              <a:t>String x = larger(5, 10) + 3</a:t>
            </a:r>
            <a:r>
              <a:rPr lang="en"/>
              <a:t> will fail to compile.</a:t>
            </a:r>
            <a:endParaRPr/>
          </a:p>
          <a:p>
            <a:pPr indent="-355600" lvl="1" marL="914400" marR="0" rtl="0" algn="l">
              <a:lnSpc>
                <a:spcPct val="100000"/>
              </a:lnSpc>
              <a:spcBef>
                <a:spcPts val="0"/>
              </a:spcBef>
              <a:spcAft>
                <a:spcPts val="0"/>
              </a:spcAft>
              <a:buSzPts val="2000"/>
              <a:buChar char="○"/>
            </a:pPr>
            <a:r>
              <a:rPr lang="en"/>
              <a:t>This is unlike a language like Python, where type checks are performed DURING execution.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Reflections on Static Typing</a:t>
            </a:r>
            <a:endParaRPr/>
          </a:p>
        </p:txBody>
      </p:sp>
      <p:sp>
        <p:nvSpPr>
          <p:cNvPr id="288" name="Google Shape;288;p4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The Good:</a:t>
            </a:r>
            <a:endParaRPr/>
          </a:p>
          <a:p>
            <a:pPr indent="-355600" lvl="0" marL="457200" marR="0" rtl="0" algn="l">
              <a:lnSpc>
                <a:spcPct val="100000"/>
              </a:lnSpc>
              <a:spcBef>
                <a:spcPts val="600"/>
              </a:spcBef>
              <a:spcAft>
                <a:spcPts val="0"/>
              </a:spcAft>
              <a:buSzPts val="2000"/>
              <a:buChar char="●"/>
            </a:pPr>
            <a:r>
              <a:rPr lang="en"/>
              <a:t>Catches certain types of errors, making it easier on the programmer to debug their code.</a:t>
            </a:r>
            <a:endParaRPr/>
          </a:p>
          <a:p>
            <a:pPr indent="-355600" lvl="0" marL="457200" marR="0" rtl="0" algn="l">
              <a:lnSpc>
                <a:spcPct val="100000"/>
              </a:lnSpc>
              <a:spcBef>
                <a:spcPts val="0"/>
              </a:spcBef>
              <a:spcAft>
                <a:spcPts val="0"/>
              </a:spcAft>
              <a:buSzPts val="2000"/>
              <a:buChar char="●"/>
            </a:pPr>
            <a:r>
              <a:rPr lang="en"/>
              <a:t>Type errors can (almost) never occur on end user’s computer.</a:t>
            </a:r>
            <a:endParaRPr/>
          </a:p>
          <a:p>
            <a:pPr indent="-355600" lvl="0" marL="457200" marR="0" rtl="0" algn="l">
              <a:lnSpc>
                <a:spcPct val="100000"/>
              </a:lnSpc>
              <a:spcBef>
                <a:spcPts val="0"/>
              </a:spcBef>
              <a:spcAft>
                <a:spcPts val="0"/>
              </a:spcAft>
              <a:buSzPts val="2000"/>
              <a:buChar char="●"/>
            </a:pPr>
            <a:r>
              <a:rPr lang="en"/>
              <a:t>Makes it easier to read and reason about code.</a:t>
            </a:r>
            <a:endParaRPr/>
          </a:p>
          <a:p>
            <a:pPr indent="-355600" lvl="0" marL="457200" marR="0" rtl="0" algn="l">
              <a:lnSpc>
                <a:spcPct val="100000"/>
              </a:lnSpc>
              <a:spcBef>
                <a:spcPts val="0"/>
              </a:spcBef>
              <a:spcAft>
                <a:spcPts val="0"/>
              </a:spcAft>
              <a:buSzPts val="2000"/>
              <a:buChar char="●"/>
            </a:pPr>
            <a:r>
              <a:rPr lang="en"/>
              <a:t>Code can run more efficiently, e.g. no need to do expensive runtime type checks.</a:t>
            </a:r>
            <a:endParaRPr/>
          </a:p>
          <a:p>
            <a:pPr indent="0" lvl="0" marL="0" marR="0" rtl="0" algn="l">
              <a:lnSpc>
                <a:spcPct val="100000"/>
              </a:lnSpc>
              <a:spcBef>
                <a:spcPts val="600"/>
              </a:spcBef>
              <a:spcAft>
                <a:spcPts val="0"/>
              </a:spcAft>
              <a:buNone/>
            </a:pPr>
            <a:br>
              <a:rPr lang="en"/>
            </a:br>
            <a:r>
              <a:rPr lang="en"/>
              <a:t>The Bad:</a:t>
            </a:r>
            <a:endParaRPr/>
          </a:p>
          <a:p>
            <a:pPr indent="-355600" lvl="0" marL="457200" marR="0" rtl="0" algn="l">
              <a:lnSpc>
                <a:spcPct val="100000"/>
              </a:lnSpc>
              <a:spcBef>
                <a:spcPts val="600"/>
              </a:spcBef>
              <a:spcAft>
                <a:spcPts val="0"/>
              </a:spcAft>
              <a:buSzPts val="2000"/>
              <a:buChar char="●"/>
            </a:pPr>
            <a:r>
              <a:rPr lang="en"/>
              <a:t>Code is more verbose.</a:t>
            </a:r>
            <a:endParaRPr/>
          </a:p>
          <a:p>
            <a:pPr indent="-355600" lvl="0" marL="457200" marR="0" rtl="0" algn="l">
              <a:lnSpc>
                <a:spcPct val="100000"/>
              </a:lnSpc>
              <a:spcBef>
                <a:spcPts val="0"/>
              </a:spcBef>
              <a:spcAft>
                <a:spcPts val="0"/>
              </a:spcAft>
              <a:buSzPts val="2000"/>
              <a:buChar char="●"/>
            </a:pPr>
            <a:r>
              <a:rPr lang="en"/>
              <a:t>Code is less general, e.g. had to have two different larger functions earlier.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0" st="0"/>
                                            </p:txEl>
                                          </p:spTgt>
                                        </p:tgtEl>
                                        <p:attrNameLst>
                                          <p:attrName>style.visibility</p:attrName>
                                        </p:attrNameLst>
                                      </p:cBhvr>
                                      <p:to>
                                        <p:strVal val="visible"/>
                                      </p:to>
                                    </p:set>
                                    <p:animEffect filter="fade" transition="in">
                                      <p:cBhvr>
                                        <p:cTn dur="1"/>
                                        <p:tgtEl>
                                          <p:spTgt spid="28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Next</a:t>
            </a:r>
            <a:endParaRPr/>
          </a:p>
        </p:txBody>
      </p:sp>
      <p:sp>
        <p:nvSpPr>
          <p:cNvPr id="294" name="Google Shape;294;p50"/>
          <p:cNvSpPr txBox="1"/>
          <p:nvPr>
            <p:ph idx="1" type="body"/>
          </p:nvPr>
        </p:nvSpPr>
        <p:spPr>
          <a:xfrm>
            <a:off x="243000" y="556500"/>
            <a:ext cx="85680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This week:</a:t>
            </a:r>
            <a:endParaRPr/>
          </a:p>
          <a:p>
            <a:pPr indent="-355600" lvl="0" marL="457200" rtl="0" algn="l">
              <a:spcBef>
                <a:spcPts val="600"/>
              </a:spcBef>
              <a:spcAft>
                <a:spcPts val="0"/>
              </a:spcAft>
              <a:buSzPts val="2000"/>
              <a:buChar char="●"/>
            </a:pPr>
            <a:r>
              <a:rPr lang="en"/>
              <a:t>HW0: Out now. Will give you a chance to explore Java basics on your own. </a:t>
            </a:r>
            <a:endParaRPr/>
          </a:p>
          <a:p>
            <a:pPr indent="-355600" lvl="0" marL="457200" rtl="0" algn="l">
              <a:spcBef>
                <a:spcPts val="0"/>
              </a:spcBef>
              <a:spcAft>
                <a:spcPts val="0"/>
              </a:spcAft>
              <a:buSzPts val="2000"/>
              <a:buChar char="●"/>
            </a:pPr>
            <a:r>
              <a:rPr lang="en"/>
              <a:t>Lab1: How to compile and run code. How to check out homework starter files and submit them. </a:t>
            </a:r>
            <a:r>
              <a:rPr b="1" lang="en"/>
              <a:t>If possible, do HW0 before lab!</a:t>
            </a:r>
            <a:endParaRPr b="1"/>
          </a:p>
          <a:p>
            <a:pPr indent="-355600" lvl="0" marL="457200" rtl="0" algn="l">
              <a:spcBef>
                <a:spcPts val="0"/>
              </a:spcBef>
              <a:spcAft>
                <a:spcPts val="0"/>
              </a:spcAft>
              <a:buSzPts val="2000"/>
              <a:buChar char="●"/>
            </a:pPr>
            <a:r>
              <a:rPr lang="en"/>
              <a:t>Lab1 Setup (optional): How to compile and run code on your own machine.</a:t>
            </a:r>
            <a:endParaRPr/>
          </a:p>
          <a:p>
            <a:pPr indent="-355600" lvl="0" marL="457200" rtl="0" algn="l">
              <a:spcBef>
                <a:spcPts val="0"/>
              </a:spcBef>
              <a:spcAft>
                <a:spcPts val="0"/>
              </a:spcAft>
              <a:buSzPts val="2000"/>
              <a:buChar char="●"/>
            </a:pPr>
            <a:r>
              <a:rPr lang="en"/>
              <a:t>Project 0 (released Friday). Must be done solo.</a:t>
            </a:r>
            <a:endParaRPr/>
          </a:p>
          <a:p>
            <a:pPr indent="-355600" lvl="0" marL="457200" rtl="0" algn="l">
              <a:spcBef>
                <a:spcPts val="0"/>
              </a:spcBef>
              <a:spcAft>
                <a:spcPts val="0"/>
              </a:spcAft>
              <a:buSzPts val="2000"/>
              <a:buChar char="●"/>
            </a:pPr>
            <a:r>
              <a:rPr lang="en"/>
              <a:t>Next lecture: What all that public static blah blah stuff actually means.</a:t>
            </a:r>
            <a:endParaRPr/>
          </a:p>
          <a:p>
            <a:pPr indent="0" lvl="0" marL="0" rtl="0" algn="l">
              <a:spcBef>
                <a:spcPts val="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71" name="Google Shape;71;p18"/>
          <p:cNvSpPr/>
          <p:nvPr/>
        </p:nvSpPr>
        <p:spPr>
          <a:xfrm>
            <a:off x="8357650" y="1013448"/>
            <a:ext cx="195300" cy="17775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8"/>
          <p:cNvSpPr txBox="1"/>
          <p:nvPr/>
        </p:nvSpPr>
        <p:spPr>
          <a:xfrm>
            <a:off x="8552950" y="1691684"/>
            <a:ext cx="651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Sp21</a:t>
            </a:r>
            <a:endParaRPr/>
          </a:p>
        </p:txBody>
      </p:sp>
      <p:pic>
        <p:nvPicPr>
          <p:cNvPr id="73" name="Google Shape;73;p18"/>
          <p:cNvPicPr preferRelativeResize="0"/>
          <p:nvPr/>
        </p:nvPicPr>
        <p:blipFill>
          <a:blip r:embed="rId3">
            <a:alphaModFix/>
          </a:blip>
          <a:stretch>
            <a:fillRect/>
          </a:stretch>
        </p:blipFill>
        <p:spPr>
          <a:xfrm>
            <a:off x="605550" y="717176"/>
            <a:ext cx="7790862" cy="4250900"/>
          </a:xfrm>
          <a:prstGeom prst="rect">
            <a:avLst/>
          </a:prstGeom>
          <a:noFill/>
          <a:ln>
            <a:noFill/>
          </a:ln>
        </p:spPr>
      </p:pic>
      <p:cxnSp>
        <p:nvCxnSpPr>
          <p:cNvPr id="74" name="Google Shape;74;p18"/>
          <p:cNvCxnSpPr/>
          <p:nvPr/>
        </p:nvCxnSpPr>
        <p:spPr>
          <a:xfrm>
            <a:off x="1428400" y="2790820"/>
            <a:ext cx="6841200" cy="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80" name="Google Shape;80;p1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Daily life is supported by them.</a:t>
            </a:r>
            <a:endParaRPr/>
          </a:p>
        </p:txBody>
      </p:sp>
      <p:pic>
        <p:nvPicPr>
          <p:cNvPr id="81" name="Google Shape;81;p19"/>
          <p:cNvPicPr preferRelativeResize="0"/>
          <p:nvPr/>
        </p:nvPicPr>
        <p:blipFill>
          <a:blip r:embed="rId3">
            <a:alphaModFix/>
          </a:blip>
          <a:stretch>
            <a:fillRect/>
          </a:stretch>
        </p:blipFill>
        <p:spPr>
          <a:xfrm>
            <a:off x="1141550" y="1104900"/>
            <a:ext cx="7029450" cy="2171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87" name="Google Shape;87;p2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Major driver of current progress (?) of our civilization.</a:t>
            </a:r>
            <a:endParaRPr/>
          </a:p>
        </p:txBody>
      </p:sp>
      <p:pic>
        <p:nvPicPr>
          <p:cNvPr id="88" name="Google Shape;88;p20"/>
          <p:cNvPicPr preferRelativeResize="0"/>
          <p:nvPr/>
        </p:nvPicPr>
        <p:blipFill>
          <a:blip r:embed="rId3">
            <a:alphaModFix/>
          </a:blip>
          <a:stretch>
            <a:fillRect/>
          </a:stretch>
        </p:blipFill>
        <p:spPr>
          <a:xfrm>
            <a:off x="5178650" y="1208828"/>
            <a:ext cx="3755225" cy="1877600"/>
          </a:xfrm>
          <a:prstGeom prst="rect">
            <a:avLst/>
          </a:prstGeom>
          <a:noFill/>
          <a:ln>
            <a:noFill/>
          </a:ln>
        </p:spPr>
      </p:pic>
      <p:pic>
        <p:nvPicPr>
          <p:cNvPr id="89" name="Google Shape;89;p20"/>
          <p:cNvPicPr preferRelativeResize="0"/>
          <p:nvPr/>
        </p:nvPicPr>
        <p:blipFill>
          <a:blip r:embed="rId4">
            <a:alphaModFix/>
          </a:blip>
          <a:stretch>
            <a:fillRect/>
          </a:stretch>
        </p:blipFill>
        <p:spPr>
          <a:xfrm>
            <a:off x="4638663" y="3859850"/>
            <a:ext cx="4124325" cy="1104900"/>
          </a:xfrm>
          <a:prstGeom prst="rect">
            <a:avLst/>
          </a:prstGeom>
          <a:noFill/>
          <a:ln>
            <a:noFill/>
          </a:ln>
        </p:spPr>
      </p:pic>
      <p:grpSp>
        <p:nvGrpSpPr>
          <p:cNvPr id="90" name="Google Shape;90;p20"/>
          <p:cNvGrpSpPr/>
          <p:nvPr/>
        </p:nvGrpSpPr>
        <p:grpSpPr>
          <a:xfrm>
            <a:off x="1007298" y="1373750"/>
            <a:ext cx="3528927" cy="3262774"/>
            <a:chOff x="1007298" y="1373750"/>
            <a:chExt cx="3528927" cy="3262774"/>
          </a:xfrm>
        </p:grpSpPr>
        <p:pic>
          <p:nvPicPr>
            <p:cNvPr id="91" name="Google Shape;91;p20">
              <a:hlinkClick r:id="rId5"/>
            </p:cNvPr>
            <p:cNvPicPr preferRelativeResize="0"/>
            <p:nvPr/>
          </p:nvPicPr>
          <p:blipFill>
            <a:blip r:embed="rId6">
              <a:alphaModFix/>
            </a:blip>
            <a:stretch>
              <a:fillRect/>
            </a:stretch>
          </p:blipFill>
          <p:spPr>
            <a:xfrm>
              <a:off x="1007298" y="1373750"/>
              <a:ext cx="2502476" cy="3262774"/>
            </a:xfrm>
            <a:prstGeom prst="rect">
              <a:avLst/>
            </a:prstGeom>
            <a:noFill/>
            <a:ln>
              <a:noFill/>
            </a:ln>
          </p:spPr>
        </p:pic>
        <p:sp>
          <p:nvSpPr>
            <p:cNvPr id="92" name="Google Shape;92;p20"/>
            <p:cNvSpPr txBox="1"/>
            <p:nvPr/>
          </p:nvSpPr>
          <p:spPr>
            <a:xfrm>
              <a:off x="2946525" y="4083575"/>
              <a:ext cx="15897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7"/>
                </a:rPr>
                <a:t>Link</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98" name="Google Shape;98;p2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become a better programmer.</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Being an efficient programmer means using the right data structures and algorithms for the job.</a:t>
            </a:r>
            <a:endParaRPr/>
          </a:p>
        </p:txBody>
      </p:sp>
      <p:sp>
        <p:nvSpPr>
          <p:cNvPr id="99" name="Google Shape;99;p21"/>
          <p:cNvSpPr/>
          <p:nvPr/>
        </p:nvSpPr>
        <p:spPr>
          <a:xfrm>
            <a:off x="717000" y="1092500"/>
            <a:ext cx="7495800" cy="1851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i="1" lang="en" sz="2000"/>
              <a:t>“The difference between a bad programmer and a good one is whether [the programmer] considers code or data structures more important. Bad programmers worry about the code. Good programmers worry about data structures and their relationships.” - </a:t>
            </a:r>
            <a:r>
              <a:rPr i="1" lang="en" sz="2000">
                <a:solidFill>
                  <a:srgbClr val="BE0712"/>
                </a:solidFill>
              </a:rPr>
              <a:t>Linus Torvalds (Creator of Linux)</a:t>
            </a:r>
            <a:endParaRPr i="1" sz="2000">
              <a:solidFill>
                <a:srgbClr val="BE0712"/>
              </a:solidFill>
            </a:endParaRPr>
          </a:p>
          <a:p>
            <a:pPr indent="0" lvl="0" marL="0" rtl="0" algn="just">
              <a:spcBef>
                <a:spcPts val="0"/>
              </a:spcBef>
              <a:spcAft>
                <a:spcPts val="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105" name="Google Shape;105;p22"/>
          <p:cNvSpPr txBox="1"/>
          <p:nvPr>
            <p:ph idx="1" type="body"/>
          </p:nvPr>
        </p:nvSpPr>
        <p:spPr>
          <a:xfrm>
            <a:off x="243000" y="556500"/>
            <a:ext cx="8443800" cy="999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To understand the universe. Science is increasingly about simulation and complex data analysis rather than simple </a:t>
            </a:r>
            <a:r>
              <a:rPr lang="en" sz="2000"/>
              <a:t>observations</a:t>
            </a:r>
            <a:r>
              <a:rPr lang="en" sz="2000"/>
              <a:t> and clean equations:</a:t>
            </a:r>
            <a:endParaRPr sz="2000"/>
          </a:p>
        </p:txBody>
      </p:sp>
      <p:pic>
        <p:nvPicPr>
          <p:cNvPr descr="This computer animation, created using new software called Arepo, simulates 9 billion years of cosmic history. Arepo can accurately follow the birth and evolution of thousands of galaxies over billions of years. Arepo generates the full variety of galaxies seen locally, including majestic spirals like the Milky Way and Andromeda.&#10;Credit: CfA/UCSD/HITS/M. Vogelsberger (CfA) &amp; V. Springel (HITS)" id="106" name="Google Shape;106;p22" title="Arepo simulation of galaxy formation">
            <a:hlinkClick r:id="rId3"/>
          </p:cNvPr>
          <p:cNvPicPr preferRelativeResize="0"/>
          <p:nvPr/>
        </p:nvPicPr>
        <p:blipFill>
          <a:blip r:embed="rId4">
            <a:alphaModFix/>
          </a:blip>
          <a:stretch>
            <a:fillRect/>
          </a:stretch>
        </p:blipFill>
        <p:spPr>
          <a:xfrm>
            <a:off x="2347725" y="1500000"/>
            <a:ext cx="45720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112" name="Google Shape;112;p2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a:t>
            </a:r>
            <a:endParaRPr/>
          </a:p>
          <a:p>
            <a:pPr indent="0" lvl="0" marL="0" rtl="0" algn="l">
              <a:spcBef>
                <a:spcPts val="600"/>
              </a:spcBef>
              <a:spcAft>
                <a:spcPts val="0"/>
              </a:spcAft>
              <a:buNone/>
            </a:pPr>
            <a:r>
              <a:rPr lang="en"/>
              <a:t>create</a:t>
            </a:r>
            <a:endParaRPr/>
          </a:p>
          <a:p>
            <a:pPr indent="0" lvl="0" marL="0" rtl="0" algn="l">
              <a:spcBef>
                <a:spcPts val="600"/>
              </a:spcBef>
              <a:spcAft>
                <a:spcPts val="0"/>
              </a:spcAft>
              <a:buNone/>
            </a:pPr>
            <a:r>
              <a:rPr lang="en"/>
              <a:t>beautiful</a:t>
            </a:r>
            <a:endParaRPr/>
          </a:p>
          <a:p>
            <a:pPr indent="0" lvl="0" marL="0" rtl="0" algn="l">
              <a:spcBef>
                <a:spcPts val="600"/>
              </a:spcBef>
              <a:spcAft>
                <a:spcPts val="0"/>
              </a:spcAft>
              <a:buNone/>
            </a:pPr>
            <a:r>
              <a:rPr lang="en"/>
              <a:t>things</a:t>
            </a:r>
            <a:endParaRPr/>
          </a:p>
        </p:txBody>
      </p:sp>
      <p:pic>
        <p:nvPicPr>
          <p:cNvPr id="113" name="Google Shape;113;p23"/>
          <p:cNvPicPr preferRelativeResize="0"/>
          <p:nvPr/>
        </p:nvPicPr>
        <p:blipFill>
          <a:blip r:embed="rId3">
            <a:alphaModFix/>
          </a:blip>
          <a:stretch>
            <a:fillRect/>
          </a:stretch>
        </p:blipFill>
        <p:spPr>
          <a:xfrm>
            <a:off x="4320000" y="1525975"/>
            <a:ext cx="2228850" cy="2686050"/>
          </a:xfrm>
          <a:prstGeom prst="rect">
            <a:avLst/>
          </a:prstGeom>
          <a:noFill/>
          <a:ln>
            <a:noFill/>
          </a:ln>
        </p:spPr>
      </p:pic>
      <p:pic>
        <p:nvPicPr>
          <p:cNvPr descr="This is just a compilation of some of my favourite fluid simulations, including some smoke, through creative commons videos I have found on YouTube.&#10;&#10;Most were made in RealFlow, although some were made in Blender. Some of the RealFlow ones were simply visualised with OpenGL, while others were rendered with variety of renderers like Maxwell Render. &#10;&#10;Songs are &quot;Dub Zap&quot; and &quot;Trancer&quot; by Gunnar Olsen. &#10;&#10;I created this video with the YouTube Video Editor (http://www.youtube.com/editor)" id="114" name="Google Shape;114;p23" title="Realistic Fluid Simulations">
            <a:hlinkClick r:id="rId4"/>
          </p:cNvPr>
          <p:cNvPicPr preferRelativeResize="0"/>
          <p:nvPr/>
        </p:nvPicPr>
        <p:blipFill>
          <a:blip r:embed="rId5">
            <a:alphaModFix/>
          </a:blip>
          <a:stretch>
            <a:fillRect/>
          </a:stretch>
        </p:blipFill>
        <p:spPr>
          <a:xfrm>
            <a:off x="2962075" y="687500"/>
            <a:ext cx="5817325" cy="4363000"/>
          </a:xfrm>
          <a:prstGeom prst="rect">
            <a:avLst/>
          </a:prstGeom>
          <a:noFill/>
          <a:ln>
            <a:noFill/>
          </a:ln>
        </p:spPr>
      </p:pic>
      <p:pic>
        <p:nvPicPr>
          <p:cNvPr descr="ᴱᵈᵍʸ vᵃᵖᵒᵘʳʷᵃᵛᵉ ᴹᶦˣ, ʲᵘˢᵗ ʸᵒᵘ ʸᵒᵘ⋅&#10;&#10;Edit; Thank you all very much for 1.3 Million views ❤️&#10;&#10;Soundcloud: https://soundcloud.com/eviqz&#10;&#10;Instagram: https://www.instagram.com/shancarti/ &#10;- (WILL FOLLOW BACK)&#10;&#10;&#10;1. /00:00/ https://goo.gl/1rzhBY MACINTOSH PLUS - リサフランク420 / 現代のコンピュー&#10;&#10;2. /07:17/ https://goo.gl/vVhdEI Luxury Elite - Cold&#10;&#10;3. /09:57/ https://goo.gl/EwFr0s ✪ JAM '87 ✧･ﾟ:*★&#10;&#10;4./11:59/ https://goo.gl/b9HVzN ESPRIT 空想 - summer night&#10;&#10;5. /14:33/ https://goo.gl/oDRPDm cyberlust - s h a d e&#10;&#10;6. /16:20/ https://goo.gl/ilsC5i ESPRIT 空想 - gameover.wav&#10;&#10;7. /17:12/ https://goo.gl/dYyvgc CHILDHOOD: WE BAD&#10;&#10;8. /20:53/ https://goo.gl/lwJUOR Herr Doktor - Aftermath&#10;&#10;9. /24:09/ https://goo.gl/aRxlgl Phoenix #2772 - Virtual Break-Up&#10;&#10;10. /25:35/ https://goo.gl/kxej7k Kodak Cameo - Mirage&#10;&#10;11. /26:52/ https://goo.gl/P6HqD5 luxury elite - casual sax&#10;&#10;12. /29:21/ https://goo.gl/3OhpuI VECTOR GRAPHICS - DESTINE&#10;&#10;13. /35:30/ https://goo.gl/En36Yx CYBEREALITYライフ_-_夜のテレビ見る&#10;&#10;14. /39:21/ https://goo.gl/lZUaRw MAITRO - SNAKE WAY 蛇の道&#10;&#10;15. /42:28/ https://goo.gl/cWHrto SAINT PEPSI - tell me&#10;&#10;16. /44:45/ https://goo.gl/FTJ4Lf luxury elite - bronze&#10;&#10;17. /46:33/ https://goo.gl/jirzCM ｍ aｉ t ｒ o - INDIGO PLATEAU!&#10;&#10;18. /50:09/ https://goo.gl/C88WqG Vanilla - Summer &#10;&#10;19. /54:04/ https://goo.gl/c8TjPh Flamingosis - Football Head&#10;&#10;20. /57:37/ https://goo.gl/N06970 「fibre」- My Lady!&#10;&#10;21. /59:47/ https://goo.gl/gsSghc ❀ Harrison ❀ - Sunshine The Streetcat&#10;&#10;22. /01:03:56/ https://goo.gl/XOeZPG aquaCola - nightdriving // 四&#10;&#10;23. /01:06:49/ https://goo.gl/w0Szwl SUPERSEX420 - 私は性交のような高いPa r ty おっぱい&#10;&#10;24. /01:10:12/ https://goo.gl/nkkj1r 18 CARAT AFFAIR: CYBERNETIC&#10;&#10;25. /01:11:39/ https://goo.gl/lV3U99 18 Carat Affair - High Emotion&#10;&#10;26. /01:14:06/ https://goo.gl/0nqOic 18 Carat Affair - C://boot Jungle&#10;&#10;27. /01:15:27/ https://goo.gl/0iF8YL Laserdisc Visions - Ewing / Hits (MV)&#10;&#10;28. /01:16:52/ https://goo.gl/AOnyM5 INTERNET CLUB - HOMEPAGE&#10;&#10;29. /01:19:10/ https://goo.gl/V6NyO0 Amun Dragoon - Intercosmic causeway&#10;&#10;30. /01:23:44/ https://goo.gl/a8rr2G 18 CARAT AFFAIR: FALL CATALOG" id="115" name="Google Shape;115;p23" title="Ａｅｓｔｈｅｔｉｃ Ｍｅｍｅｓ | 1½ Hour Vaporwave Mix">
            <a:hlinkClick r:id="rId6"/>
          </p:cNvPr>
          <p:cNvPicPr preferRelativeResize="0"/>
          <p:nvPr/>
        </p:nvPicPr>
        <p:blipFill>
          <a:blip r:embed="rId7">
            <a:alphaModFix/>
          </a:blip>
          <a:stretch>
            <a:fillRect/>
          </a:stretch>
        </p:blipFill>
        <p:spPr>
          <a:xfrm>
            <a:off x="298900" y="2564100"/>
            <a:ext cx="2497200" cy="1872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