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11303000" cx="20104100"/>
  <p:notesSz cx="6858000" cy="9144000"/>
  <p:embeddedFontLst>
    <p:embeddedFont>
      <p:font typeface="Merriweather Sans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560">
          <p15:clr>
            <a:srgbClr val="000000"/>
          </p15:clr>
        </p15:guide>
        <p15:guide id="2" pos="633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gEoNG2vxU26jcdn3XM4r6cB3ri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60" orient="horz"/>
        <p:guide pos="63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erriweatherSans-bold.fntdata"/><Relationship Id="rId45" Type="http://schemas.openxmlformats.org/officeDocument/2006/relationships/font" Target="fonts/Merriweather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Sans-boldItalic.fntdata"/><Relationship Id="rId47" Type="http://schemas.openxmlformats.org/officeDocument/2006/relationships/font" Target="fonts/MerriweatherSans-italic.fntdata"/><Relationship Id="rId49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customschemas.google.com/relationships/presentationmetadata" Target="meta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20e0fbd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8920e0fbd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920e0fbdc_8_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920e0fbdc_8_0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920e0fbdc_8_1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8920e0fbdc_8_11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20e0fbdc_9_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920e0fbdc_9_1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20e0fbdc_4_43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920e0fbdc_4_43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920e0fbdc_4_51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920e0fbdc_4_51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920e0fbdc_4_70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8920e0fbdc_4_70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920e0fbdc_4_81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920e0fbdc_4_81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20e0fbdc_4_92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8920e0fbdc_4_92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920e0fbdc_4_103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8920e0fbdc_4_103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20e0fbdc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8920e0fbdc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920e0fbdc_4_111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8920e0fbdc_4_111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80" name="Google Shape;380;g8920e0fbdc_4_111:notes"/>
          <p:cNvSpPr txBox="1"/>
          <p:nvPr>
            <p:ph idx="12" type="sldNum"/>
          </p:nvPr>
        </p:nvSpPr>
        <p:spPr>
          <a:xfrm>
            <a:off x="3884431" y="8685774"/>
            <a:ext cx="2971944" cy="458226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/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920e0fbdc_4_117:notes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8920e0fbdc_4_117:notes"/>
          <p:cNvSpPr/>
          <p:nvPr>
            <p:ph idx="2" type="sldImg"/>
          </p:nvPr>
        </p:nvSpPr>
        <p:spPr>
          <a:xfrm>
            <a:off x="2271090" y="1143642"/>
            <a:ext cx="2315821" cy="30856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920e0fbdc_9_21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8920e0fbdc_9_21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920e0fbdc_9_4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8920e0fbdc_9_40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920e0fbdc_9_30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920e0fbdc_9_30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920e0fbdc_9_48:notes"/>
          <p:cNvSpPr txBox="1"/>
          <p:nvPr>
            <p:ph idx="1" type="body"/>
          </p:nvPr>
        </p:nvSpPr>
        <p:spPr>
          <a:xfrm>
            <a:off x="685583" y="4400004"/>
            <a:ext cx="5486700" cy="3601500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8920e0fbdc_9_48:notes"/>
          <p:cNvSpPr/>
          <p:nvPr>
            <p:ph idx="2" type="sldImg"/>
          </p:nvPr>
        </p:nvSpPr>
        <p:spPr>
          <a:xfrm>
            <a:off x="2271090" y="1143642"/>
            <a:ext cx="23157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920e0fbdc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8920e0fbdc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0e0fbdc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8920e0fbdc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20e0fbdc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8920e0fbdc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20e0fbd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8920e0fbd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0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920e0fbdc_4_18"/>
          <p:cNvSpPr txBox="1"/>
          <p:nvPr>
            <p:ph type="title"/>
          </p:nvPr>
        </p:nvSpPr>
        <p:spPr>
          <a:xfrm>
            <a:off x="1735785" y="510557"/>
            <a:ext cx="16632528" cy="22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8920e0fbdc_4_18"/>
          <p:cNvSpPr txBox="1"/>
          <p:nvPr>
            <p:ph idx="1" type="body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8920e0fbdc_4_18"/>
          <p:cNvSpPr txBox="1"/>
          <p:nvPr>
            <p:ph idx="2" type="body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8920e0fbdc_4_18"/>
          <p:cNvSpPr txBox="1"/>
          <p:nvPr>
            <p:ph idx="11" type="ftr"/>
          </p:nvPr>
        </p:nvSpPr>
        <p:spPr>
          <a:xfrm>
            <a:off x="6835394" y="10511791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8920e0fbdc_4_18"/>
          <p:cNvSpPr txBox="1"/>
          <p:nvPr>
            <p:ph idx="10" type="dt"/>
          </p:nvPr>
        </p:nvSpPr>
        <p:spPr>
          <a:xfrm>
            <a:off x="1005205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8920e0fbdc_4_18"/>
          <p:cNvSpPr txBox="1"/>
          <p:nvPr>
            <p:ph idx="12" type="sldNum"/>
          </p:nvPr>
        </p:nvSpPr>
        <p:spPr>
          <a:xfrm>
            <a:off x="14474953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20e0fbdc_4_25"/>
          <p:cNvSpPr txBox="1"/>
          <p:nvPr>
            <p:ph idx="11" type="ftr"/>
          </p:nvPr>
        </p:nvSpPr>
        <p:spPr>
          <a:xfrm>
            <a:off x="6835394" y="10511791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8920e0fbdc_4_25"/>
          <p:cNvSpPr txBox="1"/>
          <p:nvPr>
            <p:ph idx="10" type="dt"/>
          </p:nvPr>
        </p:nvSpPr>
        <p:spPr>
          <a:xfrm>
            <a:off x="1005205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8920e0fbdc_4_25"/>
          <p:cNvSpPr txBox="1"/>
          <p:nvPr>
            <p:ph idx="12" type="sldNum"/>
          </p:nvPr>
        </p:nvSpPr>
        <p:spPr>
          <a:xfrm>
            <a:off x="14474953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20e0fbdc_4_29"/>
          <p:cNvSpPr txBox="1"/>
          <p:nvPr>
            <p:ph type="ctrTitle"/>
          </p:nvPr>
        </p:nvSpPr>
        <p:spPr>
          <a:xfrm>
            <a:off x="552727" y="510557"/>
            <a:ext cx="18998644" cy="22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8920e0fbdc_4_29"/>
          <p:cNvSpPr txBox="1"/>
          <p:nvPr>
            <p:ph idx="1" type="subTitle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8920e0fbdc_4_29"/>
          <p:cNvSpPr txBox="1"/>
          <p:nvPr>
            <p:ph idx="11" type="ftr"/>
          </p:nvPr>
        </p:nvSpPr>
        <p:spPr>
          <a:xfrm>
            <a:off x="6835394" y="10511791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8920e0fbdc_4_29"/>
          <p:cNvSpPr txBox="1"/>
          <p:nvPr>
            <p:ph idx="10" type="dt"/>
          </p:nvPr>
        </p:nvSpPr>
        <p:spPr>
          <a:xfrm>
            <a:off x="1005205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8920e0fbdc_4_29"/>
          <p:cNvSpPr txBox="1"/>
          <p:nvPr>
            <p:ph idx="12" type="sldNum"/>
          </p:nvPr>
        </p:nvSpPr>
        <p:spPr>
          <a:xfrm>
            <a:off x="14474953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0" showMasterSp="0">
  <p:cSld name="Blank 0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920e0fbdc_4_7"/>
          <p:cNvSpPr txBox="1"/>
          <p:nvPr>
            <p:ph type="title"/>
          </p:nvPr>
        </p:nvSpPr>
        <p:spPr>
          <a:xfrm>
            <a:off x="1735785" y="510557"/>
            <a:ext cx="16632528" cy="22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8920e0fbdc_4_7"/>
          <p:cNvSpPr txBox="1"/>
          <p:nvPr>
            <p:ph idx="1" type="body"/>
          </p:nvPr>
        </p:nvSpPr>
        <p:spPr>
          <a:xfrm>
            <a:off x="1448316" y="3744245"/>
            <a:ext cx="17207467" cy="315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8920e0fbdc_4_7"/>
          <p:cNvSpPr txBox="1"/>
          <p:nvPr>
            <p:ph idx="11" type="ftr"/>
          </p:nvPr>
        </p:nvSpPr>
        <p:spPr>
          <a:xfrm>
            <a:off x="6835394" y="10511791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8920e0fbdc_4_7"/>
          <p:cNvSpPr txBox="1"/>
          <p:nvPr>
            <p:ph idx="10" type="dt"/>
          </p:nvPr>
        </p:nvSpPr>
        <p:spPr>
          <a:xfrm>
            <a:off x="1005205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8920e0fbdc_4_7"/>
          <p:cNvSpPr txBox="1"/>
          <p:nvPr>
            <p:ph idx="12" type="sldNum"/>
          </p:nvPr>
        </p:nvSpPr>
        <p:spPr>
          <a:xfrm>
            <a:off x="14474953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20e0fbdc_4_13"/>
          <p:cNvSpPr txBox="1"/>
          <p:nvPr>
            <p:ph type="title"/>
          </p:nvPr>
        </p:nvSpPr>
        <p:spPr>
          <a:xfrm>
            <a:off x="1735785" y="510557"/>
            <a:ext cx="16632528" cy="22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8920e0fbdc_4_13"/>
          <p:cNvSpPr txBox="1"/>
          <p:nvPr>
            <p:ph idx="11" type="ftr"/>
          </p:nvPr>
        </p:nvSpPr>
        <p:spPr>
          <a:xfrm>
            <a:off x="6835394" y="10511791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8920e0fbdc_4_13"/>
          <p:cNvSpPr txBox="1"/>
          <p:nvPr>
            <p:ph idx="10" type="dt"/>
          </p:nvPr>
        </p:nvSpPr>
        <p:spPr>
          <a:xfrm>
            <a:off x="1005205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8920e0fbdc_4_13"/>
          <p:cNvSpPr txBox="1"/>
          <p:nvPr>
            <p:ph idx="12" type="sldNum"/>
          </p:nvPr>
        </p:nvSpPr>
        <p:spPr>
          <a:xfrm>
            <a:off x="14474953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8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Helvetica Neue"/>
              <a:buNone/>
              <a:defRPr b="1" i="0" sz="4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2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920e0fbdc_4_0"/>
          <p:cNvSpPr/>
          <p:nvPr/>
        </p:nvSpPr>
        <p:spPr>
          <a:xfrm>
            <a:off x="0" y="0"/>
            <a:ext cx="20104100" cy="1130236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8920e0fbdc_4_0"/>
          <p:cNvSpPr txBox="1"/>
          <p:nvPr>
            <p:ph type="title"/>
          </p:nvPr>
        </p:nvSpPr>
        <p:spPr>
          <a:xfrm>
            <a:off x="1735785" y="510557"/>
            <a:ext cx="16632528" cy="22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g8920e0fbdc_4_0"/>
          <p:cNvSpPr txBox="1"/>
          <p:nvPr>
            <p:ph idx="1" type="body"/>
          </p:nvPr>
        </p:nvSpPr>
        <p:spPr>
          <a:xfrm>
            <a:off x="1448316" y="3744245"/>
            <a:ext cx="17207467" cy="3154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g8920e0fbdc_4_0"/>
          <p:cNvSpPr txBox="1"/>
          <p:nvPr>
            <p:ph idx="11" type="ftr"/>
          </p:nvPr>
        </p:nvSpPr>
        <p:spPr>
          <a:xfrm>
            <a:off x="6835394" y="10511791"/>
            <a:ext cx="6433312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g8920e0fbdc_4_0"/>
          <p:cNvSpPr txBox="1"/>
          <p:nvPr>
            <p:ph idx="10" type="dt"/>
          </p:nvPr>
        </p:nvSpPr>
        <p:spPr>
          <a:xfrm>
            <a:off x="1005205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8920e0fbdc_4_0"/>
          <p:cNvSpPr txBox="1"/>
          <p:nvPr>
            <p:ph idx="12" type="sldNum"/>
          </p:nvPr>
        </p:nvSpPr>
        <p:spPr>
          <a:xfrm>
            <a:off x="14474953" y="10511791"/>
            <a:ext cx="4623943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plynx-team/plynx/blob/master/README.md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CICIFLY/Data-Analytics-Projec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makeareadme.com/#mind-reading" TargetMode="External"/><Relationship Id="rId4" Type="http://schemas.openxmlformats.org/officeDocument/2006/relationships/hyperlink" Target="https://bulldogjob.com/news/449-how-to-write-a-good-readme-for-your-github-project" TargetMode="External"/><Relationship Id="rId5" Type="http://schemas.openxmlformats.org/officeDocument/2006/relationships/hyperlink" Target="https://commonmark.org/help/tutorial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jupyter/jupyter/wiki/A-gallery-of-interesting-Jupyter-Notebooks#statistics-machine-learning-and-data-scienc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6"/>
            <a:ext cx="20104099" cy="1130855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>
            <p:ph type="title"/>
          </p:nvPr>
        </p:nvSpPr>
        <p:spPr>
          <a:xfrm>
            <a:off x="984249" y="1049730"/>
            <a:ext cx="9503652" cy="2170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2794" rtl="0" algn="l">
              <a:lnSpc>
                <a:spcPct val="887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675"/>
              <a:buFont typeface="Helvetica Neue"/>
              <a:buNone/>
            </a:pPr>
            <a:r>
              <a:rPr lang="en-US" sz="4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Разбор ошибок в резюме, портфолио и сопроводительном письме</a:t>
            </a:r>
            <a:endParaRPr sz="8400">
              <a:solidFill>
                <a:srgbClr val="FFFFFF"/>
              </a:solidFill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986367" y="9617075"/>
            <a:ext cx="8731613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HR-эксперты, 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2.png"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14650" y="9800349"/>
            <a:ext cx="3378200" cy="7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552726" y="437546"/>
            <a:ext cx="12547201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Шаблонность письма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552726" y="2207128"/>
            <a:ext cx="67560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1" i="0" lang="en-US" sz="3300" u="none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Сопроводительное письмо - инструмент личного маркетин</a:t>
            </a:r>
            <a:r>
              <a:rPr b="1" lang="en-US" sz="3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га.</a:t>
            </a:r>
            <a:b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Это </a:t>
            </a: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дополнительная возможность выделиться среди других кандидатов.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8322800" y="1748575"/>
            <a:ext cx="11257200" cy="5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Helvetica Neue"/>
              <a:buChar char="●"/>
            </a:pPr>
            <a:r>
              <a:rPr b="0"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 рассказываете только о себе, не показываете заинтересованность вакансией.</a:t>
            </a:r>
            <a:br>
              <a:rPr b="0"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Helvetica Neue"/>
              <a:buChar char="●"/>
            </a:pPr>
            <a:r>
              <a:rPr b="0"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Нет акцента на навыки, которые необходимы для этой вакансии.</a:t>
            </a:r>
            <a:br>
              <a:rPr b="0"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Helvetica Neue"/>
              <a:buChar char="●"/>
            </a:pPr>
            <a:r>
              <a:rPr b="0"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интересуетесь компанией (не смотрите дополнительную информацию).</a:t>
            </a:r>
            <a:br>
              <a:rPr b="0"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Helvetica Neue"/>
              <a:buChar char="●"/>
            </a:pPr>
            <a:r>
              <a:rPr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Рассказываете личную историю (</a:t>
            </a:r>
            <a:r>
              <a:rPr lang="en-US" sz="3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</a:t>
            </a:r>
            <a:r>
              <a:rPr lang="en-US" sz="3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азмышляете о жизни, делитесь мечтами, целями и планами)</a:t>
            </a:r>
            <a:r>
              <a:rPr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растягиваете письмо.</a:t>
            </a:r>
            <a:br>
              <a:rPr i="0" lang="en-US" sz="3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0" sz="3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-880" r="880" t="0"/>
          <a:stretch/>
        </p:blipFill>
        <p:spPr>
          <a:xfrm>
            <a:off x="11720028" y="8187174"/>
            <a:ext cx="4661575" cy="29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/>
              <a:t>Что еще делать НЕ надо: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763025" y="1494225"/>
            <a:ext cx="10226700" cy="8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Копировать весь свой опыт.</a:t>
            </a:r>
            <a:b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Делать акцент на том, что с Вами не так.</a:t>
            </a:r>
            <a:b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Рассказывать о нерелевантном опыте.</a:t>
            </a:r>
            <a:b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Ставить сроки работодателю.</a:t>
            </a:r>
            <a:b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Дублировать контакты, если это отклик.</a:t>
            </a:r>
            <a:b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Выпрашивать скидки и передавать приветы.</a:t>
            </a: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sz="4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7975" y="2672075"/>
            <a:ext cx="7485375" cy="41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2563218" y="3419252"/>
            <a:ext cx="15481720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-US" sz="8000"/>
              <a:t>Как  создать «продающее» сопроводительное</a:t>
            </a:r>
            <a:endParaRPr/>
          </a:p>
        </p:txBody>
      </p:sp>
      <p:cxnSp>
        <p:nvCxnSpPr>
          <p:cNvPr id="177" name="Google Shape;177;p6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6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6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6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bigpicture.ru/wp-content/uploads/2019/03/Screenshot_1.jpg"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50" y="6106025"/>
            <a:ext cx="6772950" cy="49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>
            <p:ph type="title"/>
          </p:nvPr>
        </p:nvSpPr>
        <p:spPr>
          <a:xfrm>
            <a:off x="1735784" y="510844"/>
            <a:ext cx="16632528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/>
              <a:t>Что делать надо: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763019" y="1619052"/>
            <a:ext cx="14113566" cy="8784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US" sz="37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Допустимо</a:t>
            </a:r>
            <a:r>
              <a:rPr lang="en-US" sz="2100">
                <a:solidFill>
                  <a:srgbClr val="FFFF00"/>
                </a:solidFill>
              </a:rPr>
              <a:t> </a:t>
            </a:r>
            <a:r>
              <a:rPr lang="en-US" sz="37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унифицировать резюме, НО сопроводительное необходимо каждый раз кастомизировать под вакансию.</a:t>
            </a: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o"/>
            </a:pP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Еще раз пройтись по требованиям, задачам, навыкам, описанию  проекта и продукта. Нужно показать как можно больше </a:t>
            </a:r>
            <a:r>
              <a:rPr lang="en-US" sz="37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точек соприкосновений</a:t>
            </a: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b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o"/>
            </a:pP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Ваша задача - убедить Работодателя в том, что необходимые знания и навыки у Вас есть. </a:t>
            </a:r>
            <a:b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o"/>
            </a:pP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Основная идея:</a:t>
            </a:r>
            <a:r>
              <a:rPr lang="en-US" sz="37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мой опыт может быть компании полезен вам тем,что &lt;вставить текст&gt;.</a:t>
            </a: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Есть опыт решения похожих задач в учебном формате и т.д. </a:t>
            </a:r>
            <a:b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Char char="o"/>
            </a:pP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Попробуйте нащупать запрос Работодателя и </a:t>
            </a:r>
            <a:r>
              <a:rPr lang="en-US" sz="37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дать ему решение в виде собственных услуг и релевантных достижений.</a:t>
            </a:r>
            <a:r>
              <a:rPr lang="en-US" sz="3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5708050" y="3194775"/>
            <a:ext cx="10210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Как заложить позитивный сценарий в письмо?</a:t>
            </a:r>
            <a:endParaRPr/>
          </a:p>
        </p:txBody>
      </p:sp>
      <p:cxnSp>
        <p:nvCxnSpPr>
          <p:cNvPr id="194" name="Google Shape;194;p9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9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9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9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552726" y="437546"/>
            <a:ext cx="12547201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В чем суть: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552726" y="2207128"/>
            <a:ext cx="8347195" cy="6900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Сценарий: ты – готов действовать, работодатель – готов проявлять интерес и давать обратную связь. 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Проверочные вопросы: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 чему готов? Какой результат ожидаешь?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https://b1.culture.ru/c/637971.jpg"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9962" y="1763068"/>
            <a:ext cx="10020300" cy="6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552726" y="437546"/>
            <a:ext cx="12547201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Шаблоны: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552727" y="1691060"/>
            <a:ext cx="18567123" cy="5898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рад обсудить детали дальнейшего сотрудничества и, конечно, выполнить тестовое задание.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рад ответить на все интересующие вопросы в рамках собеседования.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Надеюсь, мой опыт будет Вам полезен ... (это скромно, но иногда такой финал тоже уместен).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Надеюсь, мы могли бы быть другу полезны в том-то и том-то. Что скажете? 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Надеюсь, мы могли бы быть другу интересны и я с удовольствием бы обсудил  детали сотрудничества на собеседовании.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Было бы здорово получить от Вас обратную связь в случае положительного решения.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было бы важно получить от Вас обратную связь и обсудить подробности  на собеседовании.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Было бы здорово познакомиться с командой, которая делает такой масштабный/невероятно интересный проект.</a:t>
            </a: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800"/>
          </a:p>
          <a:p>
            <a:pPr indent="-533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Финалим: «Заранее благодарю за уделенное ответу время».  И дальше контакты по схеме.</a:t>
            </a:r>
            <a:endParaRPr sz="800">
              <a:solidFill>
                <a:srgbClr val="FFFF00"/>
              </a:solidFill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5616325" y="3687725"/>
            <a:ext cx="10210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Как запрашивать обратную связь?</a:t>
            </a:r>
            <a:endParaRPr/>
          </a:p>
        </p:txBody>
      </p:sp>
      <p:cxnSp>
        <p:nvCxnSpPr>
          <p:cNvPr id="221" name="Google Shape;221;p12"/>
          <p:cNvCxnSpPr/>
          <p:nvPr/>
        </p:nvCxnSpPr>
        <p:spPr>
          <a:xfrm rot="10800000">
            <a:off x="1416376" y="6586283"/>
            <a:ext cx="9454199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2"/>
          <p:cNvCxnSpPr/>
          <p:nvPr/>
        </p:nvCxnSpPr>
        <p:spPr>
          <a:xfrm flipH="1">
            <a:off x="15375559" y="1782002"/>
            <a:ext cx="4728542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2"/>
          <p:cNvCxnSpPr/>
          <p:nvPr/>
        </p:nvCxnSpPr>
        <p:spPr>
          <a:xfrm flipH="1" rot="10800000">
            <a:off x="1294087" y="-1"/>
            <a:ext cx="3031920" cy="6108377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2"/>
          <p:cNvSpPr txBox="1"/>
          <p:nvPr/>
        </p:nvSpPr>
        <p:spPr>
          <a:xfrm>
            <a:off x="552727" y="10508444"/>
            <a:ext cx="2292986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>
            <p:ph idx="4294967295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552725" y="437550"/>
            <a:ext cx="18293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Сохранить контакт или кровавая месть?</a:t>
            </a:r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750552" y="2381650"/>
            <a:ext cx="9301500" cy="5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Char char="●"/>
            </a:pPr>
            <a:r>
              <a:rPr lang="en-US"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Регулярно.</a:t>
            </a:r>
            <a:endParaRPr sz="4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Char char="●"/>
            </a:pPr>
            <a:r>
              <a:rPr lang="en-US"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Вежливо.</a:t>
            </a:r>
            <a:endParaRPr sz="4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Char char="●"/>
            </a:pPr>
            <a:r>
              <a:rPr lang="en-US"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акцентом на том, что:</a:t>
            </a:r>
            <a:endParaRPr sz="4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Char char="-"/>
            </a:pPr>
            <a:r>
              <a:rPr lang="en-US"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тебе это важно для развития.</a:t>
            </a:r>
            <a:endParaRPr sz="4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Char char="-"/>
            </a:pPr>
            <a:r>
              <a:rPr lang="en-US"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тебя зажгла команда / проект / задачи.</a:t>
            </a:r>
            <a:endParaRPr sz="4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descr="http://risovach.ru/upload/2014/01/mem/krestnyy-otec_41412507_orig_.jpeg"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053" y="2381654"/>
            <a:ext cx="8332375" cy="60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>
            <p:ph type="title"/>
          </p:nvPr>
        </p:nvSpPr>
        <p:spPr>
          <a:xfrm>
            <a:off x="385600" y="9145550"/>
            <a:ext cx="19039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>
                <a:solidFill>
                  <a:srgbClr val="FFFF00"/>
                </a:solidFill>
              </a:rPr>
              <a:t>Дешевле тренинга по личностному росту :)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5845600" y="4054550"/>
            <a:ext cx="10210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Ошибки в портфолио</a:t>
            </a: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 rot="10800000">
            <a:off x="1416376" y="6586283"/>
            <a:ext cx="9454199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4"/>
          <p:cNvCxnSpPr/>
          <p:nvPr/>
        </p:nvCxnSpPr>
        <p:spPr>
          <a:xfrm flipH="1">
            <a:off x="15375559" y="1782002"/>
            <a:ext cx="4728542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4"/>
          <p:cNvCxnSpPr/>
          <p:nvPr/>
        </p:nvCxnSpPr>
        <p:spPr>
          <a:xfrm flipH="1" rot="10800000">
            <a:off x="1294087" y="-1"/>
            <a:ext cx="3031920" cy="6108377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4"/>
          <p:cNvSpPr txBox="1"/>
          <p:nvPr/>
        </p:nvSpPr>
        <p:spPr>
          <a:xfrm>
            <a:off x="552727" y="10508444"/>
            <a:ext cx="2292986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>
            <p:ph idx="4294967295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20e0fbdc_0_0"/>
          <p:cNvSpPr txBox="1"/>
          <p:nvPr>
            <p:ph type="title"/>
          </p:nvPr>
        </p:nvSpPr>
        <p:spPr>
          <a:xfrm>
            <a:off x="5845600" y="4054556"/>
            <a:ext cx="84129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Ошибки в резюме</a:t>
            </a:r>
            <a:endParaRPr/>
          </a:p>
        </p:txBody>
      </p:sp>
      <p:cxnSp>
        <p:nvCxnSpPr>
          <p:cNvPr id="81" name="Google Shape;81;g8920e0fbdc_0_0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g8920e0fbdc_0_0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g8920e0fbdc_0_0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g8920e0fbdc_0_0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8920e0fbdc_0_0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552726" y="437546"/>
            <a:ext cx="12547201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Helvetica Neue"/>
              <a:buNone/>
            </a:pPr>
            <a:r>
              <a:rPr b="0" lang="en-US" sz="7400">
                <a:solidFill>
                  <a:schemeClr val="lt1"/>
                </a:solidFill>
              </a:rPr>
              <a:t>Самая страшная ошибка</a:t>
            </a:r>
            <a:endParaRPr sz="8100"/>
          </a:p>
        </p:txBody>
      </p:sp>
      <p:sp>
        <p:nvSpPr>
          <p:cNvPr id="251" name="Google Shape;251;p15"/>
          <p:cNvSpPr txBox="1"/>
          <p:nvPr/>
        </p:nvSpPr>
        <p:spPr>
          <a:xfrm>
            <a:off x="552726" y="3561953"/>
            <a:ext cx="67560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Readme.md — это резюме вашего проекта. </a:t>
            </a: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Файл  дает полное понимание того, куда движется проект. Он объясняет, что это за проект и зачем он создан. </a:t>
            </a: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792000" y="2145675"/>
            <a:ext cx="12140700" cy="7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8699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Отсутствие файла</a:t>
            </a: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README</a:t>
            </a: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 в принципе,как в корне, так и в папке проекта</a:t>
            </a: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Короткое, мало информативное описание.</a:t>
            </a:r>
            <a:b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указан стек/инструменты или нет описания проекта.</a:t>
            </a:r>
            <a:b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написано, какой анализ/действия проводились</a:t>
            </a:r>
            <a:br>
              <a:rPr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300" u="none" cap="none" strike="noStrike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659950" y="2260752"/>
            <a:ext cx="675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1" i="0" lang="en-US" sz="4100" u="none" cap="none" strike="noStrike">
                <a:solidFill>
                  <a:srgbClr val="FFFFFF"/>
                </a:solidFill>
              </a:rPr>
              <a:t>README!!!</a:t>
            </a:r>
            <a:endParaRPr b="1" i="0" sz="22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920e0fbdc_8_0"/>
          <p:cNvSpPr txBox="1"/>
          <p:nvPr>
            <p:ph type="title"/>
          </p:nvPr>
        </p:nvSpPr>
        <p:spPr>
          <a:xfrm>
            <a:off x="4326213" y="3818985"/>
            <a:ext cx="120504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400"/>
              <a:t>Зачем нужны репозитории?</a:t>
            </a:r>
            <a:endParaRPr sz="7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8920e0fbdc_8_0"/>
          <p:cNvSpPr/>
          <p:nvPr/>
        </p:nvSpPr>
        <p:spPr>
          <a:xfrm>
            <a:off x="1416376" y="6582585"/>
            <a:ext cx="9454515" cy="4722495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20e0fbdc_8_0"/>
          <p:cNvSpPr/>
          <p:nvPr/>
        </p:nvSpPr>
        <p:spPr>
          <a:xfrm>
            <a:off x="15375559" y="1781001"/>
            <a:ext cx="4728844" cy="9526905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8920e0fbdc_8_0"/>
          <p:cNvSpPr/>
          <p:nvPr/>
        </p:nvSpPr>
        <p:spPr>
          <a:xfrm>
            <a:off x="1294088" y="0"/>
            <a:ext cx="3032125" cy="610870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8920e0fbdc_8_0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920e0fbdc_8_11"/>
          <p:cNvSpPr/>
          <p:nvPr/>
        </p:nvSpPr>
        <p:spPr>
          <a:xfrm>
            <a:off x="1985663" y="4088888"/>
            <a:ext cx="673100" cy="671829"/>
          </a:xfrm>
          <a:custGeom>
            <a:rect b="b" l="l" r="r" t="t"/>
            <a:pathLst>
              <a:path extrusionOk="0" h="671829" w="673100">
                <a:moveTo>
                  <a:pt x="0" y="671347"/>
                </a:moveTo>
                <a:lnTo>
                  <a:pt x="40527" y="630887"/>
                </a:lnTo>
                <a:lnTo>
                  <a:pt x="79344" y="592135"/>
                </a:lnTo>
                <a:lnTo>
                  <a:pt x="116650" y="554891"/>
                </a:lnTo>
                <a:lnTo>
                  <a:pt x="152647" y="518954"/>
                </a:lnTo>
                <a:lnTo>
                  <a:pt x="187537" y="484123"/>
                </a:lnTo>
                <a:lnTo>
                  <a:pt x="221521" y="450196"/>
                </a:lnTo>
                <a:lnTo>
                  <a:pt x="254800" y="416973"/>
                </a:lnTo>
                <a:lnTo>
                  <a:pt x="287576" y="384252"/>
                </a:lnTo>
                <a:lnTo>
                  <a:pt x="320049" y="351833"/>
                </a:lnTo>
                <a:lnTo>
                  <a:pt x="352422" y="319514"/>
                </a:lnTo>
                <a:lnTo>
                  <a:pt x="384896" y="287095"/>
                </a:lnTo>
                <a:lnTo>
                  <a:pt x="417671" y="254374"/>
                </a:lnTo>
                <a:lnTo>
                  <a:pt x="450950" y="221151"/>
                </a:lnTo>
                <a:lnTo>
                  <a:pt x="484934" y="187224"/>
                </a:lnTo>
                <a:lnTo>
                  <a:pt x="519824" y="152392"/>
                </a:lnTo>
                <a:lnTo>
                  <a:pt x="555821" y="116455"/>
                </a:lnTo>
                <a:lnTo>
                  <a:pt x="593127" y="79211"/>
                </a:lnTo>
                <a:lnTo>
                  <a:pt x="631944" y="40460"/>
                </a:lnTo>
                <a:lnTo>
                  <a:pt x="672472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8920e0fbdc_8_11"/>
          <p:cNvSpPr/>
          <p:nvPr/>
        </p:nvSpPr>
        <p:spPr>
          <a:xfrm>
            <a:off x="1980832" y="4927885"/>
            <a:ext cx="5080" cy="2686684"/>
          </a:xfrm>
          <a:custGeom>
            <a:rect b="b" l="l" r="r" t="t"/>
            <a:pathLst>
              <a:path extrusionOk="0" h="2686684" w="5080">
                <a:moveTo>
                  <a:pt x="0" y="2686467"/>
                </a:moveTo>
                <a:lnTo>
                  <a:pt x="4832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8920e0fbdc_8_11"/>
          <p:cNvSpPr/>
          <p:nvPr/>
        </p:nvSpPr>
        <p:spPr>
          <a:xfrm>
            <a:off x="1980831" y="7780872"/>
            <a:ext cx="673100" cy="673734"/>
          </a:xfrm>
          <a:custGeom>
            <a:rect b="b" l="l" r="r" t="t"/>
            <a:pathLst>
              <a:path extrusionOk="0" h="673734" w="673100">
                <a:moveTo>
                  <a:pt x="672481" y="673616"/>
                </a:moveTo>
                <a:lnTo>
                  <a:pt x="631928" y="632994"/>
                </a:lnTo>
                <a:lnTo>
                  <a:pt x="593094" y="594096"/>
                </a:lnTo>
                <a:lnTo>
                  <a:pt x="555778" y="556717"/>
                </a:lnTo>
                <a:lnTo>
                  <a:pt x="519777" y="520655"/>
                </a:lnTo>
                <a:lnTo>
                  <a:pt x="484889" y="485709"/>
                </a:lnTo>
                <a:lnTo>
                  <a:pt x="450912" y="451674"/>
                </a:lnTo>
                <a:lnTo>
                  <a:pt x="417643" y="418348"/>
                </a:lnTo>
                <a:lnTo>
                  <a:pt x="384880" y="385529"/>
                </a:lnTo>
                <a:lnTo>
                  <a:pt x="352420" y="353014"/>
                </a:lnTo>
                <a:lnTo>
                  <a:pt x="320061" y="320601"/>
                </a:lnTo>
                <a:lnTo>
                  <a:pt x="287601" y="288086"/>
                </a:lnTo>
                <a:lnTo>
                  <a:pt x="254838" y="255267"/>
                </a:lnTo>
                <a:lnTo>
                  <a:pt x="221569" y="221941"/>
                </a:lnTo>
                <a:lnTo>
                  <a:pt x="187591" y="187907"/>
                </a:lnTo>
                <a:lnTo>
                  <a:pt x="152704" y="152960"/>
                </a:lnTo>
                <a:lnTo>
                  <a:pt x="116703" y="116898"/>
                </a:lnTo>
                <a:lnTo>
                  <a:pt x="79387" y="79520"/>
                </a:lnTo>
                <a:lnTo>
                  <a:pt x="40553" y="40621"/>
                </a:ln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8920e0fbdc_8_11"/>
          <p:cNvSpPr/>
          <p:nvPr/>
        </p:nvSpPr>
        <p:spPr>
          <a:xfrm>
            <a:off x="2821432" y="8454110"/>
            <a:ext cx="3244215" cy="0"/>
          </a:xfrm>
          <a:custGeom>
            <a:rect b="b" l="l" r="r" t="t"/>
            <a:pathLst>
              <a:path extrusionOk="0" h="120000" w="3244215">
                <a:moveTo>
                  <a:pt x="3243816" y="0"/>
                </a:move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8920e0fbdc_8_11"/>
          <p:cNvSpPr/>
          <p:nvPr/>
        </p:nvSpPr>
        <p:spPr>
          <a:xfrm>
            <a:off x="6233372" y="8454112"/>
            <a:ext cx="923925" cy="763904"/>
          </a:xfrm>
          <a:custGeom>
            <a:rect b="b" l="l" r="r" t="t"/>
            <a:pathLst>
              <a:path extrusionOk="0" h="763904" w="923925">
                <a:moveTo>
                  <a:pt x="923326" y="763592"/>
                </a:move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920e0fbdc_8_11"/>
          <p:cNvSpPr/>
          <p:nvPr/>
        </p:nvSpPr>
        <p:spPr>
          <a:xfrm>
            <a:off x="7198729" y="4929020"/>
            <a:ext cx="0" cy="4075429"/>
          </a:xfrm>
          <a:custGeom>
            <a:rect b="b" l="l" r="r" t="t"/>
            <a:pathLst>
              <a:path extrusionOk="0" h="4075429" w="120000">
                <a:moveTo>
                  <a:pt x="0" y="0"/>
                </a:moveTo>
                <a:lnTo>
                  <a:pt x="0" y="4074889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920e0fbdc_8_11"/>
          <p:cNvSpPr/>
          <p:nvPr/>
        </p:nvSpPr>
        <p:spPr>
          <a:xfrm>
            <a:off x="6484219" y="4088891"/>
            <a:ext cx="673100" cy="673100"/>
          </a:xfrm>
          <a:custGeom>
            <a:rect b="b" l="l" r="r" t="t"/>
            <a:pathLst>
              <a:path extrusionOk="0" h="673100" w="673100">
                <a:moveTo>
                  <a:pt x="0" y="0"/>
                </a:moveTo>
                <a:lnTo>
                  <a:pt x="0" y="0"/>
                </a:lnTo>
                <a:lnTo>
                  <a:pt x="631941" y="631941"/>
                </a:lnTo>
                <a:lnTo>
                  <a:pt x="672481" y="672481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920e0fbdc_8_11"/>
          <p:cNvSpPr/>
          <p:nvPr/>
        </p:nvSpPr>
        <p:spPr>
          <a:xfrm>
            <a:off x="2831887" y="4046884"/>
            <a:ext cx="3479165" cy="0"/>
          </a:xfrm>
          <a:custGeom>
            <a:rect b="b" l="l" r="r" t="t"/>
            <a:pathLst>
              <a:path extrusionOk="0" h="120000" w="3479165">
                <a:moveTo>
                  <a:pt x="0" y="0"/>
                </a:moveTo>
                <a:lnTo>
                  <a:pt x="347858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920e0fbdc_8_11"/>
          <p:cNvSpPr/>
          <p:nvPr/>
        </p:nvSpPr>
        <p:spPr>
          <a:xfrm>
            <a:off x="3034714" y="5966049"/>
            <a:ext cx="685164" cy="697865"/>
          </a:xfrm>
          <a:custGeom>
            <a:rect b="b" l="l" r="r" t="t"/>
            <a:pathLst>
              <a:path extrusionOk="0" h="697865" w="685164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19" y="155372"/>
                </a:lnTo>
                <a:lnTo>
                  <a:pt x="86186" y="118757"/>
                </a:lnTo>
                <a:lnTo>
                  <a:pt x="118755" y="86187"/>
                </a:lnTo>
                <a:lnTo>
                  <a:pt x="155369" y="58120"/>
                </a:lnTo>
                <a:lnTo>
                  <a:pt x="195572" y="35011"/>
                </a:lnTo>
                <a:lnTo>
                  <a:pt x="238907" y="17317"/>
                </a:lnTo>
                <a:lnTo>
                  <a:pt x="284917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61" y="5744"/>
                </a:lnTo>
                <a:lnTo>
                  <a:pt x="461366" y="18166"/>
                </a:lnTo>
                <a:lnTo>
                  <a:pt x="505714" y="36769"/>
                </a:lnTo>
                <a:lnTo>
                  <a:pt x="546707" y="61056"/>
                </a:lnTo>
                <a:lnTo>
                  <a:pt x="583851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920e0fbdc_8_11"/>
          <p:cNvSpPr/>
          <p:nvPr/>
        </p:nvSpPr>
        <p:spPr>
          <a:xfrm>
            <a:off x="4248326" y="5966049"/>
            <a:ext cx="685164" cy="697865"/>
          </a:xfrm>
          <a:custGeom>
            <a:rect b="b" l="l" r="r" t="t"/>
            <a:pathLst>
              <a:path extrusionOk="0" h="697865" w="685164">
                <a:moveTo>
                  <a:pt x="684578" y="445391"/>
                </a:moveTo>
                <a:lnTo>
                  <a:pt x="667961" y="490985"/>
                </a:lnTo>
                <a:lnTo>
                  <a:pt x="645436" y="533364"/>
                </a:lnTo>
                <a:lnTo>
                  <a:pt x="617505" y="572027"/>
                </a:lnTo>
                <a:lnTo>
                  <a:pt x="584672" y="606468"/>
                </a:lnTo>
                <a:lnTo>
                  <a:pt x="547440" y="636186"/>
                </a:lnTo>
                <a:lnTo>
                  <a:pt x="506313" y="660676"/>
                </a:lnTo>
                <a:lnTo>
                  <a:pt x="461794" y="679436"/>
                </a:lnTo>
                <a:lnTo>
                  <a:pt x="414387" y="691963"/>
                </a:lnTo>
                <a:lnTo>
                  <a:pt x="364595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6" y="662739"/>
                </a:lnTo>
                <a:lnTo>
                  <a:pt x="155363" y="639629"/>
                </a:lnTo>
                <a:lnTo>
                  <a:pt x="118748" y="611560"/>
                </a:lnTo>
                <a:lnTo>
                  <a:pt x="86179" y="578989"/>
                </a:lnTo>
                <a:lnTo>
                  <a:pt x="58113" y="542373"/>
                </a:lnTo>
                <a:lnTo>
                  <a:pt x="35005" y="502168"/>
                </a:lnTo>
                <a:lnTo>
                  <a:pt x="17312" y="458831"/>
                </a:lnTo>
                <a:lnTo>
                  <a:pt x="5492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6" y="238912"/>
                </a:lnTo>
                <a:lnTo>
                  <a:pt x="35009" y="195576"/>
                </a:lnTo>
                <a:lnTo>
                  <a:pt x="58117" y="155372"/>
                </a:lnTo>
                <a:lnTo>
                  <a:pt x="86183" y="118757"/>
                </a:lnTo>
                <a:lnTo>
                  <a:pt x="118751" y="86187"/>
                </a:lnTo>
                <a:lnTo>
                  <a:pt x="155365" y="58120"/>
                </a:lnTo>
                <a:lnTo>
                  <a:pt x="195568" y="35011"/>
                </a:lnTo>
                <a:lnTo>
                  <a:pt x="238903" y="17317"/>
                </a:lnTo>
                <a:lnTo>
                  <a:pt x="284915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59" y="5744"/>
                </a:lnTo>
                <a:lnTo>
                  <a:pt x="461362" y="18166"/>
                </a:lnTo>
                <a:lnTo>
                  <a:pt x="505709" y="36769"/>
                </a:lnTo>
                <a:lnTo>
                  <a:pt x="546703" y="61056"/>
                </a:lnTo>
                <a:lnTo>
                  <a:pt x="583848" y="90532"/>
                </a:lnTo>
                <a:lnTo>
                  <a:pt x="616647" y="124699"/>
                </a:lnTo>
                <a:lnTo>
                  <a:pt x="644603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920e0fbdc_8_11"/>
          <p:cNvSpPr/>
          <p:nvPr/>
        </p:nvSpPr>
        <p:spPr>
          <a:xfrm>
            <a:off x="5461928" y="5966049"/>
            <a:ext cx="685164" cy="697865"/>
          </a:xfrm>
          <a:custGeom>
            <a:rect b="b" l="l" r="r" t="t"/>
            <a:pathLst>
              <a:path extrusionOk="0" h="697865" w="685164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20" y="155372"/>
                </a:lnTo>
                <a:lnTo>
                  <a:pt x="86187" y="118757"/>
                </a:lnTo>
                <a:lnTo>
                  <a:pt x="118757" y="86187"/>
                </a:lnTo>
                <a:lnTo>
                  <a:pt x="155372" y="58120"/>
                </a:lnTo>
                <a:lnTo>
                  <a:pt x="195576" y="35011"/>
                </a:lnTo>
                <a:lnTo>
                  <a:pt x="238912" y="17317"/>
                </a:lnTo>
                <a:lnTo>
                  <a:pt x="284925" y="5494"/>
                </a:lnTo>
                <a:lnTo>
                  <a:pt x="333157" y="0"/>
                </a:lnTo>
                <a:lnTo>
                  <a:pt x="364604" y="0"/>
                </a:lnTo>
                <a:lnTo>
                  <a:pt x="414168" y="5744"/>
                </a:lnTo>
                <a:lnTo>
                  <a:pt x="461371" y="18166"/>
                </a:lnTo>
                <a:lnTo>
                  <a:pt x="505716" y="36769"/>
                </a:lnTo>
                <a:lnTo>
                  <a:pt x="546709" y="61056"/>
                </a:lnTo>
                <a:lnTo>
                  <a:pt x="583852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920e0fbdc_8_11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8920e0fbdc_8_11"/>
          <p:cNvCxnSpPr/>
          <p:nvPr/>
        </p:nvCxnSpPr>
        <p:spPr>
          <a:xfrm>
            <a:off x="9557689" y="9217589"/>
            <a:ext cx="2323200" cy="0"/>
          </a:xfrm>
          <a:prstGeom prst="straightConnector1">
            <a:avLst/>
          </a:prstGeom>
          <a:noFill/>
          <a:ln cap="flat" cmpd="sng" w="38100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8920e0fbdc_8_11"/>
          <p:cNvSpPr txBox="1"/>
          <p:nvPr/>
        </p:nvSpPr>
        <p:spPr>
          <a:xfrm>
            <a:off x="603250" y="437300"/>
            <a:ext cx="14113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chemeClr val="lt1"/>
                </a:solidFill>
              </a:rPr>
              <a:t>Система контроля версий</a:t>
            </a:r>
            <a:endParaRPr b="1" i="0" sz="7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g8920e0fbdc_8_11"/>
          <p:cNvCxnSpPr/>
          <p:nvPr/>
        </p:nvCxnSpPr>
        <p:spPr>
          <a:xfrm>
            <a:off x="9557689" y="8454110"/>
            <a:ext cx="7200000" cy="0"/>
          </a:xfrm>
          <a:prstGeom prst="straightConnector1">
            <a:avLst/>
          </a:prstGeom>
          <a:noFill/>
          <a:ln cap="flat" cmpd="sng" w="38100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4" name="Google Shape;284;g8920e0fbdc_8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075" y="2131355"/>
            <a:ext cx="14933950" cy="704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920e0fbdc_9_1"/>
          <p:cNvSpPr txBox="1"/>
          <p:nvPr/>
        </p:nvSpPr>
        <p:spPr>
          <a:xfrm>
            <a:off x="9557700" y="2734702"/>
            <a:ext cx="9790800" cy="6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-542925" lvl="0" marL="4572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Helvetica Neue"/>
              <a:buAutoNum type="arabicPeriod"/>
            </a:pPr>
            <a:r>
              <a:rPr b="1"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Поделиться своими решениями/наработками</a:t>
            </a:r>
            <a:endParaRPr b="1"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2925" lvl="0" marL="4572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Helvetica Neue"/>
              <a:buAutoNum type="arabicPeriod"/>
            </a:pPr>
            <a:r>
              <a:rPr b="1"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“Коммунальные” проекты</a:t>
            </a:r>
            <a:endParaRPr b="1"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g8920e0fbdc_9_1"/>
          <p:cNvSpPr/>
          <p:nvPr/>
        </p:nvSpPr>
        <p:spPr>
          <a:xfrm>
            <a:off x="1985663" y="4088888"/>
            <a:ext cx="673100" cy="671829"/>
          </a:xfrm>
          <a:custGeom>
            <a:rect b="b" l="l" r="r" t="t"/>
            <a:pathLst>
              <a:path extrusionOk="0" h="671829" w="673100">
                <a:moveTo>
                  <a:pt x="0" y="671347"/>
                </a:moveTo>
                <a:lnTo>
                  <a:pt x="40527" y="630887"/>
                </a:lnTo>
                <a:lnTo>
                  <a:pt x="79344" y="592135"/>
                </a:lnTo>
                <a:lnTo>
                  <a:pt x="116650" y="554891"/>
                </a:lnTo>
                <a:lnTo>
                  <a:pt x="152647" y="518954"/>
                </a:lnTo>
                <a:lnTo>
                  <a:pt x="187537" y="484123"/>
                </a:lnTo>
                <a:lnTo>
                  <a:pt x="221521" y="450196"/>
                </a:lnTo>
                <a:lnTo>
                  <a:pt x="254800" y="416973"/>
                </a:lnTo>
                <a:lnTo>
                  <a:pt x="287576" y="384252"/>
                </a:lnTo>
                <a:lnTo>
                  <a:pt x="320049" y="351833"/>
                </a:lnTo>
                <a:lnTo>
                  <a:pt x="352422" y="319514"/>
                </a:lnTo>
                <a:lnTo>
                  <a:pt x="384896" y="287095"/>
                </a:lnTo>
                <a:lnTo>
                  <a:pt x="417671" y="254374"/>
                </a:lnTo>
                <a:lnTo>
                  <a:pt x="450950" y="221151"/>
                </a:lnTo>
                <a:lnTo>
                  <a:pt x="484934" y="187224"/>
                </a:lnTo>
                <a:lnTo>
                  <a:pt x="519824" y="152392"/>
                </a:lnTo>
                <a:lnTo>
                  <a:pt x="555821" y="116455"/>
                </a:lnTo>
                <a:lnTo>
                  <a:pt x="593127" y="79211"/>
                </a:lnTo>
                <a:lnTo>
                  <a:pt x="631944" y="40460"/>
                </a:lnTo>
                <a:lnTo>
                  <a:pt x="672472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8920e0fbdc_9_1"/>
          <p:cNvSpPr/>
          <p:nvPr/>
        </p:nvSpPr>
        <p:spPr>
          <a:xfrm>
            <a:off x="1980832" y="4927885"/>
            <a:ext cx="5080" cy="2686684"/>
          </a:xfrm>
          <a:custGeom>
            <a:rect b="b" l="l" r="r" t="t"/>
            <a:pathLst>
              <a:path extrusionOk="0" h="2686684" w="5080">
                <a:moveTo>
                  <a:pt x="0" y="2686467"/>
                </a:moveTo>
                <a:lnTo>
                  <a:pt x="4832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8920e0fbdc_9_1"/>
          <p:cNvSpPr/>
          <p:nvPr/>
        </p:nvSpPr>
        <p:spPr>
          <a:xfrm>
            <a:off x="1980831" y="7780872"/>
            <a:ext cx="673100" cy="673734"/>
          </a:xfrm>
          <a:custGeom>
            <a:rect b="b" l="l" r="r" t="t"/>
            <a:pathLst>
              <a:path extrusionOk="0" h="673734" w="673100">
                <a:moveTo>
                  <a:pt x="672481" y="673616"/>
                </a:moveTo>
                <a:lnTo>
                  <a:pt x="631928" y="632994"/>
                </a:lnTo>
                <a:lnTo>
                  <a:pt x="593094" y="594096"/>
                </a:lnTo>
                <a:lnTo>
                  <a:pt x="555778" y="556717"/>
                </a:lnTo>
                <a:lnTo>
                  <a:pt x="519777" y="520655"/>
                </a:lnTo>
                <a:lnTo>
                  <a:pt x="484889" y="485709"/>
                </a:lnTo>
                <a:lnTo>
                  <a:pt x="450912" y="451674"/>
                </a:lnTo>
                <a:lnTo>
                  <a:pt x="417643" y="418348"/>
                </a:lnTo>
                <a:lnTo>
                  <a:pt x="384880" y="385529"/>
                </a:lnTo>
                <a:lnTo>
                  <a:pt x="352420" y="353014"/>
                </a:lnTo>
                <a:lnTo>
                  <a:pt x="320061" y="320601"/>
                </a:lnTo>
                <a:lnTo>
                  <a:pt x="287601" y="288086"/>
                </a:lnTo>
                <a:lnTo>
                  <a:pt x="254838" y="255267"/>
                </a:lnTo>
                <a:lnTo>
                  <a:pt x="221569" y="221941"/>
                </a:lnTo>
                <a:lnTo>
                  <a:pt x="187591" y="187907"/>
                </a:lnTo>
                <a:lnTo>
                  <a:pt x="152704" y="152960"/>
                </a:lnTo>
                <a:lnTo>
                  <a:pt x="116703" y="116898"/>
                </a:lnTo>
                <a:lnTo>
                  <a:pt x="79387" y="79520"/>
                </a:lnTo>
                <a:lnTo>
                  <a:pt x="40553" y="40621"/>
                </a:ln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8920e0fbdc_9_1"/>
          <p:cNvSpPr/>
          <p:nvPr/>
        </p:nvSpPr>
        <p:spPr>
          <a:xfrm>
            <a:off x="2821432" y="8454110"/>
            <a:ext cx="3244215" cy="0"/>
          </a:xfrm>
          <a:custGeom>
            <a:rect b="b" l="l" r="r" t="t"/>
            <a:pathLst>
              <a:path extrusionOk="0" h="120000" w="3244215">
                <a:moveTo>
                  <a:pt x="3243816" y="0"/>
                </a:move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8920e0fbdc_9_1"/>
          <p:cNvSpPr/>
          <p:nvPr/>
        </p:nvSpPr>
        <p:spPr>
          <a:xfrm>
            <a:off x="6233372" y="8454112"/>
            <a:ext cx="923925" cy="763904"/>
          </a:xfrm>
          <a:custGeom>
            <a:rect b="b" l="l" r="r" t="t"/>
            <a:pathLst>
              <a:path extrusionOk="0" h="763904" w="923925">
                <a:moveTo>
                  <a:pt x="923326" y="763592"/>
                </a:move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8920e0fbdc_9_1"/>
          <p:cNvSpPr/>
          <p:nvPr/>
        </p:nvSpPr>
        <p:spPr>
          <a:xfrm>
            <a:off x="7198729" y="4929020"/>
            <a:ext cx="0" cy="4075429"/>
          </a:xfrm>
          <a:custGeom>
            <a:rect b="b" l="l" r="r" t="t"/>
            <a:pathLst>
              <a:path extrusionOk="0" h="4075429" w="120000">
                <a:moveTo>
                  <a:pt x="0" y="0"/>
                </a:moveTo>
                <a:lnTo>
                  <a:pt x="0" y="4074889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8920e0fbdc_9_1"/>
          <p:cNvSpPr/>
          <p:nvPr/>
        </p:nvSpPr>
        <p:spPr>
          <a:xfrm>
            <a:off x="6484219" y="4088891"/>
            <a:ext cx="673100" cy="673100"/>
          </a:xfrm>
          <a:custGeom>
            <a:rect b="b" l="l" r="r" t="t"/>
            <a:pathLst>
              <a:path extrusionOk="0" h="673100" w="673100">
                <a:moveTo>
                  <a:pt x="0" y="0"/>
                </a:moveTo>
                <a:lnTo>
                  <a:pt x="0" y="0"/>
                </a:lnTo>
                <a:lnTo>
                  <a:pt x="631941" y="631941"/>
                </a:lnTo>
                <a:lnTo>
                  <a:pt x="672481" y="672481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8920e0fbdc_9_1"/>
          <p:cNvSpPr/>
          <p:nvPr/>
        </p:nvSpPr>
        <p:spPr>
          <a:xfrm>
            <a:off x="2831887" y="4046884"/>
            <a:ext cx="3479165" cy="0"/>
          </a:xfrm>
          <a:custGeom>
            <a:rect b="b" l="l" r="r" t="t"/>
            <a:pathLst>
              <a:path extrusionOk="0" h="120000" w="3479165">
                <a:moveTo>
                  <a:pt x="0" y="0"/>
                </a:moveTo>
                <a:lnTo>
                  <a:pt x="347858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8920e0fbdc_9_1"/>
          <p:cNvSpPr/>
          <p:nvPr/>
        </p:nvSpPr>
        <p:spPr>
          <a:xfrm>
            <a:off x="3034714" y="5966049"/>
            <a:ext cx="685164" cy="697865"/>
          </a:xfrm>
          <a:custGeom>
            <a:rect b="b" l="l" r="r" t="t"/>
            <a:pathLst>
              <a:path extrusionOk="0" h="697865" w="685164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19" y="155372"/>
                </a:lnTo>
                <a:lnTo>
                  <a:pt x="86186" y="118757"/>
                </a:lnTo>
                <a:lnTo>
                  <a:pt x="118755" y="86187"/>
                </a:lnTo>
                <a:lnTo>
                  <a:pt x="155369" y="58120"/>
                </a:lnTo>
                <a:lnTo>
                  <a:pt x="195572" y="35011"/>
                </a:lnTo>
                <a:lnTo>
                  <a:pt x="238907" y="17317"/>
                </a:lnTo>
                <a:lnTo>
                  <a:pt x="284917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61" y="5744"/>
                </a:lnTo>
                <a:lnTo>
                  <a:pt x="461366" y="18166"/>
                </a:lnTo>
                <a:lnTo>
                  <a:pt x="505714" y="36769"/>
                </a:lnTo>
                <a:lnTo>
                  <a:pt x="546707" y="61056"/>
                </a:lnTo>
                <a:lnTo>
                  <a:pt x="583851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8920e0fbdc_9_1"/>
          <p:cNvSpPr/>
          <p:nvPr/>
        </p:nvSpPr>
        <p:spPr>
          <a:xfrm>
            <a:off x="4248326" y="5966049"/>
            <a:ext cx="685164" cy="697865"/>
          </a:xfrm>
          <a:custGeom>
            <a:rect b="b" l="l" r="r" t="t"/>
            <a:pathLst>
              <a:path extrusionOk="0" h="697865" w="685164">
                <a:moveTo>
                  <a:pt x="684578" y="445391"/>
                </a:moveTo>
                <a:lnTo>
                  <a:pt x="667961" y="490985"/>
                </a:lnTo>
                <a:lnTo>
                  <a:pt x="645436" y="533364"/>
                </a:lnTo>
                <a:lnTo>
                  <a:pt x="617505" y="572027"/>
                </a:lnTo>
                <a:lnTo>
                  <a:pt x="584672" y="606468"/>
                </a:lnTo>
                <a:lnTo>
                  <a:pt x="547440" y="636186"/>
                </a:lnTo>
                <a:lnTo>
                  <a:pt x="506313" y="660676"/>
                </a:lnTo>
                <a:lnTo>
                  <a:pt x="461794" y="679436"/>
                </a:lnTo>
                <a:lnTo>
                  <a:pt x="414387" y="691963"/>
                </a:lnTo>
                <a:lnTo>
                  <a:pt x="364595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6" y="662739"/>
                </a:lnTo>
                <a:lnTo>
                  <a:pt x="155363" y="639629"/>
                </a:lnTo>
                <a:lnTo>
                  <a:pt x="118748" y="611560"/>
                </a:lnTo>
                <a:lnTo>
                  <a:pt x="86179" y="578989"/>
                </a:lnTo>
                <a:lnTo>
                  <a:pt x="58113" y="542373"/>
                </a:lnTo>
                <a:lnTo>
                  <a:pt x="35005" y="502168"/>
                </a:lnTo>
                <a:lnTo>
                  <a:pt x="17312" y="458831"/>
                </a:lnTo>
                <a:lnTo>
                  <a:pt x="5492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6" y="238912"/>
                </a:lnTo>
                <a:lnTo>
                  <a:pt x="35009" y="195576"/>
                </a:lnTo>
                <a:lnTo>
                  <a:pt x="58117" y="155372"/>
                </a:lnTo>
                <a:lnTo>
                  <a:pt x="86183" y="118757"/>
                </a:lnTo>
                <a:lnTo>
                  <a:pt x="118751" y="86187"/>
                </a:lnTo>
                <a:lnTo>
                  <a:pt x="155365" y="58120"/>
                </a:lnTo>
                <a:lnTo>
                  <a:pt x="195568" y="35011"/>
                </a:lnTo>
                <a:lnTo>
                  <a:pt x="238903" y="17317"/>
                </a:lnTo>
                <a:lnTo>
                  <a:pt x="284915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59" y="5744"/>
                </a:lnTo>
                <a:lnTo>
                  <a:pt x="461362" y="18166"/>
                </a:lnTo>
                <a:lnTo>
                  <a:pt x="505709" y="36769"/>
                </a:lnTo>
                <a:lnTo>
                  <a:pt x="546703" y="61056"/>
                </a:lnTo>
                <a:lnTo>
                  <a:pt x="583848" y="90532"/>
                </a:lnTo>
                <a:lnTo>
                  <a:pt x="616647" y="124699"/>
                </a:lnTo>
                <a:lnTo>
                  <a:pt x="644603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8920e0fbdc_9_1"/>
          <p:cNvSpPr/>
          <p:nvPr/>
        </p:nvSpPr>
        <p:spPr>
          <a:xfrm>
            <a:off x="5461928" y="5966049"/>
            <a:ext cx="685164" cy="697865"/>
          </a:xfrm>
          <a:custGeom>
            <a:rect b="b" l="l" r="r" t="t"/>
            <a:pathLst>
              <a:path extrusionOk="0" h="697865" w="685164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20" y="155372"/>
                </a:lnTo>
                <a:lnTo>
                  <a:pt x="86187" y="118757"/>
                </a:lnTo>
                <a:lnTo>
                  <a:pt x="118757" y="86187"/>
                </a:lnTo>
                <a:lnTo>
                  <a:pt x="155372" y="58120"/>
                </a:lnTo>
                <a:lnTo>
                  <a:pt x="195576" y="35011"/>
                </a:lnTo>
                <a:lnTo>
                  <a:pt x="238912" y="17317"/>
                </a:lnTo>
                <a:lnTo>
                  <a:pt x="284925" y="5494"/>
                </a:lnTo>
                <a:lnTo>
                  <a:pt x="333157" y="0"/>
                </a:lnTo>
                <a:lnTo>
                  <a:pt x="364604" y="0"/>
                </a:lnTo>
                <a:lnTo>
                  <a:pt x="414168" y="5744"/>
                </a:lnTo>
                <a:lnTo>
                  <a:pt x="461371" y="18166"/>
                </a:lnTo>
                <a:lnTo>
                  <a:pt x="505716" y="36769"/>
                </a:lnTo>
                <a:lnTo>
                  <a:pt x="546709" y="61056"/>
                </a:lnTo>
                <a:lnTo>
                  <a:pt x="583852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8920e0fbdc_9_1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8920e0fbdc_9_1"/>
          <p:cNvCxnSpPr/>
          <p:nvPr/>
        </p:nvCxnSpPr>
        <p:spPr>
          <a:xfrm>
            <a:off x="9557689" y="9217589"/>
            <a:ext cx="2323200" cy="0"/>
          </a:xfrm>
          <a:prstGeom prst="straightConnector1">
            <a:avLst/>
          </a:prstGeom>
          <a:noFill/>
          <a:ln cap="flat" cmpd="sng" w="38100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8920e0fbdc_9_1"/>
          <p:cNvSpPr txBox="1"/>
          <p:nvPr/>
        </p:nvSpPr>
        <p:spPr>
          <a:xfrm>
            <a:off x="603250" y="437300"/>
            <a:ext cx="170349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chemeClr val="lt1"/>
                </a:solidFill>
              </a:rPr>
              <a:t>Зачем выкладывать код на GitHub?</a:t>
            </a:r>
            <a:endParaRPr b="1" i="0" sz="7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g8920e0fbdc_9_1"/>
          <p:cNvCxnSpPr/>
          <p:nvPr/>
        </p:nvCxnSpPr>
        <p:spPr>
          <a:xfrm>
            <a:off x="9557689" y="8454110"/>
            <a:ext cx="7200000" cy="0"/>
          </a:xfrm>
          <a:prstGeom prst="straightConnector1">
            <a:avLst/>
          </a:prstGeom>
          <a:noFill/>
          <a:ln cap="flat" cmpd="sng" w="38100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920e0fbdc_4_43"/>
          <p:cNvSpPr txBox="1"/>
          <p:nvPr>
            <p:ph type="title"/>
          </p:nvPr>
        </p:nvSpPr>
        <p:spPr>
          <a:xfrm>
            <a:off x="4326213" y="3818985"/>
            <a:ext cx="12050437" cy="229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Как выкладывать проекты в репозитории?</a:t>
            </a:r>
            <a:endParaRPr sz="7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8920e0fbdc_4_43"/>
          <p:cNvSpPr/>
          <p:nvPr/>
        </p:nvSpPr>
        <p:spPr>
          <a:xfrm>
            <a:off x="1416376" y="6582585"/>
            <a:ext cx="9454515" cy="4719843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20e0fbdc_4_43"/>
          <p:cNvSpPr/>
          <p:nvPr/>
        </p:nvSpPr>
        <p:spPr>
          <a:xfrm>
            <a:off x="15375559" y="1781001"/>
            <a:ext cx="4728845" cy="9521556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8920e0fbdc_4_43"/>
          <p:cNvSpPr/>
          <p:nvPr/>
        </p:nvSpPr>
        <p:spPr>
          <a:xfrm>
            <a:off x="1294088" y="0"/>
            <a:ext cx="3032125" cy="610527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8920e0fbdc_4_43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920e0fbdc_4_51"/>
          <p:cNvSpPr txBox="1"/>
          <p:nvPr/>
        </p:nvSpPr>
        <p:spPr>
          <a:xfrm>
            <a:off x="9557689" y="510557"/>
            <a:ext cx="9790761" cy="876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Проекты </a:t>
            </a:r>
            <a:r>
              <a:rPr b="1"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можно</a:t>
            </a: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выкладывать в </a:t>
            </a:r>
            <a:r>
              <a:rPr b="1" lang="en-US" sz="495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открытый</a:t>
            </a: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репозиторий</a:t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1015364" rtl="0" algn="l">
              <a:lnSpc>
                <a:spcPct val="118181"/>
              </a:lnSpc>
              <a:spcBef>
                <a:spcPts val="454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Проекты </a:t>
            </a:r>
            <a:r>
              <a:rPr b="1"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можно</a:t>
            </a: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выкладывать в </a:t>
            </a:r>
            <a:r>
              <a:rPr b="1" lang="en-US" sz="495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закрытый</a:t>
            </a: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репозиторий и выдавать доступ к нему</a:t>
            </a:r>
            <a:endParaRPr sz="49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1015364" rtl="0" algn="l">
              <a:lnSpc>
                <a:spcPct val="118181"/>
              </a:lnSpc>
              <a:spcBef>
                <a:spcPts val="454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Датасеты, конспекты, читшиты, решения заданий </a:t>
            </a:r>
            <a:r>
              <a:rPr b="1"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никуда </a:t>
            </a:r>
            <a:r>
              <a:rPr b="1" lang="en-US" sz="495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выкладывать нельзя</a:t>
            </a:r>
            <a:endParaRPr b="1" sz="495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g8920e0fbdc_4_51"/>
          <p:cNvSpPr/>
          <p:nvPr/>
        </p:nvSpPr>
        <p:spPr>
          <a:xfrm>
            <a:off x="1985663" y="4088888"/>
            <a:ext cx="673100" cy="671453"/>
          </a:xfrm>
          <a:custGeom>
            <a:rect b="b" l="l" r="r" t="t"/>
            <a:pathLst>
              <a:path extrusionOk="0" h="671829" w="673100">
                <a:moveTo>
                  <a:pt x="0" y="671347"/>
                </a:moveTo>
                <a:lnTo>
                  <a:pt x="40527" y="630887"/>
                </a:lnTo>
                <a:lnTo>
                  <a:pt x="79344" y="592135"/>
                </a:lnTo>
                <a:lnTo>
                  <a:pt x="116650" y="554891"/>
                </a:lnTo>
                <a:lnTo>
                  <a:pt x="152647" y="518954"/>
                </a:lnTo>
                <a:lnTo>
                  <a:pt x="187537" y="484123"/>
                </a:lnTo>
                <a:lnTo>
                  <a:pt x="221521" y="450196"/>
                </a:lnTo>
                <a:lnTo>
                  <a:pt x="254800" y="416973"/>
                </a:lnTo>
                <a:lnTo>
                  <a:pt x="287576" y="384252"/>
                </a:lnTo>
                <a:lnTo>
                  <a:pt x="320049" y="351833"/>
                </a:lnTo>
                <a:lnTo>
                  <a:pt x="352422" y="319514"/>
                </a:lnTo>
                <a:lnTo>
                  <a:pt x="384896" y="287095"/>
                </a:lnTo>
                <a:lnTo>
                  <a:pt x="417671" y="254374"/>
                </a:lnTo>
                <a:lnTo>
                  <a:pt x="450950" y="221151"/>
                </a:lnTo>
                <a:lnTo>
                  <a:pt x="484934" y="187224"/>
                </a:lnTo>
                <a:lnTo>
                  <a:pt x="519824" y="152392"/>
                </a:lnTo>
                <a:lnTo>
                  <a:pt x="555821" y="116455"/>
                </a:lnTo>
                <a:lnTo>
                  <a:pt x="593127" y="79211"/>
                </a:lnTo>
                <a:lnTo>
                  <a:pt x="631944" y="40460"/>
                </a:lnTo>
                <a:lnTo>
                  <a:pt x="672472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8920e0fbdc_4_51"/>
          <p:cNvSpPr/>
          <p:nvPr/>
        </p:nvSpPr>
        <p:spPr>
          <a:xfrm>
            <a:off x="1980832" y="4927885"/>
            <a:ext cx="5080" cy="2685176"/>
          </a:xfrm>
          <a:custGeom>
            <a:rect b="b" l="l" r="r" t="t"/>
            <a:pathLst>
              <a:path extrusionOk="0" h="2686684" w="5080">
                <a:moveTo>
                  <a:pt x="0" y="2686467"/>
                </a:moveTo>
                <a:lnTo>
                  <a:pt x="4832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8920e0fbdc_4_51"/>
          <p:cNvSpPr/>
          <p:nvPr/>
        </p:nvSpPr>
        <p:spPr>
          <a:xfrm>
            <a:off x="1980831" y="7780872"/>
            <a:ext cx="673100" cy="673357"/>
          </a:xfrm>
          <a:custGeom>
            <a:rect b="b" l="l" r="r" t="t"/>
            <a:pathLst>
              <a:path extrusionOk="0" h="673734" w="673100">
                <a:moveTo>
                  <a:pt x="672481" y="673616"/>
                </a:moveTo>
                <a:lnTo>
                  <a:pt x="631928" y="632994"/>
                </a:lnTo>
                <a:lnTo>
                  <a:pt x="593094" y="594096"/>
                </a:lnTo>
                <a:lnTo>
                  <a:pt x="555778" y="556717"/>
                </a:lnTo>
                <a:lnTo>
                  <a:pt x="519777" y="520655"/>
                </a:lnTo>
                <a:lnTo>
                  <a:pt x="484889" y="485709"/>
                </a:lnTo>
                <a:lnTo>
                  <a:pt x="450912" y="451674"/>
                </a:lnTo>
                <a:lnTo>
                  <a:pt x="417643" y="418348"/>
                </a:lnTo>
                <a:lnTo>
                  <a:pt x="384880" y="385529"/>
                </a:lnTo>
                <a:lnTo>
                  <a:pt x="352420" y="353014"/>
                </a:lnTo>
                <a:lnTo>
                  <a:pt x="320061" y="320601"/>
                </a:lnTo>
                <a:lnTo>
                  <a:pt x="287601" y="288086"/>
                </a:lnTo>
                <a:lnTo>
                  <a:pt x="254838" y="255267"/>
                </a:lnTo>
                <a:lnTo>
                  <a:pt x="221569" y="221941"/>
                </a:lnTo>
                <a:lnTo>
                  <a:pt x="187591" y="187907"/>
                </a:lnTo>
                <a:lnTo>
                  <a:pt x="152704" y="152960"/>
                </a:lnTo>
                <a:lnTo>
                  <a:pt x="116703" y="116898"/>
                </a:lnTo>
                <a:lnTo>
                  <a:pt x="79387" y="79520"/>
                </a:lnTo>
                <a:lnTo>
                  <a:pt x="40553" y="40621"/>
                </a:ln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8920e0fbdc_4_51"/>
          <p:cNvSpPr/>
          <p:nvPr/>
        </p:nvSpPr>
        <p:spPr>
          <a:xfrm>
            <a:off x="2821432" y="8454110"/>
            <a:ext cx="3244215" cy="0"/>
          </a:xfrm>
          <a:custGeom>
            <a:rect b="b" l="l" r="r" t="t"/>
            <a:pathLst>
              <a:path extrusionOk="0" h="120000" w="3244215">
                <a:moveTo>
                  <a:pt x="3243816" y="0"/>
                </a:move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920e0fbdc_4_51"/>
          <p:cNvSpPr/>
          <p:nvPr/>
        </p:nvSpPr>
        <p:spPr>
          <a:xfrm>
            <a:off x="6233372" y="8454112"/>
            <a:ext cx="923925" cy="763476"/>
          </a:xfrm>
          <a:custGeom>
            <a:rect b="b" l="l" r="r" t="t"/>
            <a:pathLst>
              <a:path extrusionOk="0" h="763904" w="923925">
                <a:moveTo>
                  <a:pt x="923326" y="763592"/>
                </a:moveTo>
                <a:lnTo>
                  <a:pt x="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920e0fbdc_4_51"/>
          <p:cNvSpPr/>
          <p:nvPr/>
        </p:nvSpPr>
        <p:spPr>
          <a:xfrm>
            <a:off x="7198729" y="4929020"/>
            <a:ext cx="0" cy="4073141"/>
          </a:xfrm>
          <a:custGeom>
            <a:rect b="b" l="l" r="r" t="t"/>
            <a:pathLst>
              <a:path extrusionOk="0" h="4075429" w="120000">
                <a:moveTo>
                  <a:pt x="0" y="0"/>
                </a:moveTo>
                <a:lnTo>
                  <a:pt x="0" y="4074889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920e0fbdc_4_51"/>
          <p:cNvSpPr/>
          <p:nvPr/>
        </p:nvSpPr>
        <p:spPr>
          <a:xfrm>
            <a:off x="6484219" y="4088891"/>
            <a:ext cx="673100" cy="672722"/>
          </a:xfrm>
          <a:custGeom>
            <a:rect b="b" l="l" r="r" t="t"/>
            <a:pathLst>
              <a:path extrusionOk="0" h="673100" w="673100">
                <a:moveTo>
                  <a:pt x="0" y="0"/>
                </a:moveTo>
                <a:lnTo>
                  <a:pt x="0" y="0"/>
                </a:lnTo>
                <a:lnTo>
                  <a:pt x="631941" y="631941"/>
                </a:lnTo>
                <a:lnTo>
                  <a:pt x="672481" y="672481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920e0fbdc_4_51"/>
          <p:cNvSpPr/>
          <p:nvPr/>
        </p:nvSpPr>
        <p:spPr>
          <a:xfrm>
            <a:off x="2831887" y="4046884"/>
            <a:ext cx="3479165" cy="0"/>
          </a:xfrm>
          <a:custGeom>
            <a:rect b="b" l="l" r="r" t="t"/>
            <a:pathLst>
              <a:path extrusionOk="0" h="120000" w="3479165">
                <a:moveTo>
                  <a:pt x="0" y="0"/>
                </a:moveTo>
                <a:lnTo>
                  <a:pt x="3478580" y="0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920e0fbdc_4_51"/>
          <p:cNvSpPr/>
          <p:nvPr/>
        </p:nvSpPr>
        <p:spPr>
          <a:xfrm>
            <a:off x="3034714" y="5966049"/>
            <a:ext cx="685165" cy="697473"/>
          </a:xfrm>
          <a:custGeom>
            <a:rect b="b" l="l" r="r" t="t"/>
            <a:pathLst>
              <a:path extrusionOk="0" h="697865" w="685164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19" y="155372"/>
                </a:lnTo>
                <a:lnTo>
                  <a:pt x="86186" y="118757"/>
                </a:lnTo>
                <a:lnTo>
                  <a:pt x="118755" y="86187"/>
                </a:lnTo>
                <a:lnTo>
                  <a:pt x="155369" y="58120"/>
                </a:lnTo>
                <a:lnTo>
                  <a:pt x="195572" y="35011"/>
                </a:lnTo>
                <a:lnTo>
                  <a:pt x="238907" y="17317"/>
                </a:lnTo>
                <a:lnTo>
                  <a:pt x="284917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61" y="5744"/>
                </a:lnTo>
                <a:lnTo>
                  <a:pt x="461366" y="18166"/>
                </a:lnTo>
                <a:lnTo>
                  <a:pt x="505714" y="36769"/>
                </a:lnTo>
                <a:lnTo>
                  <a:pt x="546707" y="61056"/>
                </a:lnTo>
                <a:lnTo>
                  <a:pt x="583851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8920e0fbdc_4_51"/>
          <p:cNvSpPr/>
          <p:nvPr/>
        </p:nvSpPr>
        <p:spPr>
          <a:xfrm>
            <a:off x="4248326" y="5966049"/>
            <a:ext cx="685165" cy="697473"/>
          </a:xfrm>
          <a:custGeom>
            <a:rect b="b" l="l" r="r" t="t"/>
            <a:pathLst>
              <a:path extrusionOk="0" h="697865" w="685164">
                <a:moveTo>
                  <a:pt x="684578" y="445391"/>
                </a:moveTo>
                <a:lnTo>
                  <a:pt x="667961" y="490985"/>
                </a:lnTo>
                <a:lnTo>
                  <a:pt x="645436" y="533364"/>
                </a:lnTo>
                <a:lnTo>
                  <a:pt x="617505" y="572027"/>
                </a:lnTo>
                <a:lnTo>
                  <a:pt x="584672" y="606468"/>
                </a:lnTo>
                <a:lnTo>
                  <a:pt x="547440" y="636186"/>
                </a:lnTo>
                <a:lnTo>
                  <a:pt x="506313" y="660676"/>
                </a:lnTo>
                <a:lnTo>
                  <a:pt x="461794" y="679436"/>
                </a:lnTo>
                <a:lnTo>
                  <a:pt x="414387" y="691963"/>
                </a:lnTo>
                <a:lnTo>
                  <a:pt x="364595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6" y="662739"/>
                </a:lnTo>
                <a:lnTo>
                  <a:pt x="155363" y="639629"/>
                </a:lnTo>
                <a:lnTo>
                  <a:pt x="118748" y="611560"/>
                </a:lnTo>
                <a:lnTo>
                  <a:pt x="86179" y="578989"/>
                </a:lnTo>
                <a:lnTo>
                  <a:pt x="58113" y="542373"/>
                </a:lnTo>
                <a:lnTo>
                  <a:pt x="35005" y="502168"/>
                </a:lnTo>
                <a:lnTo>
                  <a:pt x="17312" y="458831"/>
                </a:lnTo>
                <a:lnTo>
                  <a:pt x="5492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6" y="238912"/>
                </a:lnTo>
                <a:lnTo>
                  <a:pt x="35009" y="195576"/>
                </a:lnTo>
                <a:lnTo>
                  <a:pt x="58117" y="155372"/>
                </a:lnTo>
                <a:lnTo>
                  <a:pt x="86183" y="118757"/>
                </a:lnTo>
                <a:lnTo>
                  <a:pt x="118751" y="86187"/>
                </a:lnTo>
                <a:lnTo>
                  <a:pt x="155365" y="58120"/>
                </a:lnTo>
                <a:lnTo>
                  <a:pt x="195568" y="35011"/>
                </a:lnTo>
                <a:lnTo>
                  <a:pt x="238903" y="17317"/>
                </a:lnTo>
                <a:lnTo>
                  <a:pt x="284915" y="5494"/>
                </a:lnTo>
                <a:lnTo>
                  <a:pt x="333147" y="0"/>
                </a:lnTo>
                <a:lnTo>
                  <a:pt x="364595" y="0"/>
                </a:lnTo>
                <a:lnTo>
                  <a:pt x="414159" y="5744"/>
                </a:lnTo>
                <a:lnTo>
                  <a:pt x="461362" y="18166"/>
                </a:lnTo>
                <a:lnTo>
                  <a:pt x="505709" y="36769"/>
                </a:lnTo>
                <a:lnTo>
                  <a:pt x="546703" y="61056"/>
                </a:lnTo>
                <a:lnTo>
                  <a:pt x="583848" y="90532"/>
                </a:lnTo>
                <a:lnTo>
                  <a:pt x="616647" y="124699"/>
                </a:lnTo>
                <a:lnTo>
                  <a:pt x="644603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920e0fbdc_4_51"/>
          <p:cNvSpPr/>
          <p:nvPr/>
        </p:nvSpPr>
        <p:spPr>
          <a:xfrm>
            <a:off x="5461928" y="5966049"/>
            <a:ext cx="685165" cy="697473"/>
          </a:xfrm>
          <a:custGeom>
            <a:rect b="b" l="l" r="r" t="t"/>
            <a:pathLst>
              <a:path extrusionOk="0" h="697865" w="685164">
                <a:moveTo>
                  <a:pt x="684588" y="445391"/>
                </a:moveTo>
                <a:lnTo>
                  <a:pt x="667968" y="490985"/>
                </a:lnTo>
                <a:lnTo>
                  <a:pt x="645441" y="533364"/>
                </a:lnTo>
                <a:lnTo>
                  <a:pt x="617510" y="572027"/>
                </a:lnTo>
                <a:lnTo>
                  <a:pt x="584677" y="606468"/>
                </a:lnTo>
                <a:lnTo>
                  <a:pt x="547446" y="636186"/>
                </a:lnTo>
                <a:lnTo>
                  <a:pt x="506320" y="660676"/>
                </a:lnTo>
                <a:lnTo>
                  <a:pt x="461803" y="679436"/>
                </a:lnTo>
                <a:lnTo>
                  <a:pt x="414396" y="691963"/>
                </a:lnTo>
                <a:lnTo>
                  <a:pt x="364604" y="697752"/>
                </a:lnTo>
                <a:lnTo>
                  <a:pt x="333147" y="697752"/>
                </a:lnTo>
                <a:lnTo>
                  <a:pt x="284915" y="692257"/>
                </a:lnTo>
                <a:lnTo>
                  <a:pt x="238903" y="680434"/>
                </a:lnTo>
                <a:lnTo>
                  <a:pt x="195568" y="662739"/>
                </a:lnTo>
                <a:lnTo>
                  <a:pt x="155365" y="639629"/>
                </a:lnTo>
                <a:lnTo>
                  <a:pt x="118751" y="611560"/>
                </a:lnTo>
                <a:lnTo>
                  <a:pt x="86183" y="578989"/>
                </a:lnTo>
                <a:lnTo>
                  <a:pt x="58117" y="542373"/>
                </a:lnTo>
                <a:lnTo>
                  <a:pt x="35009" y="502168"/>
                </a:lnTo>
                <a:lnTo>
                  <a:pt x="17316" y="458831"/>
                </a:lnTo>
                <a:lnTo>
                  <a:pt x="5494" y="412817"/>
                </a:lnTo>
                <a:lnTo>
                  <a:pt x="0" y="364585"/>
                </a:lnTo>
                <a:lnTo>
                  <a:pt x="0" y="333157"/>
                </a:lnTo>
                <a:lnTo>
                  <a:pt x="5494" y="284925"/>
                </a:lnTo>
                <a:lnTo>
                  <a:pt x="17317" y="238912"/>
                </a:lnTo>
                <a:lnTo>
                  <a:pt x="35011" y="195576"/>
                </a:lnTo>
                <a:lnTo>
                  <a:pt x="58120" y="155372"/>
                </a:lnTo>
                <a:lnTo>
                  <a:pt x="86187" y="118757"/>
                </a:lnTo>
                <a:lnTo>
                  <a:pt x="118757" y="86187"/>
                </a:lnTo>
                <a:lnTo>
                  <a:pt x="155372" y="58120"/>
                </a:lnTo>
                <a:lnTo>
                  <a:pt x="195576" y="35011"/>
                </a:lnTo>
                <a:lnTo>
                  <a:pt x="238912" y="17317"/>
                </a:lnTo>
                <a:lnTo>
                  <a:pt x="284925" y="5494"/>
                </a:lnTo>
                <a:lnTo>
                  <a:pt x="333157" y="0"/>
                </a:lnTo>
                <a:lnTo>
                  <a:pt x="364604" y="0"/>
                </a:lnTo>
                <a:lnTo>
                  <a:pt x="414168" y="5744"/>
                </a:lnTo>
                <a:lnTo>
                  <a:pt x="461371" y="18166"/>
                </a:lnTo>
                <a:lnTo>
                  <a:pt x="505716" y="36769"/>
                </a:lnTo>
                <a:lnTo>
                  <a:pt x="546709" y="61056"/>
                </a:lnTo>
                <a:lnTo>
                  <a:pt x="583852" y="90532"/>
                </a:lnTo>
                <a:lnTo>
                  <a:pt x="616649" y="124699"/>
                </a:lnTo>
                <a:lnTo>
                  <a:pt x="644605" y="163062"/>
                </a:lnTo>
                <a:lnTo>
                  <a:pt x="667222" y="205123"/>
                </a:lnTo>
                <a:lnTo>
                  <a:pt x="684006" y="250387"/>
                </a:lnTo>
              </a:path>
            </a:pathLst>
          </a:custGeom>
          <a:noFill/>
          <a:ln cap="flat" cmpd="sng" w="85775">
            <a:solidFill>
              <a:srgbClr val="FF36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20e0fbdc_4_51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8920e0fbdc_4_51"/>
          <p:cNvSpPr txBox="1"/>
          <p:nvPr/>
        </p:nvSpPr>
        <p:spPr>
          <a:xfrm>
            <a:off x="603250" y="437301"/>
            <a:ext cx="7696200" cy="22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Какие основные правила?</a:t>
            </a:r>
            <a:endParaRPr b="1" i="0" sz="7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20e0fbdc_4_70"/>
          <p:cNvSpPr txBox="1"/>
          <p:nvPr/>
        </p:nvSpPr>
        <p:spPr>
          <a:xfrm>
            <a:off x="9061451" y="510557"/>
            <a:ext cx="9525000" cy="932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корне должен быть файл README.md с описанием репозитория</a:t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Каждый проект должен быть в отдельной папке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папке проекта должен быть свой README.MD с описанием проекта: описанием датасета и задачами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g8920e0fbdc_4_70"/>
          <p:cNvSpPr/>
          <p:nvPr/>
        </p:nvSpPr>
        <p:spPr>
          <a:xfrm>
            <a:off x="3084386" y="3650382"/>
            <a:ext cx="2048510" cy="2044821"/>
          </a:xfrm>
          <a:custGeom>
            <a:rect b="b" l="l" r="r" t="t"/>
            <a:pathLst>
              <a:path extrusionOk="0" h="2045970" w="204851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8920e0fbdc_4_70"/>
          <p:cNvSpPr/>
          <p:nvPr/>
        </p:nvSpPr>
        <p:spPr>
          <a:xfrm>
            <a:off x="5352733" y="5915095"/>
            <a:ext cx="2043430" cy="2044821"/>
          </a:xfrm>
          <a:custGeom>
            <a:rect b="b" l="l" r="r" t="t"/>
            <a:pathLst>
              <a:path extrusionOk="0" h="2045970" w="2043429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8920e0fbdc_4_70"/>
          <p:cNvSpPr/>
          <p:nvPr/>
        </p:nvSpPr>
        <p:spPr>
          <a:xfrm>
            <a:off x="5352733" y="3650508"/>
            <a:ext cx="2043430" cy="2044821"/>
          </a:xfrm>
          <a:custGeom>
            <a:rect b="b" l="l" r="r" t="t"/>
            <a:pathLst>
              <a:path extrusionOk="0" h="2045970" w="2043429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8920e0fbdc_4_70"/>
          <p:cNvSpPr/>
          <p:nvPr/>
        </p:nvSpPr>
        <p:spPr>
          <a:xfrm>
            <a:off x="3084381" y="5915096"/>
            <a:ext cx="2048510" cy="2044821"/>
          </a:xfrm>
          <a:custGeom>
            <a:rect b="b" l="l" r="r" t="t"/>
            <a:pathLst>
              <a:path extrusionOk="0" h="2045970" w="204851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920e0fbdc_4_70"/>
          <p:cNvSpPr/>
          <p:nvPr/>
        </p:nvSpPr>
        <p:spPr>
          <a:xfrm>
            <a:off x="2038999" y="7658902"/>
            <a:ext cx="1590040" cy="1538376"/>
          </a:xfrm>
          <a:custGeom>
            <a:rect b="b" l="l" r="r" t="t"/>
            <a:pathLst>
              <a:path extrusionOk="0" h="1539240" w="1590039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920e0fbdc_4_70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8920e0fbdc_4_70"/>
          <p:cNvSpPr txBox="1"/>
          <p:nvPr/>
        </p:nvSpPr>
        <p:spPr>
          <a:xfrm>
            <a:off x="603250" y="437301"/>
            <a:ext cx="6375123" cy="22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Открытый репозиторий</a:t>
            </a:r>
            <a:endParaRPr b="1" i="0" sz="7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920e0fbdc_4_81"/>
          <p:cNvSpPr txBox="1"/>
          <p:nvPr/>
        </p:nvSpPr>
        <p:spPr>
          <a:xfrm>
            <a:off x="9061451" y="510557"/>
            <a:ext cx="9525000" cy="9428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проекте нужно </a:t>
            </a:r>
            <a:r>
              <a:rPr lang="en-US" sz="495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удалить комментарии ревьюера</a:t>
            </a:r>
            <a:endParaRPr sz="495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Описание задания и датасета </a:t>
            </a:r>
            <a:r>
              <a:rPr lang="en-US" sz="495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должно быть копипастой из тренажёра</a:t>
            </a:r>
            <a:endParaRPr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Можно оставить вывод информации о датасете (.head, .info)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8920e0fbdc_4_81"/>
          <p:cNvSpPr/>
          <p:nvPr/>
        </p:nvSpPr>
        <p:spPr>
          <a:xfrm>
            <a:off x="3084386" y="3650382"/>
            <a:ext cx="2048510" cy="2044821"/>
          </a:xfrm>
          <a:custGeom>
            <a:rect b="b" l="l" r="r" t="t"/>
            <a:pathLst>
              <a:path extrusionOk="0" h="2045970" w="204851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8920e0fbdc_4_81"/>
          <p:cNvSpPr/>
          <p:nvPr/>
        </p:nvSpPr>
        <p:spPr>
          <a:xfrm>
            <a:off x="5352733" y="5915095"/>
            <a:ext cx="2043430" cy="2044821"/>
          </a:xfrm>
          <a:custGeom>
            <a:rect b="b" l="l" r="r" t="t"/>
            <a:pathLst>
              <a:path extrusionOk="0" h="2045970" w="2043429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8920e0fbdc_4_81"/>
          <p:cNvSpPr/>
          <p:nvPr/>
        </p:nvSpPr>
        <p:spPr>
          <a:xfrm>
            <a:off x="5352733" y="3650508"/>
            <a:ext cx="2043430" cy="2044821"/>
          </a:xfrm>
          <a:custGeom>
            <a:rect b="b" l="l" r="r" t="t"/>
            <a:pathLst>
              <a:path extrusionOk="0" h="2045970" w="2043429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8920e0fbdc_4_81"/>
          <p:cNvSpPr/>
          <p:nvPr/>
        </p:nvSpPr>
        <p:spPr>
          <a:xfrm>
            <a:off x="3084381" y="5915096"/>
            <a:ext cx="2048510" cy="2044821"/>
          </a:xfrm>
          <a:custGeom>
            <a:rect b="b" l="l" r="r" t="t"/>
            <a:pathLst>
              <a:path extrusionOk="0" h="2045970" w="204851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8920e0fbdc_4_81"/>
          <p:cNvSpPr/>
          <p:nvPr/>
        </p:nvSpPr>
        <p:spPr>
          <a:xfrm>
            <a:off x="2038999" y="7658902"/>
            <a:ext cx="1590040" cy="1538376"/>
          </a:xfrm>
          <a:custGeom>
            <a:rect b="b" l="l" r="r" t="t"/>
            <a:pathLst>
              <a:path extrusionOk="0" h="1539240" w="1590039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8920e0fbdc_4_81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8920e0fbdc_4_81"/>
          <p:cNvSpPr txBox="1"/>
          <p:nvPr/>
        </p:nvSpPr>
        <p:spPr>
          <a:xfrm>
            <a:off x="603250" y="437301"/>
            <a:ext cx="6375123" cy="22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Открытый репозиторий</a:t>
            </a:r>
            <a:endParaRPr b="1" i="0" sz="7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20e0fbdc_4_92"/>
          <p:cNvSpPr txBox="1"/>
          <p:nvPr/>
        </p:nvSpPr>
        <p:spPr>
          <a:xfrm>
            <a:off x="9061451" y="510557"/>
            <a:ext cx="9525000" cy="6301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Правила точно такие же, как и для открытого репозитория</a:t>
            </a:r>
            <a:endParaRPr sz="495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Выдавать доступы можно тем, кому вы захотите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Расскажем, как выдавать доступы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g8920e0fbdc_4_92"/>
          <p:cNvSpPr/>
          <p:nvPr/>
        </p:nvSpPr>
        <p:spPr>
          <a:xfrm>
            <a:off x="2965450" y="4204513"/>
            <a:ext cx="2048510" cy="2044821"/>
          </a:xfrm>
          <a:custGeom>
            <a:rect b="b" l="l" r="r" t="t"/>
            <a:pathLst>
              <a:path extrusionOk="0" h="2045970" w="2048510">
                <a:moveTo>
                  <a:pt x="2047898" y="0"/>
                </a:moveTo>
                <a:lnTo>
                  <a:pt x="1999723" y="2375"/>
                </a:lnTo>
                <a:lnTo>
                  <a:pt x="1951834" y="5811"/>
                </a:lnTo>
                <a:lnTo>
                  <a:pt x="1904244" y="10294"/>
                </a:lnTo>
                <a:lnTo>
                  <a:pt x="1856963" y="15814"/>
                </a:lnTo>
                <a:lnTo>
                  <a:pt x="1810002" y="22359"/>
                </a:lnTo>
                <a:lnTo>
                  <a:pt x="1763375" y="29917"/>
                </a:lnTo>
                <a:lnTo>
                  <a:pt x="1717092" y="38478"/>
                </a:lnTo>
                <a:lnTo>
                  <a:pt x="1671164" y="48028"/>
                </a:lnTo>
                <a:lnTo>
                  <a:pt x="1625604" y="58557"/>
                </a:lnTo>
                <a:lnTo>
                  <a:pt x="1580422" y="70054"/>
                </a:lnTo>
                <a:lnTo>
                  <a:pt x="1535630" y="82506"/>
                </a:lnTo>
                <a:lnTo>
                  <a:pt x="1491241" y="95903"/>
                </a:lnTo>
                <a:lnTo>
                  <a:pt x="1447264" y="110232"/>
                </a:lnTo>
                <a:lnTo>
                  <a:pt x="1403713" y="125483"/>
                </a:lnTo>
                <a:lnTo>
                  <a:pt x="1360598" y="141643"/>
                </a:lnTo>
                <a:lnTo>
                  <a:pt x="1317930" y="158701"/>
                </a:lnTo>
                <a:lnTo>
                  <a:pt x="1275723" y="176646"/>
                </a:lnTo>
                <a:lnTo>
                  <a:pt x="1233986" y="195466"/>
                </a:lnTo>
                <a:lnTo>
                  <a:pt x="1192731" y="215149"/>
                </a:lnTo>
                <a:lnTo>
                  <a:pt x="1151971" y="235685"/>
                </a:lnTo>
                <a:lnTo>
                  <a:pt x="1111716" y="257061"/>
                </a:lnTo>
                <a:lnTo>
                  <a:pt x="1071979" y="279265"/>
                </a:lnTo>
                <a:lnTo>
                  <a:pt x="1032769" y="302288"/>
                </a:lnTo>
                <a:lnTo>
                  <a:pt x="994101" y="326116"/>
                </a:lnTo>
                <a:lnTo>
                  <a:pt x="955983" y="350738"/>
                </a:lnTo>
                <a:lnTo>
                  <a:pt x="918429" y="376144"/>
                </a:lnTo>
                <a:lnTo>
                  <a:pt x="881450" y="402320"/>
                </a:lnTo>
                <a:lnTo>
                  <a:pt x="845057" y="429257"/>
                </a:lnTo>
                <a:lnTo>
                  <a:pt x="809262" y="456942"/>
                </a:lnTo>
                <a:lnTo>
                  <a:pt x="774076" y="485363"/>
                </a:lnTo>
                <a:lnTo>
                  <a:pt x="739511" y="514510"/>
                </a:lnTo>
                <a:lnTo>
                  <a:pt x="705578" y="544370"/>
                </a:lnTo>
                <a:lnTo>
                  <a:pt x="672289" y="574933"/>
                </a:lnTo>
                <a:lnTo>
                  <a:pt x="639656" y="606186"/>
                </a:lnTo>
                <a:lnTo>
                  <a:pt x="607689" y="638118"/>
                </a:lnTo>
                <a:lnTo>
                  <a:pt x="576401" y="670717"/>
                </a:lnTo>
                <a:lnTo>
                  <a:pt x="545804" y="703973"/>
                </a:lnTo>
                <a:lnTo>
                  <a:pt x="515907" y="737873"/>
                </a:lnTo>
                <a:lnTo>
                  <a:pt x="486724" y="772407"/>
                </a:lnTo>
                <a:lnTo>
                  <a:pt x="458265" y="807561"/>
                </a:lnTo>
                <a:lnTo>
                  <a:pt x="430543" y="843326"/>
                </a:lnTo>
                <a:lnTo>
                  <a:pt x="403568" y="879689"/>
                </a:lnTo>
                <a:lnTo>
                  <a:pt x="377353" y="916638"/>
                </a:lnTo>
                <a:lnTo>
                  <a:pt x="351908" y="954163"/>
                </a:lnTo>
                <a:lnTo>
                  <a:pt x="327245" y="992252"/>
                </a:lnTo>
                <a:lnTo>
                  <a:pt x="303376" y="1030893"/>
                </a:lnTo>
                <a:lnTo>
                  <a:pt x="280313" y="1070075"/>
                </a:lnTo>
                <a:lnTo>
                  <a:pt x="258066" y="1109786"/>
                </a:lnTo>
                <a:lnTo>
                  <a:pt x="236648" y="1150015"/>
                </a:lnTo>
                <a:lnTo>
                  <a:pt x="216070" y="1190750"/>
                </a:lnTo>
                <a:lnTo>
                  <a:pt x="196343" y="1231980"/>
                </a:lnTo>
                <a:lnTo>
                  <a:pt x="177479" y="1273692"/>
                </a:lnTo>
                <a:lnTo>
                  <a:pt x="159490" y="1315877"/>
                </a:lnTo>
                <a:lnTo>
                  <a:pt x="142386" y="1358521"/>
                </a:lnTo>
                <a:lnTo>
                  <a:pt x="126180" y="1401614"/>
                </a:lnTo>
                <a:lnTo>
                  <a:pt x="110884" y="1445144"/>
                </a:lnTo>
                <a:lnTo>
                  <a:pt x="96508" y="1489099"/>
                </a:lnTo>
                <a:lnTo>
                  <a:pt x="83064" y="1533468"/>
                </a:lnTo>
                <a:lnTo>
                  <a:pt x="70563" y="1578239"/>
                </a:lnTo>
                <a:lnTo>
                  <a:pt x="59018" y="1623402"/>
                </a:lnTo>
                <a:lnTo>
                  <a:pt x="48440" y="1668944"/>
                </a:lnTo>
                <a:lnTo>
                  <a:pt x="38840" y="1714853"/>
                </a:lnTo>
                <a:lnTo>
                  <a:pt x="30230" y="1761119"/>
                </a:lnTo>
                <a:lnTo>
                  <a:pt x="22621" y="1807730"/>
                </a:lnTo>
                <a:lnTo>
                  <a:pt x="16025" y="1854674"/>
                </a:lnTo>
                <a:lnTo>
                  <a:pt x="10453" y="1901939"/>
                </a:lnTo>
                <a:lnTo>
                  <a:pt x="5917" y="1949515"/>
                </a:lnTo>
                <a:lnTo>
                  <a:pt x="2429" y="1997389"/>
                </a:lnTo>
                <a:lnTo>
                  <a:pt x="0" y="2045551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8920e0fbdc_4_92"/>
          <p:cNvSpPr/>
          <p:nvPr/>
        </p:nvSpPr>
        <p:spPr>
          <a:xfrm>
            <a:off x="5233797" y="6469226"/>
            <a:ext cx="2043430" cy="2044821"/>
          </a:xfrm>
          <a:custGeom>
            <a:rect b="b" l="l" r="r" t="t"/>
            <a:pathLst>
              <a:path extrusionOk="0" h="2045970" w="2043429">
                <a:moveTo>
                  <a:pt x="0" y="2045411"/>
                </a:moveTo>
                <a:lnTo>
                  <a:pt x="48077" y="2042932"/>
                </a:lnTo>
                <a:lnTo>
                  <a:pt x="95868" y="2039399"/>
                </a:lnTo>
                <a:lnTo>
                  <a:pt x="143360" y="2034821"/>
                </a:lnTo>
                <a:lnTo>
                  <a:pt x="190543" y="2029211"/>
                </a:lnTo>
                <a:lnTo>
                  <a:pt x="237404" y="2022580"/>
                </a:lnTo>
                <a:lnTo>
                  <a:pt x="283932" y="2014939"/>
                </a:lnTo>
                <a:lnTo>
                  <a:pt x="330117" y="2006301"/>
                </a:lnTo>
                <a:lnTo>
                  <a:pt x="375946" y="1996676"/>
                </a:lnTo>
                <a:lnTo>
                  <a:pt x="421407" y="1986076"/>
                </a:lnTo>
                <a:lnTo>
                  <a:pt x="466490" y="1974513"/>
                </a:lnTo>
                <a:lnTo>
                  <a:pt x="511183" y="1961997"/>
                </a:lnTo>
                <a:lnTo>
                  <a:pt x="555474" y="1948541"/>
                </a:lnTo>
                <a:lnTo>
                  <a:pt x="599352" y="1934156"/>
                </a:lnTo>
                <a:lnTo>
                  <a:pt x="642805" y="1918854"/>
                </a:lnTo>
                <a:lnTo>
                  <a:pt x="685823" y="1902645"/>
                </a:lnTo>
                <a:lnTo>
                  <a:pt x="728393" y="1885541"/>
                </a:lnTo>
                <a:lnTo>
                  <a:pt x="770503" y="1867555"/>
                </a:lnTo>
                <a:lnTo>
                  <a:pt x="812144" y="1848696"/>
                </a:lnTo>
                <a:lnTo>
                  <a:pt x="853302" y="1828978"/>
                </a:lnTo>
                <a:lnTo>
                  <a:pt x="893967" y="1808410"/>
                </a:lnTo>
                <a:lnTo>
                  <a:pt x="934128" y="1787006"/>
                </a:lnTo>
                <a:lnTo>
                  <a:pt x="973771" y="1764776"/>
                </a:lnTo>
                <a:lnTo>
                  <a:pt x="1012887" y="1741731"/>
                </a:lnTo>
                <a:lnTo>
                  <a:pt x="1051464" y="1717884"/>
                </a:lnTo>
                <a:lnTo>
                  <a:pt x="1089489" y="1693245"/>
                </a:lnTo>
                <a:lnTo>
                  <a:pt x="1126953" y="1667826"/>
                </a:lnTo>
                <a:lnTo>
                  <a:pt x="1163842" y="1641639"/>
                </a:lnTo>
                <a:lnTo>
                  <a:pt x="1200146" y="1614696"/>
                </a:lnTo>
                <a:lnTo>
                  <a:pt x="1235854" y="1587006"/>
                </a:lnTo>
                <a:lnTo>
                  <a:pt x="1270953" y="1558583"/>
                </a:lnTo>
                <a:lnTo>
                  <a:pt x="1305433" y="1529438"/>
                </a:lnTo>
                <a:lnTo>
                  <a:pt x="1339281" y="1499581"/>
                </a:lnTo>
                <a:lnTo>
                  <a:pt x="1372487" y="1469025"/>
                </a:lnTo>
                <a:lnTo>
                  <a:pt x="1405039" y="1437781"/>
                </a:lnTo>
                <a:lnTo>
                  <a:pt x="1436925" y="1405861"/>
                </a:lnTo>
                <a:lnTo>
                  <a:pt x="1468133" y="1373275"/>
                </a:lnTo>
                <a:lnTo>
                  <a:pt x="1498654" y="1340036"/>
                </a:lnTo>
                <a:lnTo>
                  <a:pt x="1528474" y="1306155"/>
                </a:lnTo>
                <a:lnTo>
                  <a:pt x="1557583" y="1271643"/>
                </a:lnTo>
                <a:lnTo>
                  <a:pt x="1585968" y="1236512"/>
                </a:lnTo>
                <a:lnTo>
                  <a:pt x="1613620" y="1200773"/>
                </a:lnTo>
                <a:lnTo>
                  <a:pt x="1640525" y="1164438"/>
                </a:lnTo>
                <a:lnTo>
                  <a:pt x="1666673" y="1127519"/>
                </a:lnTo>
                <a:lnTo>
                  <a:pt x="1692052" y="1090026"/>
                </a:lnTo>
                <a:lnTo>
                  <a:pt x="1716650" y="1051972"/>
                </a:lnTo>
                <a:lnTo>
                  <a:pt x="1740457" y="1013367"/>
                </a:lnTo>
                <a:lnTo>
                  <a:pt x="1763460" y="974224"/>
                </a:lnTo>
                <a:lnTo>
                  <a:pt x="1785648" y="934553"/>
                </a:lnTo>
                <a:lnTo>
                  <a:pt x="1807010" y="894367"/>
                </a:lnTo>
                <a:lnTo>
                  <a:pt x="1827534" y="853676"/>
                </a:lnTo>
                <a:lnTo>
                  <a:pt x="1847209" y="812493"/>
                </a:lnTo>
                <a:lnTo>
                  <a:pt x="1866023" y="770828"/>
                </a:lnTo>
                <a:lnTo>
                  <a:pt x="1883965" y="728693"/>
                </a:lnTo>
                <a:lnTo>
                  <a:pt x="1901024" y="686099"/>
                </a:lnTo>
                <a:lnTo>
                  <a:pt x="1917187" y="643059"/>
                </a:lnTo>
                <a:lnTo>
                  <a:pt x="1932443" y="599584"/>
                </a:lnTo>
                <a:lnTo>
                  <a:pt x="1946781" y="555684"/>
                </a:lnTo>
                <a:lnTo>
                  <a:pt x="1960190" y="511372"/>
                </a:lnTo>
                <a:lnTo>
                  <a:pt x="1972657" y="466659"/>
                </a:lnTo>
                <a:lnTo>
                  <a:pt x="1984172" y="421557"/>
                </a:lnTo>
                <a:lnTo>
                  <a:pt x="1994723" y="376076"/>
                </a:lnTo>
                <a:lnTo>
                  <a:pt x="2004298" y="330229"/>
                </a:lnTo>
                <a:lnTo>
                  <a:pt x="2012886" y="284027"/>
                </a:lnTo>
                <a:lnTo>
                  <a:pt x="2020476" y="237481"/>
                </a:lnTo>
                <a:lnTo>
                  <a:pt x="2027055" y="190603"/>
                </a:lnTo>
                <a:lnTo>
                  <a:pt x="2032614" y="143404"/>
                </a:lnTo>
                <a:lnTo>
                  <a:pt x="2037139" y="95897"/>
                </a:lnTo>
                <a:lnTo>
                  <a:pt x="2040620" y="48091"/>
                </a:lnTo>
                <a:lnTo>
                  <a:pt x="2043045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20e0fbdc_4_92"/>
          <p:cNvSpPr/>
          <p:nvPr/>
        </p:nvSpPr>
        <p:spPr>
          <a:xfrm>
            <a:off x="5233797" y="4204639"/>
            <a:ext cx="2043430" cy="2044821"/>
          </a:xfrm>
          <a:custGeom>
            <a:rect b="b" l="l" r="r" t="t"/>
            <a:pathLst>
              <a:path extrusionOk="0" h="2045970" w="2043429">
                <a:moveTo>
                  <a:pt x="2043045" y="2045420"/>
                </a:moveTo>
                <a:lnTo>
                  <a:pt x="2040620" y="1997328"/>
                </a:lnTo>
                <a:lnTo>
                  <a:pt x="2037139" y="1949523"/>
                </a:lnTo>
                <a:lnTo>
                  <a:pt x="2032614" y="1902015"/>
                </a:lnTo>
                <a:lnTo>
                  <a:pt x="2027055" y="1854817"/>
                </a:lnTo>
                <a:lnTo>
                  <a:pt x="2020476" y="1807939"/>
                </a:lnTo>
                <a:lnTo>
                  <a:pt x="2012886" y="1761393"/>
                </a:lnTo>
                <a:lnTo>
                  <a:pt x="2004298" y="1715190"/>
                </a:lnTo>
                <a:lnTo>
                  <a:pt x="1994723" y="1669343"/>
                </a:lnTo>
                <a:lnTo>
                  <a:pt x="1984172" y="1623862"/>
                </a:lnTo>
                <a:lnTo>
                  <a:pt x="1972657" y="1578760"/>
                </a:lnTo>
                <a:lnTo>
                  <a:pt x="1960190" y="1534047"/>
                </a:lnTo>
                <a:lnTo>
                  <a:pt x="1946781" y="1489735"/>
                </a:lnTo>
                <a:lnTo>
                  <a:pt x="1932443" y="1445835"/>
                </a:lnTo>
                <a:lnTo>
                  <a:pt x="1917187" y="1402359"/>
                </a:lnTo>
                <a:lnTo>
                  <a:pt x="1901024" y="1359319"/>
                </a:lnTo>
                <a:lnTo>
                  <a:pt x="1883965" y="1316725"/>
                </a:lnTo>
                <a:lnTo>
                  <a:pt x="1866023" y="1274590"/>
                </a:lnTo>
                <a:lnTo>
                  <a:pt x="1847209" y="1232925"/>
                </a:lnTo>
                <a:lnTo>
                  <a:pt x="1827534" y="1191742"/>
                </a:lnTo>
                <a:lnTo>
                  <a:pt x="1807010" y="1151051"/>
                </a:lnTo>
                <a:lnTo>
                  <a:pt x="1785648" y="1110864"/>
                </a:lnTo>
                <a:lnTo>
                  <a:pt x="1763460" y="1071193"/>
                </a:lnTo>
                <a:lnTo>
                  <a:pt x="1740457" y="1032050"/>
                </a:lnTo>
                <a:lnTo>
                  <a:pt x="1716650" y="993445"/>
                </a:lnTo>
                <a:lnTo>
                  <a:pt x="1692052" y="955390"/>
                </a:lnTo>
                <a:lnTo>
                  <a:pt x="1666673" y="917897"/>
                </a:lnTo>
                <a:lnTo>
                  <a:pt x="1640525" y="880978"/>
                </a:lnTo>
                <a:lnTo>
                  <a:pt x="1613620" y="844643"/>
                </a:lnTo>
                <a:lnTo>
                  <a:pt x="1585968" y="808904"/>
                </a:lnTo>
                <a:lnTo>
                  <a:pt x="1557583" y="773773"/>
                </a:lnTo>
                <a:lnTo>
                  <a:pt x="1528474" y="739261"/>
                </a:lnTo>
                <a:lnTo>
                  <a:pt x="1498654" y="705379"/>
                </a:lnTo>
                <a:lnTo>
                  <a:pt x="1468133" y="672140"/>
                </a:lnTo>
                <a:lnTo>
                  <a:pt x="1436925" y="639554"/>
                </a:lnTo>
                <a:lnTo>
                  <a:pt x="1405039" y="607634"/>
                </a:lnTo>
                <a:lnTo>
                  <a:pt x="1372487" y="576389"/>
                </a:lnTo>
                <a:lnTo>
                  <a:pt x="1339281" y="545833"/>
                </a:lnTo>
                <a:lnTo>
                  <a:pt x="1305433" y="515976"/>
                </a:lnTo>
                <a:lnTo>
                  <a:pt x="1270953" y="486831"/>
                </a:lnTo>
                <a:lnTo>
                  <a:pt x="1235854" y="458407"/>
                </a:lnTo>
                <a:lnTo>
                  <a:pt x="1200146" y="430718"/>
                </a:lnTo>
                <a:lnTo>
                  <a:pt x="1163842" y="403774"/>
                </a:lnTo>
                <a:lnTo>
                  <a:pt x="1126953" y="377587"/>
                </a:lnTo>
                <a:lnTo>
                  <a:pt x="1089489" y="352168"/>
                </a:lnTo>
                <a:lnTo>
                  <a:pt x="1051464" y="327529"/>
                </a:lnTo>
                <a:lnTo>
                  <a:pt x="1012887" y="303681"/>
                </a:lnTo>
                <a:lnTo>
                  <a:pt x="973771" y="280637"/>
                </a:lnTo>
                <a:lnTo>
                  <a:pt x="934128" y="258406"/>
                </a:lnTo>
                <a:lnTo>
                  <a:pt x="893967" y="237002"/>
                </a:lnTo>
                <a:lnTo>
                  <a:pt x="853302" y="216434"/>
                </a:lnTo>
                <a:lnTo>
                  <a:pt x="812144" y="196715"/>
                </a:lnTo>
                <a:lnTo>
                  <a:pt x="770503" y="177857"/>
                </a:lnTo>
                <a:lnTo>
                  <a:pt x="728393" y="159870"/>
                </a:lnTo>
                <a:lnTo>
                  <a:pt x="685823" y="142766"/>
                </a:lnTo>
                <a:lnTo>
                  <a:pt x="642805" y="126557"/>
                </a:lnTo>
                <a:lnTo>
                  <a:pt x="599352" y="111255"/>
                </a:lnTo>
                <a:lnTo>
                  <a:pt x="555474" y="96869"/>
                </a:lnTo>
                <a:lnTo>
                  <a:pt x="511183" y="83413"/>
                </a:lnTo>
                <a:lnTo>
                  <a:pt x="466490" y="70898"/>
                </a:lnTo>
                <a:lnTo>
                  <a:pt x="421407" y="59334"/>
                </a:lnTo>
                <a:lnTo>
                  <a:pt x="375946" y="48734"/>
                </a:lnTo>
                <a:lnTo>
                  <a:pt x="330117" y="39109"/>
                </a:lnTo>
                <a:lnTo>
                  <a:pt x="283932" y="30471"/>
                </a:lnTo>
                <a:lnTo>
                  <a:pt x="237404" y="22830"/>
                </a:lnTo>
                <a:lnTo>
                  <a:pt x="190543" y="16199"/>
                </a:lnTo>
                <a:lnTo>
                  <a:pt x="143360" y="10589"/>
                </a:lnTo>
                <a:lnTo>
                  <a:pt x="95868" y="6012"/>
                </a:lnTo>
                <a:lnTo>
                  <a:pt x="48077" y="2478"/>
                </a:lnTo>
                <a:lnTo>
                  <a:pt x="0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20e0fbdc_4_92"/>
          <p:cNvSpPr/>
          <p:nvPr/>
        </p:nvSpPr>
        <p:spPr>
          <a:xfrm>
            <a:off x="2965445" y="6469227"/>
            <a:ext cx="2048510" cy="2044821"/>
          </a:xfrm>
          <a:custGeom>
            <a:rect b="b" l="l" r="r" t="t"/>
            <a:pathLst>
              <a:path extrusionOk="0" h="2045970" w="2048510">
                <a:moveTo>
                  <a:pt x="0" y="0"/>
                </a:moveTo>
                <a:lnTo>
                  <a:pt x="2429" y="48161"/>
                </a:lnTo>
                <a:lnTo>
                  <a:pt x="5917" y="96035"/>
                </a:lnTo>
                <a:lnTo>
                  <a:pt x="10453" y="143610"/>
                </a:lnTo>
                <a:lnTo>
                  <a:pt x="16025" y="190875"/>
                </a:lnTo>
                <a:lnTo>
                  <a:pt x="22621" y="237819"/>
                </a:lnTo>
                <a:lnTo>
                  <a:pt x="30230" y="284429"/>
                </a:lnTo>
                <a:lnTo>
                  <a:pt x="38840" y="330694"/>
                </a:lnTo>
                <a:lnTo>
                  <a:pt x="48440" y="376603"/>
                </a:lnTo>
                <a:lnTo>
                  <a:pt x="59018" y="422145"/>
                </a:lnTo>
                <a:lnTo>
                  <a:pt x="70563" y="467307"/>
                </a:lnTo>
                <a:lnTo>
                  <a:pt x="83064" y="512078"/>
                </a:lnTo>
                <a:lnTo>
                  <a:pt x="96508" y="556447"/>
                </a:lnTo>
                <a:lnTo>
                  <a:pt x="110884" y="600402"/>
                </a:lnTo>
                <a:lnTo>
                  <a:pt x="126180" y="643931"/>
                </a:lnTo>
                <a:lnTo>
                  <a:pt x="142386" y="687024"/>
                </a:lnTo>
                <a:lnTo>
                  <a:pt x="159490" y="729667"/>
                </a:lnTo>
                <a:lnTo>
                  <a:pt x="177479" y="771851"/>
                </a:lnTo>
                <a:lnTo>
                  <a:pt x="196343" y="813564"/>
                </a:lnTo>
                <a:lnTo>
                  <a:pt x="216070" y="854793"/>
                </a:lnTo>
                <a:lnTo>
                  <a:pt x="236648" y="895527"/>
                </a:lnTo>
                <a:lnTo>
                  <a:pt x="258066" y="935756"/>
                </a:lnTo>
                <a:lnTo>
                  <a:pt x="280313" y="975467"/>
                </a:lnTo>
                <a:lnTo>
                  <a:pt x="303376" y="1014648"/>
                </a:lnTo>
                <a:lnTo>
                  <a:pt x="327245" y="1053289"/>
                </a:lnTo>
                <a:lnTo>
                  <a:pt x="351908" y="1091378"/>
                </a:lnTo>
                <a:lnTo>
                  <a:pt x="377353" y="1128902"/>
                </a:lnTo>
                <a:lnTo>
                  <a:pt x="403568" y="1165852"/>
                </a:lnTo>
                <a:lnTo>
                  <a:pt x="430543" y="1202215"/>
                </a:lnTo>
                <a:lnTo>
                  <a:pt x="458265" y="1237979"/>
                </a:lnTo>
                <a:lnTo>
                  <a:pt x="486724" y="1273133"/>
                </a:lnTo>
                <a:lnTo>
                  <a:pt x="515907" y="1307666"/>
                </a:lnTo>
                <a:lnTo>
                  <a:pt x="545804" y="1341566"/>
                </a:lnTo>
                <a:lnTo>
                  <a:pt x="576401" y="1374822"/>
                </a:lnTo>
                <a:lnTo>
                  <a:pt x="607689" y="1407421"/>
                </a:lnTo>
                <a:lnTo>
                  <a:pt x="639656" y="1439353"/>
                </a:lnTo>
                <a:lnTo>
                  <a:pt x="672289" y="1470606"/>
                </a:lnTo>
                <a:lnTo>
                  <a:pt x="705578" y="1501168"/>
                </a:lnTo>
                <a:lnTo>
                  <a:pt x="739511" y="1531028"/>
                </a:lnTo>
                <a:lnTo>
                  <a:pt x="774076" y="1560175"/>
                </a:lnTo>
                <a:lnTo>
                  <a:pt x="809262" y="1588596"/>
                </a:lnTo>
                <a:lnTo>
                  <a:pt x="845057" y="1616281"/>
                </a:lnTo>
                <a:lnTo>
                  <a:pt x="881450" y="1643217"/>
                </a:lnTo>
                <a:lnTo>
                  <a:pt x="918429" y="1669394"/>
                </a:lnTo>
                <a:lnTo>
                  <a:pt x="955983" y="1694799"/>
                </a:lnTo>
                <a:lnTo>
                  <a:pt x="994101" y="1719421"/>
                </a:lnTo>
                <a:lnTo>
                  <a:pt x="1032769" y="1743250"/>
                </a:lnTo>
                <a:lnTo>
                  <a:pt x="1071979" y="1766272"/>
                </a:lnTo>
                <a:lnTo>
                  <a:pt x="1111716" y="1788477"/>
                </a:lnTo>
                <a:lnTo>
                  <a:pt x="1151971" y="1809853"/>
                </a:lnTo>
                <a:lnTo>
                  <a:pt x="1192731" y="1830388"/>
                </a:lnTo>
                <a:lnTo>
                  <a:pt x="1233986" y="1850071"/>
                </a:lnTo>
                <a:lnTo>
                  <a:pt x="1275723" y="1868891"/>
                </a:lnTo>
                <a:lnTo>
                  <a:pt x="1317930" y="1886836"/>
                </a:lnTo>
                <a:lnTo>
                  <a:pt x="1360598" y="1903895"/>
                </a:lnTo>
                <a:lnTo>
                  <a:pt x="1403713" y="1920055"/>
                </a:lnTo>
                <a:lnTo>
                  <a:pt x="1447264" y="1935305"/>
                </a:lnTo>
                <a:lnTo>
                  <a:pt x="1491241" y="1949635"/>
                </a:lnTo>
                <a:lnTo>
                  <a:pt x="1535630" y="1963032"/>
                </a:lnTo>
                <a:lnTo>
                  <a:pt x="1580422" y="1975484"/>
                </a:lnTo>
                <a:lnTo>
                  <a:pt x="1625604" y="1986981"/>
                </a:lnTo>
                <a:lnTo>
                  <a:pt x="1671164" y="1997510"/>
                </a:lnTo>
                <a:lnTo>
                  <a:pt x="1717092" y="2007061"/>
                </a:lnTo>
                <a:lnTo>
                  <a:pt x="1763375" y="2015622"/>
                </a:lnTo>
                <a:lnTo>
                  <a:pt x="1810002" y="2023180"/>
                </a:lnTo>
                <a:lnTo>
                  <a:pt x="1856963" y="2029725"/>
                </a:lnTo>
                <a:lnTo>
                  <a:pt x="1904244" y="2035246"/>
                </a:lnTo>
                <a:lnTo>
                  <a:pt x="1951834" y="2039729"/>
                </a:lnTo>
                <a:lnTo>
                  <a:pt x="1999723" y="2043165"/>
                </a:lnTo>
                <a:lnTo>
                  <a:pt x="2047898" y="2045542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8920e0fbdc_4_92"/>
          <p:cNvSpPr/>
          <p:nvPr/>
        </p:nvSpPr>
        <p:spPr>
          <a:xfrm>
            <a:off x="1920063" y="8213033"/>
            <a:ext cx="1590040" cy="1538376"/>
          </a:xfrm>
          <a:custGeom>
            <a:rect b="b" l="l" r="r" t="t"/>
            <a:pathLst>
              <a:path extrusionOk="0" h="1539240" w="1590039">
                <a:moveTo>
                  <a:pt x="0" y="1539120"/>
                </a:moveTo>
                <a:lnTo>
                  <a:pt x="1589546" y="0"/>
                </a:lnTo>
              </a:path>
            </a:pathLst>
          </a:custGeom>
          <a:noFill/>
          <a:ln cap="flat" cmpd="sng" w="84150">
            <a:solidFill>
              <a:srgbClr val="4E75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8920e0fbdc_4_92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8920e0fbdc_4_92"/>
          <p:cNvSpPr txBox="1"/>
          <p:nvPr/>
        </p:nvSpPr>
        <p:spPr>
          <a:xfrm>
            <a:off x="603250" y="437301"/>
            <a:ext cx="6375123" cy="3412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Закрытый репозитории с доступом</a:t>
            </a:r>
            <a:endParaRPr b="1" i="0" sz="7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920e0fbdc_4_103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8920e0fbdc_4_103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8920e0fbdc_4_103"/>
          <p:cNvSpPr txBox="1"/>
          <p:nvPr/>
        </p:nvSpPr>
        <p:spPr>
          <a:xfrm>
            <a:off x="1380475" y="3549202"/>
            <a:ext cx="84489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NDA (Non Disclosure Agreement)</a:t>
            </a:r>
            <a:r>
              <a:rPr lang="en-US" sz="49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соглашение о неразглашении конфденциальной информации</a:t>
            </a:r>
            <a:endParaRPr sz="4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g8920e0fbdc_4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4380" y="3549188"/>
            <a:ext cx="7324975" cy="487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8920e0fbdc_4_103"/>
          <p:cNvSpPr txBox="1"/>
          <p:nvPr/>
        </p:nvSpPr>
        <p:spPr>
          <a:xfrm>
            <a:off x="552725" y="437300"/>
            <a:ext cx="109110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Откуда это всё пошло?</a:t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0e0fbdc_0_73"/>
          <p:cNvSpPr txBox="1"/>
          <p:nvPr>
            <p:ph type="title"/>
          </p:nvPr>
        </p:nvSpPr>
        <p:spPr>
          <a:xfrm>
            <a:off x="552726" y="437546"/>
            <a:ext cx="125472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Самая страшная ошибка</a:t>
            </a:r>
            <a:endParaRPr/>
          </a:p>
        </p:txBody>
      </p:sp>
      <p:sp>
        <p:nvSpPr>
          <p:cNvPr id="91" name="Google Shape;91;g8920e0fbdc_0_73"/>
          <p:cNvSpPr txBox="1"/>
          <p:nvPr/>
        </p:nvSpPr>
        <p:spPr>
          <a:xfrm>
            <a:off x="659950" y="2260752"/>
            <a:ext cx="675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0" i="0" lang="en-US" sz="4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Не выделен учебный опыт!</a:t>
            </a:r>
            <a:r>
              <a:rPr b="0" i="0" lang="en-US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920e0fbdc_0_73"/>
          <p:cNvSpPr txBox="1"/>
          <p:nvPr/>
        </p:nvSpPr>
        <p:spPr>
          <a:xfrm>
            <a:off x="552713" y="3160605"/>
            <a:ext cx="90678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Учебный опыт на место последнего опыта работы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указан стек, с которым работаете. Проекты просто перечислены, без описания</a:t>
            </a:r>
            <a:br>
              <a:rPr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расписывать подробно нерелевантный опыт работы. </a:t>
            </a:r>
            <a:r>
              <a:rPr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 если в прошлом опыте была аналитика ( sql, excel) - рассказать об этом!</a:t>
            </a:r>
            <a:br>
              <a:rPr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Опыт менее полугода, а также устаревший не-IT опыт (2000ые годы )не включать в резюме.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8920e0fbdc_0_73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8920e0fbdc_0_73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95" name="Google Shape;95;g8920e0fbdc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438" y="3076958"/>
            <a:ext cx="8420100" cy="7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920e0fbdc_4_111"/>
          <p:cNvSpPr txBox="1"/>
          <p:nvPr>
            <p:ph type="title"/>
          </p:nvPr>
        </p:nvSpPr>
        <p:spPr>
          <a:xfrm>
            <a:off x="1581725" y="4665563"/>
            <a:ext cx="90420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203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Уважайте друг друга!</a:t>
            </a:r>
            <a:endParaRPr/>
          </a:p>
        </p:txBody>
      </p:sp>
      <p:pic>
        <p:nvPicPr>
          <p:cNvPr id="383" name="Google Shape;383;g8920e0fbdc_4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3450" y="484406"/>
            <a:ext cx="9291182" cy="929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920e0fbdc_4_117"/>
          <p:cNvSpPr txBox="1"/>
          <p:nvPr>
            <p:ph type="title"/>
          </p:nvPr>
        </p:nvSpPr>
        <p:spPr>
          <a:xfrm>
            <a:off x="4326213" y="3818985"/>
            <a:ext cx="12050437" cy="2291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Как управлять доступом к репозиторию</a:t>
            </a:r>
            <a:endParaRPr sz="7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8920e0fbdc_4_117"/>
          <p:cNvSpPr/>
          <p:nvPr/>
        </p:nvSpPr>
        <p:spPr>
          <a:xfrm>
            <a:off x="1416376" y="6582585"/>
            <a:ext cx="9454515" cy="4719843"/>
          </a:xfrm>
          <a:custGeom>
            <a:rect b="b" l="l" r="r" t="t"/>
            <a:pathLst>
              <a:path extrusionOk="0" h="4722495" w="9454515">
                <a:moveTo>
                  <a:pt x="9454198" y="4722273"/>
                </a:moveTo>
                <a:lnTo>
                  <a:pt x="0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8920e0fbdc_4_117"/>
          <p:cNvSpPr/>
          <p:nvPr/>
        </p:nvSpPr>
        <p:spPr>
          <a:xfrm>
            <a:off x="15375559" y="1781001"/>
            <a:ext cx="4728845" cy="9521556"/>
          </a:xfrm>
          <a:custGeom>
            <a:rect b="b" l="l" r="r" t="t"/>
            <a:pathLst>
              <a:path extrusionOk="0" h="9526905" w="4728844">
                <a:moveTo>
                  <a:pt x="4728540" y="0"/>
                </a:moveTo>
                <a:lnTo>
                  <a:pt x="0" y="9526553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8920e0fbdc_4_117"/>
          <p:cNvSpPr/>
          <p:nvPr/>
        </p:nvSpPr>
        <p:spPr>
          <a:xfrm>
            <a:off x="1294088" y="0"/>
            <a:ext cx="3032125" cy="6105270"/>
          </a:xfrm>
          <a:custGeom>
            <a:rect b="b" l="l" r="r" t="t"/>
            <a:pathLst>
              <a:path extrusionOk="0" h="6108700" w="3032125">
                <a:moveTo>
                  <a:pt x="0" y="6108376"/>
                </a:moveTo>
                <a:lnTo>
                  <a:pt x="3031919" y="0"/>
                </a:lnTo>
              </a:path>
            </a:pathLst>
          </a:cu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8920e0fbdc_4_117"/>
          <p:cNvSpPr txBox="1"/>
          <p:nvPr/>
        </p:nvSpPr>
        <p:spPr>
          <a:xfrm>
            <a:off x="552727" y="10502545"/>
            <a:ext cx="2292985" cy="33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920e0fbdc_9_21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20e0fbdc_9_21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8920e0fbdc_9_21"/>
          <p:cNvSpPr txBox="1"/>
          <p:nvPr/>
        </p:nvSpPr>
        <p:spPr>
          <a:xfrm>
            <a:off x="1380475" y="3549200"/>
            <a:ext cx="152460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</a:rPr>
              <a:t>Его надо писать понятным!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</a:rPr>
              <a:t>Давайте рассмотрим пример (не аналитический)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u="sng">
                <a:solidFill>
                  <a:schemeClr val="hlink"/>
                </a:solidFill>
                <a:hlinkClick r:id="rId3"/>
              </a:rPr>
              <a:t>https://github.com/plynx-team/plynx/blob/master/README.md</a:t>
            </a:r>
            <a:r>
              <a:rPr lang="en-US" sz="4950">
                <a:solidFill>
                  <a:srgbClr val="FFFFFF"/>
                </a:solidFill>
              </a:rPr>
              <a:t> </a:t>
            </a:r>
            <a:endParaRPr sz="4950">
              <a:solidFill>
                <a:srgbClr val="FFFFFF"/>
              </a:solidFill>
            </a:endParaRPr>
          </a:p>
        </p:txBody>
      </p:sp>
      <p:sp>
        <p:nvSpPr>
          <p:cNvPr id="400" name="Google Shape;400;g8920e0fbdc_9_21"/>
          <p:cNvSpPr txBox="1"/>
          <p:nvPr/>
        </p:nvSpPr>
        <p:spPr>
          <a:xfrm>
            <a:off x="552725" y="437300"/>
            <a:ext cx="16729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FFFF"/>
                </a:solidFill>
              </a:rPr>
              <a:t>Как написать хороший ReadMe?</a:t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920e0fbdc_9_40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8920e0fbdc_9_40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8920e0fbdc_9_40"/>
          <p:cNvSpPr txBox="1"/>
          <p:nvPr/>
        </p:nvSpPr>
        <p:spPr>
          <a:xfrm>
            <a:off x="1380475" y="3549200"/>
            <a:ext cx="152460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</a:rPr>
              <a:t>Здесь собраны учебные проекты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u="sng">
                <a:solidFill>
                  <a:schemeClr val="hlink"/>
                </a:solidFill>
                <a:hlinkClick r:id="rId3"/>
              </a:rPr>
              <a:t>https://github.com/CICIFLY/Data-Analytics-Projects</a:t>
            </a:r>
            <a:r>
              <a:rPr lang="en-US" sz="4950">
                <a:solidFill>
                  <a:srgbClr val="FFFFFF"/>
                </a:solidFill>
              </a:rPr>
              <a:t> </a:t>
            </a:r>
            <a:endParaRPr sz="4950">
              <a:solidFill>
                <a:srgbClr val="FFFFFF"/>
              </a:solidFill>
            </a:endParaRPr>
          </a:p>
        </p:txBody>
      </p:sp>
      <p:sp>
        <p:nvSpPr>
          <p:cNvPr id="408" name="Google Shape;408;g8920e0fbdc_9_40"/>
          <p:cNvSpPr txBox="1"/>
          <p:nvPr/>
        </p:nvSpPr>
        <p:spPr>
          <a:xfrm>
            <a:off x="552725" y="437300"/>
            <a:ext cx="16729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FFFF"/>
                </a:solidFill>
              </a:rPr>
              <a:t>Теперь рассмотрим аналитический пример!</a:t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920e0fbdc_9_30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920e0fbdc_9_30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8920e0fbdc_9_30"/>
          <p:cNvSpPr txBox="1"/>
          <p:nvPr/>
        </p:nvSpPr>
        <p:spPr>
          <a:xfrm>
            <a:off x="552725" y="437300"/>
            <a:ext cx="16729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FFFF"/>
                </a:solidFill>
              </a:rPr>
              <a:t>Парочка туториалов</a:t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8920e0fbdc_9_30"/>
          <p:cNvSpPr txBox="1"/>
          <p:nvPr/>
        </p:nvSpPr>
        <p:spPr>
          <a:xfrm>
            <a:off x="1380475" y="3549200"/>
            <a:ext cx="152460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950">
                <a:solidFill>
                  <a:schemeClr val="lt1"/>
                </a:solidFill>
              </a:rPr>
              <a:t>Про ReadMe</a:t>
            </a:r>
            <a:endParaRPr/>
          </a:p>
          <a:p>
            <a:pPr indent="0" lvl="0" marL="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u="sng">
                <a:solidFill>
                  <a:schemeClr val="hlink"/>
                </a:solidFill>
                <a:hlinkClick r:id="rId3"/>
              </a:rPr>
              <a:t>https://www.makeareadme.com/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u="sng">
                <a:solidFill>
                  <a:schemeClr val="hlink"/>
                </a:solidFill>
                <a:hlinkClick r:id="rId4"/>
              </a:rPr>
              <a:t>https://bulldogjob.com/news/449-how-to-write-a-good-readme-for-your-github-project</a:t>
            </a:r>
            <a:r>
              <a:rPr lang="en-US" sz="4950">
                <a:solidFill>
                  <a:srgbClr val="FFFFFF"/>
                </a:solidFill>
              </a:rPr>
              <a:t> 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>
                <a:solidFill>
                  <a:srgbClr val="FFFFFF"/>
                </a:solidFill>
              </a:rPr>
              <a:t>Про маркдаун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u="sng">
                <a:solidFill>
                  <a:schemeClr val="hlink"/>
                </a:solidFill>
                <a:hlinkClick r:id="rId5"/>
              </a:rPr>
              <a:t>https://commonmark.org/help/tutorial/</a:t>
            </a:r>
            <a:r>
              <a:rPr lang="en-US" sz="4950">
                <a:solidFill>
                  <a:srgbClr val="FFFFFF"/>
                </a:solidFill>
              </a:rPr>
              <a:t> 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920e0fbdc_9_48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0" y="0"/>
                </a:moveTo>
                <a:lnTo>
                  <a:pt x="20104099" y="0"/>
                </a:lnTo>
                <a:lnTo>
                  <a:pt x="20104099" y="11308556"/>
                </a:lnTo>
                <a:lnTo>
                  <a:pt x="0" y="113085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8920e0fbdc_9_48"/>
          <p:cNvSpPr txBox="1"/>
          <p:nvPr/>
        </p:nvSpPr>
        <p:spPr>
          <a:xfrm>
            <a:off x="552727" y="10502545"/>
            <a:ext cx="2292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2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8920e0fbdc_9_48"/>
          <p:cNvSpPr txBox="1"/>
          <p:nvPr/>
        </p:nvSpPr>
        <p:spPr>
          <a:xfrm>
            <a:off x="552725" y="437300"/>
            <a:ext cx="16729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0" lvl="0" marL="12700" marR="5080" rtl="0" algn="l">
              <a:lnSpc>
                <a:spcPct val="118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FFFFF"/>
                </a:solidFill>
              </a:rPr>
              <a:t>Галерея прекрасных Jupyter Notebook’ов</a:t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8920e0fbdc_9_48"/>
          <p:cNvSpPr txBox="1"/>
          <p:nvPr/>
        </p:nvSpPr>
        <p:spPr>
          <a:xfrm>
            <a:off x="1380475" y="3549200"/>
            <a:ext cx="152460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noAutofit/>
          </a:bodyPr>
          <a:lstStyle/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u="sng">
                <a:solidFill>
                  <a:schemeClr val="hlink"/>
                </a:solidFill>
                <a:hlinkClick r:id="rId3"/>
              </a:rPr>
              <a:t>https://github.com/jupyter/jupyter/wiki/A-gallery-of-interesting-Jupyter-Notebooks#statistics-machine-learning-and-data-science</a:t>
            </a:r>
            <a:r>
              <a:rPr lang="en-US" sz="4950">
                <a:solidFill>
                  <a:schemeClr val="lt1"/>
                </a:solidFill>
              </a:rPr>
              <a:t> </a:t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920e0fbdc_0_146"/>
          <p:cNvSpPr txBox="1"/>
          <p:nvPr>
            <p:ph type="title"/>
          </p:nvPr>
        </p:nvSpPr>
        <p:spPr>
          <a:xfrm>
            <a:off x="5444375" y="500900"/>
            <a:ext cx="10210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FAQ:</a:t>
            </a:r>
            <a:endParaRPr/>
          </a:p>
        </p:txBody>
      </p:sp>
      <p:cxnSp>
        <p:nvCxnSpPr>
          <p:cNvPr id="430" name="Google Shape;430;g8920e0fbdc_0_146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g8920e0fbdc_0_146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g8920e0fbdc_0_146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g8920e0fbdc_0_146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8920e0fbdc_0_146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435" name="Google Shape;435;g8920e0fbdc_0_146"/>
          <p:cNvSpPr txBox="1"/>
          <p:nvPr/>
        </p:nvSpPr>
        <p:spPr>
          <a:xfrm>
            <a:off x="3748850" y="2201050"/>
            <a:ext cx="14157300" cy="6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Char char="●"/>
            </a:pPr>
            <a:r>
              <a:rPr lang="en-US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Стоит ли выкладывать переделанные проекты на гитхаб? Как это сделать?</a:t>
            </a:r>
            <a:br>
              <a:rPr lang="en-US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99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Char char="●"/>
            </a:pPr>
            <a:r>
              <a:rPr lang="en-US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Стоит ли выкладывать решённые тестовые задания? какие правила?</a:t>
            </a:r>
            <a:br>
              <a:rPr lang="en-US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99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Char char="●"/>
            </a:pPr>
            <a:r>
              <a:rPr lang="en-US" sz="3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Стоит ли выкладывать свои решения с соревнований по DS?</a:t>
            </a:r>
            <a:endParaRPr sz="6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 txBox="1"/>
          <p:nvPr>
            <p:ph type="title"/>
          </p:nvPr>
        </p:nvSpPr>
        <p:spPr>
          <a:xfrm>
            <a:off x="5845600" y="4054550"/>
            <a:ext cx="10210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Вопросы?</a:t>
            </a:r>
            <a:endParaRPr/>
          </a:p>
        </p:txBody>
      </p:sp>
      <p:cxnSp>
        <p:nvCxnSpPr>
          <p:cNvPr id="441" name="Google Shape;441;p16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16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16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16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avatars.mds.yandex.net/get-pdb/1074230/e184a1e0-1308-4be3-9542-de7a9743a9bf/s1200?webp=false" id="451" name="Google Shape;4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5626" y="1403028"/>
            <a:ext cx="7620000" cy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20e0fbdc_0_37"/>
          <p:cNvSpPr txBox="1"/>
          <p:nvPr>
            <p:ph type="title"/>
          </p:nvPr>
        </p:nvSpPr>
        <p:spPr>
          <a:xfrm>
            <a:off x="552726" y="437546"/>
            <a:ext cx="125472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Обезличенность резюме</a:t>
            </a:r>
            <a:endParaRPr/>
          </a:p>
        </p:txBody>
      </p:sp>
      <p:sp>
        <p:nvSpPr>
          <p:cNvPr id="101" name="Google Shape;101;g8920e0fbdc_0_37"/>
          <p:cNvSpPr txBox="1"/>
          <p:nvPr/>
        </p:nvSpPr>
        <p:spPr>
          <a:xfrm>
            <a:off x="552726" y="2207128"/>
            <a:ext cx="67560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Проблема для рекрутеров: </a:t>
            </a:r>
            <a:r>
              <a:rPr b="0" i="0" lang="en-US" sz="3300" u="none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большое количество одинаковых малоподходящих резюме. </a:t>
            </a:r>
            <a:br>
              <a:rPr b="0" i="0" lang="en-US" sz="3300" u="none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8920e0fbdc_0_37"/>
          <p:cNvSpPr txBox="1"/>
          <p:nvPr/>
        </p:nvSpPr>
        <p:spPr>
          <a:xfrm>
            <a:off x="457100" y="4419578"/>
            <a:ext cx="9067800" cy="5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Отсутствие фото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Контакты, кроме телефона и почты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Отсутствие ссылок на портфолио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Пренебрежение разделом “Обо мне” ( мои цели, мотивация, какие усилия прикладываю для достижения цели, хобби).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8920e0fbdc_0_37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8920e0fbdc_0_37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05" name="Google Shape;105;g8920e0fbdc_0_37"/>
          <p:cNvSpPr txBox="1"/>
          <p:nvPr/>
        </p:nvSpPr>
        <p:spPr>
          <a:xfrm>
            <a:off x="11056651" y="2207128"/>
            <a:ext cx="67560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1" lang="en-US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Решение: </a:t>
            </a:r>
            <a:br>
              <a:rPr lang="en-US" sz="3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300" u="none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Выделитесь, расскажите о себе!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8920e0fbd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400" y="3871753"/>
            <a:ext cx="4665172" cy="466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20e0fbdc_0_110"/>
          <p:cNvSpPr txBox="1"/>
          <p:nvPr>
            <p:ph type="title"/>
          </p:nvPr>
        </p:nvSpPr>
        <p:spPr>
          <a:xfrm>
            <a:off x="552726" y="437546"/>
            <a:ext cx="125472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18"/>
              <a:buFont typeface="Helvetica Neue"/>
              <a:buNone/>
            </a:pPr>
            <a:r>
              <a:rPr b="0" lang="en-US" sz="7418"/>
              <a:t>Ключевые навыки</a:t>
            </a:r>
            <a:endParaRPr sz="8100"/>
          </a:p>
        </p:txBody>
      </p:sp>
      <p:sp>
        <p:nvSpPr>
          <p:cNvPr id="112" name="Google Shape;112;g8920e0fbdc_0_110"/>
          <p:cNvSpPr txBox="1"/>
          <p:nvPr/>
        </p:nvSpPr>
        <p:spPr>
          <a:xfrm>
            <a:off x="552726" y="2207128"/>
            <a:ext cx="67560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0" i="0" lang="en-US" sz="3300" u="none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hh.ru работодатель фильтрует резюме с помощью указания ключевых навыков. </a:t>
            </a: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Если вы максимально соответствуете по набору навыков, то ваше резюме будет ближе к топу выдачи. Шансы просмотра вашего резюме увеличиваются.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8920e0fbdc_0_110"/>
          <p:cNvSpPr txBox="1"/>
          <p:nvPr/>
        </p:nvSpPr>
        <p:spPr>
          <a:xfrm>
            <a:off x="10052050" y="2207128"/>
            <a:ext cx="9067800" cy="7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Забываете добавить инструменты из проектов</a:t>
            </a:r>
            <a:b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Добавляете все навыки, включая нерелевантные</a:t>
            </a:r>
            <a:b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Перечисляете все навыки через запятую</a:t>
            </a:r>
            <a:b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8150" lvl="0" marL="45720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●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нужно шаблонов “коммуникабельность”, “стрессоустойчивость”, “ английский язык”, “тайм-менеджмент”. </a:t>
            </a:r>
            <a:endParaRPr b="0" i="0" sz="3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g8920e0fbdc_0_110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8920e0fbdc_0_110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20e0fbdc_1_0"/>
          <p:cNvSpPr txBox="1"/>
          <p:nvPr>
            <p:ph type="title"/>
          </p:nvPr>
        </p:nvSpPr>
        <p:spPr>
          <a:xfrm>
            <a:off x="6842425" y="1907781"/>
            <a:ext cx="84129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Сопроводительное или нет?</a:t>
            </a:r>
            <a:endParaRPr/>
          </a:p>
        </p:txBody>
      </p:sp>
      <p:cxnSp>
        <p:nvCxnSpPr>
          <p:cNvPr id="121" name="Google Shape;121;g8920e0fbdc_1_0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8920e0fbdc_1_0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8920e0fbdc_1_0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8920e0fbdc_1_0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8920e0fbdc_1_0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26" name="Google Shape;126;g8920e0fbd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687" y="4842575"/>
            <a:ext cx="5630265" cy="374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552726" y="437546"/>
            <a:ext cx="12547325" cy="115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Как рекрутер читает отклик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552713" y="3561830"/>
            <a:ext cx="90678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резюме (желаемая должность)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5080" rtl="0" algn="l">
              <a:lnSpc>
                <a:spcPct val="118699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 диагонали сопроводительное</a:t>
            </a:r>
            <a:endParaRPr/>
          </a:p>
          <a:p>
            <a:pPr indent="-457200" lvl="0" marL="457200" marR="5080" rtl="0" algn="l">
              <a:lnSpc>
                <a:spcPct val="118699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Навыки в резюме</a:t>
            </a:r>
            <a:endParaRPr/>
          </a:p>
          <a:p>
            <a:pPr indent="-457200" lvl="0" marL="457200" marR="5080" rtl="0" algn="l">
              <a:lnSpc>
                <a:spcPct val="118699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Проглядывает визуально опыт на предмет стабильности</a:t>
            </a:r>
            <a:endParaRPr/>
          </a:p>
          <a:p>
            <a:pPr indent="-457200" lvl="0" marL="457200" marR="5080" rtl="0" algn="l">
              <a:lnSpc>
                <a:spcPct val="118699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Ищет релевантный опыт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659950" y="2260752"/>
            <a:ext cx="6756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8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552727" y="10508444"/>
            <a:ext cx="2292986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>
            <p:ph idx="4294967295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8608" y="2079633"/>
            <a:ext cx="7775510" cy="7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552726" y="437546"/>
            <a:ext cx="12547325" cy="115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Вывод: надо управлять энергией читателя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552727" y="10508444"/>
            <a:ext cx="2292986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idx="4294967295" type="sldNum"/>
          </p:nvPr>
        </p:nvSpPr>
        <p:spPr>
          <a:xfrm>
            <a:off x="18846434" y="10517695"/>
            <a:ext cx="252463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9201" y="2002176"/>
            <a:ext cx="8107218" cy="810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5845600" y="2850900"/>
            <a:ext cx="10210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0" lang="en-US" sz="7400"/>
              <a:t>Ошибки в сопроводительном письме</a:t>
            </a:r>
            <a:endParaRPr/>
          </a:p>
        </p:txBody>
      </p:sp>
      <p:cxnSp>
        <p:nvCxnSpPr>
          <p:cNvPr id="150" name="Google Shape;150;p4"/>
          <p:cNvCxnSpPr/>
          <p:nvPr/>
        </p:nvCxnSpPr>
        <p:spPr>
          <a:xfrm rot="10800000">
            <a:off x="1416375" y="6586256"/>
            <a:ext cx="9454200" cy="4722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4"/>
          <p:cNvCxnSpPr/>
          <p:nvPr/>
        </p:nvCxnSpPr>
        <p:spPr>
          <a:xfrm flipH="1">
            <a:off x="15375502" y="1782002"/>
            <a:ext cx="4728600" cy="95265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4"/>
          <p:cNvCxnSpPr/>
          <p:nvPr/>
        </p:nvCxnSpPr>
        <p:spPr>
          <a:xfrm flipH="1" rot="10800000">
            <a:off x="1294087" y="76"/>
            <a:ext cx="3031800" cy="6108300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4"/>
          <p:cNvSpPr txBox="1"/>
          <p:nvPr/>
        </p:nvSpPr>
        <p:spPr>
          <a:xfrm>
            <a:off x="552727" y="10508444"/>
            <a:ext cx="229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Яндекс.Практикум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>
            <p:ph idx="4294967295" type="sldNum"/>
          </p:nvPr>
        </p:nvSpPr>
        <p:spPr>
          <a:xfrm>
            <a:off x="18846434" y="10517695"/>
            <a:ext cx="252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