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Tahoma" panose="020B0604030504040204" pitchFamily="34" charset="0"/>
      <p:regular r:id="rId9"/>
      <p:bold r:id="rId10"/>
    </p:embeddedFont>
    <p:embeddedFont>
      <p:font typeface="Times" panose="02020603050405020304" pitchFamily="18"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52" y="-684"/>
      </p:cViewPr>
      <p:guideLst>
        <p:guide orient="horz" pos="9312"/>
        <p:guide orient="horz" pos="232"/>
        <p:guide orient="horz" pos="8880"/>
        <p:guide pos="3816"/>
        <p:guide pos="240"/>
        <p:guide pos="6506"/>
        <p:guide pos="3186"/>
        <p:guide pos="3444"/>
        <p:guide pos="6488"/>
        <p:guide pos="248"/>
        <p:guide orient="horz" pos="1440"/>
        <p:guide orient="horz" pos="50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100" name="Google Shape;100;p13"/>
          <p:cNvCxnSpPr>
            <a:cxnSpLocks/>
          </p:cNvCxnSpPr>
          <p:nvPr/>
        </p:nvCxnSpPr>
        <p:spPr>
          <a:xfrm>
            <a:off x="773112" y="5848350"/>
            <a:ext cx="9371012" cy="0"/>
          </a:xfrm>
          <a:prstGeom prst="straightConnector1">
            <a:avLst/>
          </a:prstGeom>
          <a:noFill/>
          <a:ln w="9525" cap="flat" cmpd="sng">
            <a:solidFill>
              <a:srgbClr val="C00000"/>
            </a:solidFill>
            <a:prstDash val="solid"/>
            <a:miter lim="800000"/>
            <a:headEnd type="oval" w="med" len="med"/>
            <a:tailEnd type="oval" w="med" len="med"/>
          </a:ln>
        </p:spPr>
      </p:cxnSp>
      <p:grpSp>
        <p:nvGrpSpPr>
          <p:cNvPr id="101" name="Google Shape;101;p13"/>
          <p:cNvGrpSpPr/>
          <p:nvPr/>
        </p:nvGrpSpPr>
        <p:grpSpPr>
          <a:xfrm>
            <a:off x="640280" y="8514649"/>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Description</a:t>
              </a:r>
              <a:endParaRPr dirty="0"/>
            </a:p>
          </p:txBody>
        </p:sp>
      </p:grpSp>
      <p:sp>
        <p:nvSpPr>
          <p:cNvPr id="104" name="Google Shape;104;p13"/>
          <p:cNvSpPr txBox="1">
            <a:spLocks noGrp="1"/>
          </p:cNvSpPr>
          <p:nvPr>
            <p:ph type="ctrTitle"/>
          </p:nvPr>
        </p:nvSpPr>
        <p:spPr>
          <a:xfrm>
            <a:off x="393700" y="623887"/>
            <a:ext cx="9906000" cy="904863"/>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vi-VN" sz="2800" b="1" i="0" u="none" dirty="0">
                <a:solidFill>
                  <a:schemeClr val="lt1"/>
                </a:solidFill>
                <a:latin typeface="Arial"/>
                <a:ea typeface="Arial"/>
                <a:cs typeface="Arial"/>
                <a:sym typeface="Arial"/>
              </a:rPr>
              <a:t>ĐÁNH GIÁ MỨC ĐỘ HƯ HẠI CỦA CÁC TOÀ NHÀ SAU THIÊN TAI TỪ KHÔNG ẢNH</a:t>
            </a:r>
            <a:endParaRPr lang="en-US" dirty="0"/>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What ?</a:t>
            </a:r>
            <a:endParaRPr/>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Why ?</a:t>
            </a:r>
            <a:endParaRPr/>
          </a:p>
        </p:txBody>
      </p:sp>
      <p:sp>
        <p:nvSpPr>
          <p:cNvPr id="110" name="Google Shape;110;p13"/>
          <p:cNvSpPr txBox="1"/>
          <p:nvPr/>
        </p:nvSpPr>
        <p:spPr>
          <a:xfrm>
            <a:off x="2565561" y="1542426"/>
            <a:ext cx="220027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i="0" u="none" dirty="0">
                <a:solidFill>
                  <a:schemeClr val="lt1"/>
                </a:solidFill>
                <a:latin typeface="Arial"/>
                <a:ea typeface="Arial"/>
                <a:cs typeface="Arial"/>
                <a:sym typeface="Arial"/>
              </a:rPr>
              <a:t>Nguyễn Văn Toàn</a:t>
            </a:r>
            <a:r>
              <a:rPr lang="en-US" sz="1600" b="1" i="0" u="none" baseline="30000" dirty="0">
                <a:solidFill>
                  <a:schemeClr val="lt1"/>
                </a:solidFill>
                <a:latin typeface="Arial"/>
                <a:ea typeface="Arial"/>
                <a:cs typeface="Arial"/>
                <a:sym typeface="Arial"/>
              </a:rPr>
              <a:t>1,</a:t>
            </a:r>
            <a:r>
              <a:rPr lang="vi-VN" sz="1600" b="1" i="0" u="none" baseline="30000" dirty="0">
                <a:solidFill>
                  <a:schemeClr val="lt1"/>
                </a:solidFill>
                <a:latin typeface="Arial"/>
                <a:ea typeface="Arial"/>
                <a:cs typeface="Arial"/>
                <a:sym typeface="Arial"/>
              </a:rPr>
              <a:t>4</a:t>
            </a:r>
            <a:r>
              <a:rPr lang="en-US" sz="1600" b="1" i="0" u="none" dirty="0">
                <a:solidFill>
                  <a:schemeClr val="lt1"/>
                </a:solidFill>
                <a:latin typeface="Arial"/>
                <a:ea typeface="Arial"/>
                <a:cs typeface="Arial"/>
                <a:sym typeface="Arial"/>
              </a:rPr>
              <a:t> </a:t>
            </a:r>
            <a:endParaRPr dirty="0"/>
          </a:p>
        </p:txBody>
      </p:sp>
      <mc:AlternateContent xmlns:mc="http://schemas.openxmlformats.org/markup-compatibility/2006">
        <mc:Choice xmlns:a14="http://schemas.microsoft.com/office/drawing/2010/main" Requires="a14">
          <p:sp>
            <p:nvSpPr>
              <p:cNvPr id="114" name="Google Shape;114;p13"/>
              <p:cNvSpPr txBox="1"/>
              <p:nvPr/>
            </p:nvSpPr>
            <p:spPr>
              <a:xfrm>
                <a:off x="1601787" y="1953157"/>
                <a:ext cx="7289801" cy="231282"/>
              </a:xfrm>
              <a:prstGeom prst="rect">
                <a:avLst/>
              </a:prstGeom>
              <a:noFill/>
              <a:ln>
                <a:noFill/>
              </a:ln>
            </p:spPr>
            <p:txBody>
              <a:bodyPr spcFirstLastPara="1" wrap="square" lIns="0" tIns="0" rIns="0" bIns="0" anchor="t" anchorCtr="1">
                <a:spAutoFit/>
              </a:bodyPr>
              <a:lstStyle/>
              <a:p>
                <a:pPr marL="342900" lvl="0" indent="-342900" algn="ctr">
                  <a:lnSpc>
                    <a:spcPct val="105000"/>
                  </a:lnSpc>
                  <a:buClr>
                    <a:schemeClr val="lt1"/>
                  </a:buClr>
                  <a:buSzPts val="1600"/>
                </a:pPr>
                <a14:m>
                  <m:oMath xmlns:m="http://schemas.openxmlformats.org/officeDocument/2006/math">
                    <m:sSup>
                      <m:sSupPr>
                        <m:ctrlPr>
                          <a:rPr lang="vi-VN" i="1" dirty="0" smtClean="0">
                            <a:solidFill>
                              <a:schemeClr val="bg1"/>
                            </a:solidFill>
                            <a:latin typeface="Cambria Math" panose="02040503050406030204" pitchFamily="18" charset="0"/>
                          </a:rPr>
                        </m:ctrlPr>
                      </m:sSupPr>
                      <m:e>
                        <m:r>
                          <a:rPr lang="vi-VN" i="1" dirty="0">
                            <a:solidFill>
                              <a:schemeClr val="bg1"/>
                            </a:solidFill>
                            <a:latin typeface="Cambria Math" panose="02040503050406030204" pitchFamily="18" charset="0"/>
                          </a:rPr>
                          <m:t>20522028</m:t>
                        </m:r>
                      </m:e>
                      <m:sup>
                        <m:r>
                          <a:rPr lang="vi-VN" i="1" dirty="0">
                            <a:solidFill>
                              <a:schemeClr val="bg1"/>
                            </a:solidFill>
                            <a:latin typeface="Cambria Math" panose="02040503050406030204" pitchFamily="18" charset="0"/>
                          </a:rPr>
                          <m:t>1</m:t>
                        </m:r>
                      </m:sup>
                    </m:sSup>
                    <m:r>
                      <a:rPr lang="vi-VN" b="0" i="1" dirty="0" smtClean="0">
                        <a:solidFill>
                          <a:schemeClr val="bg1"/>
                        </a:solidFill>
                        <a:latin typeface="Cambria Math" panose="02040503050406030204" pitchFamily="18" charset="0"/>
                      </a:rPr>
                      <m:t>,</m:t>
                    </m:r>
                    <m:sSup>
                      <m:sSupPr>
                        <m:ctrlPr>
                          <a:rPr lang="vi-VN" i="1" dirty="0">
                            <a:solidFill>
                              <a:schemeClr val="bg1"/>
                            </a:solidFill>
                            <a:latin typeface="Cambria Math" panose="02040503050406030204" pitchFamily="18" charset="0"/>
                          </a:rPr>
                        </m:ctrlPr>
                      </m:sSupPr>
                      <m:e>
                        <m:r>
                          <m:rPr>
                            <m:nor/>
                          </m:rPr>
                          <a:rPr lang="en-US">
                            <a:solidFill>
                              <a:schemeClr val="bg1"/>
                            </a:solidFill>
                            <a:latin typeface="+mn-lt"/>
                          </a:rPr>
                          <m:t>20521861</m:t>
                        </m:r>
                      </m:e>
                      <m:sup>
                        <m:r>
                          <a:rPr lang="vi-VN" i="1" dirty="0">
                            <a:solidFill>
                              <a:schemeClr val="bg1"/>
                            </a:solidFill>
                            <a:latin typeface="Cambria Math" panose="02040503050406030204" pitchFamily="18" charset="0"/>
                          </a:rPr>
                          <m:t>2</m:t>
                        </m:r>
                      </m:sup>
                    </m:sSup>
                  </m:oMath>
                </a14:m>
                <a:r>
                  <a:rPr lang="vi-VN" i="0" dirty="0">
                    <a:solidFill>
                      <a:schemeClr val="bg1"/>
                    </a:solidFill>
                    <a:latin typeface="+mn-lt"/>
                  </a:rPr>
                  <a:t>, </a:t>
                </a:r>
                <a14:m>
                  <m:oMath xmlns:m="http://schemas.openxmlformats.org/officeDocument/2006/math">
                    <m:sSup>
                      <m:sSupPr>
                        <m:ctrlPr>
                          <a:rPr lang="vi-VN" i="1" dirty="0">
                            <a:solidFill>
                              <a:schemeClr val="bg1"/>
                            </a:solidFill>
                            <a:latin typeface="Cambria Math" panose="02040503050406030204" pitchFamily="18" charset="0"/>
                          </a:rPr>
                        </m:ctrlPr>
                      </m:sSupPr>
                      <m:e>
                        <m:r>
                          <m:rPr>
                            <m:nor/>
                          </m:rPr>
                          <a:rPr lang="en-US" dirty="0">
                            <a:solidFill>
                              <a:schemeClr val="bg1"/>
                            </a:solidFill>
                            <a:latin typeface="+mn-lt"/>
                          </a:rPr>
                          <m:t>20520178</m:t>
                        </m:r>
                      </m:e>
                      <m:sup>
                        <m:r>
                          <a:rPr lang="vi-VN" i="1">
                            <a:solidFill>
                              <a:schemeClr val="bg1"/>
                            </a:solidFill>
                            <a:latin typeface="Cambria Math" panose="02040503050406030204" pitchFamily="18" charset="0"/>
                          </a:rPr>
                          <m:t>3</m:t>
                        </m:r>
                      </m:sup>
                    </m:sSup>
                    <m:r>
                      <a:rPr lang="vi-VN" b="0" i="1" dirty="0" smtClean="0">
                        <a:solidFill>
                          <a:schemeClr val="bg1"/>
                        </a:solidFill>
                        <a:latin typeface="Cambria Math" panose="02040503050406030204" pitchFamily="18" charset="0"/>
                      </a:rPr>
                      <m:t>, </m:t>
                    </m:r>
                    <m:sSup>
                      <m:sSupPr>
                        <m:ctrlPr>
                          <a:rPr lang="vi-VN" b="0" i="1" dirty="0" smtClean="0">
                            <a:solidFill>
                              <a:schemeClr val="bg1"/>
                            </a:solidFill>
                            <a:latin typeface="Cambria Math" panose="02040503050406030204" pitchFamily="18" charset="0"/>
                          </a:rPr>
                        </m:ctrlPr>
                      </m:sSupPr>
                      <m:e>
                        <m:r>
                          <m:rPr>
                            <m:sty m:val="p"/>
                          </m:rPr>
                          <a:rPr lang="vi-VN" i="0" dirty="0">
                            <a:solidFill>
                              <a:schemeClr val="bg1"/>
                            </a:solidFill>
                            <a:latin typeface="Cambria Math" panose="02040503050406030204" pitchFamily="18" charset="0"/>
                          </a:rPr>
                          <m:t>Tr</m:t>
                        </m:r>
                        <m:r>
                          <a:rPr lang="vi-VN" i="0" dirty="0">
                            <a:solidFill>
                              <a:schemeClr val="bg1"/>
                            </a:solidFill>
                            <a:latin typeface="Cambria Math" panose="02040503050406030204" pitchFamily="18" charset="0"/>
                          </a:rPr>
                          <m:t>ườ</m:t>
                        </m:r>
                        <m:r>
                          <m:rPr>
                            <m:sty m:val="p"/>
                          </m:rPr>
                          <a:rPr lang="vi-VN" i="0" dirty="0">
                            <a:solidFill>
                              <a:schemeClr val="bg1"/>
                            </a:solidFill>
                            <a:latin typeface="Cambria Math" panose="02040503050406030204" pitchFamily="18" charset="0"/>
                          </a:rPr>
                          <m:t>ng</m:t>
                        </m:r>
                        <m:r>
                          <a:rPr lang="vi-VN" i="0" dirty="0">
                            <a:solidFill>
                              <a:schemeClr val="bg1"/>
                            </a:solidFill>
                            <a:latin typeface="Cambria Math" panose="02040503050406030204" pitchFamily="18" charset="0"/>
                          </a:rPr>
                          <m:t> Đạ</m:t>
                        </m:r>
                        <m:r>
                          <m:rPr>
                            <m:sty m:val="p"/>
                          </m:rPr>
                          <a:rPr lang="vi-VN" i="0" dirty="0">
                            <a:solidFill>
                              <a:schemeClr val="bg1"/>
                            </a:solidFill>
                            <a:latin typeface="Cambria Math" panose="02040503050406030204" pitchFamily="18" charset="0"/>
                          </a:rPr>
                          <m:t>i</m:t>
                        </m:r>
                        <m:r>
                          <a:rPr lang="vi-VN" i="0" dirty="0">
                            <a:solidFill>
                              <a:schemeClr val="bg1"/>
                            </a:solidFill>
                            <a:latin typeface="Cambria Math" panose="02040503050406030204" pitchFamily="18" charset="0"/>
                          </a:rPr>
                          <m:t> </m:t>
                        </m:r>
                        <m:r>
                          <m:rPr>
                            <m:sty m:val="p"/>
                          </m:rPr>
                          <a:rPr lang="vi-VN" i="0" dirty="0">
                            <a:solidFill>
                              <a:schemeClr val="bg1"/>
                            </a:solidFill>
                            <a:latin typeface="Cambria Math" panose="02040503050406030204" pitchFamily="18" charset="0"/>
                          </a:rPr>
                          <m:t>h</m:t>
                        </m:r>
                        <m:r>
                          <a:rPr lang="vi-VN" i="0" dirty="0">
                            <a:solidFill>
                              <a:schemeClr val="bg1"/>
                            </a:solidFill>
                            <a:latin typeface="Cambria Math" panose="02040503050406030204" pitchFamily="18" charset="0"/>
                          </a:rPr>
                          <m:t>ọ</m:t>
                        </m:r>
                        <m:r>
                          <m:rPr>
                            <m:sty m:val="p"/>
                          </m:rPr>
                          <a:rPr lang="vi-VN" i="0" dirty="0">
                            <a:solidFill>
                              <a:schemeClr val="bg1"/>
                            </a:solidFill>
                            <a:latin typeface="Cambria Math" panose="02040503050406030204" pitchFamily="18" charset="0"/>
                          </a:rPr>
                          <m:t>c</m:t>
                        </m:r>
                        <m:r>
                          <a:rPr lang="vi-VN" i="0" dirty="0">
                            <a:solidFill>
                              <a:schemeClr val="bg1"/>
                            </a:solidFill>
                            <a:latin typeface="Cambria Math" panose="02040503050406030204" pitchFamily="18" charset="0"/>
                          </a:rPr>
                          <m:t> </m:t>
                        </m:r>
                        <m:r>
                          <m:rPr>
                            <m:sty m:val="p"/>
                          </m:rPr>
                          <a:rPr lang="vi-VN" i="0" dirty="0">
                            <a:solidFill>
                              <a:schemeClr val="bg1"/>
                            </a:solidFill>
                            <a:latin typeface="Cambria Math" panose="02040503050406030204" pitchFamily="18" charset="0"/>
                          </a:rPr>
                          <m:t>C</m:t>
                        </m:r>
                        <m:r>
                          <a:rPr lang="vi-VN" i="0" dirty="0">
                            <a:solidFill>
                              <a:schemeClr val="bg1"/>
                            </a:solidFill>
                            <a:latin typeface="Cambria Math" panose="02040503050406030204" pitchFamily="18" charset="0"/>
                          </a:rPr>
                          <m:t>ô</m:t>
                        </m:r>
                        <m:r>
                          <m:rPr>
                            <m:sty m:val="p"/>
                          </m:rPr>
                          <a:rPr lang="vi-VN" i="0" dirty="0">
                            <a:solidFill>
                              <a:schemeClr val="bg1"/>
                            </a:solidFill>
                            <a:latin typeface="Cambria Math" panose="02040503050406030204" pitchFamily="18" charset="0"/>
                          </a:rPr>
                          <m:t>ng</m:t>
                        </m:r>
                        <m:r>
                          <a:rPr lang="vi-VN" i="0" dirty="0">
                            <a:solidFill>
                              <a:schemeClr val="bg1"/>
                            </a:solidFill>
                            <a:latin typeface="Cambria Math" panose="02040503050406030204" pitchFamily="18" charset="0"/>
                          </a:rPr>
                          <m:t> </m:t>
                        </m:r>
                        <m:r>
                          <m:rPr>
                            <m:sty m:val="p"/>
                          </m:rPr>
                          <a:rPr lang="vi-VN" i="0" dirty="0">
                            <a:solidFill>
                              <a:schemeClr val="bg1"/>
                            </a:solidFill>
                            <a:latin typeface="Cambria Math" panose="02040503050406030204" pitchFamily="18" charset="0"/>
                          </a:rPr>
                          <m:t>ngh</m:t>
                        </m:r>
                        <m:r>
                          <a:rPr lang="vi-VN" i="0" dirty="0">
                            <a:solidFill>
                              <a:schemeClr val="bg1"/>
                            </a:solidFill>
                            <a:latin typeface="Cambria Math" panose="02040503050406030204" pitchFamily="18" charset="0"/>
                          </a:rPr>
                          <m:t>ệ </m:t>
                        </m:r>
                        <m:r>
                          <m:rPr>
                            <m:sty m:val="p"/>
                          </m:rPr>
                          <a:rPr lang="vi-VN" i="0" dirty="0">
                            <a:solidFill>
                              <a:schemeClr val="bg1"/>
                            </a:solidFill>
                            <a:latin typeface="Cambria Math" panose="02040503050406030204" pitchFamily="18" charset="0"/>
                          </a:rPr>
                          <m:t>Th</m:t>
                        </m:r>
                        <m:r>
                          <a:rPr lang="vi-VN" i="0" dirty="0">
                            <a:solidFill>
                              <a:schemeClr val="bg1"/>
                            </a:solidFill>
                            <a:latin typeface="Cambria Math" panose="02040503050406030204" pitchFamily="18" charset="0"/>
                          </a:rPr>
                          <m:t>ô</m:t>
                        </m:r>
                        <m:r>
                          <m:rPr>
                            <m:sty m:val="p"/>
                          </m:rPr>
                          <a:rPr lang="vi-VN" i="0" dirty="0">
                            <a:solidFill>
                              <a:schemeClr val="bg1"/>
                            </a:solidFill>
                            <a:latin typeface="Cambria Math" panose="02040503050406030204" pitchFamily="18" charset="0"/>
                          </a:rPr>
                          <m:t>ng</m:t>
                        </m:r>
                        <m:r>
                          <a:rPr lang="vi-VN" i="0" dirty="0">
                            <a:solidFill>
                              <a:schemeClr val="bg1"/>
                            </a:solidFill>
                            <a:latin typeface="Cambria Math" panose="02040503050406030204" pitchFamily="18" charset="0"/>
                          </a:rPr>
                          <m:t> </m:t>
                        </m:r>
                        <m:r>
                          <m:rPr>
                            <m:sty m:val="p"/>
                          </m:rPr>
                          <a:rPr lang="vi-VN" i="0" dirty="0">
                            <a:solidFill>
                              <a:schemeClr val="bg1"/>
                            </a:solidFill>
                            <a:latin typeface="Cambria Math" panose="02040503050406030204" pitchFamily="18" charset="0"/>
                          </a:rPr>
                          <m:t>tin</m:t>
                        </m:r>
                        <m:r>
                          <a:rPr lang="vi-VN" i="0" dirty="0">
                            <a:solidFill>
                              <a:schemeClr val="bg1"/>
                            </a:solidFill>
                            <a:latin typeface="Cambria Math" panose="02040503050406030204" pitchFamily="18" charset="0"/>
                          </a:rPr>
                          <m:t> Đ</m:t>
                        </m:r>
                        <m:r>
                          <m:rPr>
                            <m:sty m:val="p"/>
                          </m:rPr>
                          <a:rPr lang="vi-VN" i="0" dirty="0">
                            <a:solidFill>
                              <a:schemeClr val="bg1"/>
                            </a:solidFill>
                            <a:latin typeface="Cambria Math" panose="02040503050406030204" pitchFamily="18" charset="0"/>
                          </a:rPr>
                          <m:t>HQG</m:t>
                        </m:r>
                        <m:r>
                          <a:rPr lang="vi-VN" i="0" dirty="0">
                            <a:solidFill>
                              <a:schemeClr val="bg1"/>
                            </a:solidFill>
                            <a:latin typeface="Cambria Math" panose="02040503050406030204" pitchFamily="18" charset="0"/>
                          </a:rPr>
                          <m:t> </m:t>
                        </m:r>
                        <m:r>
                          <m:rPr>
                            <m:sty m:val="p"/>
                          </m:rPr>
                          <a:rPr lang="vi-VN" i="0" dirty="0">
                            <a:solidFill>
                              <a:schemeClr val="bg1"/>
                            </a:solidFill>
                            <a:latin typeface="Cambria Math" panose="02040503050406030204" pitchFamily="18" charset="0"/>
                          </a:rPr>
                          <m:t>TP</m:t>
                        </m:r>
                        <m:r>
                          <a:rPr lang="vi-VN" i="0" dirty="0">
                            <a:solidFill>
                              <a:schemeClr val="bg1"/>
                            </a:solidFill>
                            <a:latin typeface="Cambria Math" panose="02040503050406030204" pitchFamily="18" charset="0"/>
                          </a:rPr>
                          <m:t>.</m:t>
                        </m:r>
                        <m:r>
                          <m:rPr>
                            <m:sty m:val="p"/>
                          </m:rPr>
                          <a:rPr lang="vi-VN" i="0" dirty="0">
                            <a:solidFill>
                              <a:schemeClr val="bg1"/>
                            </a:solidFill>
                            <a:latin typeface="Cambria Math" panose="02040503050406030204" pitchFamily="18" charset="0"/>
                          </a:rPr>
                          <m:t>HCM</m:t>
                        </m:r>
                        <m:r>
                          <a:rPr lang="vi-VN" i="0" dirty="0">
                            <a:solidFill>
                              <a:schemeClr val="bg1"/>
                            </a:solidFill>
                            <a:latin typeface="Cambria Math" panose="02040503050406030204" pitchFamily="18" charset="0"/>
                          </a:rPr>
                          <m:t> </m:t>
                        </m:r>
                      </m:e>
                      <m:sup>
                        <m:r>
                          <a:rPr lang="vi-VN" i="1" dirty="0">
                            <a:solidFill>
                              <a:schemeClr val="bg1"/>
                            </a:solidFill>
                            <a:latin typeface="Cambria Math" panose="02040503050406030204" pitchFamily="18" charset="0"/>
                          </a:rPr>
                          <m:t>4</m:t>
                        </m:r>
                      </m:sup>
                    </m:sSup>
                  </m:oMath>
                </a14:m>
                <a:endParaRPr dirty="0">
                  <a:latin typeface="+mn-lt"/>
                </a:endParaRPr>
              </a:p>
            </p:txBody>
          </p:sp>
        </mc:Choice>
        <mc:Fallback>
          <p:sp>
            <p:nvSpPr>
              <p:cNvPr id="114" name="Google Shape;114;p13"/>
              <p:cNvSpPr txBox="1">
                <a:spLocks noRot="1" noChangeAspect="1" noMove="1" noResize="1" noEditPoints="1" noAdjustHandles="1" noChangeArrowheads="1" noChangeShapeType="1" noTextEdit="1"/>
              </p:cNvSpPr>
              <p:nvPr/>
            </p:nvSpPr>
            <p:spPr>
              <a:xfrm>
                <a:off x="1601787" y="1953157"/>
                <a:ext cx="7289801" cy="231282"/>
              </a:xfrm>
              <a:prstGeom prst="rect">
                <a:avLst/>
              </a:prstGeom>
              <a:blipFill>
                <a:blip r:embed="rId5"/>
                <a:stretch>
                  <a:fillRect t="-23684" b="-39474"/>
                </a:stretch>
              </a:blipFill>
              <a:ln>
                <a:noFill/>
              </a:ln>
            </p:spPr>
            <p:txBody>
              <a:bodyPr/>
              <a:lstStyle/>
              <a:p>
                <a:r>
                  <a:rPr lang="en-US">
                    <a:noFill/>
                  </a:rPr>
                  <a:t> </a:t>
                </a:r>
              </a:p>
            </p:txBody>
          </p:sp>
        </mc:Fallback>
      </mc:AlternateContent>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vi-VN" sz="1300" b="1" dirty="0">
                <a:solidFill>
                  <a:schemeClr val="lt1"/>
                </a:solidFill>
              </a:rPr>
              <a:t>Nhóm THT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Trường Đại học</a:t>
            </a:r>
            <a:r>
              <a:rPr lang="vi-VN" sz="1300" b="1" i="0" u="none" dirty="0">
                <a:solidFill>
                  <a:schemeClr val="lt1"/>
                </a:solidFill>
                <a:latin typeface="Arial"/>
                <a:ea typeface="Arial"/>
                <a:cs typeface="Arial"/>
                <a:sym typeface="Arial"/>
              </a:rPr>
              <a:t> Công nghệ Thông tin – ĐHQG TP Hồ Chí Minh</a:t>
            </a:r>
            <a:endParaRPr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TEL : </a:t>
            </a:r>
            <a:r>
              <a:rPr lang="vi-VN" sz="1200" b="1" dirty="0">
                <a:solidFill>
                  <a:schemeClr val="lt1"/>
                </a:solidFill>
              </a:rPr>
              <a:t>0888723135</a:t>
            </a:r>
            <a:r>
              <a:rPr lang="en-US" sz="1200" b="1" i="0" u="none" dirty="0">
                <a:solidFill>
                  <a:schemeClr val="lt1"/>
                </a:solidFill>
                <a:latin typeface="Arial"/>
                <a:ea typeface="Arial"/>
                <a:cs typeface="Arial"/>
                <a:sym typeface="Arial"/>
              </a:rPr>
              <a:t>	Email : </a:t>
            </a:r>
            <a:r>
              <a:rPr lang="vi-VN" sz="1200" b="1" dirty="0">
                <a:solidFill>
                  <a:schemeClr val="lt1"/>
                </a:solidFill>
              </a:rPr>
              <a:t>20522028@gm.uit.edu.vn</a:t>
            </a:r>
            <a:endParaRPr dirty="0"/>
          </a:p>
        </p:txBody>
      </p:sp>
      <p:grpSp>
        <p:nvGrpSpPr>
          <p:cNvPr id="116" name="Google Shape;116;p13"/>
          <p:cNvGrpSpPr/>
          <p:nvPr/>
        </p:nvGrpSpPr>
        <p:grpSpPr>
          <a:xfrm>
            <a:off x="2236462" y="5696758"/>
            <a:ext cx="2166937" cy="550961"/>
            <a:chOff x="1313656" y="5809456"/>
            <a:chExt cx="2166938" cy="550963"/>
          </a:xfrm>
        </p:grpSpPr>
        <p:sp>
          <p:nvSpPr>
            <p:cNvPr id="117" name="Google Shape;117;p13"/>
            <p:cNvSpPr/>
            <p:nvPr/>
          </p:nvSpPr>
          <p:spPr>
            <a:xfrm>
              <a:off x="1313656" y="5809456"/>
              <a:ext cx="2166938"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18" name="Google Shape;118;p13"/>
            <p:cNvSpPr txBox="1"/>
            <p:nvPr/>
          </p:nvSpPr>
          <p:spPr>
            <a:xfrm>
              <a:off x="1394618" y="5837238"/>
              <a:ext cx="1981200" cy="523181"/>
            </a:xfrm>
            <a:prstGeom prst="rect">
              <a:avLst/>
            </a:prstGeom>
            <a:noFill/>
            <a:ln>
              <a:noFill/>
            </a:ln>
          </p:spPr>
          <p:txBody>
            <a:bodyPr spcFirstLastPara="1" wrap="square" lIns="91425" tIns="45700" rIns="91425" bIns="45700" anchor="t" anchorCtr="0">
              <a:spAutoFit/>
            </a:bodyPr>
            <a:lstStyle/>
            <a:p>
              <a:pPr algn="ctr">
                <a:buClr>
                  <a:schemeClr val="lt1"/>
                </a:buClr>
                <a:buSzPts val="1200"/>
              </a:pPr>
              <a:r>
                <a:rPr lang="vi-VN" sz="1400" dirty="0">
                  <a:solidFill>
                    <a:schemeClr val="bg1"/>
                  </a:solidFill>
                </a:rPr>
                <a:t>Ảnh từ bộ dữ liệu</a:t>
              </a:r>
              <a:endParaRPr lang="en-US" sz="1400" dirty="0">
                <a:solidFill>
                  <a:schemeClr val="bg1"/>
                </a:solidFill>
              </a:endParaRPr>
            </a:p>
            <a:p>
              <a:pPr marL="0" marR="0" lvl="0" indent="0" algn="ctr" rtl="0">
                <a:lnSpc>
                  <a:spcPct val="100000"/>
                </a:lnSpc>
                <a:spcBef>
                  <a:spcPts val="0"/>
                </a:spcBef>
                <a:spcAft>
                  <a:spcPts val="0"/>
                </a:spcAft>
                <a:buClr>
                  <a:schemeClr val="lt1"/>
                </a:buClr>
                <a:buSzPts val="1200"/>
                <a:buFont typeface="Arial"/>
                <a:buNone/>
              </a:pPr>
              <a:endParaRPr dirty="0"/>
            </a:p>
          </p:txBody>
        </p:sp>
      </p:grpSp>
      <p:grpSp>
        <p:nvGrpSpPr>
          <p:cNvPr id="119" name="Google Shape;119;p13"/>
          <p:cNvGrpSpPr/>
          <p:nvPr/>
        </p:nvGrpSpPr>
        <p:grpSpPr>
          <a:xfrm>
            <a:off x="5018387" y="5705896"/>
            <a:ext cx="2165159" cy="355600"/>
            <a:chOff x="4355306" y="5806281"/>
            <a:chExt cx="2209800" cy="354013"/>
          </a:xfrm>
        </p:grpSpPr>
        <p:sp>
          <p:nvSpPr>
            <p:cNvPr id="120" name="Google Shape;120;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1" name="Google Shape;121;p13"/>
            <p:cNvSpPr txBox="1"/>
            <p:nvPr/>
          </p:nvSpPr>
          <p:spPr>
            <a:xfrm>
              <a:off x="4464844" y="5833269"/>
              <a:ext cx="2024062" cy="2778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vi-VN" sz="1200" b="0" i="0" u="none" dirty="0">
                  <a:solidFill>
                    <a:schemeClr val="lt1"/>
                  </a:solidFill>
                  <a:latin typeface="Arial"/>
                  <a:ea typeface="Arial"/>
                  <a:cs typeface="Arial"/>
                  <a:sym typeface="Arial"/>
                </a:rPr>
                <a:t>MSNet</a:t>
              </a:r>
              <a:endParaRPr dirty="0"/>
            </a:p>
          </p:txBody>
        </p:sp>
      </p:grpSp>
      <p:grpSp>
        <p:nvGrpSpPr>
          <p:cNvPr id="122" name="Google Shape;122;p13"/>
          <p:cNvGrpSpPr/>
          <p:nvPr/>
        </p:nvGrpSpPr>
        <p:grpSpPr>
          <a:xfrm>
            <a:off x="7814296" y="5678948"/>
            <a:ext cx="2166937" cy="355600"/>
            <a:chOff x="4355306" y="5806281"/>
            <a:chExt cx="2209800" cy="354013"/>
          </a:xfrm>
        </p:grpSpPr>
        <p:sp>
          <p:nvSpPr>
            <p:cNvPr id="123" name="Google Shape;123;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4" name="Google Shape;124;p13"/>
            <p:cNvSpPr txBox="1"/>
            <p:nvPr/>
          </p:nvSpPr>
          <p:spPr>
            <a:xfrm>
              <a:off x="4464844" y="5833269"/>
              <a:ext cx="2024062" cy="275723"/>
            </a:xfrm>
            <a:prstGeom prst="rect">
              <a:avLst/>
            </a:prstGeom>
            <a:noFill/>
            <a:ln>
              <a:noFill/>
            </a:ln>
          </p:spPr>
          <p:txBody>
            <a:bodyPr spcFirstLastPara="1" wrap="square" lIns="91425" tIns="45700" rIns="91425" bIns="45700" anchor="t" anchorCtr="0">
              <a:spAutoFit/>
            </a:bodyPr>
            <a:lstStyle/>
            <a:p>
              <a:r>
                <a:rPr lang="vi-VN" sz="1200" dirty="0">
                  <a:solidFill>
                    <a:schemeClr val="bg1"/>
                  </a:solidFill>
                </a:rPr>
                <a:t>Đánh giá thiệt hại tòa nhà</a:t>
              </a:r>
              <a:endParaRPr lang="en-US" sz="1200" dirty="0">
                <a:solidFill>
                  <a:schemeClr val="bg1"/>
                </a:solidFill>
              </a:endParaRPr>
            </a:p>
          </p:txBody>
        </p:sp>
      </p:grpSp>
      <p:grpSp>
        <p:nvGrpSpPr>
          <p:cNvPr id="125" name="Google Shape;125;p13"/>
          <p:cNvGrpSpPr/>
          <p:nvPr/>
        </p:nvGrpSpPr>
        <p:grpSpPr>
          <a:xfrm>
            <a:off x="4568577" y="5738812"/>
            <a:ext cx="381000" cy="228600"/>
            <a:chOff x="3745706" y="5806281"/>
            <a:chExt cx="381000" cy="228600"/>
          </a:xfrm>
        </p:grpSpPr>
        <p:sp>
          <p:nvSpPr>
            <p:cNvPr id="126" name="Google Shape;126;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27" name="Google Shape;127;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28" name="Google Shape;128;p13"/>
          <p:cNvGrpSpPr/>
          <p:nvPr/>
        </p:nvGrpSpPr>
        <p:grpSpPr>
          <a:xfrm>
            <a:off x="7314922" y="5738812"/>
            <a:ext cx="381000" cy="228600"/>
            <a:chOff x="3745706" y="5806281"/>
            <a:chExt cx="381000" cy="228600"/>
          </a:xfrm>
        </p:grpSpPr>
        <p:sp>
          <p:nvSpPr>
            <p:cNvPr id="129" name="Google Shape;129;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30" name="Google Shape;130;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390" name="Google Shape;390;p13"/>
          <p:cNvSpPr txBox="1"/>
          <p:nvPr/>
        </p:nvSpPr>
        <p:spPr>
          <a:xfrm>
            <a:off x="544463" y="11930063"/>
            <a:ext cx="341523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1.  </a:t>
            </a:r>
            <a:r>
              <a:rPr lang="vi-VN" sz="1400" b="1" i="0" u="none" dirty="0">
                <a:solidFill>
                  <a:srgbClr val="0B4993"/>
                </a:solidFill>
                <a:latin typeface="Tahoma"/>
                <a:ea typeface="Tahoma"/>
                <a:cs typeface="Tahoma"/>
                <a:sym typeface="Tahoma"/>
              </a:rPr>
              <a:t>Nội dung và phương pháp</a:t>
            </a:r>
            <a:endParaRPr dirty="0"/>
          </a:p>
        </p:txBody>
      </p:sp>
      <p:sp>
        <p:nvSpPr>
          <p:cNvPr id="394" name="Google Shape;394;p13"/>
          <p:cNvSpPr txBox="1"/>
          <p:nvPr/>
        </p:nvSpPr>
        <p:spPr>
          <a:xfrm>
            <a:off x="6742055" y="11391720"/>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vi-VN" b="1" dirty="0">
                <a:solidFill>
                  <a:srgbClr val="0B4993"/>
                </a:solidFill>
                <a:latin typeface="Tahoma"/>
                <a:ea typeface="Tahoma"/>
                <a:cs typeface="Tahoma"/>
                <a:sym typeface="Tahoma"/>
              </a:rPr>
              <a:t>2</a:t>
            </a:r>
            <a:r>
              <a:rPr lang="en-US" sz="1400" b="1" i="0" u="none" dirty="0">
                <a:solidFill>
                  <a:srgbClr val="0B4993"/>
                </a:solidFill>
                <a:latin typeface="Tahoma"/>
                <a:ea typeface="Tahoma"/>
                <a:cs typeface="Tahoma"/>
                <a:sym typeface="Tahoma"/>
              </a:rPr>
              <a:t>.</a:t>
            </a:r>
            <a:r>
              <a:rPr lang="vi-VN" sz="1400" b="1" i="0" u="none" dirty="0">
                <a:solidFill>
                  <a:srgbClr val="0B4993"/>
                </a:solidFill>
                <a:latin typeface="Tahoma"/>
                <a:ea typeface="Tahoma"/>
                <a:cs typeface="Tahoma"/>
                <a:sym typeface="Tahoma"/>
              </a:rPr>
              <a:t> Kết quả dự kiến</a:t>
            </a:r>
            <a:r>
              <a:rPr lang="en-US" sz="1400" b="1" i="0" u="none" dirty="0">
                <a:solidFill>
                  <a:srgbClr val="0B4993"/>
                </a:solidFill>
                <a:latin typeface="Tahoma"/>
                <a:ea typeface="Tahoma"/>
                <a:cs typeface="Tahoma"/>
                <a:sym typeface="Tahoma"/>
              </a:rPr>
              <a:t>  </a:t>
            </a:r>
            <a:endParaRPr dirty="0"/>
          </a:p>
        </p:txBody>
      </p:sp>
      <p:sp>
        <p:nvSpPr>
          <p:cNvPr id="430" name="Google Shape;430;p13"/>
          <p:cNvSpPr txBox="1"/>
          <p:nvPr/>
        </p:nvSpPr>
        <p:spPr>
          <a:xfrm>
            <a:off x="610659" y="12256293"/>
            <a:ext cx="3156477" cy="2462172"/>
          </a:xfrm>
          <a:prstGeom prst="rect">
            <a:avLst/>
          </a:prstGeom>
          <a:noFill/>
          <a:ln>
            <a:noFill/>
          </a:ln>
        </p:spPr>
        <p:txBody>
          <a:bodyPr spcFirstLastPara="1" wrap="square" lIns="91425" tIns="45700" rIns="91425" bIns="45700" anchor="t" anchorCtr="0">
            <a:spAutoFit/>
          </a:bodyPr>
          <a:lstStyle/>
          <a:p>
            <a:pPr marL="228600" indent="-228600" algn="just">
              <a:buClr>
                <a:schemeClr val="dk1"/>
              </a:buClr>
              <a:buSzPts val="1200"/>
              <a:buFont typeface="Tahoma"/>
              <a:buChar char="•"/>
            </a:pPr>
            <a:r>
              <a:rPr lang="en-US" u="none" strike="noStrike" dirty="0">
                <a:effectLst/>
                <a:latin typeface="+mn-lt"/>
                <a:ea typeface="Times New Roman" panose="02020603050405020304" pitchFamily="18" charset="0"/>
                <a:cs typeface="Cambria" panose="02040503050406030204" pitchFamily="18" charset="0"/>
              </a:rPr>
              <a:t>Tìm hiểu về bài toán bao gồm: các thách thức, các hướng giải quyết</a:t>
            </a:r>
            <a:r>
              <a:rPr lang="vi-VN" u="none" strike="noStrike" dirty="0">
                <a:effectLst/>
                <a:latin typeface="+mn-lt"/>
                <a:ea typeface="Times New Roman" panose="02020603050405020304" pitchFamily="18" charset="0"/>
                <a:cs typeface="Cambria" panose="02040503050406030204" pitchFamily="18" charset="0"/>
              </a:rPr>
              <a:t>, phương pháp</a:t>
            </a:r>
            <a:r>
              <a:rPr lang="en-US" u="none" strike="noStrike" dirty="0">
                <a:effectLst/>
                <a:latin typeface="+mn-lt"/>
                <a:ea typeface="Times New Roman" panose="02020603050405020304" pitchFamily="18" charset="0"/>
                <a:cs typeface="Cambria" panose="02040503050406030204" pitchFamily="18" charset="0"/>
              </a:rPr>
              <a:t> đã được đề xuất</a:t>
            </a:r>
            <a:r>
              <a:rPr lang="vi-VN" u="none" strike="noStrike" dirty="0">
                <a:effectLst/>
                <a:latin typeface="+mn-lt"/>
                <a:ea typeface="Times New Roman" panose="02020603050405020304" pitchFamily="18" charset="0"/>
                <a:cs typeface="Cambria" panose="02040503050406030204" pitchFamily="18" charset="0"/>
              </a:rPr>
              <a:t> trước đó</a:t>
            </a:r>
            <a:r>
              <a:rPr lang="en-US" u="none" strike="noStrike" dirty="0">
                <a:effectLst/>
                <a:latin typeface="+mn-lt"/>
                <a:ea typeface="Times New Roman" panose="02020603050405020304" pitchFamily="18" charset="0"/>
                <a:cs typeface="Cambria" panose="02040503050406030204" pitchFamily="18" charset="0"/>
              </a:rPr>
              <a:t>, độ đo</a:t>
            </a:r>
            <a:r>
              <a:rPr lang="vi-VN" u="none" strike="noStrike" dirty="0">
                <a:effectLst/>
                <a:latin typeface="+mn-lt"/>
                <a:ea typeface="Times New Roman" panose="02020603050405020304" pitchFamily="18" charset="0"/>
                <a:cs typeface="Cambria" panose="02040503050406030204" pitchFamily="18" charset="0"/>
              </a:rPr>
              <a:t> và</a:t>
            </a:r>
            <a:r>
              <a:rPr lang="en-US" u="none" strike="noStrike" dirty="0">
                <a:effectLst/>
                <a:latin typeface="+mn-lt"/>
                <a:ea typeface="Times New Roman" panose="02020603050405020304" pitchFamily="18" charset="0"/>
                <a:cs typeface="Cambria" panose="02040503050406030204" pitchFamily="18" charset="0"/>
              </a:rPr>
              <a:t> bộ dữ liệu công khai được sử dụng.</a:t>
            </a:r>
            <a:endParaRPr lang="vi-VN" dirty="0">
              <a:latin typeface="+mn-lt"/>
            </a:endParaRPr>
          </a:p>
          <a:p>
            <a:pPr marL="228600" indent="-228600" algn="just">
              <a:buClr>
                <a:schemeClr val="dk1"/>
              </a:buClr>
              <a:buSzPts val="1200"/>
              <a:buFont typeface="Tahoma"/>
              <a:buChar char="•"/>
            </a:pPr>
            <a:r>
              <a:rPr lang="vi-VN" dirty="0"/>
              <a:t>Đề xuất tòa nhà thiệt hại bằng phương pháp Hierarchical Region Proposal Network.</a:t>
            </a:r>
          </a:p>
          <a:p>
            <a:pPr marL="228600" marR="0" lvl="0" indent="-228600" algn="just" rtl="0">
              <a:lnSpc>
                <a:spcPct val="100000"/>
              </a:lnSpc>
              <a:spcBef>
                <a:spcPts val="0"/>
              </a:spcBef>
              <a:spcAft>
                <a:spcPts val="0"/>
              </a:spcAft>
              <a:buClr>
                <a:schemeClr val="dk1"/>
              </a:buClr>
              <a:buSzPts val="1200"/>
              <a:buFont typeface="Tahoma"/>
              <a:buChar char="•"/>
            </a:pPr>
            <a:endParaRPr lang="vi-VN" dirty="0"/>
          </a:p>
          <a:p>
            <a:pPr marL="228600" marR="0" lvl="0" indent="-228600" algn="just" rtl="0">
              <a:lnSpc>
                <a:spcPct val="100000"/>
              </a:lnSpc>
              <a:spcBef>
                <a:spcPts val="0"/>
              </a:spcBef>
              <a:spcAft>
                <a:spcPts val="0"/>
              </a:spcAft>
              <a:buClr>
                <a:schemeClr val="dk1"/>
              </a:buClr>
              <a:buSzPts val="1200"/>
              <a:buFont typeface="Tahoma"/>
              <a:buChar char="•"/>
            </a:pPr>
            <a:endParaRPr lang="en-US" dirty="0"/>
          </a:p>
          <a:p>
            <a:pPr marL="228600" marR="0" lvl="0" indent="-228600" algn="just" rtl="0">
              <a:lnSpc>
                <a:spcPct val="100000"/>
              </a:lnSpc>
              <a:spcBef>
                <a:spcPts val="0"/>
              </a:spcBef>
              <a:spcAft>
                <a:spcPts val="0"/>
              </a:spcAft>
              <a:buClr>
                <a:schemeClr val="dk1"/>
              </a:buClr>
              <a:buSzPts val="1200"/>
              <a:buFont typeface="Tahoma"/>
              <a:buChar char="•"/>
            </a:pPr>
            <a:endParaRPr dirty="0"/>
          </a:p>
        </p:txBody>
      </p:sp>
      <p:sp>
        <p:nvSpPr>
          <p:cNvPr id="431" name="Google Shape;431;p13"/>
          <p:cNvSpPr txBox="1"/>
          <p:nvPr/>
        </p:nvSpPr>
        <p:spPr>
          <a:xfrm>
            <a:off x="5639311" y="3065715"/>
            <a:ext cx="4267200" cy="189278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300" b="0" i="0" u="none" dirty="0">
                <a:solidFill>
                  <a:schemeClr val="dk1"/>
                </a:solidFill>
                <a:latin typeface="Tahoma"/>
                <a:ea typeface="Tahoma"/>
                <a:cs typeface="Tahoma"/>
                <a:sym typeface="Tahoma"/>
              </a:rPr>
              <a:t>Khí hậu đang dần thay đổi và thiên tai xảy ra rất nhiều trên thế giới. Bài toán </a:t>
            </a:r>
            <a:r>
              <a:rPr lang="vi-VN" sz="1200" b="1" dirty="0">
                <a:solidFill>
                  <a:srgbClr val="FF0000"/>
                </a:solidFill>
              </a:rPr>
              <a:t>Đánh giá mức độ hư hại của toàn nhà</a:t>
            </a:r>
            <a:r>
              <a:rPr lang="vi-VN" sz="1300" b="0" i="0" u="none" dirty="0">
                <a:solidFill>
                  <a:schemeClr val="dk1"/>
                </a:solidFill>
                <a:latin typeface="Tahoma"/>
                <a:ea typeface="Tahoma"/>
                <a:cs typeface="Tahoma"/>
                <a:sym typeface="Tahoma"/>
              </a:rPr>
              <a:t> ra đời để nhằm mục đích ứng phó, đánh giá thiệt hại một cách kịp thời.</a:t>
            </a:r>
          </a:p>
          <a:p>
            <a:pPr marL="171450" marR="0" lvl="0" indent="-171450" algn="just" rtl="0">
              <a:lnSpc>
                <a:spcPct val="100000"/>
              </a:lnSpc>
              <a:spcBef>
                <a:spcPts val="0"/>
              </a:spcBef>
              <a:spcAft>
                <a:spcPts val="0"/>
              </a:spcAft>
              <a:buClr>
                <a:schemeClr val="dk1"/>
              </a:buClr>
              <a:buSzPts val="1200"/>
              <a:buFont typeface="Tahoma"/>
              <a:buChar char="•"/>
            </a:pPr>
            <a:r>
              <a:rPr lang="vi-VN" sz="1300" b="0" i="0" u="none" dirty="0">
                <a:solidFill>
                  <a:schemeClr val="dk1"/>
                </a:solidFill>
                <a:latin typeface="Tahoma"/>
                <a:ea typeface="Tahoma"/>
                <a:cs typeface="Tahoma"/>
                <a:sym typeface="Tahoma"/>
              </a:rPr>
              <a:t>Có rất ít bộ dữ liệu được đề xuất và bộ dữ liệu ISBDA cho thấy một cách nhìn rõ ràng và đa dạng.</a:t>
            </a:r>
          </a:p>
          <a:p>
            <a:pPr marL="171450" marR="0" lvl="0" indent="-171450" algn="just" rtl="0">
              <a:lnSpc>
                <a:spcPct val="100000"/>
              </a:lnSpc>
              <a:spcBef>
                <a:spcPts val="0"/>
              </a:spcBef>
              <a:spcAft>
                <a:spcPts val="0"/>
              </a:spcAft>
              <a:buClr>
                <a:schemeClr val="dk1"/>
              </a:buClr>
              <a:buSzPts val="1200"/>
              <a:buFont typeface="Tahoma"/>
              <a:buChar char="•"/>
            </a:pPr>
            <a:r>
              <a:rPr lang="vi-VN" sz="1300" b="0" i="0" u="none" dirty="0">
                <a:solidFill>
                  <a:schemeClr val="dk1"/>
                </a:solidFill>
                <a:latin typeface="Tahoma"/>
                <a:ea typeface="Tahoma"/>
                <a:cs typeface="Tahoma"/>
                <a:sym typeface="Tahoma"/>
              </a:rPr>
              <a:t>Để đánh giá chính xác mức độ hư hại của một tòa nhà là vấn đề không phải đơn giản và gặp nhiều thách thức.</a:t>
            </a:r>
          </a:p>
        </p:txBody>
      </p:sp>
      <p:sp>
        <p:nvSpPr>
          <p:cNvPr id="433" name="Google Shape;433;p13"/>
          <p:cNvSpPr txBox="1"/>
          <p:nvPr/>
        </p:nvSpPr>
        <p:spPr>
          <a:xfrm>
            <a:off x="620712" y="3090862"/>
            <a:ext cx="4267200" cy="2246729"/>
          </a:xfrm>
          <a:prstGeom prst="rect">
            <a:avLst/>
          </a:prstGeom>
          <a:noFill/>
          <a:ln>
            <a:noFill/>
          </a:ln>
        </p:spPr>
        <p:txBody>
          <a:bodyPr spcFirstLastPara="1" wrap="square" lIns="91425" tIns="45700" rIns="91425" bIns="45700" anchor="t" anchorCtr="0">
            <a:spAutoFit/>
          </a:bodyPr>
          <a:lstStyle/>
          <a:p>
            <a:pPr marL="457200" marR="0" lvl="0" indent="-285750" algn="just" rtl="0">
              <a:lnSpc>
                <a:spcPct val="100000"/>
              </a:lnSpc>
              <a:spcBef>
                <a:spcPts val="0"/>
              </a:spcBef>
              <a:spcAft>
                <a:spcPts val="0"/>
              </a:spcAft>
              <a:buClr>
                <a:schemeClr val="dk1"/>
              </a:buClr>
              <a:buSzPts val="1200"/>
              <a:buFont typeface="Arial" panose="020B0604020202020204" pitchFamily="34" charset="0"/>
              <a:buChar char="•"/>
            </a:pPr>
            <a:r>
              <a:rPr lang="vi-VN" b="1" dirty="0">
                <a:solidFill>
                  <a:srgbClr val="FF0000"/>
                </a:solidFill>
              </a:rPr>
              <a:t>Đánh giá mức độ hư hại của toàn nhà</a:t>
            </a:r>
            <a:r>
              <a:rPr lang="vi-VN" dirty="0"/>
              <a:t> là bài toán mô tả mức độ hư hại của tòa nhà sau thiên tai (tối đa là 7 ngày).</a:t>
            </a:r>
          </a:p>
          <a:p>
            <a:pPr marL="457200" marR="0" lvl="0" indent="-285750" algn="just" rtl="0">
              <a:lnSpc>
                <a:spcPct val="100000"/>
              </a:lnSpc>
              <a:spcBef>
                <a:spcPts val="0"/>
              </a:spcBef>
              <a:spcAft>
                <a:spcPts val="0"/>
              </a:spcAft>
              <a:buClr>
                <a:schemeClr val="dk1"/>
              </a:buClr>
              <a:buSzPts val="1200"/>
              <a:buFont typeface="Arial" panose="020B0604020202020204" pitchFamily="34" charset="0"/>
              <a:buChar char="•"/>
            </a:pPr>
            <a:r>
              <a:rPr lang="vi-VN" dirty="0"/>
              <a:t>Nghiên cứu một số thuật toán để giải quyết bài toán đã ra đời trước đây.</a:t>
            </a:r>
          </a:p>
          <a:p>
            <a:pPr marL="457200" marR="0" lvl="0" indent="-285750" algn="just" rtl="0">
              <a:lnSpc>
                <a:spcPct val="100000"/>
              </a:lnSpc>
              <a:spcBef>
                <a:spcPts val="0"/>
              </a:spcBef>
              <a:spcAft>
                <a:spcPts val="0"/>
              </a:spcAft>
              <a:buClr>
                <a:schemeClr val="dk1"/>
              </a:buClr>
              <a:buSzPts val="1200"/>
              <a:buFont typeface="Arial" panose="020B0604020202020204" pitchFamily="34" charset="0"/>
              <a:buChar char="•"/>
            </a:pPr>
            <a:r>
              <a:rPr lang="vi-VN" dirty="0"/>
              <a:t>Thử nghiệm mô hình trên bộ dữ liệu và tìm cách cải thiện độ chính xác cho thuật toán được chọn.</a:t>
            </a:r>
          </a:p>
          <a:p>
            <a:pPr marL="457200" marR="0" lvl="0" indent="-285750" algn="just" rtl="0">
              <a:lnSpc>
                <a:spcPct val="100000"/>
              </a:lnSpc>
              <a:spcBef>
                <a:spcPts val="0"/>
              </a:spcBef>
              <a:spcAft>
                <a:spcPts val="0"/>
              </a:spcAft>
              <a:buClr>
                <a:schemeClr val="dk1"/>
              </a:buClr>
              <a:buSzPts val="1200"/>
              <a:buFont typeface="Arial" panose="020B0604020202020204" pitchFamily="34" charset="0"/>
              <a:buChar char="•"/>
            </a:pPr>
            <a:endParaRPr lang="vi-VN" dirty="0"/>
          </a:p>
          <a:p>
            <a:pPr marL="457200" marR="0" lvl="0" indent="-285750" algn="just" rtl="0">
              <a:lnSpc>
                <a:spcPct val="100000"/>
              </a:lnSpc>
              <a:spcBef>
                <a:spcPts val="0"/>
              </a:spcBef>
              <a:spcAft>
                <a:spcPts val="0"/>
              </a:spcAft>
              <a:buClr>
                <a:schemeClr val="dk1"/>
              </a:buClr>
              <a:buSzPts val="1200"/>
              <a:buFont typeface="Arial" panose="020B0604020202020204" pitchFamily="34" charset="0"/>
              <a:buChar char="•"/>
            </a:pPr>
            <a:endParaRPr dirty="0"/>
          </a:p>
        </p:txBody>
      </p:sp>
      <p:sp>
        <p:nvSpPr>
          <p:cNvPr id="6" name="Google Shape;110;p13">
            <a:extLst>
              <a:ext uri="{FF2B5EF4-FFF2-40B4-BE49-F238E27FC236}">
                <a16:creationId xmlns:a16="http://schemas.microsoft.com/office/drawing/2014/main" id="{C596D771-66B1-69F5-ED91-2C327BFEDD80}"/>
              </a:ext>
            </a:extLst>
          </p:cNvPr>
          <p:cNvSpPr txBox="1"/>
          <p:nvPr/>
        </p:nvSpPr>
        <p:spPr>
          <a:xfrm>
            <a:off x="4697921" y="1532664"/>
            <a:ext cx="220027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i="0" u="none" dirty="0">
                <a:solidFill>
                  <a:schemeClr val="lt1"/>
                </a:solidFill>
                <a:latin typeface="Arial"/>
                <a:ea typeface="Arial"/>
                <a:cs typeface="Arial"/>
                <a:sym typeface="Arial"/>
              </a:rPr>
              <a:t>Phạm Tấn Tài</a:t>
            </a:r>
            <a:r>
              <a:rPr lang="vi-VN" sz="1600" b="1" i="0" u="none" baseline="30000" dirty="0">
                <a:solidFill>
                  <a:schemeClr val="lt1"/>
                </a:solidFill>
                <a:latin typeface="Arial"/>
                <a:ea typeface="Arial"/>
                <a:cs typeface="Arial"/>
                <a:sym typeface="Arial"/>
              </a:rPr>
              <a:t>2,4</a:t>
            </a:r>
            <a:r>
              <a:rPr lang="en-US" sz="1600" b="1" i="0" u="none" dirty="0">
                <a:solidFill>
                  <a:schemeClr val="lt1"/>
                </a:solidFill>
                <a:latin typeface="Arial"/>
                <a:ea typeface="Arial"/>
                <a:cs typeface="Arial"/>
                <a:sym typeface="Arial"/>
              </a:rPr>
              <a:t> </a:t>
            </a:r>
            <a:endParaRPr dirty="0"/>
          </a:p>
        </p:txBody>
      </p:sp>
      <p:sp>
        <p:nvSpPr>
          <p:cNvPr id="7" name="Google Shape;110;p13">
            <a:extLst>
              <a:ext uri="{FF2B5EF4-FFF2-40B4-BE49-F238E27FC236}">
                <a16:creationId xmlns:a16="http://schemas.microsoft.com/office/drawing/2014/main" id="{ED3AC447-89F4-96E2-9347-254F0C9CD43D}"/>
              </a:ext>
            </a:extLst>
          </p:cNvPr>
          <p:cNvSpPr txBox="1"/>
          <p:nvPr/>
        </p:nvSpPr>
        <p:spPr>
          <a:xfrm>
            <a:off x="6322807" y="1530718"/>
            <a:ext cx="220027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i="0" u="none" dirty="0">
                <a:solidFill>
                  <a:schemeClr val="lt1"/>
                </a:solidFill>
                <a:latin typeface="Arial"/>
                <a:ea typeface="Arial"/>
                <a:cs typeface="Arial"/>
                <a:sym typeface="Arial"/>
              </a:rPr>
              <a:t>Lê Trọng Hảo</a:t>
            </a:r>
            <a:r>
              <a:rPr lang="vi-VN" sz="1600" b="1" i="0" u="none" baseline="30000" dirty="0">
                <a:solidFill>
                  <a:schemeClr val="lt1"/>
                </a:solidFill>
                <a:latin typeface="Arial"/>
                <a:ea typeface="Arial"/>
                <a:cs typeface="Arial"/>
                <a:sym typeface="Arial"/>
              </a:rPr>
              <a:t>3,4</a:t>
            </a:r>
            <a:r>
              <a:rPr lang="en-US" sz="1600" b="1" i="0" u="none" dirty="0">
                <a:solidFill>
                  <a:schemeClr val="lt1"/>
                </a:solidFill>
                <a:latin typeface="Arial"/>
                <a:ea typeface="Arial"/>
                <a:cs typeface="Arial"/>
                <a:sym typeface="Arial"/>
              </a:rPr>
              <a:t> </a:t>
            </a:r>
            <a:endParaRPr dirty="0"/>
          </a:p>
        </p:txBody>
      </p:sp>
      <p:pic>
        <p:nvPicPr>
          <p:cNvPr id="4" name="Picture 3">
            <a:extLst>
              <a:ext uri="{FF2B5EF4-FFF2-40B4-BE49-F238E27FC236}">
                <a16:creationId xmlns:a16="http://schemas.microsoft.com/office/drawing/2014/main" id="{1B19B5D5-BDA5-3239-2CAF-84A8E724E808}"/>
              </a:ext>
            </a:extLst>
          </p:cNvPr>
          <p:cNvPicPr>
            <a:picLocks noChangeAspect="1"/>
          </p:cNvPicPr>
          <p:nvPr/>
        </p:nvPicPr>
        <p:blipFill>
          <a:blip r:embed="rId6"/>
          <a:stretch>
            <a:fillRect/>
          </a:stretch>
        </p:blipFill>
        <p:spPr>
          <a:xfrm>
            <a:off x="393700" y="6095999"/>
            <a:ext cx="9821862" cy="2441197"/>
          </a:xfrm>
          <a:prstGeom prst="rect">
            <a:avLst/>
          </a:prstGeom>
        </p:spPr>
      </p:pic>
      <p:pic>
        <p:nvPicPr>
          <p:cNvPr id="10" name="Picture 9">
            <a:extLst>
              <a:ext uri="{FF2B5EF4-FFF2-40B4-BE49-F238E27FC236}">
                <a16:creationId xmlns:a16="http://schemas.microsoft.com/office/drawing/2014/main" id="{7959028C-D68E-03E5-0619-8BBFFC42B83A}"/>
              </a:ext>
            </a:extLst>
          </p:cNvPr>
          <p:cNvPicPr>
            <a:picLocks noChangeAspect="1"/>
          </p:cNvPicPr>
          <p:nvPr/>
        </p:nvPicPr>
        <p:blipFill>
          <a:blip r:embed="rId7"/>
          <a:stretch>
            <a:fillRect/>
          </a:stretch>
        </p:blipFill>
        <p:spPr>
          <a:xfrm>
            <a:off x="642415" y="8998909"/>
            <a:ext cx="6099640" cy="2693048"/>
          </a:xfrm>
          <a:prstGeom prst="rect">
            <a:avLst/>
          </a:prstGeom>
        </p:spPr>
      </p:pic>
      <p:sp>
        <p:nvSpPr>
          <p:cNvPr id="11" name="TextBox 10">
            <a:extLst>
              <a:ext uri="{FF2B5EF4-FFF2-40B4-BE49-F238E27FC236}">
                <a16:creationId xmlns:a16="http://schemas.microsoft.com/office/drawing/2014/main" id="{F918DEE1-ABED-0AC1-1B02-204D87F4AC03}"/>
              </a:ext>
            </a:extLst>
          </p:cNvPr>
          <p:cNvSpPr txBox="1"/>
          <p:nvPr/>
        </p:nvSpPr>
        <p:spPr>
          <a:xfrm>
            <a:off x="2616150" y="11703810"/>
            <a:ext cx="2824444" cy="307777"/>
          </a:xfrm>
          <a:prstGeom prst="rect">
            <a:avLst/>
          </a:prstGeom>
          <a:noFill/>
        </p:spPr>
        <p:txBody>
          <a:bodyPr wrap="square" rtlCol="0">
            <a:spAutoFit/>
          </a:bodyPr>
          <a:lstStyle/>
          <a:p>
            <a:r>
              <a:rPr lang="vi-VN"/>
              <a:t>Hình 1: Mô hình MSNet</a:t>
            </a:r>
            <a:endParaRPr lang="en-US" dirty="0"/>
          </a:p>
        </p:txBody>
      </p:sp>
      <p:sp>
        <p:nvSpPr>
          <p:cNvPr id="12" name="Google Shape;430;p13">
            <a:extLst>
              <a:ext uri="{FF2B5EF4-FFF2-40B4-BE49-F238E27FC236}">
                <a16:creationId xmlns:a16="http://schemas.microsoft.com/office/drawing/2014/main" id="{5B7AD20F-FCDA-08F1-61EA-54C6431009A6}"/>
              </a:ext>
            </a:extLst>
          </p:cNvPr>
          <p:cNvSpPr txBox="1"/>
          <p:nvPr/>
        </p:nvSpPr>
        <p:spPr>
          <a:xfrm>
            <a:off x="3810767" y="12031704"/>
            <a:ext cx="3182170" cy="2246729"/>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dirty="0"/>
              <a:t>Trích xuất các đặc điểm không gian của hình ảnh đầu vào bằng cách sử dụng Feature Pyramid Network dựa trên ResNet-50.</a:t>
            </a:r>
            <a:endParaRPr lang="vi-VN" dirty="0"/>
          </a:p>
          <a:p>
            <a:pPr marL="228600" indent="-228600" algn="just">
              <a:buClr>
                <a:schemeClr val="dk1"/>
              </a:buClr>
              <a:buSzPts val="1200"/>
              <a:buFont typeface="Tahoma"/>
              <a:buChar char="•"/>
            </a:pPr>
            <a:r>
              <a:rPr lang="vi-VN" dirty="0"/>
              <a:t>Mask R-CNN Head: bao gồm đầu R-CNN cho hộp bouding box và dự đoán lớp, và đầu mask cho dự đoán mask.</a:t>
            </a:r>
          </a:p>
          <a:p>
            <a:pPr marL="228600" marR="0" lvl="0" indent="-228600" algn="just" rtl="0">
              <a:lnSpc>
                <a:spcPct val="100000"/>
              </a:lnSpc>
              <a:spcBef>
                <a:spcPts val="0"/>
              </a:spcBef>
              <a:spcAft>
                <a:spcPts val="0"/>
              </a:spcAft>
              <a:buClr>
                <a:schemeClr val="dk1"/>
              </a:buClr>
              <a:buSzPts val="1200"/>
              <a:buFont typeface="Tahoma"/>
              <a:buChar char="•"/>
            </a:pPr>
            <a:endParaRPr lang="vi-VN" dirty="0"/>
          </a:p>
          <a:p>
            <a:pPr marL="228600" marR="0" lvl="0" indent="-228600" algn="just" rtl="0">
              <a:lnSpc>
                <a:spcPct val="100000"/>
              </a:lnSpc>
              <a:spcBef>
                <a:spcPts val="0"/>
              </a:spcBef>
              <a:spcAft>
                <a:spcPts val="0"/>
              </a:spcAft>
              <a:buClr>
                <a:schemeClr val="dk1"/>
              </a:buClr>
              <a:buSzPts val="1200"/>
              <a:buFont typeface="Tahoma"/>
              <a:buChar char="•"/>
            </a:pPr>
            <a:endParaRPr dirty="0"/>
          </a:p>
        </p:txBody>
      </p:sp>
      <p:sp>
        <p:nvSpPr>
          <p:cNvPr id="13" name="Google Shape;430;p13">
            <a:extLst>
              <a:ext uri="{FF2B5EF4-FFF2-40B4-BE49-F238E27FC236}">
                <a16:creationId xmlns:a16="http://schemas.microsoft.com/office/drawing/2014/main" id="{9729D9C3-3C81-7B8E-8E8B-3F61665DED56}"/>
              </a:ext>
            </a:extLst>
          </p:cNvPr>
          <p:cNvSpPr txBox="1"/>
          <p:nvPr/>
        </p:nvSpPr>
        <p:spPr>
          <a:xfrm>
            <a:off x="6847654" y="11694452"/>
            <a:ext cx="3182170" cy="2677616"/>
          </a:xfrm>
          <a:prstGeom prst="rect">
            <a:avLst/>
          </a:prstGeom>
          <a:noFill/>
          <a:ln>
            <a:noFill/>
          </a:ln>
        </p:spPr>
        <p:txBody>
          <a:bodyPr spcFirstLastPara="1" wrap="square" lIns="91425" tIns="45700" rIns="91425" bIns="45700" anchor="t" anchorCtr="0">
            <a:spAutoFit/>
          </a:bodyPr>
          <a:lstStyle/>
          <a:p>
            <a:pPr marL="228600" indent="-228600" algn="just">
              <a:buClr>
                <a:schemeClr val="dk1"/>
              </a:buClr>
              <a:buSzPts val="1200"/>
              <a:buFont typeface="Tahoma"/>
              <a:buChar char="•"/>
            </a:pPr>
            <a:r>
              <a:rPr lang="vi-VN" dirty="0"/>
              <a:t>Xây dựng mô hình hoàn chỉnh từ các cấu trúc đã nêu.</a:t>
            </a:r>
          </a:p>
          <a:p>
            <a:pPr marL="228600" indent="-228600" algn="just">
              <a:buClr>
                <a:schemeClr val="dk1"/>
              </a:buClr>
              <a:buSzPts val="1200"/>
              <a:buFont typeface="Tahoma"/>
              <a:buChar char="•"/>
            </a:pPr>
            <a:r>
              <a:rPr lang="vi-VN" dirty="0"/>
              <a:t>Hiểu rõ về ý tưởng, ưu nhược điểm và ứng dụng được các thuật toán vào các bài toán cụ thể.</a:t>
            </a:r>
          </a:p>
          <a:p>
            <a:pPr marL="228600" indent="-228600" algn="just">
              <a:buClr>
                <a:schemeClr val="dk1"/>
              </a:buClr>
              <a:buSzPts val="1200"/>
              <a:buFont typeface="Tahoma"/>
              <a:buChar char="•"/>
            </a:pPr>
            <a:r>
              <a:rPr lang="vi-VN" dirty="0"/>
              <a:t>Đạt được kết quả đánh giá ngang bằng hoặc cao hơn các phương pháp hiện có.</a:t>
            </a:r>
          </a:p>
          <a:p>
            <a:pPr marL="228600" indent="-228600" algn="just">
              <a:buClr>
                <a:schemeClr val="dk1"/>
              </a:buClr>
              <a:buSzPts val="1200"/>
              <a:buFont typeface="Tahoma"/>
              <a:buChar char="•"/>
            </a:pPr>
            <a:r>
              <a:rPr lang="vi-VN" dirty="0"/>
              <a:t>Công bố mã nguồn hoàn chỉnh và kèm theo hướng dẫn cài đặt, sử dụng.</a:t>
            </a:r>
          </a:p>
          <a:p>
            <a:pPr marL="228600" marR="0" lvl="0" indent="-228600" algn="just" rtl="0">
              <a:lnSpc>
                <a:spcPct val="100000"/>
              </a:lnSpc>
              <a:spcBef>
                <a:spcPts val="0"/>
              </a:spcBef>
              <a:spcAft>
                <a:spcPts val="0"/>
              </a:spcAft>
              <a:buClr>
                <a:schemeClr val="dk1"/>
              </a:buClr>
              <a:buSzPts val="1200"/>
              <a:buFont typeface="Tahoma"/>
              <a:buChar char="•"/>
            </a:pPr>
            <a:endParaRPr dirty="0"/>
          </a:p>
        </p:txBody>
      </p:sp>
      <p:sp>
        <p:nvSpPr>
          <p:cNvPr id="14" name="Google Shape;430;p13">
            <a:extLst>
              <a:ext uri="{FF2B5EF4-FFF2-40B4-BE49-F238E27FC236}">
                <a16:creationId xmlns:a16="http://schemas.microsoft.com/office/drawing/2014/main" id="{92B5ED47-9E93-9633-70DC-AD4DBA005A64}"/>
              </a:ext>
            </a:extLst>
          </p:cNvPr>
          <p:cNvSpPr txBox="1"/>
          <p:nvPr/>
        </p:nvSpPr>
        <p:spPr>
          <a:xfrm>
            <a:off x="6847654" y="9153045"/>
            <a:ext cx="3182170" cy="2246729"/>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vi-VN" dirty="0"/>
              <a:t>Đề xuất để hiệu chỉnh điểm tin cậy của các cá thể trong các khung liền kề có chung các đặc điểm ngoại hình nhưng có sự khác biệt về điểm tin cậy bằng phương pháp Score Refinement Network.</a:t>
            </a:r>
          </a:p>
          <a:p>
            <a:pPr marL="228600" marR="0" lvl="0" indent="-228600" algn="just" rtl="0">
              <a:lnSpc>
                <a:spcPct val="100000"/>
              </a:lnSpc>
              <a:spcBef>
                <a:spcPts val="0"/>
              </a:spcBef>
              <a:spcAft>
                <a:spcPts val="0"/>
              </a:spcAft>
              <a:buClr>
                <a:schemeClr val="dk1"/>
              </a:buClr>
              <a:buSzPts val="1200"/>
              <a:buFont typeface="Tahoma"/>
              <a:buChar char="•"/>
            </a:pPr>
            <a:r>
              <a:rPr lang="vi-VN" dirty="0"/>
              <a:t>Huấn luyện mô hình trên bộ dữ liệu được chọn là bộ dữ liệu ISBDA và đánh giá mô hình qua các độ đo đã quy định trước.</a:t>
            </a:r>
            <a:endParaRPr dirty="0"/>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511</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Arial</vt:lpstr>
      <vt:lpstr>Cambria Math</vt:lpstr>
      <vt:lpstr>Tahoma</vt:lpstr>
      <vt:lpstr>Times</vt:lpstr>
      <vt:lpstr>新しいプレゼンテーション</vt:lpstr>
      <vt:lpstr>ĐÁNH GIÁ MỨC ĐỘ HƯ HẠI CỦA CÁC TOÀ NHÀ SAU THIÊN TAI TỪ KHÔNG ẢNH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Processing in Video</dc:title>
  <cp:lastModifiedBy>Nguyễn Văn Toàn</cp:lastModifiedBy>
  <cp:revision>4</cp:revision>
  <dcterms:modified xsi:type="dcterms:W3CDTF">2023-02-24T02:06:37Z</dcterms:modified>
</cp:coreProperties>
</file>