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3" r:id="rId5"/>
    <p:sldId id="259" r:id="rId6"/>
    <p:sldId id="260" r:id="rId7"/>
    <p:sldId id="264" r:id="rId8"/>
    <p:sldId id="265" r:id="rId9"/>
    <p:sldId id="261" r:id="rId10"/>
    <p:sldId id="262"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86" d="100"/>
          <a:sy n="86" d="100"/>
        </p:scale>
        <p:origin x="1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5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 </a:t>
            </a:r>
            <a:r>
              <a:rPr lang="vi-VN"/>
              <a:t>Tìm hiểu về bài toán bao gồm: thách thức, hướng giải quyết, phương pháp đã được đề xuất trước đó, độ đo và bộ dữ liệu công khai được sử dụng.</a:t>
            </a:r>
            <a:endParaRPr lang="en-US"/>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vi-VN"/>
              <a:t>Phân tích những mô hình có </a:t>
            </a:r>
            <a:r>
              <a:rPr lang="en-US"/>
              <a:t>sẵn</a:t>
            </a:r>
            <a:r>
              <a:rPr lang="vi-VN"/>
              <a:t>. Tìm ra những ưu, nhược điểm của từng mô hình. Kết hợp với các phương pháp có sẵn, sửa đổi thử nghiệm các phiên bản khác nhau để tìm ra mô hình có kết quả cao nhất.</a:t>
            </a:r>
            <a:endParaRPr lang="en-US"/>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vi-VN"/>
              <a:t>Xây dựng các mô hình và đưa ra đánh giá.</a:t>
            </a:r>
            <a:endParaRPr lang="en-US"/>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vi-VN"/>
              <a:t>Xây dựng chương trình ứng dụng minh họa.</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vi-VN"/>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39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48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hao1610/CS519.N11"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youtu.be/sdCJfK61JW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71156"/>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t>ĐÁNH GIÁ MỨC ĐỘ HƯ HẠI CỦA CÁC TOÀ NHÀ SAU THIÊN TAI TỪ KHÔNG ẢNH</a:t>
            </a:r>
            <a:endParaRPr lang="en-US" b="1" dirty="0"/>
          </a:p>
        </p:txBody>
      </p:sp>
      <p:sp>
        <p:nvSpPr>
          <p:cNvPr id="67" name="Google Shape;67;p13"/>
          <p:cNvSpPr txBox="1">
            <a:spLocks noGrp="1"/>
          </p:cNvSpPr>
          <p:nvPr>
            <p:ph type="title"/>
          </p:nvPr>
        </p:nvSpPr>
        <p:spPr>
          <a:xfrm>
            <a:off x="2242109" y="2864358"/>
            <a:ext cx="4659782" cy="1012800"/>
          </a:xfrm>
          <a:prstGeom prst="rect">
            <a:avLst/>
          </a:prstGeom>
        </p:spPr>
        <p:txBody>
          <a:bodyPr spcFirstLastPara="1" wrap="square" lIns="91425" tIns="91425" rIns="91425" bIns="91425" anchor="ctr" anchorCtr="0">
            <a:noAutofit/>
          </a:bodyPr>
          <a:lstStyle/>
          <a:p>
            <a:r>
              <a:rPr lang="en" sz="2400" b="1" dirty="0"/>
              <a:t>Nguyễn Văn </a:t>
            </a:r>
            <a:r>
              <a:rPr lang="vi-VN" sz="2400" b="1" dirty="0"/>
              <a:t>Toàn</a:t>
            </a:r>
            <a:r>
              <a:rPr lang="en" sz="2400" b="1" dirty="0"/>
              <a:t> </a:t>
            </a:r>
            <a:r>
              <a:rPr lang="en" sz="2400" b="1"/>
              <a:t>– </a:t>
            </a:r>
            <a:r>
              <a:rPr lang="vi-VN" sz="2400" b="1"/>
              <a:t>20522028</a:t>
            </a:r>
            <a:br>
              <a:rPr lang="en-US" sz="2400" b="1"/>
            </a:br>
            <a:r>
              <a:rPr lang="vi-VN" sz="2400" b="1"/>
              <a:t>Lê Trọng Hảo </a:t>
            </a:r>
            <a:r>
              <a:rPr lang="en" sz="2400" b="1"/>
              <a:t>–</a:t>
            </a:r>
            <a:r>
              <a:rPr lang="vi-VN" sz="2400" b="1"/>
              <a:t> 20520178</a:t>
            </a:r>
            <a:br>
              <a:rPr lang="vi-VN" sz="2400" b="1" dirty="0"/>
            </a:br>
            <a:r>
              <a:rPr lang="vi-VN" sz="2400" b="1" dirty="0"/>
              <a:t>Phạm Tấn </a:t>
            </a:r>
            <a:r>
              <a:rPr lang="vi-VN" sz="2400" b="1"/>
              <a:t>Tài </a:t>
            </a:r>
            <a:r>
              <a:rPr lang="en" sz="2400" b="1"/>
              <a:t>–</a:t>
            </a:r>
            <a:r>
              <a:rPr lang="vi-VN" sz="2400" b="1"/>
              <a:t> 20521861</a:t>
            </a: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03" name="Google Shape;103;p1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Arial"/>
              <a:buChar char="●"/>
            </a:pPr>
            <a:r>
              <a:rPr lang="en-US" sz="1300" dirty="0"/>
              <a:t>[1]. Zhu, </a:t>
            </a:r>
            <a:r>
              <a:rPr lang="en-US" sz="1300" dirty="0" err="1"/>
              <a:t>Xiaoyu</a:t>
            </a:r>
            <a:r>
              <a:rPr lang="en-US" sz="1300" dirty="0"/>
              <a:t>, </a:t>
            </a:r>
            <a:r>
              <a:rPr lang="en-US" sz="1300" dirty="0" err="1"/>
              <a:t>Junwei</a:t>
            </a:r>
            <a:r>
              <a:rPr lang="en-US" sz="1300" dirty="0"/>
              <a:t> Liang, and Alexander Hauptmann. "</a:t>
            </a:r>
            <a:r>
              <a:rPr lang="en-US" sz="1300" dirty="0" err="1"/>
              <a:t>Msnet</a:t>
            </a:r>
            <a:r>
              <a:rPr lang="en-US" sz="1300" dirty="0"/>
              <a:t>: A multilevel instance segmentation network for natural disaster damage assessment in aerial videos." Proceedings of the IEEE/CVF winter conference on applications of computer vision. 2021.</a:t>
            </a:r>
          </a:p>
          <a:p>
            <a:pPr marL="457200" lvl="0" indent="-368300" algn="just" rtl="0">
              <a:spcBef>
                <a:spcPts val="0"/>
              </a:spcBef>
              <a:spcAft>
                <a:spcPts val="0"/>
              </a:spcAft>
              <a:buSzPts val="2200"/>
              <a:buFont typeface="Arial"/>
              <a:buChar char="●"/>
            </a:pPr>
            <a:r>
              <a:rPr lang="en-US" sz="1300" dirty="0"/>
              <a:t>[2]. Lin, </a:t>
            </a:r>
            <a:r>
              <a:rPr lang="en-US" sz="1300" dirty="0" err="1"/>
              <a:t>Huei</a:t>
            </a:r>
            <a:r>
              <a:rPr lang="en-US" sz="1300" dirty="0"/>
              <a:t>-Yung, Kai-Chun Tu, and </a:t>
            </a:r>
            <a:r>
              <a:rPr lang="en-US" sz="1300" dirty="0" err="1"/>
              <a:t>Chih</a:t>
            </a:r>
            <a:r>
              <a:rPr lang="en-US" sz="1300" dirty="0"/>
              <a:t>-Yi Li. "VAID: An aerial image dataset for vehicle detection and classification." IEEE Access 8 (2020): 212209-212219.</a:t>
            </a:r>
          </a:p>
          <a:p>
            <a:pPr marL="457200" lvl="0" indent="-368300" algn="just" rtl="0">
              <a:spcBef>
                <a:spcPts val="0"/>
              </a:spcBef>
              <a:spcAft>
                <a:spcPts val="0"/>
              </a:spcAft>
              <a:buSzPts val="2200"/>
              <a:buFont typeface="Arial"/>
              <a:buChar char="●"/>
            </a:pPr>
            <a:r>
              <a:rPr lang="en-US" sz="1300" dirty="0"/>
              <a:t>[3]. </a:t>
            </a:r>
            <a:r>
              <a:rPr lang="en-US" sz="1300" dirty="0" err="1"/>
              <a:t>Verykokou</a:t>
            </a:r>
            <a:r>
              <a:rPr lang="en-US" sz="1300" dirty="0"/>
              <a:t>, </a:t>
            </a:r>
            <a:r>
              <a:rPr lang="en-US" sz="1300" dirty="0" err="1"/>
              <a:t>Styliani</a:t>
            </a:r>
            <a:r>
              <a:rPr lang="en-US" sz="1300" dirty="0"/>
              <a:t>, et al. "3D reconstruction of disaster scenes for urban search and rescue." Multimedia tools and applications 77 (2018): 9691-9717.</a:t>
            </a:r>
          </a:p>
          <a:p>
            <a:pPr marL="457200" lvl="0" indent="-368300" algn="just" rtl="0">
              <a:spcBef>
                <a:spcPts val="0"/>
              </a:spcBef>
              <a:spcAft>
                <a:spcPts val="0"/>
              </a:spcAft>
              <a:buSzPts val="2200"/>
              <a:buFont typeface="Arial"/>
              <a:buChar char="●"/>
            </a:pPr>
            <a:r>
              <a:rPr lang="en-US" sz="1300" dirty="0"/>
              <a:t>[4]. Sean Andrew Chen, Andrew </a:t>
            </a:r>
            <a:r>
              <a:rPr lang="en-US" sz="1300" dirty="0" err="1"/>
              <a:t>Escay</a:t>
            </a:r>
            <a:r>
              <a:rPr lang="en-US" sz="1300" dirty="0"/>
              <a:t>, Christopher </a:t>
            </a:r>
            <a:r>
              <a:rPr lang="en-US" sz="1300" dirty="0" err="1"/>
              <a:t>Haberland</a:t>
            </a:r>
            <a:r>
              <a:rPr lang="en-US" sz="1300" dirty="0"/>
              <a:t>, Tessa Schneider, Valentina </a:t>
            </a:r>
            <a:r>
              <a:rPr lang="en-US" sz="1300" dirty="0" err="1"/>
              <a:t>Staneva</a:t>
            </a:r>
            <a:r>
              <a:rPr lang="en-US" sz="1300" dirty="0"/>
              <a:t>, and </a:t>
            </a:r>
            <a:r>
              <a:rPr lang="en-US" sz="1300" dirty="0" err="1"/>
              <a:t>Youngjun</a:t>
            </a:r>
            <a:r>
              <a:rPr lang="en-US" sz="1300" dirty="0"/>
              <a:t> Choe. Benchmark dataset for automatic damaged building detection from post-hurricane remotely sensed imagery. </a:t>
            </a:r>
            <a:r>
              <a:rPr lang="en-US" sz="1300" dirty="0" err="1"/>
              <a:t>Arxiv</a:t>
            </a:r>
            <a:r>
              <a:rPr lang="en-US" sz="1300" dirty="0"/>
              <a:t>, 2018.</a:t>
            </a:r>
          </a:p>
          <a:p>
            <a:pPr marL="457200" lvl="0" indent="-368300" algn="just" rtl="0">
              <a:spcBef>
                <a:spcPts val="0"/>
              </a:spcBef>
              <a:spcAft>
                <a:spcPts val="0"/>
              </a:spcAft>
              <a:buSzPts val="2200"/>
              <a:buFont typeface="Arial"/>
              <a:buChar char="●"/>
            </a:pPr>
            <a:r>
              <a:rPr lang="en-US" sz="1300" dirty="0"/>
              <a:t>[5]. Vito </a:t>
            </a:r>
            <a:r>
              <a:rPr lang="en-US" sz="1300" dirty="0" err="1"/>
              <a:t>Romaniello</a:t>
            </a:r>
            <a:r>
              <a:rPr lang="en-US" sz="1300" dirty="0"/>
              <a:t>, Alessandro </a:t>
            </a:r>
            <a:r>
              <a:rPr lang="en-US" sz="1300" dirty="0" err="1"/>
              <a:t>Piscini</a:t>
            </a:r>
            <a:r>
              <a:rPr lang="en-US" sz="1300" dirty="0"/>
              <a:t>, Christian </a:t>
            </a:r>
            <a:r>
              <a:rPr lang="en-US" sz="1300" dirty="0" err="1"/>
              <a:t>Bignami</a:t>
            </a:r>
            <a:r>
              <a:rPr lang="en-US" sz="1300" dirty="0"/>
              <a:t>, Roberta </a:t>
            </a:r>
            <a:r>
              <a:rPr lang="en-US" sz="1300" dirty="0" err="1"/>
              <a:t>Anniballe</a:t>
            </a:r>
            <a:r>
              <a:rPr lang="en-US" sz="1300" dirty="0"/>
              <a:t>, and Salvatore </a:t>
            </a:r>
            <a:r>
              <a:rPr lang="en-US" sz="1300" dirty="0" err="1"/>
              <a:t>Stramondo</a:t>
            </a:r>
            <a:r>
              <a:rPr lang="en-US" sz="1300" dirty="0"/>
              <a:t>. Earthquake damage mapping by using remotely sensed data: the Haiti case study. Journal of Applied Remote Sensing, 11(1):1,16, 2017.</a:t>
            </a:r>
          </a:p>
          <a:p>
            <a:pPr marL="457200" lvl="0" indent="-368300" algn="just" rtl="0">
              <a:spcBef>
                <a:spcPts val="0"/>
              </a:spcBef>
              <a:spcAft>
                <a:spcPts val="0"/>
              </a:spcAft>
              <a:buSzPts val="2200"/>
              <a:buFont typeface="Arial"/>
              <a:buChar char="●"/>
            </a:pPr>
            <a:r>
              <a:rPr lang="en-US" sz="1300" dirty="0"/>
              <a:t>[6]. Tim G. J. Rudner, Marc </a:t>
            </a:r>
            <a:r>
              <a:rPr lang="en-US" sz="1300" dirty="0" err="1"/>
              <a:t>Rußwurm</a:t>
            </a:r>
            <a:r>
              <a:rPr lang="en-US" sz="1300" dirty="0"/>
              <a:t>, Jakub Fil, Ramona </a:t>
            </a:r>
            <a:r>
              <a:rPr lang="en-US" sz="1300" dirty="0" err="1"/>
              <a:t>Pelich</a:t>
            </a:r>
            <a:r>
              <a:rPr lang="en-US" sz="1300" dirty="0"/>
              <a:t>, Benjamin </a:t>
            </a:r>
            <a:r>
              <a:rPr lang="en-US" sz="1300" dirty="0" err="1"/>
              <a:t>Bischke</a:t>
            </a:r>
            <a:r>
              <a:rPr lang="en-US" sz="1300" dirty="0"/>
              <a:t>, Veronika </a:t>
            </a:r>
            <a:r>
              <a:rPr lang="en-US" sz="1300" dirty="0" err="1"/>
              <a:t>Kopackova</a:t>
            </a:r>
            <a:r>
              <a:rPr lang="en-US" sz="1300" dirty="0"/>
              <a:t>, and Piotr </a:t>
            </a:r>
            <a:r>
              <a:rPr lang="en-US" sz="1300" dirty="0" err="1"/>
              <a:t>Bilinski</a:t>
            </a:r>
            <a:r>
              <a:rPr lang="en-US" sz="1300" dirty="0"/>
              <a:t>. Multi3net: Segmenting flooded buildings via fusion of multiresolution, </a:t>
            </a:r>
            <a:r>
              <a:rPr lang="en-US" sz="1300" dirty="0" err="1"/>
              <a:t>multisensor</a:t>
            </a:r>
            <a:r>
              <a:rPr lang="en-US" sz="1300" dirty="0"/>
              <a:t>, and multitemporal satellite imagery. In Conference on Artificial Intelligence, 2019.</a:t>
            </a:r>
          </a:p>
          <a:p>
            <a:pPr marL="457200" lvl="0" indent="0" algn="l" rtl="0">
              <a:spcBef>
                <a:spcPts val="1600"/>
              </a:spcBef>
              <a:spcAft>
                <a:spcPts val="0"/>
              </a:spcAft>
              <a:buNone/>
            </a:pPr>
            <a:endParaRPr sz="13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dirty="0"/>
              <a:t>Lớp: CS519.</a:t>
            </a:r>
            <a:r>
              <a:rPr lang="vi-VN" dirty="0"/>
              <a:t>M11</a:t>
            </a:r>
            <a:endParaRPr dirty="0"/>
          </a:p>
          <a:p>
            <a:pPr marL="457200" lvl="0" indent="-368300" algn="l" rtl="0">
              <a:spcBef>
                <a:spcPts val="0"/>
              </a:spcBef>
              <a:spcAft>
                <a:spcPts val="0"/>
              </a:spcAft>
              <a:buSzPts val="2200"/>
              <a:buFont typeface="Arial"/>
              <a:buChar char="●"/>
            </a:pPr>
            <a:r>
              <a:rPr lang="en" dirty="0"/>
              <a:t>Link </a:t>
            </a:r>
            <a:r>
              <a:rPr lang="en"/>
              <a:t>Github nhóm: </a:t>
            </a:r>
            <a:r>
              <a:rPr lang="en-US">
                <a:hlinkClick r:id="rId3"/>
              </a:rPr>
              <a:t>https://github.com/Phao1610/CS519.N11</a:t>
            </a:r>
            <a:r>
              <a:rPr lang="en-US"/>
              <a:t> </a:t>
            </a:r>
            <a:r>
              <a:rPr lang="en"/>
              <a:t> </a:t>
            </a:r>
            <a:endParaRPr dirty="0"/>
          </a:p>
          <a:p>
            <a:pPr marL="457200" lvl="0" indent="-368300" algn="l" rtl="0">
              <a:spcBef>
                <a:spcPts val="0"/>
              </a:spcBef>
              <a:spcAft>
                <a:spcPts val="0"/>
              </a:spcAft>
              <a:buSzPts val="2200"/>
              <a:buChar char="●"/>
            </a:pPr>
            <a:r>
              <a:rPr lang="en" dirty="0"/>
              <a:t>Link YouTube video</a:t>
            </a:r>
            <a:r>
              <a:rPr lang="en"/>
              <a:t>: </a:t>
            </a:r>
            <a:r>
              <a:rPr lang="en-US">
                <a:hlinkClick r:id="rId4"/>
              </a:rPr>
              <a:t>https://youtu.be/sdCJfK61JWg</a:t>
            </a:r>
            <a:r>
              <a:rPr lang="en-US"/>
              <a:t> </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618DEA17-86B9-60E5-F7A1-ABBECB971393}"/>
              </a:ext>
            </a:extLst>
          </p:cNvPr>
          <p:cNvPicPr>
            <a:picLocks noChangeAspect="1"/>
          </p:cNvPicPr>
          <p:nvPr/>
        </p:nvPicPr>
        <p:blipFill>
          <a:blip r:embed="rId5"/>
          <a:stretch>
            <a:fillRect/>
          </a:stretch>
        </p:blipFill>
        <p:spPr>
          <a:xfrm>
            <a:off x="1059119" y="2571749"/>
            <a:ext cx="1420733" cy="1763125"/>
          </a:xfrm>
          <a:prstGeom prst="rect">
            <a:avLst/>
          </a:prstGeom>
        </p:spPr>
      </p:pic>
      <p:sp>
        <p:nvSpPr>
          <p:cNvPr id="4" name="TextBox 3">
            <a:extLst>
              <a:ext uri="{FF2B5EF4-FFF2-40B4-BE49-F238E27FC236}">
                <a16:creationId xmlns:a16="http://schemas.microsoft.com/office/drawing/2014/main" id="{B283C8D2-B683-1420-10A2-5F201A18F399}"/>
              </a:ext>
            </a:extLst>
          </p:cNvPr>
          <p:cNvSpPr txBox="1"/>
          <p:nvPr/>
        </p:nvSpPr>
        <p:spPr>
          <a:xfrm>
            <a:off x="983100" y="4350807"/>
            <a:ext cx="1675181" cy="292388"/>
          </a:xfrm>
          <a:prstGeom prst="rect">
            <a:avLst/>
          </a:prstGeom>
          <a:noFill/>
        </p:spPr>
        <p:txBody>
          <a:bodyPr wrap="square" rtlCol="0">
            <a:spAutoFit/>
          </a:bodyPr>
          <a:lstStyle/>
          <a:p>
            <a:r>
              <a:rPr lang="vi-VN" sz="1300" dirty="0"/>
              <a:t>Nguyễn Văn Toàn</a:t>
            </a:r>
            <a:endParaRPr lang="en-US" sz="1300" dirty="0"/>
          </a:p>
        </p:txBody>
      </p:sp>
      <p:pic>
        <p:nvPicPr>
          <p:cNvPr id="8" name="Picture 7">
            <a:extLst>
              <a:ext uri="{FF2B5EF4-FFF2-40B4-BE49-F238E27FC236}">
                <a16:creationId xmlns:a16="http://schemas.microsoft.com/office/drawing/2014/main" id="{369940DF-CFC4-4F1A-5194-329609183CC1}"/>
              </a:ext>
            </a:extLst>
          </p:cNvPr>
          <p:cNvPicPr>
            <a:picLocks noChangeAspect="1"/>
          </p:cNvPicPr>
          <p:nvPr/>
        </p:nvPicPr>
        <p:blipFill>
          <a:blip r:embed="rId6"/>
          <a:stretch>
            <a:fillRect/>
          </a:stretch>
        </p:blipFill>
        <p:spPr>
          <a:xfrm>
            <a:off x="3589703" y="2587682"/>
            <a:ext cx="1524995" cy="1763125"/>
          </a:xfrm>
          <a:prstGeom prst="rect">
            <a:avLst/>
          </a:prstGeom>
        </p:spPr>
      </p:pic>
      <p:sp>
        <p:nvSpPr>
          <p:cNvPr id="9" name="TextBox 8">
            <a:extLst>
              <a:ext uri="{FF2B5EF4-FFF2-40B4-BE49-F238E27FC236}">
                <a16:creationId xmlns:a16="http://schemas.microsoft.com/office/drawing/2014/main" id="{B0A74AA9-DF70-EFCD-14F7-2693A46C5941}"/>
              </a:ext>
            </a:extLst>
          </p:cNvPr>
          <p:cNvSpPr txBox="1"/>
          <p:nvPr/>
        </p:nvSpPr>
        <p:spPr>
          <a:xfrm>
            <a:off x="3768132" y="4342169"/>
            <a:ext cx="1675181" cy="292388"/>
          </a:xfrm>
          <a:prstGeom prst="rect">
            <a:avLst/>
          </a:prstGeom>
          <a:noFill/>
        </p:spPr>
        <p:txBody>
          <a:bodyPr wrap="square" rtlCol="0">
            <a:spAutoFit/>
          </a:bodyPr>
          <a:lstStyle/>
          <a:p>
            <a:r>
              <a:rPr lang="vi-VN" sz="1300" dirty="0"/>
              <a:t>Phạm Tấn Tài</a:t>
            </a:r>
            <a:endParaRPr lang="en-US" sz="1300" dirty="0"/>
          </a:p>
        </p:txBody>
      </p:sp>
      <p:pic>
        <p:nvPicPr>
          <p:cNvPr id="11" name="Picture 10">
            <a:extLst>
              <a:ext uri="{FF2B5EF4-FFF2-40B4-BE49-F238E27FC236}">
                <a16:creationId xmlns:a16="http://schemas.microsoft.com/office/drawing/2014/main" id="{7A8D8174-E85C-476E-AC4F-4CDC78086587}"/>
              </a:ext>
            </a:extLst>
          </p:cNvPr>
          <p:cNvPicPr>
            <a:picLocks noChangeAspect="1"/>
          </p:cNvPicPr>
          <p:nvPr/>
        </p:nvPicPr>
        <p:blipFill>
          <a:blip r:embed="rId7"/>
          <a:stretch>
            <a:fillRect/>
          </a:stretch>
        </p:blipFill>
        <p:spPr>
          <a:xfrm>
            <a:off x="6374048" y="2587682"/>
            <a:ext cx="1389217" cy="1779058"/>
          </a:xfrm>
          <a:prstGeom prst="rect">
            <a:avLst/>
          </a:prstGeom>
        </p:spPr>
      </p:pic>
      <p:sp>
        <p:nvSpPr>
          <p:cNvPr id="12" name="TextBox 11">
            <a:extLst>
              <a:ext uri="{FF2B5EF4-FFF2-40B4-BE49-F238E27FC236}">
                <a16:creationId xmlns:a16="http://schemas.microsoft.com/office/drawing/2014/main" id="{BCCC17C0-64E0-755E-2EC1-52487A875B05}"/>
              </a:ext>
            </a:extLst>
          </p:cNvPr>
          <p:cNvSpPr txBox="1"/>
          <p:nvPr/>
        </p:nvSpPr>
        <p:spPr>
          <a:xfrm>
            <a:off x="6457831" y="4366740"/>
            <a:ext cx="1675181" cy="292388"/>
          </a:xfrm>
          <a:prstGeom prst="rect">
            <a:avLst/>
          </a:prstGeom>
          <a:noFill/>
        </p:spPr>
        <p:txBody>
          <a:bodyPr wrap="square" rtlCol="0">
            <a:spAutoFit/>
          </a:bodyPr>
          <a:lstStyle/>
          <a:p>
            <a:r>
              <a:rPr lang="vi-VN" sz="1300" dirty="0"/>
              <a:t>Lê Trọng Hảo</a:t>
            </a:r>
            <a:endParaRPr lang="en-US"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Mô tả bài toán</a:t>
            </a:r>
            <a:endParaRPr/>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91440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FDA79127-7B04-922C-0CA7-77513AFCCD2B}"/>
              </a:ext>
            </a:extLst>
          </p:cNvPr>
          <p:cNvPicPr>
            <a:picLocks noChangeAspect="1"/>
          </p:cNvPicPr>
          <p:nvPr/>
        </p:nvPicPr>
        <p:blipFill>
          <a:blip r:embed="rId3"/>
          <a:stretch>
            <a:fillRect/>
          </a:stretch>
        </p:blipFill>
        <p:spPr>
          <a:xfrm>
            <a:off x="471900" y="1702327"/>
            <a:ext cx="2776004" cy="1816340"/>
          </a:xfrm>
          <a:prstGeom prst="rect">
            <a:avLst/>
          </a:prstGeom>
        </p:spPr>
      </p:pic>
      <p:sp>
        <p:nvSpPr>
          <p:cNvPr id="4" name="TextBox 3">
            <a:extLst>
              <a:ext uri="{FF2B5EF4-FFF2-40B4-BE49-F238E27FC236}">
                <a16:creationId xmlns:a16="http://schemas.microsoft.com/office/drawing/2014/main" id="{D12FAE2E-9A00-907A-8F09-FF0FCEC4F9DA}"/>
              </a:ext>
            </a:extLst>
          </p:cNvPr>
          <p:cNvSpPr txBox="1"/>
          <p:nvPr/>
        </p:nvSpPr>
        <p:spPr>
          <a:xfrm>
            <a:off x="1419771" y="3929814"/>
            <a:ext cx="1185062" cy="369332"/>
          </a:xfrm>
          <a:prstGeom prst="rect">
            <a:avLst/>
          </a:prstGeom>
          <a:noFill/>
        </p:spPr>
        <p:txBody>
          <a:bodyPr wrap="square" rtlCol="0">
            <a:spAutoFit/>
          </a:bodyPr>
          <a:lstStyle/>
          <a:p>
            <a:r>
              <a:rPr lang="vi-VN" sz="1800" dirty="0"/>
              <a:t>Đầu vào</a:t>
            </a:r>
            <a:endParaRPr lang="en-US" sz="1800" dirty="0"/>
          </a:p>
        </p:txBody>
      </p:sp>
      <p:sp>
        <p:nvSpPr>
          <p:cNvPr id="5" name="Rectangle: Rounded Corners 4">
            <a:extLst>
              <a:ext uri="{FF2B5EF4-FFF2-40B4-BE49-F238E27FC236}">
                <a16:creationId xmlns:a16="http://schemas.microsoft.com/office/drawing/2014/main" id="{8407FD70-E1D0-D29B-C6A1-AD5DA0C57FD6}"/>
              </a:ext>
            </a:extLst>
          </p:cNvPr>
          <p:cNvSpPr/>
          <p:nvPr/>
        </p:nvSpPr>
        <p:spPr>
          <a:xfrm>
            <a:off x="3918315" y="2571750"/>
            <a:ext cx="1193596" cy="6445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800" b="1" dirty="0">
                <a:solidFill>
                  <a:schemeClr val="bg2"/>
                </a:solidFill>
              </a:rPr>
              <a:t>Mô Hình</a:t>
            </a:r>
            <a:endParaRPr lang="en-US" sz="1800" b="1" dirty="0">
              <a:solidFill>
                <a:schemeClr val="bg2"/>
              </a:solidFill>
            </a:endParaRPr>
          </a:p>
        </p:txBody>
      </p:sp>
      <p:cxnSp>
        <p:nvCxnSpPr>
          <p:cNvPr id="7" name="Straight Arrow Connector 6">
            <a:extLst>
              <a:ext uri="{FF2B5EF4-FFF2-40B4-BE49-F238E27FC236}">
                <a16:creationId xmlns:a16="http://schemas.microsoft.com/office/drawing/2014/main" id="{5CB5D75B-78E1-3481-BD4E-F393C2D9F031}"/>
              </a:ext>
            </a:extLst>
          </p:cNvPr>
          <p:cNvCxnSpPr>
            <a:cxnSpLocks/>
            <a:endCxn id="5" idx="1"/>
          </p:cNvCxnSpPr>
          <p:nvPr/>
        </p:nvCxnSpPr>
        <p:spPr>
          <a:xfrm>
            <a:off x="3552704" y="2894003"/>
            <a:ext cx="365611" cy="0"/>
          </a:xfrm>
          <a:prstGeom prst="straightConnector1">
            <a:avLst/>
          </a:prstGeom>
          <a:ln>
            <a:solidFill>
              <a:schemeClr val="bg2"/>
            </a:solidFill>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97BC80FE-8693-486B-F32F-02D381530FD8}"/>
              </a:ext>
            </a:extLst>
          </p:cNvPr>
          <p:cNvCxnSpPr>
            <a:cxnSpLocks/>
            <a:stCxn id="5" idx="3"/>
          </p:cNvCxnSpPr>
          <p:nvPr/>
        </p:nvCxnSpPr>
        <p:spPr>
          <a:xfrm>
            <a:off x="5111911" y="2894003"/>
            <a:ext cx="365418" cy="0"/>
          </a:xfrm>
          <a:prstGeom prst="straightConnector1">
            <a:avLst/>
          </a:prstGeom>
          <a:ln>
            <a:solidFill>
              <a:schemeClr val="bg2"/>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a:extLst>
              <a:ext uri="{FF2B5EF4-FFF2-40B4-BE49-F238E27FC236}">
                <a16:creationId xmlns:a16="http://schemas.microsoft.com/office/drawing/2014/main" id="{79BCDF31-C524-7930-50B3-65E79BB2D1A3}"/>
              </a:ext>
            </a:extLst>
          </p:cNvPr>
          <p:cNvPicPr>
            <a:picLocks noChangeAspect="1"/>
          </p:cNvPicPr>
          <p:nvPr/>
        </p:nvPicPr>
        <p:blipFill>
          <a:blip r:embed="rId4"/>
          <a:stretch>
            <a:fillRect/>
          </a:stretch>
        </p:blipFill>
        <p:spPr>
          <a:xfrm>
            <a:off x="5477522" y="1702327"/>
            <a:ext cx="2956951" cy="1823938"/>
          </a:xfrm>
          <a:prstGeom prst="rect">
            <a:avLst/>
          </a:prstGeom>
        </p:spPr>
      </p:pic>
      <p:sp>
        <p:nvSpPr>
          <p:cNvPr id="13" name="TextBox 12">
            <a:extLst>
              <a:ext uri="{FF2B5EF4-FFF2-40B4-BE49-F238E27FC236}">
                <a16:creationId xmlns:a16="http://schemas.microsoft.com/office/drawing/2014/main" id="{5942F034-9F50-F753-D603-140A37714AD3}"/>
              </a:ext>
            </a:extLst>
          </p:cNvPr>
          <p:cNvSpPr txBox="1"/>
          <p:nvPr/>
        </p:nvSpPr>
        <p:spPr>
          <a:xfrm>
            <a:off x="6770678" y="3923290"/>
            <a:ext cx="980237" cy="369332"/>
          </a:xfrm>
          <a:prstGeom prst="rect">
            <a:avLst/>
          </a:prstGeom>
          <a:noFill/>
        </p:spPr>
        <p:txBody>
          <a:bodyPr wrap="square" rtlCol="0">
            <a:spAutoFit/>
          </a:bodyPr>
          <a:lstStyle/>
          <a:p>
            <a:r>
              <a:rPr lang="vi-VN" sz="1800" dirty="0"/>
              <a:t>Đầu ra</a:t>
            </a:r>
            <a:endParaRPr lang="en-US" sz="1800" dirty="0"/>
          </a:p>
        </p:txBody>
      </p:sp>
      <p:pic>
        <p:nvPicPr>
          <p:cNvPr id="14" name="Picture 13">
            <a:extLst>
              <a:ext uri="{FF2B5EF4-FFF2-40B4-BE49-F238E27FC236}">
                <a16:creationId xmlns:a16="http://schemas.microsoft.com/office/drawing/2014/main" id="{4FE96DC4-B88A-7027-46FC-BA18F54DB0DB}"/>
              </a:ext>
            </a:extLst>
          </p:cNvPr>
          <p:cNvPicPr>
            <a:picLocks noChangeAspect="1"/>
          </p:cNvPicPr>
          <p:nvPr/>
        </p:nvPicPr>
        <p:blipFill>
          <a:blip r:embed="rId3"/>
          <a:stretch>
            <a:fillRect/>
          </a:stretch>
        </p:blipFill>
        <p:spPr>
          <a:xfrm>
            <a:off x="624300" y="1854727"/>
            <a:ext cx="2776004" cy="1816340"/>
          </a:xfrm>
          <a:prstGeom prst="rect">
            <a:avLst/>
          </a:prstGeom>
        </p:spPr>
      </p:pic>
      <p:pic>
        <p:nvPicPr>
          <p:cNvPr id="15" name="Picture 14">
            <a:extLst>
              <a:ext uri="{FF2B5EF4-FFF2-40B4-BE49-F238E27FC236}">
                <a16:creationId xmlns:a16="http://schemas.microsoft.com/office/drawing/2014/main" id="{35AAFC02-9185-851C-2E13-E6381C5ED377}"/>
              </a:ext>
            </a:extLst>
          </p:cNvPr>
          <p:cNvPicPr>
            <a:picLocks noChangeAspect="1"/>
          </p:cNvPicPr>
          <p:nvPr/>
        </p:nvPicPr>
        <p:blipFill>
          <a:blip r:embed="rId3"/>
          <a:stretch>
            <a:fillRect/>
          </a:stretch>
        </p:blipFill>
        <p:spPr>
          <a:xfrm>
            <a:off x="776700" y="2007127"/>
            <a:ext cx="2776004" cy="1816340"/>
          </a:xfrm>
          <a:prstGeom prst="rect">
            <a:avLst/>
          </a:prstGeom>
        </p:spPr>
      </p:pic>
      <p:pic>
        <p:nvPicPr>
          <p:cNvPr id="21" name="Picture 20">
            <a:extLst>
              <a:ext uri="{FF2B5EF4-FFF2-40B4-BE49-F238E27FC236}">
                <a16:creationId xmlns:a16="http://schemas.microsoft.com/office/drawing/2014/main" id="{5847373F-5F26-33F2-E8E5-5FB4C267F578}"/>
              </a:ext>
            </a:extLst>
          </p:cNvPr>
          <p:cNvPicPr>
            <a:picLocks noChangeAspect="1"/>
          </p:cNvPicPr>
          <p:nvPr/>
        </p:nvPicPr>
        <p:blipFill>
          <a:blip r:embed="rId4"/>
          <a:stretch>
            <a:fillRect/>
          </a:stretch>
        </p:blipFill>
        <p:spPr>
          <a:xfrm>
            <a:off x="5629922" y="1854727"/>
            <a:ext cx="2956951" cy="1823938"/>
          </a:xfrm>
          <a:prstGeom prst="rect">
            <a:avLst/>
          </a:prstGeom>
        </p:spPr>
      </p:pic>
      <p:pic>
        <p:nvPicPr>
          <p:cNvPr id="22" name="Picture 21">
            <a:extLst>
              <a:ext uri="{FF2B5EF4-FFF2-40B4-BE49-F238E27FC236}">
                <a16:creationId xmlns:a16="http://schemas.microsoft.com/office/drawing/2014/main" id="{42310CEE-26D9-7094-0998-D19C8A96E025}"/>
              </a:ext>
            </a:extLst>
          </p:cNvPr>
          <p:cNvPicPr>
            <a:picLocks noChangeAspect="1"/>
          </p:cNvPicPr>
          <p:nvPr/>
        </p:nvPicPr>
        <p:blipFill>
          <a:blip r:embed="rId4"/>
          <a:stretch>
            <a:fillRect/>
          </a:stretch>
        </p:blipFill>
        <p:spPr>
          <a:xfrm>
            <a:off x="5782322" y="2007127"/>
            <a:ext cx="2956951" cy="18239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Arial"/>
              <a:buChar char="●"/>
            </a:pPr>
            <a:r>
              <a:rPr lang="vi-VN"/>
              <a:t>Khí hậu đang dần thay đổi và thiên tai xảy ra rất nhiều trên thế giới.</a:t>
            </a:r>
            <a:endParaRPr lang="en-US"/>
          </a:p>
          <a:p>
            <a:pPr algn="just">
              <a:buFont typeface="Arial"/>
              <a:buChar char="●"/>
            </a:pPr>
            <a:r>
              <a:rPr lang="vi-VN"/>
              <a:t>Để đánh giá chính xác mức độ hư hại của một tòa nhà là vấn đề không phải đơn giản và gặp nhiều thách thức.</a:t>
            </a:r>
          </a:p>
          <a:p>
            <a:pPr marL="457200" lvl="0" indent="-368300" algn="just" rtl="0">
              <a:spcBef>
                <a:spcPts val="0"/>
              </a:spcBef>
              <a:spcAft>
                <a:spcPts val="0"/>
              </a:spcAft>
              <a:buSzPts val="2200"/>
              <a:buFont typeface="Arial"/>
              <a:buChar char="●"/>
            </a:pPr>
            <a:r>
              <a:rPr lang="en-US"/>
              <a:t>Nghiên cứu này </a:t>
            </a:r>
            <a:r>
              <a:rPr lang="vi-VN"/>
              <a:t>nhằm mục đích đánh giá thiệt hại một cách kịp thời.</a:t>
            </a:r>
          </a:p>
          <a:p>
            <a:pPr marL="457200" lvl="0" indent="-368300" algn="just" rtl="0">
              <a:spcBef>
                <a:spcPts val="0"/>
              </a:spcBef>
              <a:spcAft>
                <a:spcPts val="0"/>
              </a:spcAft>
              <a:buSzPts val="2200"/>
              <a:buFont typeface="Arial"/>
              <a:buChar char="●"/>
            </a:pPr>
            <a:r>
              <a:rPr lang="vi-VN"/>
              <a:t>Có rất ít bộ dữ liệu được đề xuất và bộ dữ liệu ISBDA cho thấy một cách nhìn rõ ràng và đa dạng.</a:t>
            </a:r>
          </a:p>
          <a:p>
            <a:pPr marL="88900" lvl="0" indent="0" algn="l" rtl="0">
              <a:spcBef>
                <a:spcPts val="0"/>
              </a:spcBef>
              <a:spcAft>
                <a:spcPts val="0"/>
              </a:spcAft>
              <a:buSzPts val="2200"/>
              <a:buNone/>
            </a:pPr>
            <a:endParaRPr lang="vi-VN">
              <a:latin typeface="Roboto" panose="02000000000000000000" pitchFamily="2" charset="0"/>
            </a:endParaRPr>
          </a:p>
          <a:p>
            <a:pPr marL="457200" lvl="0" indent="-368300" algn="l" rtl="0">
              <a:spcBef>
                <a:spcPts val="0"/>
              </a:spcBef>
              <a:spcAft>
                <a:spcPts val="0"/>
              </a:spcAft>
              <a:buSzPts val="2200"/>
              <a:buFont typeface="Arial"/>
              <a:buChar char="●"/>
            </a:pPr>
            <a:endParaRPr lang="vi-VN" dirty="0"/>
          </a:p>
        </p:txBody>
      </p:sp>
    </p:spTree>
    <p:extLst>
      <p:ext uri="{BB962C8B-B14F-4D97-AF65-F5344CB8AC3E}">
        <p14:creationId xmlns:p14="http://schemas.microsoft.com/office/powerpoint/2010/main" val="202553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Mục tiêu</a:t>
            </a:r>
            <a:endParaRPr lang="en-US"/>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Arial"/>
              <a:buChar char="●"/>
            </a:pPr>
            <a:r>
              <a:rPr lang="vi-VN" dirty="0"/>
              <a:t>Nghiên cứu một số thuật toán để giải quyết bài toán đã ra đời trước đây.</a:t>
            </a:r>
          </a:p>
          <a:p>
            <a:pPr marL="457200" lvl="0" indent="-368300" algn="just" rtl="0">
              <a:spcBef>
                <a:spcPts val="0"/>
              </a:spcBef>
              <a:spcAft>
                <a:spcPts val="0"/>
              </a:spcAft>
              <a:buSzPts val="2200"/>
              <a:buFont typeface="Arial"/>
              <a:buChar char="●"/>
            </a:pPr>
            <a:r>
              <a:rPr lang="vi-VN"/>
              <a:t>Thử </a:t>
            </a:r>
            <a:r>
              <a:rPr lang="vi-VN" dirty="0"/>
              <a:t>nghiệm mô hình trên bộ dữ liệu và tìm cách cải thiện độ chính xác cho thuật toán được chọn.</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Nội dung</a:t>
            </a:r>
            <a:endParaRPr dirty="0"/>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Arial"/>
              <a:buChar char="●"/>
            </a:pPr>
            <a:r>
              <a:rPr lang="vi-VN" dirty="0"/>
              <a:t>Tìm hiểu về bài </a:t>
            </a:r>
            <a:r>
              <a:rPr lang="vi-VN"/>
              <a:t>toán </a:t>
            </a:r>
            <a:endParaRPr lang="en-US"/>
          </a:p>
          <a:p>
            <a:pPr marL="457200" lvl="0" indent="-368300" algn="just" rtl="0">
              <a:spcBef>
                <a:spcPts val="0"/>
              </a:spcBef>
              <a:spcAft>
                <a:spcPts val="0"/>
              </a:spcAft>
              <a:buSzPts val="2200"/>
              <a:buFont typeface="Arial"/>
              <a:buChar char="●"/>
            </a:pPr>
            <a:r>
              <a:rPr lang="vi-VN"/>
              <a:t>Phân </a:t>
            </a:r>
            <a:r>
              <a:rPr lang="vi-VN" dirty="0"/>
              <a:t>tích những mô hình </a:t>
            </a:r>
            <a:r>
              <a:rPr lang="vi-VN"/>
              <a:t>có </a:t>
            </a:r>
            <a:r>
              <a:rPr lang="en-US"/>
              <a:t>sẵn</a:t>
            </a:r>
            <a:r>
              <a:rPr lang="vi-VN"/>
              <a:t>. </a:t>
            </a:r>
            <a:endParaRPr lang="en-US"/>
          </a:p>
          <a:p>
            <a:pPr marL="457200" lvl="0" indent="-368300" algn="just" rtl="0">
              <a:spcBef>
                <a:spcPts val="0"/>
              </a:spcBef>
              <a:spcAft>
                <a:spcPts val="0"/>
              </a:spcAft>
              <a:buSzPts val="2200"/>
              <a:buFont typeface="Arial"/>
              <a:buChar char="●"/>
            </a:pPr>
            <a:r>
              <a:rPr lang="vi-VN"/>
              <a:t>Xây dựng các mô hình và đưa ra đánh giá.</a:t>
            </a:r>
          </a:p>
          <a:p>
            <a:pPr marL="457200" lvl="0" indent="-368300" algn="just" rtl="0">
              <a:spcBef>
                <a:spcPts val="0"/>
              </a:spcBef>
              <a:spcAft>
                <a:spcPts val="0"/>
              </a:spcAft>
              <a:buSzPts val="2200"/>
              <a:buFont typeface="Arial"/>
              <a:buChar char="●"/>
            </a:pPr>
            <a:r>
              <a:rPr lang="vi-VN"/>
              <a:t>Xây dựng chương trình ứng dụng minh họa.</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Phương pháp</a:t>
            </a:r>
            <a:endParaRPr dirty="0"/>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pic>
        <p:nvPicPr>
          <p:cNvPr id="3" name="Picture 2">
            <a:extLst>
              <a:ext uri="{FF2B5EF4-FFF2-40B4-BE49-F238E27FC236}">
                <a16:creationId xmlns:a16="http://schemas.microsoft.com/office/drawing/2014/main" id="{6F461DC6-08B1-9CD8-F2EC-B6887626DB23}"/>
              </a:ext>
            </a:extLst>
          </p:cNvPr>
          <p:cNvPicPr>
            <a:picLocks noChangeAspect="1"/>
          </p:cNvPicPr>
          <p:nvPr/>
        </p:nvPicPr>
        <p:blipFill>
          <a:blip r:embed="rId3"/>
          <a:stretch>
            <a:fillRect/>
          </a:stretch>
        </p:blipFill>
        <p:spPr>
          <a:xfrm>
            <a:off x="840061" y="1087491"/>
            <a:ext cx="7463877" cy="3096804"/>
          </a:xfrm>
          <a:prstGeom prst="rect">
            <a:avLst/>
          </a:prstGeom>
        </p:spPr>
      </p:pic>
      <p:sp>
        <p:nvSpPr>
          <p:cNvPr id="4" name="TextBox 3">
            <a:extLst>
              <a:ext uri="{FF2B5EF4-FFF2-40B4-BE49-F238E27FC236}">
                <a16:creationId xmlns:a16="http://schemas.microsoft.com/office/drawing/2014/main" id="{B5E29C69-FF0A-B116-28A3-E019F6A96172}"/>
              </a:ext>
            </a:extLst>
          </p:cNvPr>
          <p:cNvSpPr txBox="1"/>
          <p:nvPr/>
        </p:nvSpPr>
        <p:spPr>
          <a:xfrm>
            <a:off x="3489350" y="4255147"/>
            <a:ext cx="2735885" cy="430887"/>
          </a:xfrm>
          <a:prstGeom prst="rect">
            <a:avLst/>
          </a:prstGeom>
          <a:noFill/>
        </p:spPr>
        <p:txBody>
          <a:bodyPr wrap="square" rtlCol="0">
            <a:spAutoFit/>
          </a:bodyPr>
          <a:lstStyle/>
          <a:p>
            <a:r>
              <a:rPr lang="vi-VN" sz="2200" dirty="0"/>
              <a:t>Mô hình MSNet</a:t>
            </a:r>
            <a:endParaRPr lang="en-US" sz="2200" dirty="0"/>
          </a:p>
        </p:txBody>
      </p:sp>
    </p:spTree>
    <p:extLst>
      <p:ext uri="{BB962C8B-B14F-4D97-AF65-F5344CB8AC3E}">
        <p14:creationId xmlns:p14="http://schemas.microsoft.com/office/powerpoint/2010/main" val="374085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t>Phương pháp</a:t>
            </a:r>
            <a:endParaRPr dirty="0"/>
          </a:p>
        </p:txBody>
      </p:sp>
      <p:sp>
        <p:nvSpPr>
          <p:cNvPr id="91" name="Google Shape;91;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Arial"/>
              <a:buChar char="●"/>
            </a:pPr>
            <a:r>
              <a:rPr lang="vi-VN" dirty="0"/>
              <a:t>Nghiên cứu phương pháp MSNet với các thành phần chính: Feature Pyramid Network, Hierarchical Region Proposal Network, Score Refinement Network, Mask R-CNN Head.</a:t>
            </a:r>
          </a:p>
          <a:p>
            <a:pPr marL="457200" lvl="0" indent="-368300" algn="just" rtl="0">
              <a:spcBef>
                <a:spcPts val="0"/>
              </a:spcBef>
              <a:spcAft>
                <a:spcPts val="0"/>
              </a:spcAft>
              <a:buSzPts val="2200"/>
              <a:buFont typeface="Arial"/>
              <a:buChar char="●"/>
            </a:pPr>
            <a:r>
              <a:rPr lang="vi-VN" dirty="0"/>
              <a:t>Tìm hiểu bộ dữ liệu ISBDA (1.030 hình ảnh và 2.961 chú thích). </a:t>
            </a:r>
          </a:p>
          <a:p>
            <a:pPr marL="457200" lvl="0" indent="-368300" algn="just" rtl="0">
              <a:spcBef>
                <a:spcPts val="0"/>
              </a:spcBef>
              <a:spcAft>
                <a:spcPts val="0"/>
              </a:spcAft>
              <a:buSzPts val="2200"/>
              <a:buFont typeface="Arial"/>
              <a:buChar char="●"/>
            </a:pPr>
            <a:r>
              <a:rPr lang="vi-VN" dirty="0"/>
              <a:t>Huấn luyện mô hình trên bộ dữ liệu, với bộ dữ liệu huấn luyện và bộ dữ liệu kiểm thử. </a:t>
            </a:r>
          </a:p>
          <a:p>
            <a:pPr marL="457200" lvl="0" indent="-368300" algn="just" rtl="0">
              <a:spcBef>
                <a:spcPts val="0"/>
              </a:spcBef>
              <a:spcAft>
                <a:spcPts val="0"/>
              </a:spcAft>
              <a:buSzPts val="2200"/>
              <a:buFont typeface="Arial"/>
              <a:buChar char="●"/>
            </a:pPr>
            <a:r>
              <a:rPr lang="vi-VN" dirty="0"/>
              <a:t>Tìm cách cải tiến thuật toán.</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extLst>
      <p:ext uri="{BB962C8B-B14F-4D97-AF65-F5344CB8AC3E}">
        <p14:creationId xmlns:p14="http://schemas.microsoft.com/office/powerpoint/2010/main" val="369805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97" name="Google Shape;97;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algn="just">
              <a:buFont typeface="Arial"/>
              <a:buChar char="●"/>
            </a:pPr>
            <a:r>
              <a:rPr lang="vi-VN" dirty="0"/>
              <a:t>Hiểu rõ về ý tưởng, ưu nhược điểm và ứng dụng được các thuật toán vào các bài toán cụ thể.</a:t>
            </a:r>
          </a:p>
          <a:p>
            <a:pPr algn="just">
              <a:buFont typeface="Arial"/>
              <a:buChar char="●"/>
            </a:pPr>
            <a:r>
              <a:rPr lang="vi-VN" dirty="0"/>
              <a:t>Xây dựng mô hình hoàn chỉnh từ các cấu trúc đã nêu.</a:t>
            </a:r>
          </a:p>
          <a:p>
            <a:pPr marL="457200" lvl="0" indent="-368300" algn="just" rtl="0">
              <a:spcBef>
                <a:spcPts val="0"/>
              </a:spcBef>
              <a:spcAft>
                <a:spcPts val="0"/>
              </a:spcAft>
              <a:buSzPts val="2200"/>
              <a:buFont typeface="Arial"/>
              <a:buChar char="●"/>
            </a:pPr>
            <a:r>
              <a:rPr lang="vi-VN" dirty="0"/>
              <a:t>Đạt được kết quả đánh giá ngang bằng với các phương pháp hiện có.</a:t>
            </a:r>
          </a:p>
          <a:p>
            <a:pPr marL="457200" lvl="0" indent="-368300" algn="just" rtl="0">
              <a:spcBef>
                <a:spcPts val="0"/>
              </a:spcBef>
              <a:spcAft>
                <a:spcPts val="0"/>
              </a:spcAft>
              <a:buSzPts val="2200"/>
              <a:buFont typeface="Arial"/>
              <a:buChar char="●"/>
            </a:pPr>
            <a:r>
              <a:rPr lang="vi-VN" dirty="0"/>
              <a:t>Công bố mã nguồn hoàn chỉnh và kèm theo hướng dẫn cài đặt, sử dụng.</a:t>
            </a:r>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760</Words>
  <Application>Microsoft Office PowerPoint</Application>
  <PresentationFormat>On-screen Show (16:9)</PresentationFormat>
  <Paragraphs>62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Material - R01</vt:lpstr>
      <vt:lpstr>ĐÁNH GIÁ MỨC ĐỘ HƯ HẠI CỦA CÁC TOÀ NHÀ SAU THIÊN TAI TỪ KHÔNG ẢNH</vt:lpstr>
      <vt:lpstr>Tóm tắt </vt:lpstr>
      <vt:lpstr>Mô tả bài toán</vt:lpstr>
      <vt:lpstr>Giới thiệu</vt:lpstr>
      <vt:lpstr>Mục tiêu</vt:lpstr>
      <vt:lpstr>Nội dung</vt:lpstr>
      <vt:lpstr>Phương pháp</vt:lpstr>
      <vt:lpstr>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ĐÁNH GIÁ MỨC ĐỘ HƯ HẠI CỦA CÁC TOÀ NHÀ SAU THIÊN TAI TỪ KHÔNG ẢNH</dc:title>
  <cp:lastModifiedBy>Lê Trọng Hảo</cp:lastModifiedBy>
  <cp:revision>8</cp:revision>
  <dcterms:modified xsi:type="dcterms:W3CDTF">2023-02-25T10:49:03Z</dcterms:modified>
</cp:coreProperties>
</file>