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280" y="304920"/>
            <a:ext cx="8821440" cy="29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Improve our social media strategy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045520" y="1526400"/>
            <a:ext cx="4852800" cy="29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Specification document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9" name="Google Shape;68;p13" descr=""/>
          <p:cNvPicPr/>
          <p:nvPr/>
        </p:nvPicPr>
        <p:blipFill>
          <a:blip r:embed="rId1"/>
          <a:stretch/>
        </p:blipFill>
        <p:spPr>
          <a:xfrm>
            <a:off x="2736720" y="2522160"/>
            <a:ext cx="3655080" cy="231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39920" y="-540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Analysis by language 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847800" y="1974240"/>
          <a:ext cx="3109680" cy="2914560"/>
        </p:xfrm>
        <a:graphic>
          <a:graphicData uri="http://schemas.openxmlformats.org/drawingml/2006/table">
            <a:tbl>
              <a:tblPr/>
              <a:tblGrid>
                <a:gridCol w="3110040"/>
              </a:tblGrid>
              <a:tr h="9745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FansPerLanguage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WHERE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Language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=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'en'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745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65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PopStats.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AverageIncome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PopStats.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PopStats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JOIN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FansPerLanguage FPL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PopStats.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= FPL.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WHERE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Language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=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'en'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PopStats.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AverageIncome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CustomShape 3"/>
          <p:cNvSpPr/>
          <p:nvPr/>
        </p:nvSpPr>
        <p:spPr>
          <a:xfrm>
            <a:off x="156600" y="662040"/>
            <a:ext cx="87645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number and percentage of the fans that have declared English as their primary language (in %)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Based on the number of fans who have declared English as their primary language and living in the US, what is the potential buying power that can be accessed ? (Please use the average income data per country for this question. It is estimated that on average, 0.01% of the annual income is dedicated to online magazine subscriptions in the US)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56600" y="1649880"/>
            <a:ext cx="43070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Statements (3)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5657040" y="2170440"/>
            <a:ext cx="2998440" cy="29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English speaking fans?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1347752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% of English speaking fans?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5.080 %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Potential market in US (in dollars)?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51484.94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9920" y="-540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Posts Statistics - Engagement per day of the week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4692600" y="1308240"/>
          <a:ext cx="4404600" cy="3214080"/>
        </p:xfrm>
        <a:graphic>
          <a:graphicData uri="http://schemas.openxmlformats.org/drawingml/2006/table">
            <a:tbl>
              <a:tblPr/>
              <a:tblGrid>
                <a:gridCol w="2507400"/>
                <a:gridCol w="1897560"/>
              </a:tblGrid>
              <a:tr h="435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Day of the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Engagement ratio (%)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19.2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Tuesday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18.7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Wednesday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15.4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Thursday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6.3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Friday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8.6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Saturday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19.7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81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Sunday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12.1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497880" y="586080"/>
            <a:ext cx="814680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split of the EngagedFans ratio per day of the week (monday, tuesday,...)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best day of the week to publish posts?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11400" y="1040400"/>
            <a:ext cx="253728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4692600" y="1040400"/>
            <a:ext cx="44042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29" name="Table 6"/>
          <p:cNvGraphicFramePr/>
          <p:nvPr/>
        </p:nvGraphicFramePr>
        <p:xfrm>
          <a:off x="156600" y="1308240"/>
          <a:ext cx="4307760" cy="3666960"/>
        </p:xfrm>
        <a:graphic>
          <a:graphicData uri="http://schemas.openxmlformats.org/drawingml/2006/table">
            <a:tbl>
              <a:tblPr/>
              <a:tblGrid>
                <a:gridCol w="4308120"/>
              </a:tblGrid>
              <a:tr h="3667320">
                <a:tc>
                  <a:txBody>
                    <a:bodyPr lIns="91080" rIns="91080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SELECT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strftime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116d12"/>
                          </a:solidFill>
                          <a:latin typeface="JetBrains Mono"/>
                          <a:ea typeface="JetBrains Mono"/>
                        </a:rPr>
                        <a:t>'%w'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, 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CreatedTime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as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week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,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round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SUM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EngagedFans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* </a:t>
                      </a:r>
                      <a:r>
                        <a:rPr b="0" lang="en-US" sz="1300" spc="-1" strike="noStrike">
                          <a:solidFill>
                            <a:srgbClr val="1233e6"/>
                          </a:solidFill>
                          <a:latin typeface="JetBrains Mono"/>
                          <a:ea typeface="JetBrains Mono"/>
                        </a:rPr>
                        <a:t>100.0 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/ (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SELECT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SUM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EngagedFans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   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FROM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FansInsightsPosts 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), </a:t>
                      </a:r>
                      <a:r>
                        <a:rPr b="0" lang="en-US" sz="1300" spc="-1" strike="noStrike">
                          <a:solidFill>
                            <a:srgbClr val="1233e6"/>
                          </a:solidFill>
                          <a:latin typeface="JetBrains Mono"/>
                          <a:ea typeface="JetBrains Mono"/>
                        </a:rPr>
                        <a:t>1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AS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SplitEngangement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FROM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FansInsightsPosts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GROUP BY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week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endParaRPr b="0" lang="en-US" sz="1300" spc="-1" strike="noStrike">
                        <a:solidFill>
                          <a:srgbClr val="090909"/>
                        </a:solidFill>
                        <a:latin typeface="JetBrains Mono"/>
                        <a:ea typeface="JetBrains Mono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CustomShape 7"/>
          <p:cNvSpPr/>
          <p:nvPr/>
        </p:nvSpPr>
        <p:spPr>
          <a:xfrm>
            <a:off x="5753520" y="4655520"/>
            <a:ext cx="2998440" cy="29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Best day of the week to publish posts?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39920" y="-540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Post Statistics - Engagement per time of day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721400" y="1384200"/>
          <a:ext cx="4319640" cy="2728800"/>
        </p:xfrm>
        <a:graphic>
          <a:graphicData uri="http://schemas.openxmlformats.org/drawingml/2006/table">
            <a:tbl>
              <a:tblPr/>
              <a:tblGrid>
                <a:gridCol w="2541960"/>
                <a:gridCol w="1778040"/>
              </a:tblGrid>
              <a:tr h="4489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Time of day (range)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Engagement ratio (%)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05:00 - 08:59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39.4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09:00 -11:59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14.7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12:00 - 14:59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12.5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15:00 - 18:59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19:00 - 21:59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22:00 or later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CustomShape 3"/>
          <p:cNvSpPr/>
          <p:nvPr/>
        </p:nvSpPr>
        <p:spPr>
          <a:xfrm>
            <a:off x="497880" y="662040"/>
            <a:ext cx="814680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split of the EngagedFans ratio per time of the day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best time of the day to publish posts?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56600" y="1116360"/>
            <a:ext cx="43070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721400" y="1116360"/>
            <a:ext cx="42116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36" name="Table 6"/>
          <p:cNvGraphicFramePr/>
          <p:nvPr/>
        </p:nvGraphicFramePr>
        <p:xfrm>
          <a:off x="156600" y="1384200"/>
          <a:ext cx="4307760" cy="4362480"/>
        </p:xfrm>
        <a:graphic>
          <a:graphicData uri="http://schemas.openxmlformats.org/drawingml/2006/table">
            <a:tbl>
              <a:tblPr/>
              <a:tblGrid>
                <a:gridCol w="4308120"/>
              </a:tblGrid>
              <a:tr h="3591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round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EngagedFans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*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100.0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/ (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EngagedFans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FansInsightsPosts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SplitengagedFans,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CASE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WHEN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CAST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strftime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'%H'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INTEGER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BETWEEN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5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AND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9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THEN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'5-9'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WHEN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CAST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strftime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'%H'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INTEGER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BETWEEN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9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AND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12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THEN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'9-12'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WHEN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CAST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strftime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'%H'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INTEGER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BETWEEN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12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AND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15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THEN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'12-15'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WHEN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CAST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strftime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'%H'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INTEGER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BETWEEN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15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AND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19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THEN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'15-17'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WHEN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CAST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strftime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'%H'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INTEGER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BETWEEN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19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AND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22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THEN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'17-22'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WHEN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CAST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strftime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'%H'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CreatedTime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INTEGER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&gt;=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22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THEN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'22-00'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ELSE </a:t>
                      </a:r>
                      <a:r>
                        <a:rPr b="1" lang="en-US" sz="1200" spc="-1" strike="noStrike">
                          <a:solidFill>
                            <a:srgbClr val="0f7003"/>
                          </a:solidFill>
                          <a:latin typeface="Menlo"/>
                          <a:ea typeface="Menlo"/>
                        </a:rPr>
                        <a:t>''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END AS time 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FansInsightsPosts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time ORDER BY time DESC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CustomShape 7"/>
          <p:cNvSpPr/>
          <p:nvPr/>
        </p:nvSpPr>
        <p:spPr>
          <a:xfrm>
            <a:off x="5702400" y="4345560"/>
            <a:ext cx="2998440" cy="29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Best time of the day to publish posts?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Around 5-7 am!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39920" y="7092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Recommendations 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888120" y="1430640"/>
          <a:ext cx="7174080" cy="3504240"/>
        </p:xfrm>
        <a:graphic>
          <a:graphicData uri="http://schemas.openxmlformats.org/drawingml/2006/table">
            <a:tbl>
              <a:tblPr/>
              <a:tblGrid>
                <a:gridCol w="2442960"/>
                <a:gridCol w="4731480"/>
              </a:tblGrid>
              <a:tr h="1168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First recommendation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68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Second recommendation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68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Additional recommendation (optional)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>
            <a:off x="497880" y="662040"/>
            <a:ext cx="814680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266480"/>
            <a:ext cx="8519040" cy="33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1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Page Statistics Analysis</a:t>
            </a:r>
            <a:endParaRPr b="0" lang="en-US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Global Statistics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Analysis by country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Analysis by gender and age group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Analysis by spoken language</a:t>
            </a:r>
            <a:endParaRPr b="0" lang="en-US" sz="14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Post Statistics Analysis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Recommendations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332720"/>
            <a:ext cx="8519040" cy="33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This document serves as the specifications gathered during your interviews with the community manager.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Please fill in the results of your SQL queries, together with screen shots of the SQL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If insufficient room is provided in the slide, please add as your see fit.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If you feel the number of columns indicated on the slide is insufficient to answer the question, please add the columns that you think would be helpful.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-1224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Global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756720"/>
            <a:ext cx="851904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Please write SQL statements to answer the following questions and put the results in the table below:</a:t>
            </a:r>
            <a:endParaRPr b="0" lang="en-US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How many new subscribers for the page over the time period?</a:t>
            </a:r>
            <a:endParaRPr b="0" lang="en-US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daily average reach of the posts on the page over the period?</a:t>
            </a:r>
            <a:endParaRPr b="0" lang="en-US" sz="12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daily average engagement rate on the page over the period ?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561960" y="2391120"/>
          <a:ext cx="2538000" cy="1868400"/>
        </p:xfrm>
        <a:graphic>
          <a:graphicData uri="http://schemas.openxmlformats.org/drawingml/2006/table">
            <a:tbl>
              <a:tblPr/>
              <a:tblGrid>
                <a:gridCol w="2538360"/>
              </a:tblGrid>
              <a:tr h="6228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22800">
                <a:tc>
                  <a:txBody>
                    <a:bodyPr lIns="91080" rIns="91080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SELECT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min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Date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as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'FROM Date'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,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max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Date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as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'TO Date'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,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AVG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DailyPostsReach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FROM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fgp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;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23160">
                <a:tc>
                  <a:txBody>
                    <a:bodyPr lIns="91080" rIns="91080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SELECT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min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Date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as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'FROM Date'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,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max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Date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as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'TO Date'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, </a:t>
                      </a:r>
                      <a:r>
                        <a:rPr b="0" i="1" lang="en-US" sz="1300" spc="-1" strike="noStrike">
                          <a:solidFill>
                            <a:srgbClr val="0a4f67"/>
                          </a:solidFill>
                          <a:latin typeface="JetBrains Mono"/>
                          <a:ea typeface="JetBrains Mono"/>
                        </a:rPr>
                        <a:t>AVG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(</a:t>
                      </a:r>
                      <a:r>
                        <a:rPr b="0" lang="en-US" sz="1300" spc="-1" strike="noStrike">
                          <a:solidFill>
                            <a:srgbClr val="720082"/>
                          </a:solidFill>
                          <a:latin typeface="JetBrains Mono"/>
                          <a:ea typeface="JetBrains Mono"/>
                        </a:rPr>
                        <a:t>NewLikes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) </a:t>
                      </a:r>
                      <a:r>
                        <a:rPr b="0" lang="en-US" sz="1300" spc="-1" strike="noStrike">
                          <a:solidFill>
                            <a:srgbClr val="001da4"/>
                          </a:solidFill>
                          <a:latin typeface="JetBrains Mono"/>
                          <a:ea typeface="JetBrains Mono"/>
                        </a:rPr>
                        <a:t>FROM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</a:rPr>
                        <a:t>fgp</a:t>
                      </a:r>
                      <a:r>
                        <a:rPr b="0" lang="en-US" sz="1300" spc="-1" strike="noStrike">
                          <a:solidFill>
                            <a:srgbClr val="090909"/>
                          </a:solidFill>
                          <a:latin typeface="JetBrains Mono"/>
                          <a:ea typeface="JetBrains Mono"/>
                        </a:rPr>
                        <a:t>;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CustomShape 4"/>
          <p:cNvSpPr/>
          <p:nvPr/>
        </p:nvSpPr>
        <p:spPr>
          <a:xfrm>
            <a:off x="926280" y="2086920"/>
            <a:ext cx="253728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Statements (3)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059800" y="2523600"/>
            <a:ext cx="2998440" cy="18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new subscribers for the page over the period?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Daily average reach of the posts on the page over the period?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1862816.0301587302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Daily average NewLikes rate on the page over the period?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8942.556349206348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9920" y="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Top 10 countries (</a:t>
            </a:r>
            <a:r>
              <a:rPr b="1" lang="en-US" sz="30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# fans</a:t>
            </a: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4358160" y="1216440"/>
          <a:ext cx="4495680" cy="4737600"/>
        </p:xfrm>
        <a:graphic>
          <a:graphicData uri="http://schemas.openxmlformats.org/drawingml/2006/table">
            <a:tbl>
              <a:tblPr/>
              <a:tblGrid>
                <a:gridCol w="2658600"/>
                <a:gridCol w="1837440"/>
              </a:tblGrid>
              <a:tr h="3531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fans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112160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102211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83561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73252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72956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50705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43500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40578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DZ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39093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36821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497880" y="586080"/>
            <a:ext cx="81468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are the top 10 countries (considering the number of fans)?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11400" y="964080"/>
            <a:ext cx="253728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358160" y="964080"/>
            <a:ext cx="44946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94" name="Table 6"/>
          <p:cNvGraphicFramePr/>
          <p:nvPr/>
        </p:nvGraphicFramePr>
        <p:xfrm>
          <a:off x="311760" y="1216440"/>
          <a:ext cx="3895920" cy="3715920"/>
        </p:xfrm>
        <a:graphic>
          <a:graphicData uri="http://schemas.openxmlformats.org/drawingml/2006/table">
            <a:tbl>
              <a:tblPr/>
              <a:tblGrid>
                <a:gridCol w="3896280"/>
              </a:tblGrid>
              <a:tr h="37162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max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FanPerCountry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ORDER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DESC LIMIT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9920" y="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Top 10 countries (</a:t>
            </a:r>
            <a:r>
              <a:rPr b="1" lang="en-US" sz="30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penetration ratio</a:t>
            </a: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4101840" y="1253160"/>
          <a:ext cx="4857480" cy="4737600"/>
        </p:xfrm>
        <a:graphic>
          <a:graphicData uri="http://schemas.openxmlformats.org/drawingml/2006/table">
            <a:tbl>
              <a:tblPr/>
              <a:tblGrid>
                <a:gridCol w="3153600"/>
                <a:gridCol w="1704240"/>
              </a:tblGrid>
              <a:tr h="3531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Penetration ratio (%)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Mauritius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1.775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Gabon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Comoros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Senegal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0.556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Cameroon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5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Djibouti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Guinea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Madagascar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Mali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Haiti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CustomShape 3"/>
          <p:cNvSpPr/>
          <p:nvPr/>
        </p:nvSpPr>
        <p:spPr>
          <a:xfrm>
            <a:off x="497880" y="662040"/>
            <a:ext cx="81468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are the top 10 countries (considering the penetration ratio: % of the country population that are fans)?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11400" y="964080"/>
            <a:ext cx="253728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101840" y="964080"/>
            <a:ext cx="483156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00" name="Table 6"/>
          <p:cNvGraphicFramePr/>
          <p:nvPr/>
        </p:nvGraphicFramePr>
        <p:xfrm>
          <a:off x="311760" y="1253160"/>
          <a:ext cx="3548520" cy="3679200"/>
        </p:xfrm>
        <a:graphic>
          <a:graphicData uri="http://schemas.openxmlformats.org/drawingml/2006/table">
            <a:tbl>
              <a:tblPr/>
              <a:tblGrid>
                <a:gridCol w="3548880"/>
              </a:tblGrid>
              <a:tr h="3679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CountryName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round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Max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*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100.00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/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Population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penetrationRatio,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Population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FanPerCountry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JOIN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PopStats PS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FanPerCountry.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= PS.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CountryName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ORDER BY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penetrationRatio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DESC  LIMIT 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39920" y="-540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Bottom 10 cities (</a:t>
            </a:r>
            <a:r>
              <a:rPr b="1" lang="en-US" sz="30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# fans</a:t>
            </a: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4492800" y="1341000"/>
          <a:ext cx="4515120" cy="4737600"/>
        </p:xfrm>
        <a:graphic>
          <a:graphicData uri="http://schemas.openxmlformats.org/drawingml/2006/table">
            <a:tbl>
              <a:tblPr/>
              <a:tblGrid>
                <a:gridCol w="2967480"/>
                <a:gridCol w="1548000"/>
              </a:tblGrid>
              <a:tr h="3531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fans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China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1469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Ghana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2221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Spain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Germany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Angola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Italy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Canada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10098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United states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10814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Morocco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12027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Algeria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37900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235080" y="662040"/>
            <a:ext cx="840924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are the bottom 10 cities (considering the number of fans)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among countries with a population over 20 million?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This could be considered our growth potential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11400" y="1040400"/>
            <a:ext cx="253728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375440" y="1040400"/>
            <a:ext cx="455796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06" name="Table 6"/>
          <p:cNvGraphicFramePr/>
          <p:nvPr/>
        </p:nvGraphicFramePr>
        <p:xfrm>
          <a:off x="156600" y="1341000"/>
          <a:ext cx="4051080" cy="3667680"/>
        </p:xfrm>
        <a:graphic>
          <a:graphicData uri="http://schemas.openxmlformats.org/drawingml/2006/table">
            <a:tbl>
              <a:tblPr/>
              <a:tblGrid>
                <a:gridCol w="4051440"/>
              </a:tblGrid>
              <a:tr h="3668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CountryName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Population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FanPerCountry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JOIN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PopStats PS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FanPerCountry.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= PS.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CountryCode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WHERE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PS.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Population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&gt;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20000000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CountryName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ORDER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ASC LIMIT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39920" y="-540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Analysis by age group (</a:t>
            </a:r>
            <a:r>
              <a:rPr b="1" lang="en-US" sz="30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split of fans</a:t>
            </a: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4321080" y="1357560"/>
          <a:ext cx="4677480" cy="3058200"/>
        </p:xfrm>
        <a:graphic>
          <a:graphicData uri="http://schemas.openxmlformats.org/drawingml/2006/table">
            <a:tbl>
              <a:tblPr/>
              <a:tblGrid>
                <a:gridCol w="2925720"/>
                <a:gridCol w="175212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 group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fans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13-17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2.132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18-24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21.3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25-34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35.734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35-44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19.397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45-54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9.475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55-64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5.024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65 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6.938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" name="CustomShape 3"/>
          <p:cNvSpPr/>
          <p:nvPr/>
        </p:nvSpPr>
        <p:spPr>
          <a:xfrm>
            <a:off x="497880" y="662040"/>
            <a:ext cx="814680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split of page fans across age groups (in %)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11400" y="1040400"/>
            <a:ext cx="253728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4321080" y="1040400"/>
            <a:ext cx="461232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12" name="Table 6"/>
          <p:cNvGraphicFramePr/>
          <p:nvPr/>
        </p:nvGraphicFramePr>
        <p:xfrm>
          <a:off x="156600" y="1341000"/>
          <a:ext cx="4051080" cy="3547800"/>
        </p:xfrm>
        <a:graphic>
          <a:graphicData uri="http://schemas.openxmlformats.org/drawingml/2006/table">
            <a:tbl>
              <a:tblPr/>
              <a:tblGrid>
                <a:gridCol w="4051440"/>
              </a:tblGrid>
              <a:tr h="35481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AgeGroup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round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*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100.00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/ (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FansPerGenderAge),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splintPage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FansPerGenderAge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AgeGroup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9920" y="-5400"/>
            <a:ext cx="851904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Page Statistics - Analysis by gender (</a:t>
            </a:r>
            <a:r>
              <a:rPr b="1" lang="en-US" sz="30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split of fans</a:t>
            </a:r>
            <a:r>
              <a:rPr b="1" lang="en-US" sz="3600" spc="-1" strike="noStrike">
                <a:solidFill>
                  <a:srgbClr val="274e13"/>
                </a:solidFill>
                <a:latin typeface="PT Sans Narrow"/>
                <a:ea typeface="PT Sans Narrow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4" name="Table 2"/>
          <p:cNvGraphicFramePr/>
          <p:nvPr/>
        </p:nvGraphicFramePr>
        <p:xfrm>
          <a:off x="4454640" y="1347120"/>
          <a:ext cx="4543560" cy="2832840"/>
        </p:xfrm>
        <a:graphic>
          <a:graphicData uri="http://schemas.openxmlformats.org/drawingml/2006/table">
            <a:tbl>
              <a:tblPr/>
              <a:tblGrid>
                <a:gridCol w="2593080"/>
                <a:gridCol w="1950840"/>
              </a:tblGrid>
              <a:tr h="708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Gender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fans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08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43.444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08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Female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56.461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088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Undisclosed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Menlo"/>
                        </a:rPr>
                        <a:t>0.095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CustomShape 3"/>
          <p:cNvSpPr/>
          <p:nvPr/>
        </p:nvSpPr>
        <p:spPr>
          <a:xfrm>
            <a:off x="497880" y="662040"/>
            <a:ext cx="814680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What is the split of page fans by gender (in %)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56600" y="1040400"/>
            <a:ext cx="40500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SQL 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454640" y="1040400"/>
            <a:ext cx="44784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Expected table (results)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18" name="Table 6"/>
          <p:cNvGraphicFramePr/>
          <p:nvPr/>
        </p:nvGraphicFramePr>
        <p:xfrm>
          <a:off x="156600" y="1347120"/>
          <a:ext cx="4051080" cy="3541320"/>
        </p:xfrm>
        <a:graphic>
          <a:graphicData uri="http://schemas.openxmlformats.org/drawingml/2006/table">
            <a:tbl>
              <a:tblPr/>
              <a:tblGrid>
                <a:gridCol w="4051440"/>
              </a:tblGrid>
              <a:tr h="35416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Gender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,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round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*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100.00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/ (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SELECT  </a:t>
                      </a: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SUM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NumberOfFans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FansPerGenderAge), </a:t>
                      </a:r>
                      <a:r>
                        <a:rPr b="0" lang="en-US" sz="1200" spc="-1" strike="noStrike">
                          <a:solidFill>
                            <a:srgbClr val="0000fe"/>
                          </a:solidFill>
                          <a:latin typeface="Menlo"/>
                          <a:ea typeface="Menlo"/>
                        </a:rPr>
                        <a:t>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)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AS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splintPage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from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FansPerGenderAge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GROUP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Gender </a:t>
                      </a:r>
                      <a:r>
                        <a:rPr b="1" lang="en-US" sz="1200" spc="-1" strike="noStrike">
                          <a:solidFill>
                            <a:srgbClr val="00006d"/>
                          </a:solidFill>
                          <a:latin typeface="Menlo"/>
                          <a:ea typeface="Menlo"/>
                        </a:rPr>
                        <a:t>ORDER BY </a:t>
                      </a:r>
                      <a:r>
                        <a:rPr b="1" lang="en-US" sz="1200" spc="-1" strike="noStrike">
                          <a:solidFill>
                            <a:srgbClr val="520067"/>
                          </a:solidFill>
                          <a:latin typeface="Menlo"/>
                          <a:ea typeface="Menlo"/>
                        </a:rPr>
                        <a:t>Gender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Menlo"/>
                          <a:ea typeface="Menlo"/>
                        </a:rPr>
                        <a:t>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8121</TotalTime>
  <Application>LibreOffice/6.3.3.2$MacOSX_X86_64 LibreOffice_project/a64200df03143b798afd1ec74a12ab50359878ed</Application>
  <Words>698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Lindsay Moir</dc:creator>
  <dc:description/>
  <dc:language>en-US</dc:language>
  <cp:lastModifiedBy/>
  <dcterms:modified xsi:type="dcterms:W3CDTF">2020-05-10T17:33:55Z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