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CE0D9-5605-C801-B99A-3495162491E2}" v="4442" dt="2020-09-07T20:29:13.800"/>
    <p1510:client id="{61320782-CF89-440E-F893-792D20C2B3BF}" v="4" dt="2020-09-07T16:59:17.457"/>
    <p1510:client id="{749B008D-C2BF-B3EA-6823-488606FEC627}" v="17" dt="2020-09-09T22:11:09.013"/>
    <p1510:client id="{FE518C2A-ADC4-3980-128B-2C1BAB94F4BF}" v="8" dt="2020-09-08T17:41:22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09.09.2020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xe.org/manual/introdu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0" y="1422400"/>
            <a:ext cx="5505450" cy="2387600"/>
          </a:xfrm>
        </p:spPr>
        <p:txBody>
          <a:bodyPr>
            <a:normAutofit/>
          </a:bodyPr>
          <a:lstStyle/>
          <a:p>
            <a:pPr algn="l"/>
            <a:r>
              <a:rPr lang="de-DE" sz="4200" b="1" dirty="0" err="1">
                <a:solidFill>
                  <a:schemeClr val="bg1"/>
                </a:solidFill>
                <a:ea typeface="+mj-lt"/>
                <a:cs typeface="+mj-lt"/>
              </a:rPr>
              <a:t>Linguagem</a:t>
            </a:r>
            <a:r>
              <a:rPr lang="de-DE" sz="4200" b="1" dirty="0">
                <a:solidFill>
                  <a:schemeClr val="bg1"/>
                </a:solidFill>
                <a:ea typeface="+mj-lt"/>
                <a:cs typeface="+mj-lt"/>
              </a:rPr>
              <a:t> de </a:t>
            </a:r>
            <a:r>
              <a:rPr lang="de-DE" sz="4200" b="1" dirty="0" err="1">
                <a:solidFill>
                  <a:schemeClr val="bg1"/>
                </a:solidFill>
                <a:ea typeface="+mj-lt"/>
                <a:cs typeface="+mj-lt"/>
              </a:rPr>
              <a:t>Programação</a:t>
            </a:r>
            <a:r>
              <a:rPr lang="de-DE" sz="42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de-DE" sz="4200" b="1">
                <a:solidFill>
                  <a:schemeClr val="bg1"/>
                </a:solidFill>
                <a:ea typeface="+mj-lt"/>
                <a:cs typeface="+mj-lt"/>
              </a:rPr>
            </a:br>
            <a:r>
              <a:rPr lang="de-DE" sz="4200" b="1" dirty="0" err="1">
                <a:solidFill>
                  <a:schemeClr val="bg1"/>
                </a:solidFill>
                <a:ea typeface="+mj-lt"/>
                <a:cs typeface="+mj-lt"/>
              </a:rPr>
              <a:t>Grupo</a:t>
            </a:r>
            <a:r>
              <a:rPr lang="de-DE" sz="42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4200" b="1" dirty="0" err="1">
                <a:solidFill>
                  <a:schemeClr val="bg1"/>
                </a:solidFill>
                <a:ea typeface="+mj-lt"/>
                <a:cs typeface="+mj-lt"/>
              </a:rPr>
              <a:t>Red</a:t>
            </a:r>
            <a:r>
              <a:rPr lang="de-DE" sz="42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4200" b="1" dirty="0" err="1">
                <a:solidFill>
                  <a:schemeClr val="bg1"/>
                </a:solidFill>
                <a:ea typeface="+mj-lt"/>
                <a:cs typeface="+mj-lt"/>
              </a:rPr>
              <a:t>Dust</a:t>
            </a:r>
            <a:endParaRPr lang="pt-BR" sz="4200" b="1" dirty="0" err="1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0" y="3902075"/>
            <a:ext cx="5505450" cy="165576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cs typeface="Calibri"/>
              </a:rPr>
              <a:t>Daniel S. </a:t>
            </a:r>
            <a:r>
              <a:rPr lang="de-DE" sz="2000" dirty="0" err="1">
                <a:solidFill>
                  <a:schemeClr val="bg1"/>
                </a:solidFill>
                <a:cs typeface="Calibri"/>
              </a:rPr>
              <a:t>França</a:t>
            </a:r>
            <a:r>
              <a:rPr lang="de-DE" sz="2000" dirty="0">
                <a:solidFill>
                  <a:schemeClr val="bg1"/>
                </a:solidFill>
                <a:cs typeface="Calibri"/>
              </a:rPr>
              <a:t>, </a:t>
            </a:r>
            <a:r>
              <a:rPr lang="de-DE" sz="2000" dirty="0" err="1">
                <a:solidFill>
                  <a:schemeClr val="bg1"/>
                </a:solidFill>
                <a:cs typeface="Calibri"/>
              </a:rPr>
              <a:t>Hamon-Rá</a:t>
            </a:r>
            <a:r>
              <a:rPr lang="de-DE" sz="2000" dirty="0">
                <a:solidFill>
                  <a:schemeClr val="bg1"/>
                </a:solidFill>
                <a:cs typeface="Calibri"/>
              </a:rPr>
              <a:t> T. </a:t>
            </a:r>
            <a:r>
              <a:rPr lang="de-DE" sz="2000" dirty="0" err="1">
                <a:solidFill>
                  <a:schemeClr val="bg1"/>
                </a:solidFill>
                <a:cs typeface="Calibri"/>
              </a:rPr>
              <a:t>Guimarães</a:t>
            </a:r>
            <a:r>
              <a:rPr lang="de-DE" sz="2000" dirty="0">
                <a:solidFill>
                  <a:schemeClr val="bg1"/>
                </a:solidFill>
                <a:cs typeface="Calibri"/>
              </a:rPr>
              <a:t>, Matheus F.S. </a:t>
            </a:r>
            <a:r>
              <a:rPr lang="de-DE" sz="2000" dirty="0" err="1">
                <a:solidFill>
                  <a:schemeClr val="bg1"/>
                </a:solidFill>
                <a:cs typeface="Calibri"/>
              </a:rPr>
              <a:t>Bussolotti</a:t>
            </a:r>
          </a:p>
        </p:txBody>
      </p:sp>
      <p:pic>
        <p:nvPicPr>
          <p:cNvPr id="5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B49851DF-3716-4691-AD88-F1514E70C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" r="-1" b="-1"/>
          <a:stretch/>
        </p:blipFill>
        <p:spPr>
          <a:xfrm>
            <a:off x="7124701" y="115194"/>
            <a:ext cx="4948226" cy="66276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5E80C6-EC7F-4EC7-90A3-BCB0913D11D4}"/>
              </a:ext>
            </a:extLst>
          </p:cNvPr>
          <p:cNvSpPr/>
          <p:nvPr/>
        </p:nvSpPr>
        <p:spPr>
          <a:xfrm>
            <a:off x="57150" y="38100"/>
            <a:ext cx="12068175" cy="67627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D5E7-F479-4EBA-9033-5FDD77C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Introdução</a:t>
            </a:r>
            <a:endParaRPr lang="pt-B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191C2-1DA7-45DF-8DA9-E67FFD3E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dirty="0" err="1">
                <a:cs typeface="Calibri"/>
              </a:rPr>
              <a:t>Haxe</a:t>
            </a:r>
            <a:r>
              <a:rPr lang="pt-BR" sz="2400" dirty="0">
                <a:cs typeface="Calibri"/>
              </a:rPr>
              <a:t> é uma linguagem open </a:t>
            </a:r>
            <a:r>
              <a:rPr lang="pt-BR" sz="2400" dirty="0" err="1">
                <a:cs typeface="Calibri"/>
              </a:rPr>
              <a:t>source</a:t>
            </a:r>
            <a:r>
              <a:rPr lang="pt-BR" sz="2400" dirty="0">
                <a:cs typeface="Calibri"/>
              </a:rPr>
              <a:t> de alto nível, com um grande diferencial no seu elemento </a:t>
            </a:r>
            <a:r>
              <a:rPr lang="pt-BR" sz="2400" dirty="0" err="1">
                <a:cs typeface="Calibri"/>
              </a:rPr>
              <a:t>cross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err="1">
                <a:cs typeface="Calibri"/>
              </a:rPr>
              <a:t>plataform</a:t>
            </a:r>
            <a:r>
              <a:rPr lang="pt-BR" sz="2400" dirty="0">
                <a:cs typeface="Calibri"/>
              </a:rPr>
              <a:t>, além disso ela apresenta múltiplos paradigmas, ademais essa linguagem se estabeleceu como um tradutor além de ser uma linguagem fortemente tipada e de escopo estático.</a:t>
            </a:r>
            <a:endParaRPr lang="pt-BR" dirty="0"/>
          </a:p>
          <a:p>
            <a:r>
              <a:rPr lang="pt-BR" sz="2400" dirty="0">
                <a:cs typeface="Calibri"/>
              </a:rPr>
              <a:t>Ele foi criado por Nicolas </a:t>
            </a:r>
            <a:r>
              <a:rPr lang="pt-BR" sz="2400" dirty="0" err="1">
                <a:cs typeface="Calibri"/>
              </a:rPr>
              <a:t>Cannasse</a:t>
            </a:r>
            <a:r>
              <a:rPr lang="pt-BR" sz="2400" dirty="0">
                <a:cs typeface="Calibri"/>
              </a:rPr>
              <a:t>, ele foi lançado em fevereiro de 2006, com sua versão 1.0 lançada em Abril de 2006 com suporte para Adobe Flash, </a:t>
            </a:r>
            <a:r>
              <a:rPr lang="pt-BR" sz="2400" dirty="0" err="1">
                <a:cs typeface="Calibri"/>
              </a:rPr>
              <a:t>JavaScript</a:t>
            </a:r>
            <a:r>
              <a:rPr lang="pt-BR" sz="2400" dirty="0">
                <a:cs typeface="Calibri"/>
              </a:rPr>
              <a:t> e </a:t>
            </a:r>
            <a:r>
              <a:rPr lang="pt-BR" sz="2400" dirty="0" err="1">
                <a:cs typeface="Calibri"/>
              </a:rPr>
              <a:t>Neko</a:t>
            </a:r>
            <a:r>
              <a:rPr lang="pt-BR" sz="2400" dirty="0">
                <a:cs typeface="Calibri"/>
              </a:rPr>
              <a:t>. Posteriormente surgiu o suporte para PHP, C++, C# e Java. </a:t>
            </a:r>
          </a:p>
        </p:txBody>
      </p:sp>
      <p:pic>
        <p:nvPicPr>
          <p:cNvPr id="4" name="Imagem 4" descr="Homem com óculos de grau&#10;&#10;Descrição gerada automaticamente">
            <a:extLst>
              <a:ext uri="{FF2B5EF4-FFF2-40B4-BE49-F238E27FC236}">
                <a16:creationId xmlns:a16="http://schemas.microsoft.com/office/drawing/2014/main" id="{A1AACBA4-BA9C-4644-ACE2-8B130736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575" y="5172075"/>
            <a:ext cx="14097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D5E7-F479-4EBA-9033-5FDD77C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Compilação</a:t>
            </a:r>
            <a:endParaRPr lang="pt-B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191C2-1DA7-45DF-8DA9-E67FFD3E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dirty="0" err="1">
                <a:cs typeface="Calibri"/>
              </a:rPr>
              <a:t>Haxe</a:t>
            </a:r>
            <a:r>
              <a:rPr lang="pt-BR" sz="2400" dirty="0">
                <a:cs typeface="Calibri"/>
              </a:rPr>
              <a:t> é uma linguagem compilada para </a:t>
            </a:r>
            <a:r>
              <a:rPr lang="pt-BR" sz="2400" dirty="0" err="1">
                <a:cs typeface="Calibri"/>
              </a:rPr>
              <a:t>bytecode</a:t>
            </a:r>
            <a:r>
              <a:rPr lang="pt-BR" sz="2400" dirty="0">
                <a:cs typeface="Calibri"/>
              </a:rPr>
              <a:t> e </a:t>
            </a:r>
            <a:r>
              <a:rPr lang="pt-BR" sz="2400" dirty="0" err="1">
                <a:cs typeface="Calibri"/>
              </a:rPr>
              <a:t>source</a:t>
            </a:r>
            <a:r>
              <a:rPr lang="pt-BR" sz="2400" dirty="0">
                <a:cs typeface="Calibri"/>
              </a:rPr>
              <a:t> </a:t>
            </a:r>
            <a:r>
              <a:rPr lang="pt-BR" sz="2400" dirty="0" err="1">
                <a:cs typeface="Calibri"/>
              </a:rPr>
              <a:t>code</a:t>
            </a:r>
            <a:r>
              <a:rPr lang="pt-BR" sz="2400" dirty="0">
                <a:cs typeface="Calibri"/>
              </a:rPr>
              <a:t>, desse modo é possível compilar para uma máquina virtual ou código fonte. </a:t>
            </a:r>
            <a:r>
              <a:rPr lang="pt-BR" sz="2400" dirty="0">
                <a:ea typeface="+mn-lt"/>
                <a:cs typeface="+mn-lt"/>
              </a:rPr>
              <a:t>A princípio simplifica a escrita de código para vários alvos diferentes e assim cortando esforços e tempo de desenvolvimento, dando liberdade ao desenvolvedor escolher a melhor linguagem e plataforma para sua aplicação. </a:t>
            </a:r>
          </a:p>
          <a:p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69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D5E7-F479-4EBA-9033-5FDD77C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Tradução</a:t>
            </a:r>
            <a:endParaRPr lang="pt-B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9367B22-8077-4977-B3FD-BC1313075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686" y="1762994"/>
            <a:ext cx="4954140" cy="5040270"/>
          </a:xfrm>
        </p:spPr>
      </p:pic>
      <p:pic>
        <p:nvPicPr>
          <p:cNvPr id="14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6B8C170-DE3B-43C5-BE15-F4FCE2829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49" y="1764404"/>
            <a:ext cx="5217091" cy="50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D5E7-F479-4EBA-9033-5FDD77C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Classe</a:t>
            </a:r>
            <a:endParaRPr lang="pt-B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191C2-1DA7-45DF-8DA9-E67FFD3E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dirty="0">
                <a:cs typeface="Calibri"/>
              </a:rPr>
              <a:t>As classes em </a:t>
            </a:r>
            <a:r>
              <a:rPr lang="pt-BR" sz="2400" dirty="0" err="1">
                <a:cs typeface="Calibri"/>
              </a:rPr>
              <a:t>Haxe</a:t>
            </a:r>
            <a:r>
              <a:rPr lang="pt-BR" sz="2400" dirty="0">
                <a:cs typeface="Calibri"/>
              </a:rPr>
              <a:t> são semelhantes as vistas em Java. Seus campos podem ser métodos, variáveis ou propriedades, podendo ser tanto estáticos quanto por instância. </a:t>
            </a:r>
            <a:r>
              <a:rPr lang="pt-BR" sz="2400" dirty="0" err="1">
                <a:cs typeface="Calibri"/>
              </a:rPr>
              <a:t>Haxe</a:t>
            </a:r>
            <a:r>
              <a:rPr lang="pt-BR" sz="2400" dirty="0">
                <a:cs typeface="Calibri"/>
              </a:rPr>
              <a:t> suporta acesso público e privado, além de métodos mais avançados para controle de acesso os quais são denotados por anotações. </a:t>
            </a:r>
          </a:p>
          <a:p>
            <a:pPr marL="0" indent="0">
              <a:buNone/>
            </a:pPr>
            <a:endParaRPr lang="pt-BR" sz="24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976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D5E7-F479-4EBA-9033-5FDD77C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Classe</a:t>
            </a:r>
            <a:endParaRPr lang="pt-B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191C2-1DA7-45DF-8DA9-E67FFD3E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 sz="2400">
                <a:latin typeface="Consolas"/>
                <a:cs typeface="Calibri"/>
              </a:rPr>
              <a:t>class Point {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 var x:Int;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 var y:Int;</a:t>
            </a:r>
            <a:br>
              <a:rPr lang="pt-BR" sz="2400" dirty="0">
                <a:latin typeface="Consolas"/>
                <a:cs typeface="Calibri"/>
              </a:rPr>
            </a:b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 public function new(x, y) {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   this.x = x;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   this.y = y;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 }</a:t>
            </a:r>
            <a:br>
              <a:rPr lang="pt-BR" sz="2400" dirty="0">
                <a:latin typeface="Consolas"/>
                <a:cs typeface="Calibri"/>
              </a:rPr>
            </a:b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 public function toString() {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   return "Point(" + x + "," + y + ")";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  }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>
                <a:latin typeface="Consolas"/>
                <a:cs typeface="Calibri"/>
              </a:rPr>
              <a:t>}</a:t>
            </a:r>
            <a:endParaRPr lang="pt-BR">
              <a:cs typeface="Calibri" panose="020F0502020204030204"/>
            </a:endParaRPr>
          </a:p>
          <a:p>
            <a:r>
              <a:rPr lang="pt-BR" sz="2400">
                <a:latin typeface="Consolas"/>
                <a:cs typeface="Calibri"/>
              </a:rPr>
              <a:t>Semanticamente</a:t>
            </a:r>
            <a:r>
              <a:rPr lang="pt-BR" sz="2400" dirty="0">
                <a:latin typeface="Consolas"/>
                <a:cs typeface="Calibri"/>
              </a:rPr>
              <a:t> a classe acima representa um ponto bidimensional no espaço, nela têm-se que a palavra "</a:t>
            </a:r>
            <a:r>
              <a:rPr lang="pt-BR" sz="2400" dirty="0" err="1">
                <a:latin typeface="Consolas"/>
                <a:cs typeface="Calibri"/>
              </a:rPr>
              <a:t>class</a:t>
            </a:r>
            <a:r>
              <a:rPr lang="pt-BR" sz="2400" dirty="0">
                <a:latin typeface="Consolas"/>
                <a:cs typeface="Calibri"/>
              </a:rPr>
              <a:t>" denota a declaração da criação de uma classe, onde "Point" é o nome da classe o qual pode ser qualquer nome que esteja de acordo com as regras de identificadores de tipo, em seguida as chaves "{}" para marcar o escopo da classe. Ademais são criadas duas variáveis seguidas de um campo "</a:t>
            </a:r>
            <a:r>
              <a:rPr lang="pt-BR" sz="2400" dirty="0" err="1">
                <a:latin typeface="Consolas"/>
                <a:cs typeface="Calibri"/>
              </a:rPr>
              <a:t>function</a:t>
            </a:r>
            <a:r>
              <a:rPr lang="pt-BR" sz="2400" dirty="0">
                <a:latin typeface="Consolas"/>
                <a:cs typeface="Calibri"/>
              </a:rPr>
              <a:t>", que foi nomeado "new", o qual é o construtor da classe de modo análogo a função "</a:t>
            </a:r>
            <a:r>
              <a:rPr lang="pt-BR" sz="2400" dirty="0" err="1">
                <a:latin typeface="Consolas"/>
                <a:cs typeface="Calibri"/>
              </a:rPr>
              <a:t>toString</a:t>
            </a:r>
            <a:r>
              <a:rPr lang="pt-BR" sz="2400" dirty="0">
                <a:latin typeface="Consolas"/>
                <a:cs typeface="Calibri"/>
              </a:rPr>
              <a:t>".</a:t>
            </a:r>
          </a:p>
          <a:p>
            <a:pPr marL="0" indent="0">
              <a:buNone/>
            </a:pPr>
            <a:endParaRPr lang="pt-BR" sz="24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47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D5E7-F479-4EBA-9033-5FDD77C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Método</a:t>
            </a:r>
            <a:endParaRPr lang="pt-BR" dirty="0" err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191C2-1DA7-45DF-8DA9-E67FFD3E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dirty="0">
                <a:cs typeface="Calibri"/>
              </a:rPr>
              <a:t>Métodos definem o comportamento do programa por hospedagem de expressões, por exemplo o </a:t>
            </a:r>
            <a:r>
              <a:rPr lang="pt-BR" sz="2400" dirty="0" err="1">
                <a:cs typeface="Calibri"/>
              </a:rPr>
              <a:t>Hello</a:t>
            </a:r>
            <a:r>
              <a:rPr lang="pt-BR" sz="2400" dirty="0">
                <a:cs typeface="Calibri"/>
              </a:rPr>
              <a:t> World abaixo:</a:t>
            </a:r>
          </a:p>
          <a:p>
            <a:pPr marL="0" indent="0">
              <a:buNone/>
            </a:pPr>
            <a:r>
              <a:rPr lang="pt-BR" sz="2400" dirty="0" err="1">
                <a:latin typeface="Consolas"/>
                <a:cs typeface="Calibri"/>
              </a:rPr>
              <a:t>class</a:t>
            </a:r>
            <a:r>
              <a:rPr lang="pt-BR" sz="2400" dirty="0">
                <a:latin typeface="Consolas"/>
                <a:cs typeface="Calibri"/>
              </a:rPr>
              <a:t> </a:t>
            </a:r>
            <a:r>
              <a:rPr lang="pt-BR" sz="2400" dirty="0" err="1">
                <a:latin typeface="Consolas"/>
                <a:cs typeface="Calibri"/>
              </a:rPr>
              <a:t>Main</a:t>
            </a:r>
            <a:r>
              <a:rPr lang="pt-BR" sz="2400" dirty="0">
                <a:latin typeface="Consolas"/>
                <a:cs typeface="Calibri"/>
              </a:rPr>
              <a:t> {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 dirty="0">
                <a:latin typeface="Consolas"/>
                <a:cs typeface="Calibri"/>
              </a:rPr>
              <a:t>  </a:t>
            </a:r>
            <a:r>
              <a:rPr lang="pt-BR" sz="2400" dirty="0" err="1">
                <a:latin typeface="Consolas"/>
                <a:cs typeface="Calibri"/>
              </a:rPr>
              <a:t>static</a:t>
            </a:r>
            <a:r>
              <a:rPr lang="pt-BR" sz="2400" dirty="0">
                <a:latin typeface="Consolas"/>
                <a:cs typeface="Calibri"/>
              </a:rPr>
              <a:t> </a:t>
            </a:r>
            <a:r>
              <a:rPr lang="pt-BR" sz="2400" dirty="0" err="1">
                <a:latin typeface="Consolas"/>
                <a:cs typeface="Calibri"/>
              </a:rPr>
              <a:t>public</a:t>
            </a:r>
            <a:r>
              <a:rPr lang="pt-BR" sz="2400" dirty="0">
                <a:latin typeface="Consolas"/>
                <a:cs typeface="Calibri"/>
              </a:rPr>
              <a:t> </a:t>
            </a:r>
            <a:r>
              <a:rPr lang="pt-BR" sz="2400" dirty="0" err="1">
                <a:latin typeface="Consolas"/>
                <a:cs typeface="Calibri"/>
              </a:rPr>
              <a:t>function</a:t>
            </a:r>
            <a:r>
              <a:rPr lang="pt-BR" sz="2400" dirty="0">
                <a:latin typeface="Consolas"/>
                <a:cs typeface="Calibri"/>
              </a:rPr>
              <a:t> </a:t>
            </a:r>
            <a:r>
              <a:rPr lang="pt-BR" sz="2400" dirty="0" err="1">
                <a:latin typeface="Consolas"/>
                <a:cs typeface="Calibri"/>
              </a:rPr>
              <a:t>main</a:t>
            </a:r>
            <a:r>
              <a:rPr lang="pt-BR" sz="2400" dirty="0">
                <a:latin typeface="Consolas"/>
                <a:cs typeface="Calibri"/>
              </a:rPr>
              <a:t>():</a:t>
            </a:r>
            <a:r>
              <a:rPr lang="pt-BR" sz="2400" dirty="0" err="1">
                <a:latin typeface="Consolas"/>
                <a:cs typeface="Calibri"/>
              </a:rPr>
              <a:t>Void</a:t>
            </a:r>
            <a:r>
              <a:rPr lang="pt-BR" sz="2400" dirty="0">
                <a:latin typeface="Consolas"/>
                <a:cs typeface="Calibri"/>
              </a:rPr>
              <a:t> {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 dirty="0">
                <a:latin typeface="Consolas"/>
                <a:cs typeface="Calibri"/>
              </a:rPr>
              <a:t>    trace("</a:t>
            </a:r>
            <a:r>
              <a:rPr lang="pt-BR" sz="2400" dirty="0" err="1">
                <a:latin typeface="Consolas"/>
                <a:cs typeface="Calibri"/>
              </a:rPr>
              <a:t>Hello</a:t>
            </a:r>
            <a:r>
              <a:rPr lang="pt-BR" sz="2400" dirty="0">
                <a:latin typeface="Consolas"/>
                <a:cs typeface="Calibri"/>
              </a:rPr>
              <a:t> World");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 dirty="0">
                <a:latin typeface="Consolas"/>
                <a:cs typeface="Calibri"/>
              </a:rPr>
              <a:t>  }</a:t>
            </a:r>
            <a:br>
              <a:rPr lang="pt-BR" sz="2400" dirty="0">
                <a:latin typeface="Consolas"/>
                <a:cs typeface="Calibri"/>
              </a:rPr>
            </a:br>
            <a:r>
              <a:rPr lang="pt-BR" sz="2400" dirty="0">
                <a:latin typeface="Consolas"/>
                <a:cs typeface="Calibri"/>
              </a:rPr>
              <a:t>}</a:t>
            </a:r>
            <a:endParaRPr lang="pt-BR" dirty="0"/>
          </a:p>
          <a:p>
            <a:r>
              <a:rPr lang="pt-BR" sz="2400" dirty="0">
                <a:latin typeface="Calibri" panose="020F0502020204030204"/>
                <a:cs typeface="Calibri"/>
              </a:rPr>
              <a:t>O método é identificado pela palavra "</a:t>
            </a:r>
            <a:r>
              <a:rPr lang="pt-BR" sz="2400" dirty="0" err="1">
                <a:latin typeface="Calibri" panose="020F0502020204030204"/>
                <a:cs typeface="Calibri"/>
              </a:rPr>
              <a:t>function</a:t>
            </a:r>
            <a:r>
              <a:rPr lang="pt-BR" sz="2400" dirty="0">
                <a:latin typeface="Calibri" panose="020F0502020204030204"/>
                <a:cs typeface="Calibri"/>
              </a:rPr>
              <a:t>", desse modo têm-se o nome "</a:t>
            </a:r>
            <a:r>
              <a:rPr lang="pt-BR" sz="2400" dirty="0" err="1">
                <a:latin typeface="Calibri" panose="020F0502020204030204"/>
                <a:cs typeface="Calibri"/>
              </a:rPr>
              <a:t>main</a:t>
            </a:r>
            <a:r>
              <a:rPr lang="pt-BR" sz="2400" dirty="0">
                <a:latin typeface="Calibri" panose="020F0502020204030204"/>
                <a:cs typeface="Calibri"/>
              </a:rPr>
              <a:t>", os argumentos "()", o tipo de dado que irá retornar "</a:t>
            </a:r>
            <a:r>
              <a:rPr lang="pt-BR" sz="2400" dirty="0" err="1">
                <a:latin typeface="Calibri" panose="020F0502020204030204"/>
                <a:cs typeface="Calibri"/>
              </a:rPr>
              <a:t>void</a:t>
            </a:r>
            <a:r>
              <a:rPr lang="pt-BR" sz="2400" dirty="0">
                <a:latin typeface="Calibri" panose="020F0502020204030204"/>
                <a:cs typeface="Calibri"/>
              </a:rPr>
              <a:t>", os modificadores de acesso "</a:t>
            </a:r>
            <a:r>
              <a:rPr lang="pt-BR" sz="2400" dirty="0" err="1">
                <a:latin typeface="Calibri" panose="020F0502020204030204"/>
                <a:cs typeface="Calibri"/>
              </a:rPr>
              <a:t>static</a:t>
            </a:r>
            <a:r>
              <a:rPr lang="pt-BR" sz="2400" dirty="0">
                <a:latin typeface="Calibri" panose="020F0502020204030204"/>
                <a:cs typeface="Calibri"/>
              </a:rPr>
              <a:t>" e "</a:t>
            </a:r>
            <a:r>
              <a:rPr lang="pt-BR" sz="2400" dirty="0" err="1">
                <a:latin typeface="Calibri" panose="020F0502020204030204"/>
                <a:cs typeface="Calibri"/>
              </a:rPr>
              <a:t>public</a:t>
            </a:r>
            <a:r>
              <a:rPr lang="pt-BR" sz="2400" dirty="0">
                <a:latin typeface="Calibri" panose="020F0502020204030204"/>
                <a:cs typeface="Calibri"/>
              </a:rPr>
              <a:t>" e enfim o comando com a frase a qual será mostrada "trance("</a:t>
            </a:r>
            <a:r>
              <a:rPr lang="pt-BR" sz="2400" dirty="0" err="1">
                <a:latin typeface="Calibri" panose="020F0502020204030204"/>
                <a:cs typeface="Calibri"/>
              </a:rPr>
              <a:t>Hello</a:t>
            </a:r>
            <a:r>
              <a:rPr lang="pt-BR" sz="2400" dirty="0">
                <a:latin typeface="Calibri" panose="020F0502020204030204"/>
                <a:cs typeface="Calibri"/>
              </a:rPr>
              <a:t> World");".</a:t>
            </a:r>
          </a:p>
          <a:p>
            <a:pPr marL="0" indent="0">
              <a:buNone/>
            </a:pPr>
            <a:endParaRPr lang="pt-BR" sz="24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pt-BR" sz="24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18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D5E7-F479-4EBA-9033-5FDD77C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Referencias</a:t>
            </a:r>
            <a:endParaRPr lang="pt-BR" dirty="0" err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191C2-1DA7-45DF-8DA9-E67FFD3E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pt-BR" sz="2400" dirty="0">
                <a:ea typeface="+mn-lt"/>
                <a:cs typeface="+mn-lt"/>
                <a:hlinkClick r:id="rId2"/>
              </a:rPr>
              <a:t>https://haxe.org/manual/introduction.html</a:t>
            </a:r>
            <a:endParaRPr lang="pt-BR" sz="2400" dirty="0">
              <a:latin typeface="Calibri" panose="020F0502020204030204"/>
              <a:cs typeface="Calibri"/>
            </a:endParaRPr>
          </a:p>
          <a:p>
            <a:r>
              <a:rPr lang="pt-BR" sz="2400" dirty="0">
                <a:ea typeface="+mn-lt"/>
                <a:cs typeface="+mn-lt"/>
              </a:rPr>
              <a:t>https://en.wikipedia.org/wiki/Haxe</a:t>
            </a:r>
          </a:p>
          <a:p>
            <a:pPr marL="0" indent="0">
              <a:buNone/>
            </a:pPr>
            <a:endParaRPr lang="pt-BR" sz="2400" dirty="0">
              <a:latin typeface="Consolas"/>
              <a:cs typeface="Calibri"/>
            </a:endParaRPr>
          </a:p>
          <a:p>
            <a:pPr marL="0" indent="0">
              <a:buNone/>
            </a:pPr>
            <a:endParaRPr lang="pt-BR" sz="2400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887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Linguagem de Programação  Grupo Red Dust</vt:lpstr>
      <vt:lpstr>Introdução</vt:lpstr>
      <vt:lpstr>Compilação</vt:lpstr>
      <vt:lpstr>Tradução</vt:lpstr>
      <vt:lpstr>Classe</vt:lpstr>
      <vt:lpstr>Classe</vt:lpstr>
      <vt:lpstr>Método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512</cp:revision>
  <dcterms:created xsi:type="dcterms:W3CDTF">2020-09-07T16:56:24Z</dcterms:created>
  <dcterms:modified xsi:type="dcterms:W3CDTF">2020-09-09T22:14:52Z</dcterms:modified>
</cp:coreProperties>
</file>