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naheim"/>
      <p:regular r:id="rId19"/>
    </p:embeddedFont>
    <p:embeddedFont>
      <p:font typeface="Source Code Pro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Fira Code"/>
      <p:regular r:id="rId25"/>
      <p:bold r:id="rId26"/>
    </p:embeddedFont>
    <p:embeddedFont>
      <p:font typeface="PT Sans"/>
      <p:regular r:id="rId27"/>
      <p:bold r:id="rId28"/>
      <p:italic r:id="rId29"/>
      <p:boldItalic r:id="rId30"/>
    </p:embeddedFont>
    <p:embeddedFont>
      <p:font typeface="Source Code Pro Medium"/>
      <p:regular r:id="rId31"/>
      <p:bold r:id="rId32"/>
      <p:italic r:id="rId33"/>
      <p:boldItalic r:id="rId34"/>
    </p:embeddedFont>
    <p:embeddedFont>
      <p:font typeface="Comforta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20661E-3E2E-4A60-89FE-8E5F29EADE8B}">
  <a:tblStyle styleId="{0120661E-3E2E-4A60-89FE-8E5F29EADE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Code-bold.fntdata"/><Relationship Id="rId25" Type="http://schemas.openxmlformats.org/officeDocument/2006/relationships/font" Target="fonts/FiraCode-regular.fntdata"/><Relationship Id="rId28" Type="http://schemas.openxmlformats.org/officeDocument/2006/relationships/font" Target="fonts/PTSans-bold.fntdata"/><Relationship Id="rId27" Type="http://schemas.openxmlformats.org/officeDocument/2006/relationships/font" Target="fonts/PT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Medium-regular.fntdata"/><Relationship Id="rId30" Type="http://schemas.openxmlformats.org/officeDocument/2006/relationships/font" Target="fonts/PTSans-bold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Medium-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Medium-bold.fntdata"/><Relationship Id="rId13" Type="http://schemas.openxmlformats.org/officeDocument/2006/relationships/slide" Target="slides/slide8.xml"/><Relationship Id="rId35" Type="http://schemas.openxmlformats.org/officeDocument/2006/relationships/font" Target="fonts/Comfortaa-regular.fntdata"/><Relationship Id="rId12" Type="http://schemas.openxmlformats.org/officeDocument/2006/relationships/slide" Target="slides/slide7.xml"/><Relationship Id="rId34" Type="http://schemas.openxmlformats.org/officeDocument/2006/relationships/font" Target="fonts/SourceCodePro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Comforta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nahei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5c41f8872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5c41f8872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5c41f8872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5c41f8872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5c41f8872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5c41f8872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5c41f88723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5c41f88723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5c41f887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5c41f887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5c41f8872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5c41f8872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5c41f8872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5c41f8872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5c41f8872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5c41f8872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1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1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3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subTitle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4" type="title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5" type="title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6" type="title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8" type="subTitle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9" type="subTitle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2687525" y="3464250"/>
            <a:ext cx="5743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2687414" y="1600950"/>
            <a:ext cx="57435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4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5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5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" name="Google Shape;111;p15"/>
          <p:cNvSpPr txBox="1"/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/>
          <p:nvPr>
            <p:ph idx="2" type="pic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2" type="subTitle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3" type="subTitle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subTitle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2" type="subTitle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2" type="subTitle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3" type="subTitle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4" type="subTitle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5" type="subTitle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6" type="subTitle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" type="subTitle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2" type="subTitle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3" type="subTitle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4" type="subTitle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5" type="subTitle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6" type="subTitle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7" type="subTitle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8" type="subTitle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2" type="subTitle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3" type="subTitle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4" type="subTitle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5" type="subTitle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6" type="subTitle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7" type="subTitle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8" type="subTitle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9" type="subTitle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13" type="subTitle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14" type="subTitle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5" type="subTitle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" name="Google Shape;190;p23"/>
          <p:cNvSpPr txBox="1"/>
          <p:nvPr>
            <p:ph hasCustomPrompt="1" type="title"/>
          </p:nvPr>
        </p:nvSpPr>
        <p:spPr>
          <a:xfrm>
            <a:off x="4051975" y="630575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/>
          <p:nvPr>
            <p:ph idx="1" type="subTitle"/>
          </p:nvPr>
        </p:nvSpPr>
        <p:spPr>
          <a:xfrm>
            <a:off x="4408555" y="1300670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hasCustomPrompt="1" idx="2" type="title"/>
          </p:nvPr>
        </p:nvSpPr>
        <p:spPr>
          <a:xfrm>
            <a:off x="4051975" y="1982840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/>
          <p:nvPr>
            <p:ph idx="3" type="subTitle"/>
          </p:nvPr>
        </p:nvSpPr>
        <p:spPr>
          <a:xfrm>
            <a:off x="4408555" y="2652935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hasCustomPrompt="1" idx="4" type="title"/>
          </p:nvPr>
        </p:nvSpPr>
        <p:spPr>
          <a:xfrm>
            <a:off x="4051975" y="3335105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/>
          <p:nvPr>
            <p:ph idx="5" type="subTitle"/>
          </p:nvPr>
        </p:nvSpPr>
        <p:spPr>
          <a:xfrm>
            <a:off x="4408555" y="4005200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4"/>
          <p:cNvSpPr txBox="1"/>
          <p:nvPr>
            <p:ph hasCustomPrompt="1" type="title"/>
          </p:nvPr>
        </p:nvSpPr>
        <p:spPr>
          <a:xfrm>
            <a:off x="884850" y="1890700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/>
          <p:nvPr>
            <p:ph idx="1" type="subTitle"/>
          </p:nvPr>
        </p:nvSpPr>
        <p:spPr>
          <a:xfrm>
            <a:off x="980375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2" type="subTitle"/>
          </p:nvPr>
        </p:nvSpPr>
        <p:spPr>
          <a:xfrm>
            <a:off x="720000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" name="Google Shape;205;p24"/>
          <p:cNvSpPr txBox="1"/>
          <p:nvPr>
            <p:ph hasCustomPrompt="1" idx="3" type="title"/>
          </p:nvPr>
        </p:nvSpPr>
        <p:spPr>
          <a:xfrm>
            <a:off x="3590988" y="1890950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/>
          <p:nvPr>
            <p:ph idx="4" type="subTitle"/>
          </p:nvPr>
        </p:nvSpPr>
        <p:spPr>
          <a:xfrm>
            <a:off x="3589193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7" name="Google Shape;207;p24"/>
          <p:cNvSpPr txBox="1"/>
          <p:nvPr>
            <p:ph idx="5" type="subTitle"/>
          </p:nvPr>
        </p:nvSpPr>
        <p:spPr>
          <a:xfrm>
            <a:off x="3420001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24"/>
          <p:cNvSpPr txBox="1"/>
          <p:nvPr>
            <p:ph hasCustomPrompt="1" idx="6" type="title"/>
          </p:nvPr>
        </p:nvSpPr>
        <p:spPr>
          <a:xfrm>
            <a:off x="6296775" y="1891075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/>
          <p:nvPr>
            <p:ph idx="7" type="subTitle"/>
          </p:nvPr>
        </p:nvSpPr>
        <p:spPr>
          <a:xfrm>
            <a:off x="6198011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0" name="Google Shape;210;p24"/>
          <p:cNvSpPr txBox="1"/>
          <p:nvPr>
            <p:ph idx="8" type="subTitle"/>
          </p:nvPr>
        </p:nvSpPr>
        <p:spPr>
          <a:xfrm>
            <a:off x="6120002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24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1" type="subTitle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7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7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5292547" y="3632599"/>
            <a:ext cx="26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1585702" y="3632599"/>
            <a:ext cx="26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4988437" y="3200700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1281362" y="3200700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9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9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hyperlink" Target="https://www.linkedin.com/in/hamonra/" TargetMode="External"/><Relationship Id="rId5" Type="http://schemas.openxmlformats.org/officeDocument/2006/relationships/hyperlink" Target="https://github.com/Pharaoh0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aws.amazon.com/pt_br/cognito/latest/developerguide/what-is-amazon-cognito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ctrTitle"/>
          </p:nvPr>
        </p:nvSpPr>
        <p:spPr>
          <a:xfrm>
            <a:off x="2735500" y="1552350"/>
            <a:ext cx="5797500" cy="20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Construindo API's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 Em NodeJS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Hamon-Rá Taveira</a:t>
            </a:r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36" name="Google Shape;236;p2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37" name="Google Shape;237;p2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2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2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0" name="Google Shape;240;p28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1" name="Google Shape;241;p28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/>
          <p:nvPr>
            <p:ph type="title"/>
          </p:nvPr>
        </p:nvSpPr>
        <p:spPr>
          <a:xfrm>
            <a:off x="4014800" y="1307100"/>
            <a:ext cx="5005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Sobre as</a:t>
            </a:r>
            <a:endParaRPr sz="5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chemeClr val="accent4"/>
                </a:solidFill>
              </a:rPr>
              <a:t>Ferramentas</a:t>
            </a:r>
            <a:endParaRPr sz="5700">
              <a:solidFill>
                <a:schemeClr val="accent4"/>
              </a:solidFill>
            </a:endParaRPr>
          </a:p>
        </p:txBody>
      </p:sp>
      <p:grpSp>
        <p:nvGrpSpPr>
          <p:cNvPr id="588" name="Google Shape;588;p37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589" name="Google Shape;589;p37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4" name="Google Shape;634;p37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5" name="Google Shape;635;p37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6" name="Google Shape;636;p37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637" name="Google Shape;637;p37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iremos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precisar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643" name="Google Shape;643;p38"/>
          <p:cNvGraphicFramePr/>
          <p:nvPr/>
        </p:nvGraphicFramePr>
        <p:xfrm>
          <a:off x="752700" y="1644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{0120661E-3E2E-4A60-89FE-8E5F29EADE8B}</a:tableStyleId>
              </a:tblPr>
              <a:tblGrid>
                <a:gridCol w="1617525"/>
                <a:gridCol w="1617525"/>
                <a:gridCol w="1617525"/>
                <a:gridCol w="2786000"/>
              </a:tblGrid>
              <a:tr h="44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Ferramenta</a:t>
                      </a:r>
                      <a:endParaRPr sz="1800">
                        <a:solidFill>
                          <a:schemeClr val="dk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Descrição</a:t>
                      </a:r>
                      <a:endParaRPr sz="1800">
                        <a:solidFill>
                          <a:schemeClr val="accent5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38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Nodejs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Framework para construção de aplicações web.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35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MySQL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	Banco de dados relacional.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25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Mysql Workbench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	Ferramenta para a visualização e gerenciamento de banco de dados. (Opcional).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41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Redis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	Banco de dados In-Memory.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38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Postman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Ferramenta para testes de API.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12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Openssl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	Ferramenta para criptografia, será utilizado para gerar as chaves privada e pública.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644" name="Google Shape;644;p38"/>
          <p:cNvSpPr txBox="1"/>
          <p:nvPr/>
        </p:nvSpPr>
        <p:spPr>
          <a:xfrm>
            <a:off x="101288" y="122286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5" name="Google Shape;645;p38"/>
          <p:cNvSpPr txBox="1"/>
          <p:nvPr/>
        </p:nvSpPr>
        <p:spPr>
          <a:xfrm>
            <a:off x="8495700" y="40634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9"/>
          <p:cNvSpPr txBox="1"/>
          <p:nvPr>
            <p:ph type="title"/>
          </p:nvPr>
        </p:nvSpPr>
        <p:spPr>
          <a:xfrm>
            <a:off x="2348275" y="2504025"/>
            <a:ext cx="5138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Mão na massa</a:t>
            </a:r>
            <a:endParaRPr/>
          </a:p>
        </p:txBody>
      </p:sp>
      <p:sp>
        <p:nvSpPr>
          <p:cNvPr id="651" name="Google Shape;651;p39"/>
          <p:cNvSpPr txBox="1"/>
          <p:nvPr>
            <p:ph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52" name="Google Shape;652;p39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3" name="Google Shape;653;p39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4" name="Google Shape;654;p39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655" name="Google Shape;655;p39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656" name="Google Shape;656;p39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657" name="Google Shape;657;p39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0"/>
          <p:cNvSpPr txBox="1"/>
          <p:nvPr>
            <p:ph type="title"/>
          </p:nvPr>
        </p:nvSpPr>
        <p:spPr>
          <a:xfrm>
            <a:off x="713225" y="488450"/>
            <a:ext cx="3249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Demo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75" name="Google Shape;675;p40"/>
          <p:cNvSpPr txBox="1"/>
          <p:nvPr>
            <p:ph idx="1" type="subTitle"/>
          </p:nvPr>
        </p:nvSpPr>
        <p:spPr>
          <a:xfrm>
            <a:off x="713225" y="1551650"/>
            <a:ext cx="32490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Qrcode para o r</a:t>
            </a:r>
            <a:r>
              <a:rPr lang="en"/>
              <a:t>epositório no Github.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projeto demonstra várias </a:t>
            </a:r>
            <a:r>
              <a:rPr lang="en"/>
              <a:t>competências como, login/logout, sessão do usuário, payload validation e etc.</a:t>
            </a:r>
            <a:endParaRPr/>
          </a:p>
        </p:txBody>
      </p:sp>
      <p:grpSp>
        <p:nvGrpSpPr>
          <p:cNvPr id="676" name="Google Shape;676;p4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77" name="Google Shape;677;p4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40"/>
          <p:cNvSpPr txBox="1"/>
          <p:nvPr/>
        </p:nvSpPr>
        <p:spPr>
          <a:xfrm>
            <a:off x="204125" y="1872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1" name="Google Shape;681;p40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2" name="Google Shape;682;p40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683" name="Google Shape;683;p40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684" name="Google Shape;684;p4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97" name="Google Shape;6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500" y="371150"/>
            <a:ext cx="4061501" cy="4061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40"/>
          <p:cNvSpPr txBox="1"/>
          <p:nvPr>
            <p:ph idx="1" type="subTitle"/>
          </p:nvPr>
        </p:nvSpPr>
        <p:spPr>
          <a:xfrm>
            <a:off x="4526550" y="4432650"/>
            <a:ext cx="40614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https://github.com/Pharaoh00/puc-talk-2023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</a:t>
            </a:r>
            <a:r>
              <a:rPr lang="en">
                <a:solidFill>
                  <a:schemeClr val="accent4"/>
                </a:solidFill>
              </a:rPr>
              <a:t>of contents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91" name="Google Shape;291;p29"/>
          <p:cNvSpPr txBox="1"/>
          <p:nvPr>
            <p:ph idx="1" type="subTitle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Quem é Hamon-Rá Taveira?</a:t>
            </a:r>
            <a:endParaRPr/>
          </a:p>
        </p:txBody>
      </p:sp>
      <p:sp>
        <p:nvSpPr>
          <p:cNvPr id="292" name="Google Shape;292;p29"/>
          <p:cNvSpPr txBox="1"/>
          <p:nvPr>
            <p:ph idx="2" type="subTitle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vamos ver? E o que vamos precisar.</a:t>
            </a:r>
            <a:endParaRPr/>
          </a:p>
        </p:txBody>
      </p:sp>
      <p:sp>
        <p:nvSpPr>
          <p:cNvPr id="293" name="Google Shape;293;p29"/>
          <p:cNvSpPr txBox="1"/>
          <p:nvPr>
            <p:ph idx="3" type="subTitle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programar!!!!!!!</a:t>
            </a:r>
            <a:endParaRPr/>
          </a:p>
        </p:txBody>
      </p:sp>
      <p:sp>
        <p:nvSpPr>
          <p:cNvPr id="294" name="Google Shape;294;p29"/>
          <p:cNvSpPr txBox="1"/>
          <p:nvPr>
            <p:ph idx="4" type="title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5" name="Google Shape;295;p29"/>
          <p:cNvSpPr txBox="1"/>
          <p:nvPr>
            <p:ph idx="5" type="title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6" name="Google Shape;296;p29"/>
          <p:cNvSpPr txBox="1"/>
          <p:nvPr>
            <p:ph idx="6" type="title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7" name="Google Shape;297;p29"/>
          <p:cNvSpPr txBox="1"/>
          <p:nvPr>
            <p:ph idx="7" type="subTitle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mim</a:t>
            </a:r>
            <a:endParaRPr/>
          </a:p>
        </p:txBody>
      </p:sp>
      <p:sp>
        <p:nvSpPr>
          <p:cNvPr id="298" name="Google Shape;298;p29"/>
          <p:cNvSpPr txBox="1"/>
          <p:nvPr>
            <p:ph idx="8" type="subTitle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conteúdo</a:t>
            </a:r>
            <a:endParaRPr/>
          </a:p>
        </p:txBody>
      </p:sp>
      <p:sp>
        <p:nvSpPr>
          <p:cNvPr id="299" name="Google Shape;299;p29"/>
          <p:cNvSpPr txBox="1"/>
          <p:nvPr>
            <p:ph idx="9" type="subTitle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Mão na massa</a:t>
            </a:r>
            <a:endParaRPr/>
          </a:p>
        </p:txBody>
      </p:sp>
      <p:grpSp>
        <p:nvGrpSpPr>
          <p:cNvPr id="300" name="Google Shape;300;p29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01" name="Google Shape;301;p29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/>
          <p:nvPr>
            <p:ph type="title"/>
          </p:nvPr>
        </p:nvSpPr>
        <p:spPr>
          <a:xfrm>
            <a:off x="3616425" y="2495775"/>
            <a:ext cx="30231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</a:t>
            </a:r>
            <a:r>
              <a:rPr lang="en">
                <a:solidFill>
                  <a:schemeClr val="accent4"/>
                </a:solidFill>
              </a:rPr>
              <a:t>mim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37" name="Google Shape;337;p30"/>
          <p:cNvSpPr txBox="1"/>
          <p:nvPr>
            <p:ph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8" name="Google Shape;338;p30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9" name="Google Shape;339;p30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0" name="Google Shape;340;p30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341" name="Google Shape;341;p30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342" name="Google Shape;342;p30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43" name="Google Shape;343;p3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Sobre mim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1" name="Google Shape;361;p31"/>
          <p:cNvSpPr txBox="1"/>
          <p:nvPr>
            <p:ph idx="1" type="subTitle"/>
          </p:nvPr>
        </p:nvSpPr>
        <p:spPr>
          <a:xfrm>
            <a:off x="3299100" y="1245375"/>
            <a:ext cx="41922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 chamo Hamon-Rá Taveira Guimarães, tenho 31 anos e sou </a:t>
            </a:r>
            <a:r>
              <a:rPr b="1" lang="en"/>
              <a:t>back-end</a:t>
            </a:r>
            <a:r>
              <a:rPr lang="en"/>
              <a:t> na empresa </a:t>
            </a:r>
            <a:r>
              <a:rPr b="1" lang="en"/>
              <a:t>Base2</a:t>
            </a:r>
            <a:r>
              <a:rPr lang="en"/>
              <a:t> a 3 anos.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Apesar de ter “pouca” </a:t>
            </a:r>
            <a:r>
              <a:rPr lang="en"/>
              <a:t>experiência</a:t>
            </a:r>
            <a:r>
              <a:rPr lang="en"/>
              <a:t> profissional, comecei a programar com 13 anos.</a:t>
            </a:r>
            <a:endParaRPr/>
          </a:p>
        </p:txBody>
      </p:sp>
      <p:grpSp>
        <p:nvGrpSpPr>
          <p:cNvPr id="362" name="Google Shape;362;p31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63" name="Google Shape;363;p31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31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7" name="Google Shape;377;p31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378" name="Google Shape;3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00" y="1245363"/>
            <a:ext cx="2433000" cy="2433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79" name="Google Shape;379;p31"/>
          <p:cNvSpPr txBox="1"/>
          <p:nvPr>
            <p:ph idx="4294967295" type="subTitle"/>
          </p:nvPr>
        </p:nvSpPr>
        <p:spPr>
          <a:xfrm>
            <a:off x="3299100" y="3233638"/>
            <a:ext cx="51312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https://www.linkedin.com/in/hamonra/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https://github.com/Pharaoh00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/>
          <p:nvPr>
            <p:ph type="title"/>
          </p:nvPr>
        </p:nvSpPr>
        <p:spPr>
          <a:xfrm>
            <a:off x="2348275" y="2504025"/>
            <a:ext cx="5138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o conteúdo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85" name="Google Shape;385;p32"/>
          <p:cNvSpPr txBox="1"/>
          <p:nvPr>
            <p:ph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6" name="Google Shape;386;p32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7" name="Google Shape;387;p32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8" name="Google Shape;388;p32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389" name="Google Shape;389;p32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390" name="Google Shape;390;p32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91" name="Google Shape;391;p32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Sobre o conteúdo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09" name="Google Shape;409;p33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Nessa palestra iremos criar um ambiente do Node/Express do zero, entender como organizar o seu ambiente e criar api's de forma simple e </a:t>
            </a:r>
            <a:r>
              <a:rPr lang="en"/>
              <a:t>escalável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Iremos também ver algumas </a:t>
            </a:r>
            <a:r>
              <a:rPr lang="en"/>
              <a:t>ferramentas</a:t>
            </a:r>
            <a:r>
              <a:rPr lang="en"/>
              <a:t> como Postman, M</a:t>
            </a:r>
            <a:r>
              <a:rPr lang="en"/>
              <a:t>ysql Workbench e entre outras.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entender o funcionamento do Cognito e como o mesmo se encaixa no nosso design.</a:t>
            </a:r>
            <a:endParaRPr/>
          </a:p>
        </p:txBody>
      </p:sp>
      <p:grpSp>
        <p:nvGrpSpPr>
          <p:cNvPr id="410" name="Google Shape;410;p33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411" name="Google Shape;411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33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4"/>
          <p:cNvSpPr txBox="1"/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Cognito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448" name="Google Shape;448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449" name="Google Shape;449;p3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3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5" name="Google Shape;495;p3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6" name="Google Shape;496;p3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97" name="Google Shape;497;p3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5"/>
          <p:cNvSpPr txBox="1"/>
          <p:nvPr>
            <p:ph idx="1" type="subTitle"/>
          </p:nvPr>
        </p:nvSpPr>
        <p:spPr>
          <a:xfrm>
            <a:off x="2063950" y="1365050"/>
            <a:ext cx="6864000" cy="22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“O Amazon Cognito é uma plataforma de identidade para aplicações web e aplicativos móveis. É um diretório de usuários, um servidor de autenticação e um serviço de autorização para credenciais da AWS e tokens de acesso do OAuth 2.0.”</a:t>
            </a:r>
            <a:endParaRPr sz="2000"/>
          </a:p>
        </p:txBody>
      </p:sp>
      <p:sp>
        <p:nvSpPr>
          <p:cNvPr id="503" name="Google Shape;503;p35"/>
          <p:cNvSpPr txBox="1"/>
          <p:nvPr>
            <p:ph type="title"/>
          </p:nvPr>
        </p:nvSpPr>
        <p:spPr>
          <a:xfrm>
            <a:off x="2687525" y="3573450"/>
            <a:ext cx="5743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</a:t>
            </a:r>
            <a:r>
              <a:rPr lang="en" u="sng">
                <a:hlinkClick r:id="rId3"/>
              </a:rPr>
              <a:t>Amazon</a:t>
            </a:r>
            <a:endParaRPr/>
          </a:p>
        </p:txBody>
      </p:sp>
      <p:grpSp>
        <p:nvGrpSpPr>
          <p:cNvPr id="504" name="Google Shape;504;p35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505" name="Google Shape;505;p35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35"/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37" name="Google Shape;537;p35"/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38" name="Google Shape;538;p35"/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539" name="Google Shape;539;p35"/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Cognito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45" name="Google Shape;545;p36"/>
          <p:cNvSpPr txBox="1"/>
          <p:nvPr>
            <p:ph idx="1" type="subTitle"/>
          </p:nvPr>
        </p:nvSpPr>
        <p:spPr>
          <a:xfrm>
            <a:off x="3465225" y="1529000"/>
            <a:ext cx="49656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É</a:t>
            </a:r>
            <a:r>
              <a:rPr lang="en"/>
              <a:t> um produto da AWS que controla a autenticação e o acesso do usuário para aplicativos móveis em dispositivos conectados à internet.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Vantagens: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Você paga somente o que usar (serverless).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Senhas mais seguras 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</a:pPr>
            <a:r>
              <a:rPr lang="en">
                <a:solidFill>
                  <a:schemeClr val="accent5"/>
                </a:solidFill>
              </a:rPr>
              <a:t>Integração simples e início rápido.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Uma ferramenta simples e fácil de configurar e utilizar.</a:t>
            </a:r>
            <a:endParaRPr/>
          </a:p>
        </p:txBody>
      </p:sp>
      <p:grpSp>
        <p:nvGrpSpPr>
          <p:cNvPr id="546" name="Google Shape;546;p36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547" name="Google Shape;547;p36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36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