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2"/>
  </p:notesMasterIdLst>
  <p:sldIdLst>
    <p:sldId id="3825" r:id="rId5"/>
    <p:sldId id="3826" r:id="rId6"/>
    <p:sldId id="3827" r:id="rId7"/>
    <p:sldId id="3835" r:id="rId8"/>
    <p:sldId id="3831" r:id="rId9"/>
    <p:sldId id="3836" r:id="rId10"/>
    <p:sldId id="383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5/31/2025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583809"/>
            <a:ext cx="6592824" cy="84519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HMI MINI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3429000"/>
            <a:ext cx="6592824" cy="2788920"/>
          </a:xfrm>
        </p:spPr>
        <p:txBody>
          <a:bodyPr/>
          <a:lstStyle/>
          <a:p>
            <a:pPr algn="ctr"/>
            <a:r>
              <a:rPr lang="en-US" sz="2000" dirty="0"/>
              <a:t>Group Members:</a:t>
            </a:r>
          </a:p>
          <a:p>
            <a:pPr algn="ctr"/>
            <a:r>
              <a:rPr lang="en-US" sz="2000" dirty="0"/>
              <a:t>Austin Abraham, Ayushman Pandita</a:t>
            </a:r>
          </a:p>
          <a:p>
            <a:pPr algn="ctr"/>
            <a:r>
              <a:rPr lang="en-US" sz="2000" dirty="0"/>
              <a:t>Subject In charge : Prof. Dipti Jadhav </a:t>
            </a: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Interface Design For Dyslexia &amp; Dyscalculia Students.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Problem: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Dyslexia: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Dyscalculia:</a:t>
            </a:r>
          </a:p>
        </p:txBody>
      </p:sp>
      <p:pic>
        <p:nvPicPr>
          <p:cNvPr id="11" name="Picture Placeholder 10" descr="boy looking at map on the wall">
            <a:extLst>
              <a:ext uri="{FF2B5EF4-FFF2-40B4-BE49-F238E27FC236}">
                <a16:creationId xmlns:a16="http://schemas.microsoft.com/office/drawing/2014/main" id="{759DD474-D676-41A6-A2FB-30B2078418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72" b="72"/>
          <a:stretch/>
        </p:blipFill>
        <p:spPr/>
      </p:pic>
      <p:pic>
        <p:nvPicPr>
          <p:cNvPr id="13" name="Picture Placeholder 12" descr="boy playing with space ship toys">
            <a:extLst>
              <a:ext uri="{FF2B5EF4-FFF2-40B4-BE49-F238E27FC236}">
                <a16:creationId xmlns:a16="http://schemas.microsoft.com/office/drawing/2014/main" id="{D624A4F8-65E3-4A17-A439-FE80714CDE5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B345-A8E1-451A-A745-E2DD51F3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7C733-A02F-42F3-B271-FF36C762F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“”To Enhance the Learning Ability Of dyslexia &amp; Dyscalculia </a:t>
            </a:r>
          </a:p>
          <a:p>
            <a:pPr marL="0" indent="0">
              <a:buNone/>
            </a:pPr>
            <a:r>
              <a:rPr lang="en-IN" dirty="0"/>
              <a:t>Students With The Help Of Suitable Interface Design””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C9947-85E0-43D1-BA7F-F1FE02596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33B9D-3215-40E2-B152-9D8163850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13A02-3362-4882-912B-79DDF175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95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Questionnaire: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06355-A3C6-4680-9456-99EB4CD4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614C4-AF93-47E4-AAAE-E508A893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79D92D-E846-4E2D-A252-044D28361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392572"/>
            <a:ext cx="9829800" cy="4378266"/>
          </a:xfrm>
        </p:spPr>
        <p:txBody>
          <a:bodyPr>
            <a:normAutofit lnSpcReduction="10000"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Playfair Display"/>
              </a:rPr>
              <a:t> Which activity will encourage you more to retain information? 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Playfair Display"/>
              </a:rPr>
              <a:t> How does "ear reading" with audiobooks help students with dyslexia?</a:t>
            </a:r>
          </a:p>
          <a:p>
            <a:pPr marL="342900" indent="-342900">
              <a:buFont typeface="+mj-lt"/>
              <a:buAutoNum type="arabicPeriod"/>
            </a:pPr>
            <a:endParaRPr lang="en-GB" sz="1800" b="0" i="0" u="none" strike="noStrike" dirty="0">
              <a:solidFill>
                <a:srgbClr val="000000"/>
              </a:solidFill>
              <a:effectLst/>
              <a:latin typeface="Playfair Display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Playfair Display"/>
              </a:rPr>
              <a:t>In what ways do students with dyslexia read differently?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GB" sz="1800" b="0" i="0" u="none" strike="noStrike" dirty="0">
              <a:solidFill>
                <a:srgbClr val="000000"/>
              </a:solidFill>
              <a:effectLst/>
              <a:latin typeface="Playfair Display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Playfair Display"/>
              </a:rPr>
              <a:t>Do reading problems and failure to keep pace stem from being lazy or unmotivated?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GB" sz="1800" b="0" i="0" u="none" strike="noStrike" dirty="0">
              <a:solidFill>
                <a:srgbClr val="000000"/>
              </a:solidFill>
              <a:effectLst/>
              <a:latin typeface="Playfair Display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Playfair Display"/>
              </a:rPr>
              <a:t>While understanding a concept, how many times do you need to practise problems?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GB" sz="1800" b="0" i="0" u="none" strike="noStrike" dirty="0">
              <a:solidFill>
                <a:srgbClr val="000000"/>
              </a:solidFill>
              <a:effectLst/>
              <a:latin typeface="Playfair Display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Playfair Display"/>
              </a:rPr>
              <a:t>How do you prefer to learn a concept? With your peers or at your own pace?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GB" sz="1800" b="0" i="0" u="none" strike="noStrike" dirty="0">
              <a:solidFill>
                <a:srgbClr val="000000"/>
              </a:solidFill>
              <a:effectLst/>
              <a:latin typeface="Playfair Display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Playfair Display"/>
              </a:rPr>
              <a:t>Do colours help you to remember information?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GB" sz="1800" b="0" i="0" u="none" strike="noStrike" dirty="0">
              <a:solidFill>
                <a:srgbClr val="000000"/>
              </a:solidFill>
              <a:effectLst/>
              <a:latin typeface="Playfair Display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Playfair Display"/>
              </a:rPr>
              <a:t>What technology do you need?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GB" sz="1800" b="0" i="0" u="none" strike="noStrike" dirty="0">
              <a:solidFill>
                <a:srgbClr val="000000"/>
              </a:solidFill>
              <a:effectLst/>
              <a:latin typeface="Playfair Display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Playfair Display"/>
              </a:rPr>
              <a:t>On an average , how many hours do you spend on a computer playing games?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GB" sz="1800" b="0" i="0" u="none" strike="noStrike" dirty="0">
              <a:solidFill>
                <a:srgbClr val="000000"/>
              </a:solidFill>
              <a:effectLst/>
              <a:latin typeface="Playfair Display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Playfair Display"/>
              </a:rPr>
              <a:t>How do cluttered, text-dense pages impact dyslexic students and is there a remedy?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264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A432-9A2E-40FD-8C75-FAB8CC25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960459"/>
          </a:xfrm>
        </p:spPr>
        <p:txBody>
          <a:bodyPr/>
          <a:lstStyle/>
          <a:p>
            <a:r>
              <a:rPr lang="en-IN" dirty="0"/>
              <a:t>Questionnaire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A07C5-8E4B-4B05-9C91-3B592AA1E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107347"/>
            <a:ext cx="9829800" cy="4663491"/>
          </a:xfrm>
        </p:spPr>
        <p:txBody>
          <a:bodyPr>
            <a:normAutofit lnSpcReduction="10000"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latin typeface="Playfair Display"/>
              </a:rPr>
              <a:t>11.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Playfair Display"/>
              </a:rPr>
              <a:t>Does competition make you nervous? 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GB" sz="1800" b="0" i="0" u="none" strike="noStrike" dirty="0">
              <a:solidFill>
                <a:srgbClr val="000000"/>
              </a:solidFill>
              <a:effectLst/>
              <a:latin typeface="Playfair Display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00000"/>
                </a:solidFill>
                <a:latin typeface="Playfair Display"/>
              </a:rPr>
              <a:t>12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Playfair Display"/>
              </a:rPr>
              <a:t>.If your friend explains you the concept, how likely are you able to understand?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GB" sz="1800" b="0" i="0" u="none" strike="noStrike" dirty="0">
              <a:solidFill>
                <a:srgbClr val="000000"/>
              </a:solidFill>
              <a:effectLst/>
              <a:latin typeface="Playfair Display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Playfair Display"/>
              </a:rPr>
              <a:t>13.If you get a hold of the concept does it motivate you to attempt difficult questions?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GB" sz="1800" b="0" i="0" u="none" strike="noStrike" dirty="0">
              <a:solidFill>
                <a:srgbClr val="000000"/>
              </a:solidFill>
              <a:effectLst/>
              <a:latin typeface="Playfair Display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00000"/>
                </a:solidFill>
                <a:latin typeface="Playfair Display"/>
              </a:rPr>
              <a:t>14.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Playfair Display"/>
              </a:rPr>
              <a:t>What kind of role does appreciation play in your learning journey?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GB" sz="1800" b="0" i="0" u="none" strike="noStrike" dirty="0">
              <a:solidFill>
                <a:srgbClr val="000000"/>
              </a:solidFill>
              <a:effectLst/>
              <a:latin typeface="Playfair Display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Playfair Display"/>
              </a:rPr>
              <a:t>15. Do you fear attempting any tests or exams?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GB" sz="1800" b="0" i="0" u="none" strike="noStrike" dirty="0">
              <a:solidFill>
                <a:srgbClr val="000000"/>
              </a:solidFill>
              <a:effectLst/>
              <a:latin typeface="Playfair Display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00000"/>
                </a:solidFill>
                <a:latin typeface="Playfair Display"/>
              </a:rPr>
              <a:t>16.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Playfair Display"/>
              </a:rPr>
              <a:t>How can you remember numbers, For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Playfair Display"/>
              </a:rPr>
              <a:t>eg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Playfair Display"/>
              </a:rPr>
              <a:t>, 5 or Five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GB" sz="1800" b="0" i="0" u="none" strike="noStrike" dirty="0">
              <a:solidFill>
                <a:srgbClr val="000000"/>
              </a:solidFill>
              <a:effectLst/>
              <a:latin typeface="Playfair Display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00000"/>
                </a:solidFill>
                <a:latin typeface="Playfair Display"/>
              </a:rPr>
              <a:t>17.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Playfair Display"/>
              </a:rPr>
              <a:t>How likely do shapes and objects help you to calculate numbers?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GB" sz="1800" b="0" i="0" u="none" strike="noStrike" dirty="0">
              <a:solidFill>
                <a:srgbClr val="000000"/>
              </a:solidFill>
              <a:effectLst/>
              <a:latin typeface="Playfair Display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00000"/>
                </a:solidFill>
                <a:latin typeface="Playfair Display"/>
              </a:rPr>
              <a:t>18.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Playfair Display"/>
              </a:rPr>
              <a:t>Do you think you have to refer to the basics of mathematical operations often?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GB" sz="1800" b="0" i="0" u="none" strike="noStrike" dirty="0">
              <a:solidFill>
                <a:srgbClr val="000000"/>
              </a:solidFill>
              <a:effectLst/>
              <a:latin typeface="Playfair Display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Playfair Display"/>
              </a:rPr>
              <a:t>19. Is there any instance where you have explained a concept differently and it actually had a solid impact?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GB" sz="1800" b="0" i="0" u="none" strike="noStrike" dirty="0">
              <a:solidFill>
                <a:srgbClr val="000000"/>
              </a:solidFill>
              <a:effectLst/>
              <a:latin typeface="Playfair Display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00000"/>
                </a:solidFill>
                <a:latin typeface="Playfair Display"/>
              </a:rPr>
              <a:t>20.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Playfair Display"/>
              </a:rPr>
              <a:t>If you are aware of a concept will you be able to teach it to your friend?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GB" sz="2000" b="0" i="0" u="none" strike="noStrike" dirty="0">
              <a:solidFill>
                <a:srgbClr val="000000"/>
              </a:solidFill>
              <a:effectLst/>
              <a:latin typeface="Playfair Display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170F1-33CD-494A-9C14-D43C7FBA4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B565A-4C93-4735-8847-E69A93501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45F0F-7F44-4933-A5E4-CE42C9DE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88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7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30</TotalTime>
  <Words>371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Calibri</vt:lpstr>
      <vt:lpstr>Playfair Display</vt:lpstr>
      <vt:lpstr>Tw Cen MT</vt:lpstr>
      <vt:lpstr>ShapesVTI</vt:lpstr>
      <vt:lpstr>HMI MINI PROJECT</vt:lpstr>
      <vt:lpstr>Topic:</vt:lpstr>
      <vt:lpstr>Existing Problem: </vt:lpstr>
      <vt:lpstr>Problem Statement:</vt:lpstr>
      <vt:lpstr>Questionnaire: </vt:lpstr>
      <vt:lpstr>Questionnaire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HMI MINI PROJECT</dc:title>
  <dc:creator>Maithily Ash</dc:creator>
  <cp:lastModifiedBy>Joyce Abraham</cp:lastModifiedBy>
  <cp:revision>5</cp:revision>
  <dcterms:created xsi:type="dcterms:W3CDTF">2021-04-25T11:13:38Z</dcterms:created>
  <dcterms:modified xsi:type="dcterms:W3CDTF">2025-06-01T03:10:25Z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