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swald Medium"/>
      <p:regular r:id="rId25"/>
      <p:bold r:id="rId26"/>
    </p:embeddedFont>
    <p:embeddedFont>
      <p:font typeface="Roboto"/>
      <p:regular r:id="rId27"/>
      <p:bold r:id="rId28"/>
      <p:italic r:id="rId29"/>
      <p:boldItalic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Medium-bold.fntdata"/><Relationship Id="rId25" Type="http://schemas.openxmlformats.org/officeDocument/2006/relationships/font" Target="fonts/OswaldMedium-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2de6961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2de6961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c26d5a505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c26d5a505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26d5a505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26d5a505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c26d5a505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c26d5a505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MODEL IS RANDOM FOREST.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cefa8d0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cefa8d0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c3a57bf02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c3a57bf02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c3a57bf0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c3a57bf0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091fa1d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091fa1d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c3a57bf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c3a57bf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c3a57bf0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c3a57bf0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c26d5a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c26d5a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c26d5a50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c26d5a50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c26d5a50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c26d5a50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c26d5a505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c26d5a505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rive.google.com/file/d/1B0puRcF-EIFi3nMHWQieoqEbf_82H0pc/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Machine_learning" TargetMode="External"/><Relationship Id="rId4" Type="http://schemas.openxmlformats.org/officeDocument/2006/relationships/hyperlink" Target="https://scikit-learn.org/stable/modules/tree.html#minimal-cost-complexity-pruning" TargetMode="External"/><Relationship Id="rId5" Type="http://schemas.openxmlformats.org/officeDocument/2006/relationships/hyperlink" Target="https://scikit-learn.org/stable/modules/generated/sklearn.ensemble.RandomForestClassifier.html" TargetMode="External"/><Relationship Id="rId6" Type="http://schemas.openxmlformats.org/officeDocument/2006/relationships/hyperlink" Target="https://www.kaggle.com/code/yogidsba/predict-used-car-prices-linearregression" TargetMode="External"/><Relationship Id="rId7" Type="http://schemas.openxmlformats.org/officeDocument/2006/relationships/hyperlink" Target="https://www.kaggle.com/code/adhurimquku/car-price-prediction-99-accura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medium.com/p/d25559cf2d2a/edit#f327" TargetMode="External"/><Relationship Id="rId4" Type="http://schemas.openxmlformats.org/officeDocument/2006/relationships/hyperlink" Target="https://medium.com/p/d25559cf2d2a/edit#d304" TargetMode="External"/><Relationship Id="rId5" Type="http://schemas.openxmlformats.org/officeDocument/2006/relationships/hyperlink" Target="https://medium.com/p/d25559cf2d2a/edit#7edb" TargetMode="External"/><Relationship Id="rId6" Type="http://schemas.openxmlformats.org/officeDocument/2006/relationships/hyperlink" Target="https://medium.com/p/d25559cf2d2a/edit#61e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10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Hyundai Price Regression</a:t>
            </a:r>
            <a:endParaRPr/>
          </a:p>
        </p:txBody>
      </p:sp>
      <p:sp>
        <p:nvSpPr>
          <p:cNvPr id="60" name="Google Shape;60;p13"/>
          <p:cNvSpPr txBox="1"/>
          <p:nvPr>
            <p:ph idx="1" type="subTitle"/>
          </p:nvPr>
        </p:nvSpPr>
        <p:spPr>
          <a:xfrm>
            <a:off x="671250" y="2923374"/>
            <a:ext cx="7801500" cy="21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Team Members:</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Devraj Jadeja</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Govind Agrawal</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Prerna Pachauri</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Shivam Sharma</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Swapnil Pharate</a:t>
            </a:r>
            <a:endParaRPr>
              <a:latin typeface="Georgia"/>
              <a:ea typeface="Georgia"/>
              <a:cs typeface="Georgia"/>
              <a:sym typeface="Georgia"/>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sz="1150">
              <a:solidFill>
                <a:srgbClr val="1D1C1D"/>
              </a:solidFill>
              <a:highlight>
                <a:srgbClr val="F8F8F8"/>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630425" y="1001000"/>
            <a:ext cx="7801500" cy="21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Visualizations Based On Univariate and Bivariate Analysis</a:t>
            </a:r>
            <a:endParaRPr/>
          </a:p>
        </p:txBody>
      </p:sp>
      <p:sp>
        <p:nvSpPr>
          <p:cNvPr id="125" name="Google Shape;125;p22"/>
          <p:cNvSpPr txBox="1"/>
          <p:nvPr>
            <p:ph idx="1" type="subTitle"/>
          </p:nvPr>
        </p:nvSpPr>
        <p:spPr>
          <a:xfrm>
            <a:off x="671250" y="3041200"/>
            <a:ext cx="7801500" cy="9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45720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Average price for each model</a:t>
            </a:r>
            <a:endParaRPr u="sng"/>
          </a:p>
        </p:txBody>
      </p:sp>
      <p:sp>
        <p:nvSpPr>
          <p:cNvPr id="131" name="Google Shape;13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4680350" y="46125"/>
            <a:ext cx="4463650" cy="505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Average price by Year</a:t>
            </a:r>
            <a:endParaRPr u="sng"/>
          </a:p>
        </p:txBody>
      </p:sp>
      <p:sp>
        <p:nvSpPr>
          <p:cNvPr id="138" name="Google Shape;13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4572002" y="0"/>
            <a:ext cx="452772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565800" y="1043675"/>
            <a:ext cx="3444600" cy="1107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4350">
                <a:solidFill>
                  <a:srgbClr val="000000"/>
                </a:solidFill>
                <a:highlight>
                  <a:srgbClr val="FFFFFF"/>
                </a:highlight>
                <a:latin typeface="Arial"/>
                <a:ea typeface="Arial"/>
                <a:cs typeface="Arial"/>
                <a:sym typeface="Arial"/>
              </a:rPr>
              <a:t>Correlation</a:t>
            </a:r>
            <a:endParaRPr b="1" sz="43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45" name="Google Shape;145;p25"/>
          <p:cNvSpPr txBox="1"/>
          <p:nvPr>
            <p:ph idx="1" type="subTitle"/>
          </p:nvPr>
        </p:nvSpPr>
        <p:spPr>
          <a:xfrm>
            <a:off x="265500" y="2392475"/>
            <a:ext cx="4045200" cy="22611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chemeClr val="dk1"/>
              </a:buClr>
              <a:buSzPts val="1350"/>
              <a:buFont typeface="Arial"/>
              <a:buChar char="●"/>
            </a:pPr>
            <a:r>
              <a:rPr lang="en" sz="1350">
                <a:latin typeface="Arial"/>
                <a:ea typeface="Arial"/>
                <a:cs typeface="Arial"/>
                <a:sym typeface="Arial"/>
              </a:rPr>
              <a:t>Price and Year have high positive correlation.</a:t>
            </a:r>
            <a:endParaRPr sz="1350">
              <a:latin typeface="Arial"/>
              <a:ea typeface="Arial"/>
              <a:cs typeface="Arial"/>
              <a:sym typeface="Arial"/>
            </a:endParaRPr>
          </a:p>
          <a:p>
            <a:pPr indent="-314325" lvl="0" marL="457200" rtl="0" algn="l">
              <a:lnSpc>
                <a:spcPct val="115000"/>
              </a:lnSpc>
              <a:spcBef>
                <a:spcPts val="0"/>
              </a:spcBef>
              <a:spcAft>
                <a:spcPts val="0"/>
              </a:spcAft>
              <a:buClr>
                <a:schemeClr val="dk1"/>
              </a:buClr>
              <a:buSzPts val="1350"/>
              <a:buFont typeface="Arial"/>
              <a:buChar char="●"/>
            </a:pPr>
            <a:r>
              <a:rPr lang="en" sz="1350">
                <a:latin typeface="Arial"/>
                <a:ea typeface="Arial"/>
                <a:cs typeface="Arial"/>
                <a:sym typeface="Arial"/>
              </a:rPr>
              <a:t>Engine Size has a medium positive correlation with price.</a:t>
            </a:r>
            <a:endParaRPr sz="1350">
              <a:latin typeface="Arial"/>
              <a:ea typeface="Arial"/>
              <a:cs typeface="Arial"/>
              <a:sym typeface="Arial"/>
            </a:endParaRPr>
          </a:p>
          <a:p>
            <a:pPr indent="-314325" lvl="0" marL="457200" rtl="0" algn="l">
              <a:lnSpc>
                <a:spcPct val="115000"/>
              </a:lnSpc>
              <a:spcBef>
                <a:spcPts val="0"/>
              </a:spcBef>
              <a:spcAft>
                <a:spcPts val="0"/>
              </a:spcAft>
              <a:buClr>
                <a:schemeClr val="dk1"/>
              </a:buClr>
              <a:buSzPts val="1350"/>
              <a:buFont typeface="Arial"/>
              <a:buChar char="●"/>
            </a:pPr>
            <a:r>
              <a:rPr lang="en" sz="1350">
                <a:latin typeface="Arial"/>
                <a:ea typeface="Arial"/>
                <a:cs typeface="Arial"/>
                <a:sym typeface="Arial"/>
              </a:rPr>
              <a:t>Mpg,mileage have a medium negative correlation with price.</a:t>
            </a:r>
            <a:endParaRPr sz="1350">
              <a:latin typeface="Arial"/>
              <a:ea typeface="Arial"/>
              <a:cs typeface="Arial"/>
              <a:sym typeface="Arial"/>
            </a:endParaRPr>
          </a:p>
          <a:p>
            <a:pPr indent="-314325" lvl="0" marL="457200" rtl="0" algn="l">
              <a:lnSpc>
                <a:spcPct val="115000"/>
              </a:lnSpc>
              <a:spcBef>
                <a:spcPts val="0"/>
              </a:spcBef>
              <a:spcAft>
                <a:spcPts val="0"/>
              </a:spcAft>
              <a:buClr>
                <a:schemeClr val="dk1"/>
              </a:buClr>
              <a:buSzPts val="1350"/>
              <a:buFont typeface="Arial"/>
              <a:buChar char="●"/>
            </a:pPr>
            <a:r>
              <a:rPr lang="en" sz="1350">
                <a:latin typeface="Arial"/>
                <a:ea typeface="Arial"/>
                <a:cs typeface="Arial"/>
                <a:sym typeface="Arial"/>
              </a:rPr>
              <a:t>Other features do not seem to have an impact on Price.</a:t>
            </a:r>
            <a:endParaRPr sz="1350">
              <a:latin typeface="Arial"/>
              <a:ea typeface="Arial"/>
              <a:cs typeface="Arial"/>
              <a:sym typeface="Arial"/>
            </a:endParaRPr>
          </a:p>
          <a:p>
            <a:pPr indent="0" lvl="0" marL="0" rtl="0" algn="ctr">
              <a:spcBef>
                <a:spcPts val="700"/>
              </a:spcBef>
              <a:spcAft>
                <a:spcPts val="0"/>
              </a:spcAft>
              <a:buNone/>
            </a:pPr>
            <a:r>
              <a:t/>
            </a:r>
            <a:endParaRPr/>
          </a:p>
        </p:txBody>
      </p:sp>
      <p:sp>
        <p:nvSpPr>
          <p:cNvPr id="146" name="Google Shape;146;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5"/>
          <p:cNvPicPr preferRelativeResize="0"/>
          <p:nvPr/>
        </p:nvPicPr>
        <p:blipFill>
          <a:blip r:embed="rId3">
            <a:alphaModFix/>
          </a:blip>
          <a:stretch>
            <a:fillRect/>
          </a:stretch>
        </p:blipFill>
        <p:spPr>
          <a:xfrm>
            <a:off x="4572000" y="0"/>
            <a:ext cx="45720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Insights</a:t>
            </a:r>
            <a:endParaRPr u="sng"/>
          </a:p>
        </p:txBody>
      </p:sp>
      <p:sp>
        <p:nvSpPr>
          <p:cNvPr id="153" name="Google Shape;153;p26"/>
          <p:cNvSpPr txBox="1"/>
          <p:nvPr>
            <p:ph idx="1" type="body"/>
          </p:nvPr>
        </p:nvSpPr>
        <p:spPr>
          <a:xfrm>
            <a:off x="3143100" y="2924450"/>
            <a:ext cx="2857800" cy="3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50">
                <a:solidFill>
                  <a:srgbClr val="000000"/>
                </a:solidFill>
                <a:highlight>
                  <a:srgbClr val="FFFFFF"/>
                </a:highlight>
                <a:latin typeface="Arial"/>
                <a:ea typeface="Arial"/>
                <a:cs typeface="Arial"/>
                <a:sym typeface="Arial"/>
              </a:rPr>
              <a:t>Accuracy On Testing Data</a:t>
            </a:r>
            <a:endParaRPr sz="2100"/>
          </a:p>
        </p:txBody>
      </p:sp>
      <p:sp>
        <p:nvSpPr>
          <p:cNvPr id="154" name="Google Shape;154;p26"/>
          <p:cNvSpPr txBox="1"/>
          <p:nvPr>
            <p:ph idx="1" type="body"/>
          </p:nvPr>
        </p:nvSpPr>
        <p:spPr>
          <a:xfrm>
            <a:off x="3143100" y="1017725"/>
            <a:ext cx="2857800" cy="3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50">
                <a:solidFill>
                  <a:srgbClr val="000000"/>
                </a:solidFill>
                <a:highlight>
                  <a:srgbClr val="FFFFFF"/>
                </a:highlight>
                <a:latin typeface="Arial"/>
                <a:ea typeface="Arial"/>
                <a:cs typeface="Arial"/>
                <a:sym typeface="Arial"/>
              </a:rPr>
              <a:t>Accuracy On Training Data</a:t>
            </a:r>
            <a:endParaRPr sz="2100"/>
          </a:p>
        </p:txBody>
      </p:sp>
      <p:pic>
        <p:nvPicPr>
          <p:cNvPr id="155" name="Google Shape;155;p26"/>
          <p:cNvPicPr preferRelativeResize="0"/>
          <p:nvPr/>
        </p:nvPicPr>
        <p:blipFill>
          <a:blip r:embed="rId3">
            <a:alphaModFix/>
          </a:blip>
          <a:stretch>
            <a:fillRect/>
          </a:stretch>
        </p:blipFill>
        <p:spPr>
          <a:xfrm>
            <a:off x="152400" y="1450400"/>
            <a:ext cx="8839199" cy="1462675"/>
          </a:xfrm>
          <a:prstGeom prst="rect">
            <a:avLst/>
          </a:prstGeom>
          <a:noFill/>
          <a:ln>
            <a:noFill/>
          </a:ln>
        </p:spPr>
      </p:pic>
      <p:pic>
        <p:nvPicPr>
          <p:cNvPr id="156" name="Google Shape;156;p26"/>
          <p:cNvPicPr preferRelativeResize="0"/>
          <p:nvPr/>
        </p:nvPicPr>
        <p:blipFill>
          <a:blip r:embed="rId4">
            <a:alphaModFix/>
          </a:blip>
          <a:stretch>
            <a:fillRect/>
          </a:stretch>
        </p:blipFill>
        <p:spPr>
          <a:xfrm>
            <a:off x="152400" y="3391250"/>
            <a:ext cx="8839199" cy="159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294125"/>
            <a:ext cx="20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Accuracy Visualization</a:t>
            </a:r>
            <a:endParaRPr u="sng"/>
          </a:p>
        </p:txBody>
      </p:sp>
      <p:sp>
        <p:nvSpPr>
          <p:cNvPr id="162" name="Google Shape;162;p27"/>
          <p:cNvSpPr txBox="1"/>
          <p:nvPr>
            <p:ph idx="1" type="body"/>
          </p:nvPr>
        </p:nvSpPr>
        <p:spPr>
          <a:xfrm>
            <a:off x="188975" y="1705825"/>
            <a:ext cx="2490000" cy="45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latin typeface="Arial"/>
                <a:ea typeface="Arial"/>
                <a:cs typeface="Arial"/>
                <a:sym typeface="Arial"/>
              </a:rPr>
              <a:t>From Analysing Multi Models Regressions Decision Tree Gives Best Results Among the All and here is the Visualization Of Predicted and Actual Data</a:t>
            </a:r>
            <a:endParaRPr b="1" sz="1200">
              <a:solidFill>
                <a:schemeClr val="dk1"/>
              </a:solidFill>
              <a:latin typeface="Arial"/>
              <a:ea typeface="Arial"/>
              <a:cs typeface="Arial"/>
              <a:sym typeface="Arial"/>
            </a:endParaRPr>
          </a:p>
          <a:p>
            <a:pPr indent="0" lvl="0" marL="0" rtl="0" algn="l">
              <a:lnSpc>
                <a:spcPct val="150000"/>
              </a:lnSpc>
              <a:spcBef>
                <a:spcPts val="1600"/>
              </a:spcBef>
              <a:spcAft>
                <a:spcPts val="0"/>
              </a:spcAft>
              <a:buNone/>
            </a:pPr>
            <a:r>
              <a:t/>
            </a:r>
            <a:endParaRPr b="1" sz="1200">
              <a:solidFill>
                <a:schemeClr val="dk1"/>
              </a:solidFill>
              <a:latin typeface="Arial"/>
              <a:ea typeface="Arial"/>
              <a:cs typeface="Arial"/>
              <a:sym typeface="Arial"/>
            </a:endParaRPr>
          </a:p>
          <a:p>
            <a:pPr indent="0" lvl="0" marL="0" rtl="0" algn="l">
              <a:spcBef>
                <a:spcPts val="1600"/>
              </a:spcBef>
              <a:spcAft>
                <a:spcPts val="0"/>
              </a:spcAft>
              <a:buNone/>
            </a:pPr>
            <a:r>
              <a:t/>
            </a:r>
            <a:endParaRPr sz="1200">
              <a:solidFill>
                <a:schemeClr val="dk1"/>
              </a:solidFill>
              <a:latin typeface="Arial"/>
              <a:ea typeface="Arial"/>
              <a:cs typeface="Arial"/>
              <a:sym typeface="Arial"/>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457200" rtl="0" algn="l">
              <a:spcBef>
                <a:spcPts val="1600"/>
              </a:spcBef>
              <a:spcAft>
                <a:spcPts val="1600"/>
              </a:spcAft>
              <a:buNone/>
            </a:pPr>
            <a:r>
              <a:t/>
            </a:r>
            <a:endParaRPr/>
          </a:p>
        </p:txBody>
      </p:sp>
      <p:pic>
        <p:nvPicPr>
          <p:cNvPr id="163" name="Google Shape;163;p27"/>
          <p:cNvPicPr preferRelativeResize="0"/>
          <p:nvPr/>
        </p:nvPicPr>
        <p:blipFill>
          <a:blip r:embed="rId3">
            <a:alphaModFix/>
          </a:blip>
          <a:stretch>
            <a:fillRect/>
          </a:stretch>
        </p:blipFill>
        <p:spPr>
          <a:xfrm>
            <a:off x="2885695" y="0"/>
            <a:ext cx="6258309"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2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Future scope</a:t>
            </a:r>
            <a:endParaRPr u="sng"/>
          </a:p>
        </p:txBody>
      </p:sp>
      <p:sp>
        <p:nvSpPr>
          <p:cNvPr id="169" name="Google Shape;169;p28"/>
          <p:cNvSpPr txBox="1"/>
          <p:nvPr>
            <p:ph idx="1" type="body"/>
          </p:nvPr>
        </p:nvSpPr>
        <p:spPr>
          <a:xfrm>
            <a:off x="248825" y="926125"/>
            <a:ext cx="8520600" cy="37527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Since it involves a specialist's expertise and discernible effort, predicting the price of cars has been a topic of research that attracts a lot of interest. For dependable and accurate forecasts, a large number of unique attributes are considered. The gathering and pre-processing of the data is a crucial phase in the prediction process.</a:t>
            </a:r>
            <a:endParaRPr sz="1300">
              <a:solidFill>
                <a:srgbClr val="E36B00"/>
              </a:solidFill>
              <a:highlight>
                <a:srgbClr val="EDFAFF"/>
              </a:highlight>
              <a:latin typeface="Arial"/>
              <a:ea typeface="Arial"/>
              <a:cs typeface="Arial"/>
              <a:sym typeface="Arial"/>
            </a:endParaRPr>
          </a:p>
          <a:p>
            <a:pPr indent="-311150" lvl="0" marL="457200" rtl="0" algn="l">
              <a:lnSpc>
                <a:spcPct val="200000"/>
              </a:lnSpc>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An advanced machine learning model and deep learning techniques can be used to create this system, which has shown astounding performance in the automobile price prediction challenge. This will increase the system's effectiveness and accuracy. Additionally, we can see that as automotive innovation has grown, electric vehicles have drawn attention from the public and are chosen by the majority over conventional cars.</a:t>
            </a:r>
            <a:endParaRPr b="1" sz="1300">
              <a:solidFill>
                <a:schemeClr val="dk1"/>
              </a:solidFill>
              <a:latin typeface="Arial"/>
              <a:ea typeface="Arial"/>
              <a:cs typeface="Arial"/>
              <a:sym typeface="Arial"/>
            </a:endParaRPr>
          </a:p>
          <a:p>
            <a:pPr indent="0" lvl="0" marL="914400" rtl="0" algn="l">
              <a:lnSpc>
                <a:spcPct val="150000"/>
              </a:lnSpc>
              <a:spcBef>
                <a:spcPts val="800"/>
              </a:spcBef>
              <a:spcAft>
                <a:spcPts val="0"/>
              </a:spcAft>
              <a:buNone/>
            </a:pPr>
            <a:r>
              <a:t/>
            </a:r>
            <a:endParaRPr b="1" sz="1200">
              <a:solidFill>
                <a:schemeClr val="dk1"/>
              </a:solidFill>
              <a:latin typeface="Arial"/>
              <a:ea typeface="Arial"/>
              <a:cs typeface="Arial"/>
              <a:sym typeface="Arial"/>
            </a:endParaRPr>
          </a:p>
          <a:p>
            <a:pPr indent="0" lvl="0" marL="914400" rtl="0" algn="l">
              <a:lnSpc>
                <a:spcPct val="150000"/>
              </a:lnSpc>
              <a:spcBef>
                <a:spcPts val="1600"/>
              </a:spcBef>
              <a:spcAft>
                <a:spcPts val="0"/>
              </a:spcAft>
              <a:buNone/>
            </a:pPr>
            <a:r>
              <a:t/>
            </a:r>
            <a:endParaRPr b="1" sz="1200">
              <a:solidFill>
                <a:schemeClr val="dk1"/>
              </a:solidFill>
              <a:latin typeface="Arial"/>
              <a:ea typeface="Arial"/>
              <a:cs typeface="Arial"/>
              <a:sym typeface="Arial"/>
            </a:endParaRPr>
          </a:p>
          <a:p>
            <a:pPr indent="0" lvl="0" marL="0" rtl="0" algn="l">
              <a:spcBef>
                <a:spcPts val="1600"/>
              </a:spcBef>
              <a:spcAft>
                <a:spcPts val="0"/>
              </a:spcAft>
              <a:buNone/>
            </a:pPr>
            <a:r>
              <a:t/>
            </a:r>
            <a:endParaRPr sz="1200">
              <a:solidFill>
                <a:schemeClr val="dk1"/>
              </a:solidFill>
              <a:latin typeface="Arial"/>
              <a:ea typeface="Arial"/>
              <a:cs typeface="Arial"/>
              <a:sym typeface="Arial"/>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2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a:t>
            </a:r>
            <a:r>
              <a:rPr lang="en" u="sng"/>
              <a:t>roblems</a:t>
            </a:r>
            <a:endParaRPr u="sng"/>
          </a:p>
        </p:txBody>
      </p:sp>
      <p:sp>
        <p:nvSpPr>
          <p:cNvPr id="175" name="Google Shape;175;p29"/>
          <p:cNvSpPr txBox="1"/>
          <p:nvPr>
            <p:ph idx="1" type="body"/>
          </p:nvPr>
        </p:nvSpPr>
        <p:spPr>
          <a:xfrm>
            <a:off x="248825" y="926125"/>
            <a:ext cx="8520600" cy="3752700"/>
          </a:xfrm>
          <a:prstGeom prst="rect">
            <a:avLst/>
          </a:prstGeom>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rPr b="1" lang="en" sz="1200">
                <a:solidFill>
                  <a:schemeClr val="dk1"/>
                </a:solidFill>
                <a:latin typeface="Arial"/>
                <a:ea typeface="Arial"/>
                <a:cs typeface="Arial"/>
                <a:sym typeface="Arial"/>
              </a:rPr>
              <a:t>car prediction can be a challenging task due to the high number of attributes that should be considered for accurate prediction.</a:t>
            </a:r>
            <a:endParaRPr b="1" sz="1200">
              <a:solidFill>
                <a:schemeClr val="dk1"/>
              </a:solidFill>
              <a:latin typeface="Arial"/>
              <a:ea typeface="Arial"/>
              <a:cs typeface="Arial"/>
              <a:sym typeface="Arial"/>
            </a:endParaRPr>
          </a:p>
          <a:p>
            <a:pPr indent="0" lvl="0" marL="914400" rtl="0" algn="l">
              <a:lnSpc>
                <a:spcPct val="150000"/>
              </a:lnSpc>
              <a:spcBef>
                <a:spcPts val="1600"/>
              </a:spcBef>
              <a:spcAft>
                <a:spcPts val="0"/>
              </a:spcAft>
              <a:buNone/>
            </a:pPr>
            <a:r>
              <a:rPr b="1" lang="en" sz="1200">
                <a:solidFill>
                  <a:schemeClr val="dk1"/>
                </a:solidFill>
                <a:latin typeface="Arial"/>
                <a:ea typeface="Arial"/>
                <a:cs typeface="Arial"/>
                <a:sym typeface="Arial"/>
              </a:rPr>
              <a:t>The main limitation of this study is the low number of records that have been used.</a:t>
            </a:r>
            <a:endParaRPr b="1" sz="1200">
              <a:solidFill>
                <a:schemeClr val="dk1"/>
              </a:solidFill>
              <a:latin typeface="Arial"/>
              <a:ea typeface="Arial"/>
              <a:cs typeface="Arial"/>
              <a:sym typeface="Arial"/>
            </a:endParaRPr>
          </a:p>
          <a:p>
            <a:pPr indent="0" lvl="0" marL="914400" rtl="0" algn="l">
              <a:lnSpc>
                <a:spcPct val="150000"/>
              </a:lnSpc>
              <a:spcBef>
                <a:spcPts val="1600"/>
              </a:spcBef>
              <a:spcAft>
                <a:spcPts val="0"/>
              </a:spcAft>
              <a:buNone/>
            </a:pPr>
            <a:r>
              <a:rPr b="1" lang="en" sz="1200">
                <a:solidFill>
                  <a:schemeClr val="dk1"/>
                </a:solidFill>
                <a:latin typeface="Arial"/>
                <a:ea typeface="Arial"/>
                <a:cs typeface="Arial"/>
                <a:sym typeface="Arial"/>
              </a:rPr>
              <a:t> In future work, we intend to collect more data related to electric vehicles  and combustion vehicles and to use more advanced techniques.</a:t>
            </a:r>
            <a:endParaRPr b="1" sz="1200">
              <a:solidFill>
                <a:schemeClr val="dk1"/>
              </a:solidFill>
              <a:latin typeface="Arial"/>
              <a:ea typeface="Arial"/>
              <a:cs typeface="Arial"/>
              <a:sym typeface="Arial"/>
            </a:endParaRPr>
          </a:p>
          <a:p>
            <a:pPr indent="0" lvl="0" marL="0" rtl="0" algn="l">
              <a:lnSpc>
                <a:spcPct val="150000"/>
              </a:lnSpc>
              <a:spcBef>
                <a:spcPts val="1600"/>
              </a:spcBef>
              <a:spcAft>
                <a:spcPts val="0"/>
              </a:spcAft>
              <a:buNone/>
            </a:pPr>
            <a:r>
              <a:rPr lang="en" sz="2800" u="sng">
                <a:solidFill>
                  <a:schemeClr val="dk1"/>
                </a:solidFill>
                <a:latin typeface="Oswald"/>
                <a:ea typeface="Oswald"/>
                <a:cs typeface="Oswald"/>
                <a:sym typeface="Oswald"/>
              </a:rPr>
              <a:t>Conclusion</a:t>
            </a:r>
            <a:endParaRPr sz="2800" u="sng">
              <a:solidFill>
                <a:schemeClr val="dk1"/>
              </a:solidFill>
              <a:latin typeface="Oswald"/>
              <a:ea typeface="Oswald"/>
              <a:cs typeface="Oswald"/>
              <a:sym typeface="Oswald"/>
            </a:endParaRPr>
          </a:p>
          <a:p>
            <a:pPr indent="-304800" lvl="0" marL="914400" rtl="0" algn="l">
              <a:lnSpc>
                <a:spcPct val="150000"/>
              </a:lnSpc>
              <a:spcBef>
                <a:spcPts val="1600"/>
              </a:spcBef>
              <a:spcAft>
                <a:spcPts val="0"/>
              </a:spcAft>
              <a:buClr>
                <a:schemeClr val="dk1"/>
              </a:buClr>
              <a:buSzPts val="1200"/>
              <a:buFont typeface="Arial"/>
              <a:buChar char="●"/>
            </a:pPr>
            <a:r>
              <a:rPr b="1" lang="en" sz="1200">
                <a:solidFill>
                  <a:schemeClr val="dk1"/>
                </a:solidFill>
                <a:latin typeface="Arial"/>
                <a:ea typeface="Arial"/>
                <a:cs typeface="Arial"/>
                <a:sym typeface="Arial"/>
              </a:rPr>
              <a:t>The model which has performed better is Decision Tree Regressor with accuracy 99%.</a:t>
            </a:r>
            <a:endParaRPr b="1" sz="1200">
              <a:solidFill>
                <a:schemeClr val="dk1"/>
              </a:solidFill>
              <a:latin typeface="Arial"/>
              <a:ea typeface="Arial"/>
              <a:cs typeface="Arial"/>
              <a:sym typeface="Arial"/>
            </a:endParaRPr>
          </a:p>
          <a:p>
            <a:pPr indent="-304800" lvl="0" marL="914400" rtl="0" algn="l">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The model has performed well in training and testing data</a:t>
            </a:r>
            <a:endParaRPr b="1" sz="1200">
              <a:solidFill>
                <a:schemeClr val="dk1"/>
              </a:solidFill>
              <a:latin typeface="Arial"/>
              <a:ea typeface="Arial"/>
              <a:cs typeface="Arial"/>
              <a:sym typeface="Arial"/>
            </a:endParaRPr>
          </a:p>
          <a:p>
            <a:pPr indent="0" lvl="0" marL="0" rtl="0" algn="l">
              <a:lnSpc>
                <a:spcPct val="150000"/>
              </a:lnSpc>
              <a:spcBef>
                <a:spcPts val="1500"/>
              </a:spcBef>
              <a:spcAft>
                <a:spcPts val="0"/>
              </a:spcAft>
              <a:buNone/>
            </a:pPr>
            <a:r>
              <a:t/>
            </a:r>
            <a:endParaRPr b="1" sz="1200">
              <a:solidFill>
                <a:schemeClr val="dk1"/>
              </a:solidFill>
              <a:latin typeface="Arial"/>
              <a:ea typeface="Arial"/>
              <a:cs typeface="Arial"/>
              <a:sym typeface="Arial"/>
            </a:endParaRPr>
          </a:p>
          <a:p>
            <a:pPr indent="0" lvl="0" marL="0" rtl="0" algn="l">
              <a:lnSpc>
                <a:spcPct val="150000"/>
              </a:lnSpc>
              <a:spcBef>
                <a:spcPts val="1600"/>
              </a:spcBef>
              <a:spcAft>
                <a:spcPts val="0"/>
              </a:spcAft>
              <a:buNone/>
            </a:pPr>
            <a:r>
              <a:t/>
            </a:r>
            <a:endParaRPr b="1" sz="1200">
              <a:solidFill>
                <a:schemeClr val="dk1"/>
              </a:solidFill>
              <a:latin typeface="Arial"/>
              <a:ea typeface="Arial"/>
              <a:cs typeface="Arial"/>
              <a:sym typeface="Arial"/>
            </a:endParaRPr>
          </a:p>
          <a:p>
            <a:pPr indent="0" lvl="0" marL="0" rtl="0" algn="l">
              <a:spcBef>
                <a:spcPts val="1600"/>
              </a:spcBef>
              <a:spcAft>
                <a:spcPts val="0"/>
              </a:spcAft>
              <a:buNone/>
            </a:pPr>
            <a:r>
              <a:t/>
            </a:r>
            <a:endParaRPr sz="1200">
              <a:solidFill>
                <a:schemeClr val="dk1"/>
              </a:solidFill>
              <a:latin typeface="Arial"/>
              <a:ea typeface="Arial"/>
              <a:cs typeface="Arial"/>
              <a:sym typeface="Arial"/>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45900" y="467575"/>
            <a:ext cx="7824300" cy="38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u="sng">
                <a:solidFill>
                  <a:schemeClr val="hlink"/>
                </a:solidFill>
                <a:hlinkClick r:id="rId3"/>
              </a:rPr>
              <a:t>ML Codes</a:t>
            </a:r>
            <a:endParaRPr sz="7000"/>
          </a:p>
        </p:txBody>
      </p:sp>
      <p:sp>
        <p:nvSpPr>
          <p:cNvPr id="181" name="Google Shape;181;p30"/>
          <p:cNvSpPr txBox="1"/>
          <p:nvPr/>
        </p:nvSpPr>
        <p:spPr>
          <a:xfrm>
            <a:off x="1196900" y="3939400"/>
            <a:ext cx="660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5"/>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References</a:t>
            </a:r>
            <a:endParaRPr u="sng"/>
          </a:p>
        </p:txBody>
      </p:sp>
      <p:sp>
        <p:nvSpPr>
          <p:cNvPr id="187" name="Google Shape;187;p31"/>
          <p:cNvSpPr txBox="1"/>
          <p:nvPr>
            <p:ph idx="1" type="body"/>
          </p:nvPr>
        </p:nvSpPr>
        <p:spPr>
          <a:xfrm>
            <a:off x="311700" y="1152475"/>
            <a:ext cx="8520600" cy="258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u="sng">
                <a:solidFill>
                  <a:schemeClr val="hlink"/>
                </a:solidFill>
                <a:hlinkClick r:id="rId3"/>
              </a:rPr>
              <a:t>Information regarding machine learning techniques and algorithmshttps: //en.wikipedia.org/wiki/Machine_learning</a:t>
            </a:r>
            <a:endParaRPr/>
          </a:p>
          <a:p>
            <a:pPr indent="-342900" lvl="0" marL="457200" rtl="0" algn="l">
              <a:spcBef>
                <a:spcPts val="0"/>
              </a:spcBef>
              <a:spcAft>
                <a:spcPts val="0"/>
              </a:spcAft>
              <a:buClr>
                <a:schemeClr val="accent5"/>
              </a:buClr>
              <a:buSzPts val="1800"/>
              <a:buChar char="●"/>
            </a:pPr>
            <a:r>
              <a:rPr lang="en" u="sng">
                <a:solidFill>
                  <a:schemeClr val="hlink"/>
                </a:solidFill>
                <a:hlinkClick r:id="rId4"/>
              </a:rPr>
              <a:t>https://scikit-learn.org/stable/modules/tree.html#minimal-cost-complexity-pruning</a:t>
            </a:r>
            <a:endParaRPr sz="900">
              <a:solidFill>
                <a:schemeClr val="accent5"/>
              </a:solidFill>
              <a:highlight>
                <a:srgbClr val="202124"/>
              </a:highlight>
              <a:latin typeface="Roboto"/>
              <a:ea typeface="Roboto"/>
              <a:cs typeface="Roboto"/>
              <a:sym typeface="Roboto"/>
            </a:endParaRPr>
          </a:p>
          <a:p>
            <a:pPr indent="-342900" lvl="0" marL="457200" rtl="0" algn="l">
              <a:spcBef>
                <a:spcPts val="0"/>
              </a:spcBef>
              <a:spcAft>
                <a:spcPts val="0"/>
              </a:spcAft>
              <a:buClr>
                <a:schemeClr val="accent5"/>
              </a:buClr>
              <a:buSzPts val="1800"/>
              <a:buChar char="●"/>
            </a:pPr>
            <a:r>
              <a:rPr lang="en" u="sng">
                <a:solidFill>
                  <a:schemeClr val="hlink"/>
                </a:solidFill>
                <a:hlinkClick r:id="rId5"/>
              </a:rPr>
              <a:t>https://scikit-learn.org/stable/modules/generated/sklearn.ensemble.RandomForestClassifier.html</a:t>
            </a:r>
            <a:endParaRPr>
              <a:solidFill>
                <a:schemeClr val="accent5"/>
              </a:solidFill>
            </a:endParaRPr>
          </a:p>
          <a:p>
            <a:pPr indent="-342900" lvl="0" marL="457200" rtl="0" algn="l">
              <a:spcBef>
                <a:spcPts val="0"/>
              </a:spcBef>
              <a:spcAft>
                <a:spcPts val="0"/>
              </a:spcAft>
              <a:buClr>
                <a:schemeClr val="accent5"/>
              </a:buClr>
              <a:buSzPts val="1800"/>
              <a:buChar char="●"/>
            </a:pPr>
            <a:r>
              <a:rPr lang="en" u="sng">
                <a:solidFill>
                  <a:schemeClr val="hlink"/>
                </a:solidFill>
                <a:hlinkClick r:id="rId6"/>
              </a:rPr>
              <a:t>https://www.kaggle.com/code/yogidsba/predict-used-car-prices-linearregression</a:t>
            </a:r>
            <a:endParaRPr u="sng">
              <a:solidFill>
                <a:schemeClr val="hlink"/>
              </a:solidFill>
            </a:endParaRPr>
          </a:p>
          <a:p>
            <a:pPr indent="-342900" lvl="0" marL="457200" rtl="0" algn="l">
              <a:spcBef>
                <a:spcPts val="0"/>
              </a:spcBef>
              <a:spcAft>
                <a:spcPts val="0"/>
              </a:spcAft>
              <a:buClr>
                <a:schemeClr val="accent5"/>
              </a:buClr>
              <a:buSzPts val="1800"/>
              <a:buChar char="●"/>
            </a:pPr>
            <a:r>
              <a:rPr lang="en" u="sng">
                <a:solidFill>
                  <a:schemeClr val="hlink"/>
                </a:solidFill>
                <a:hlinkClick r:id="rId7"/>
              </a:rPr>
              <a:t>https://www.kaggle.com/code/adhurimquku/car-price-prediction-99-accuracy</a:t>
            </a:r>
            <a:endParaRPr>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48025" y="210800"/>
            <a:ext cx="7612800" cy="6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Overview</a:t>
            </a:r>
            <a:endParaRPr sz="3000"/>
          </a:p>
        </p:txBody>
      </p:sp>
      <p:sp>
        <p:nvSpPr>
          <p:cNvPr id="66" name="Google Shape;66;p14"/>
          <p:cNvSpPr txBox="1"/>
          <p:nvPr>
            <p:ph idx="1" type="subTitle"/>
          </p:nvPr>
        </p:nvSpPr>
        <p:spPr>
          <a:xfrm>
            <a:off x="418275" y="871400"/>
            <a:ext cx="7801500" cy="4033200"/>
          </a:xfrm>
          <a:prstGeom prst="rect">
            <a:avLst/>
          </a:prstGeom>
        </p:spPr>
        <p:txBody>
          <a:bodyPr anchorCtr="0" anchor="t" bIns="91425" lIns="91425" spcFirstLastPara="1" rIns="91425" wrap="square" tIns="91425">
            <a:noAutofit/>
          </a:bodyPr>
          <a:lstStyle/>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Introduction</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Objective</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About Data</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Phases</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Some Visualization</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Insights</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Challenges</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Learnings</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Future Scope</a:t>
            </a:r>
            <a:endParaRPr sz="2300">
              <a:solidFill>
                <a:schemeClr val="dk1"/>
              </a:solidFill>
              <a:latin typeface="Oswald"/>
              <a:ea typeface="Oswald"/>
              <a:cs typeface="Oswald"/>
              <a:sym typeface="Oswald"/>
            </a:endParaRPr>
          </a:p>
          <a:p>
            <a:pPr indent="-374650" lvl="0" marL="914400" rtl="0" algn="l">
              <a:spcBef>
                <a:spcPts val="0"/>
              </a:spcBef>
              <a:spcAft>
                <a:spcPts val="0"/>
              </a:spcAft>
              <a:buClr>
                <a:schemeClr val="dk1"/>
              </a:buClr>
              <a:buSzPts val="2300"/>
              <a:buFont typeface="Oswald"/>
              <a:buAutoNum type="arabicPeriod"/>
            </a:pPr>
            <a:r>
              <a:rPr lang="en" sz="2300">
                <a:solidFill>
                  <a:schemeClr val="dk1"/>
                </a:solidFill>
                <a:latin typeface="Oswald"/>
                <a:ea typeface="Oswald"/>
                <a:cs typeface="Oswald"/>
                <a:sym typeface="Oswald"/>
              </a:rPr>
              <a:t>Conclusion</a:t>
            </a:r>
            <a:endParaRPr sz="23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Objective</a:t>
            </a:r>
            <a:endParaRPr/>
          </a:p>
        </p:txBody>
      </p:sp>
      <p:sp>
        <p:nvSpPr>
          <p:cNvPr id="72" name="Google Shape;72;p15"/>
          <p:cNvSpPr txBox="1"/>
          <p:nvPr>
            <p:ph idx="1" type="body"/>
          </p:nvPr>
        </p:nvSpPr>
        <p:spPr>
          <a:xfrm>
            <a:off x="248825" y="926125"/>
            <a:ext cx="8520600" cy="3752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This dataset contains used cars sale prices in the UK</a:t>
            </a:r>
            <a:endParaRPr b="1"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We've enforced the model exploitation supervised Learning techniques of Machine Learning, which is outlined by its use of labeled information sets to coach algorithms to classify data or predict outcomes accurately.</a:t>
            </a:r>
            <a:endParaRPr b="1" sz="12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b="1" lang="en" sz="1500" u="sng">
                <a:solidFill>
                  <a:schemeClr val="dk1"/>
                </a:solidFill>
                <a:latin typeface="Arial"/>
                <a:ea typeface="Arial"/>
                <a:cs typeface="Arial"/>
                <a:sym typeface="Arial"/>
              </a:rPr>
              <a:t>Problem Definition</a:t>
            </a:r>
            <a:r>
              <a:rPr b="1" lang="en" sz="1200">
                <a:solidFill>
                  <a:schemeClr val="dk1"/>
                </a:solidFill>
                <a:latin typeface="Arial"/>
                <a:ea typeface="Arial"/>
                <a:cs typeface="Arial"/>
                <a:sym typeface="Arial"/>
              </a:rPr>
              <a:t> - It is easy for any company to price their new cars based on the manufacturing and marketing cost it involves. But when it comes to a used car it is quite difficult to define a price because it involves it is influenced by various parameters like car brand, manufactured year and etc. The goal of our project is to predict the best price for a pre-owned car in the UK market based on the previous data related to sold cars using machine learning.</a:t>
            </a:r>
            <a:endParaRPr b="1" sz="12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b="1" lang="en" sz="1500" u="sng">
                <a:solidFill>
                  <a:schemeClr val="dk1"/>
                </a:solidFill>
                <a:latin typeface="Arial"/>
                <a:ea typeface="Arial"/>
                <a:cs typeface="Arial"/>
                <a:sym typeface="Arial"/>
              </a:rPr>
              <a:t>Objective Of the Project</a:t>
            </a:r>
            <a:r>
              <a:rPr b="1" lang="en" sz="1200">
                <a:solidFill>
                  <a:schemeClr val="dk1"/>
                </a:solidFill>
                <a:latin typeface="Arial"/>
                <a:ea typeface="Arial"/>
                <a:cs typeface="Arial"/>
                <a:sym typeface="Arial"/>
              </a:rPr>
              <a:t> - The goal of this project is to create an efficient and effective model that will be able to predict the price of a used car by using the Regression and Classification Models For the better accuracy. </a:t>
            </a:r>
            <a:endParaRPr b="1" sz="1200">
              <a:solidFill>
                <a:schemeClr val="dk1"/>
              </a:solidFill>
              <a:latin typeface="Arial"/>
              <a:ea typeface="Arial"/>
              <a:cs typeface="Arial"/>
              <a:sym typeface="Arial"/>
            </a:endParaRPr>
          </a:p>
          <a:p>
            <a:pPr indent="0" lvl="0" marL="0" rtl="0" algn="l">
              <a:spcBef>
                <a:spcPts val="1600"/>
              </a:spcBef>
              <a:spcAft>
                <a:spcPts val="0"/>
              </a:spcAft>
              <a:buNone/>
            </a:pPr>
            <a:r>
              <a:t/>
            </a:r>
            <a:endParaRPr sz="1200">
              <a:solidFill>
                <a:schemeClr val="dk1"/>
              </a:solidFill>
              <a:latin typeface="Arial"/>
              <a:ea typeface="Arial"/>
              <a:cs typeface="Arial"/>
              <a:sym typeface="Arial"/>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0" rtl="0" algn="l">
              <a:spcBef>
                <a:spcPts val="1600"/>
              </a:spcBef>
              <a:spcAft>
                <a:spcPts val="0"/>
              </a:spcAft>
              <a:buNone/>
            </a:pPr>
            <a:r>
              <a:t/>
            </a:r>
            <a:endParaRPr sz="900">
              <a:solidFill>
                <a:srgbClr val="FFFFFF"/>
              </a:solidFill>
              <a:highlight>
                <a:srgbClr val="202124"/>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About Data</a:t>
            </a:r>
            <a:r>
              <a:rPr lang="en"/>
              <a:t> </a:t>
            </a:r>
            <a:endParaRPr/>
          </a:p>
        </p:txBody>
      </p:sp>
      <p:sp>
        <p:nvSpPr>
          <p:cNvPr id="78" name="Google Shape;78;p16"/>
          <p:cNvSpPr txBox="1"/>
          <p:nvPr>
            <p:ph idx="2" type="body"/>
          </p:nvPr>
        </p:nvSpPr>
        <p:spPr>
          <a:xfrm>
            <a:off x="4907350" y="450950"/>
            <a:ext cx="3837000" cy="4454100"/>
          </a:xfrm>
          <a:prstGeom prst="rect">
            <a:avLst/>
          </a:prstGeom>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lang="en" sz="1350">
                <a:solidFill>
                  <a:srgbClr val="000000"/>
                </a:solidFill>
                <a:highlight>
                  <a:srgbClr val="FFFFFF"/>
                </a:highlight>
                <a:latin typeface="Arial"/>
                <a:ea typeface="Arial"/>
                <a:cs typeface="Arial"/>
                <a:sym typeface="Arial"/>
              </a:rPr>
              <a:t>This dataset contains used cars sale prices in the UK</a:t>
            </a:r>
            <a:endParaRPr sz="1350">
              <a:solidFill>
                <a:srgbClr val="000000"/>
              </a:solidFill>
              <a:highlight>
                <a:srgbClr val="FFFFFF"/>
              </a:highlight>
              <a:latin typeface="Arial"/>
              <a:ea typeface="Arial"/>
              <a:cs typeface="Arial"/>
              <a:sym typeface="Arial"/>
            </a:endParaRPr>
          </a:p>
          <a:p>
            <a:pPr indent="0" lvl="0" marL="0" rtl="0" algn="l">
              <a:lnSpc>
                <a:spcPct val="107916"/>
              </a:lnSpc>
              <a:spcBef>
                <a:spcPts val="800"/>
              </a:spcBef>
              <a:spcAft>
                <a:spcPts val="0"/>
              </a:spcAft>
              <a:buNone/>
            </a:pPr>
            <a:r>
              <a:rPr lang="en" sz="1350">
                <a:solidFill>
                  <a:srgbClr val="000000"/>
                </a:solidFill>
                <a:highlight>
                  <a:srgbClr val="FFFFFF"/>
                </a:highlight>
                <a:latin typeface="Arial"/>
                <a:ea typeface="Arial"/>
                <a:cs typeface="Arial"/>
                <a:sym typeface="Arial"/>
              </a:rPr>
              <a:t>Variables</a:t>
            </a:r>
            <a:endParaRPr sz="1350">
              <a:solidFill>
                <a:srgbClr val="000000"/>
              </a:solidFill>
              <a:highlight>
                <a:srgbClr val="FFFFFF"/>
              </a:highlight>
              <a:latin typeface="Arial"/>
              <a:ea typeface="Arial"/>
              <a:cs typeface="Arial"/>
              <a:sym typeface="Arial"/>
            </a:endParaRPr>
          </a:p>
          <a:p>
            <a:pPr indent="-320675" lvl="0" marL="457200" rtl="0" algn="l">
              <a:spcBef>
                <a:spcPts val="1200"/>
              </a:spcBef>
              <a:spcAft>
                <a:spcPts val="0"/>
              </a:spcAft>
              <a:buClr>
                <a:srgbClr val="000000"/>
              </a:buClr>
              <a:buSzPts val="1450"/>
              <a:buFont typeface="Arial"/>
              <a:buChar char="●"/>
            </a:pPr>
            <a:r>
              <a:rPr b="1" lang="en" sz="1450">
                <a:solidFill>
                  <a:srgbClr val="000000"/>
                </a:solidFill>
                <a:latin typeface="Arial"/>
                <a:ea typeface="Arial"/>
                <a:cs typeface="Arial"/>
                <a:sym typeface="Arial"/>
              </a:rPr>
              <a:t>model</a:t>
            </a:r>
            <a:r>
              <a:rPr lang="en" sz="1450">
                <a:solidFill>
                  <a:srgbClr val="000000"/>
                </a:solidFill>
                <a:latin typeface="Arial"/>
                <a:ea typeface="Arial"/>
                <a:cs typeface="Arial"/>
                <a:sym typeface="Arial"/>
              </a:rPr>
              <a:t> -  </a:t>
            </a:r>
            <a:r>
              <a:rPr b="1" lang="en" sz="1600">
                <a:solidFill>
                  <a:srgbClr val="000000"/>
                </a:solidFill>
                <a:latin typeface="Calibri"/>
                <a:ea typeface="Calibri"/>
                <a:cs typeface="Calibri"/>
                <a:sym typeface="Calibri"/>
              </a:rPr>
              <a:t>Hyundai </a:t>
            </a:r>
            <a:r>
              <a:rPr b="1" lang="en" sz="1450">
                <a:solidFill>
                  <a:srgbClr val="000000"/>
                </a:solidFill>
                <a:latin typeface="Arial"/>
                <a:ea typeface="Arial"/>
                <a:cs typeface="Arial"/>
                <a:sym typeface="Arial"/>
              </a:rPr>
              <a:t>Car Brands</a:t>
            </a:r>
            <a:endParaRPr b="1"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year</a:t>
            </a:r>
            <a:r>
              <a:rPr lang="en" sz="1450">
                <a:solidFill>
                  <a:srgbClr val="000000"/>
                </a:solidFill>
                <a:latin typeface="Arial"/>
                <a:ea typeface="Arial"/>
                <a:cs typeface="Arial"/>
                <a:sym typeface="Arial"/>
              </a:rPr>
              <a:t> - Production Year</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price</a:t>
            </a:r>
            <a:r>
              <a:rPr lang="en" sz="1450">
                <a:solidFill>
                  <a:srgbClr val="000000"/>
                </a:solidFill>
                <a:latin typeface="Arial"/>
                <a:ea typeface="Arial"/>
                <a:cs typeface="Arial"/>
                <a:sym typeface="Arial"/>
              </a:rPr>
              <a:t> - Price of car in </a:t>
            </a:r>
            <a:r>
              <a:rPr b="1" lang="en" sz="1500">
                <a:solidFill>
                  <a:srgbClr val="202124"/>
                </a:solidFill>
                <a:highlight>
                  <a:schemeClr val="dk1"/>
                </a:highlight>
                <a:latin typeface="Arial"/>
                <a:ea typeface="Arial"/>
                <a:cs typeface="Arial"/>
                <a:sym typeface="Arial"/>
              </a:rPr>
              <a:t>£</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transmission</a:t>
            </a:r>
            <a:r>
              <a:rPr lang="en" sz="1450">
                <a:solidFill>
                  <a:srgbClr val="000000"/>
                </a:solidFill>
                <a:latin typeface="Arial"/>
                <a:ea typeface="Arial"/>
                <a:cs typeface="Arial"/>
                <a:sym typeface="Arial"/>
              </a:rPr>
              <a:t> - Automatic,Manual, Semi-Auto</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mileage</a:t>
            </a:r>
            <a:r>
              <a:rPr lang="en" sz="1450">
                <a:solidFill>
                  <a:srgbClr val="000000"/>
                </a:solidFill>
                <a:latin typeface="Arial"/>
                <a:ea typeface="Arial"/>
                <a:cs typeface="Arial"/>
                <a:sym typeface="Arial"/>
              </a:rPr>
              <a:t> - Number of miles traveled</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fuel_type</a:t>
            </a:r>
            <a:r>
              <a:rPr lang="en" sz="1450">
                <a:solidFill>
                  <a:srgbClr val="000000"/>
                </a:solidFill>
                <a:latin typeface="Arial"/>
                <a:ea typeface="Arial"/>
                <a:cs typeface="Arial"/>
                <a:sym typeface="Arial"/>
              </a:rPr>
              <a:t> - </a:t>
            </a:r>
            <a:r>
              <a:rPr lang="en" sz="1450">
                <a:solidFill>
                  <a:srgbClr val="000000"/>
                </a:solidFill>
                <a:latin typeface="Arial"/>
                <a:ea typeface="Arial"/>
                <a:cs typeface="Arial"/>
                <a:sym typeface="Arial"/>
              </a:rPr>
              <a:t>Petrol,Diesel,Hybrid,Electric,Other</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tax</a:t>
            </a:r>
            <a:r>
              <a:rPr lang="en" sz="1450">
                <a:solidFill>
                  <a:srgbClr val="000000"/>
                </a:solidFill>
                <a:latin typeface="Arial"/>
                <a:ea typeface="Arial"/>
                <a:cs typeface="Arial"/>
                <a:sym typeface="Arial"/>
              </a:rPr>
              <a:t> - Annual Tax</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mpg </a:t>
            </a:r>
            <a:r>
              <a:rPr lang="en" sz="1450">
                <a:solidFill>
                  <a:srgbClr val="000000"/>
                </a:solidFill>
                <a:latin typeface="Arial"/>
                <a:ea typeface="Arial"/>
                <a:cs typeface="Arial"/>
                <a:sym typeface="Arial"/>
              </a:rPr>
              <a:t>-  Miles per Gallon</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b="1" lang="en" sz="1450">
                <a:solidFill>
                  <a:srgbClr val="000000"/>
                </a:solidFill>
                <a:latin typeface="Arial"/>
                <a:ea typeface="Arial"/>
                <a:cs typeface="Arial"/>
                <a:sym typeface="Arial"/>
              </a:rPr>
              <a:t>engineSize</a:t>
            </a:r>
            <a:r>
              <a:rPr lang="en" sz="1450">
                <a:solidFill>
                  <a:srgbClr val="000000"/>
                </a:solidFill>
                <a:latin typeface="Arial"/>
                <a:ea typeface="Arial"/>
                <a:cs typeface="Arial"/>
                <a:sym typeface="Arial"/>
              </a:rPr>
              <a:t> -  Car's Engine Size</a:t>
            </a:r>
            <a:endParaRPr sz="175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420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84" name="Google Shape;84;p17"/>
          <p:cNvPicPr preferRelativeResize="0"/>
          <p:nvPr/>
        </p:nvPicPr>
        <p:blipFill>
          <a:blip r:embed="rId3">
            <a:alphaModFix/>
          </a:blip>
          <a:stretch>
            <a:fillRect/>
          </a:stretch>
        </p:blipFill>
        <p:spPr>
          <a:xfrm>
            <a:off x="0" y="40825"/>
            <a:ext cx="9144000" cy="510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10900" y="1855050"/>
            <a:ext cx="4045200" cy="964800"/>
          </a:xfrm>
          <a:prstGeom prst="rect">
            <a:avLst/>
          </a:prstGeom>
        </p:spPr>
        <p:txBody>
          <a:bodyPr anchorCtr="0" anchor="b" bIns="91425" lIns="91425" spcFirstLastPara="1" rIns="91425" wrap="square" tIns="91425">
            <a:noAutofit/>
          </a:bodyPr>
          <a:lstStyle/>
          <a:p>
            <a:pPr indent="0" lvl="0" marL="914400" rtl="0" algn="l">
              <a:spcBef>
                <a:spcPts val="0"/>
              </a:spcBef>
              <a:spcAft>
                <a:spcPts val="0"/>
              </a:spcAft>
              <a:buNone/>
            </a:pPr>
            <a:r>
              <a:rPr lang="en"/>
              <a:t> </a:t>
            </a:r>
            <a:r>
              <a:rPr lang="en" u="sng"/>
              <a:t>Phases</a:t>
            </a:r>
            <a:endParaRPr u="sng"/>
          </a:p>
        </p:txBody>
      </p:sp>
      <p:sp>
        <p:nvSpPr>
          <p:cNvPr id="90" name="Google Shape;9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91304"/>
              </a:lnSpc>
              <a:spcBef>
                <a:spcPts val="7200"/>
              </a:spcBef>
              <a:spcAft>
                <a:spcPts val="0"/>
              </a:spcAft>
              <a:buNone/>
            </a:pPr>
            <a:r>
              <a:rPr b="1" lang="en" sz="1650">
                <a:solidFill>
                  <a:srgbClr val="292929"/>
                </a:solidFill>
                <a:highlight>
                  <a:srgbClr val="FFFFFF"/>
                </a:highlight>
                <a:latin typeface="Arial"/>
                <a:ea typeface="Arial"/>
                <a:cs typeface="Arial"/>
                <a:sym typeface="Arial"/>
              </a:rPr>
              <a:t>Project is divided into four phases:</a:t>
            </a:r>
            <a:endParaRPr b="1" sz="1650">
              <a:solidFill>
                <a:srgbClr val="292929"/>
              </a:solidFill>
              <a:highlight>
                <a:srgbClr val="FFFFFF"/>
              </a:highlight>
              <a:latin typeface="Arial"/>
              <a:ea typeface="Arial"/>
              <a:cs typeface="Arial"/>
              <a:sym typeface="Arial"/>
            </a:endParaRPr>
          </a:p>
          <a:p>
            <a:pPr indent="-323850" lvl="0" marL="749300" rtl="0" algn="l">
              <a:lnSpc>
                <a:spcPct val="190909"/>
              </a:lnSpc>
              <a:spcBef>
                <a:spcPts val="1400"/>
              </a:spcBef>
              <a:spcAft>
                <a:spcPts val="0"/>
              </a:spcAft>
              <a:buClr>
                <a:srgbClr val="000000"/>
              </a:buClr>
              <a:buSzPts val="1500"/>
              <a:buFont typeface="Georgia"/>
              <a:buAutoNum type="arabicPeriod"/>
            </a:pPr>
            <a:r>
              <a:rPr lang="en" sz="1500" u="sng">
                <a:solidFill>
                  <a:srgbClr val="000000"/>
                </a:solidFill>
                <a:highlight>
                  <a:srgbClr val="FFFFFF"/>
                </a:highlight>
                <a:latin typeface="Georgia"/>
                <a:ea typeface="Georgia"/>
                <a:cs typeface="Georgia"/>
                <a:sym typeface="Georgia"/>
                <a:hlinkClick r:id="rId3">
                  <a:extLst>
                    <a:ext uri="{A12FA001-AC4F-418D-AE19-62706E023703}">
                      <ahyp:hlinkClr val="tx"/>
                    </a:ext>
                  </a:extLst>
                </a:hlinkClick>
              </a:rPr>
              <a:t>Exploratory Data Analysis</a:t>
            </a:r>
            <a:endParaRPr sz="1500" u="sng">
              <a:solidFill>
                <a:srgbClr val="000000"/>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000000"/>
              </a:buClr>
              <a:buSzPts val="1500"/>
              <a:buFont typeface="Georgia"/>
              <a:buAutoNum type="arabicPeriod"/>
            </a:pPr>
            <a:r>
              <a:rPr lang="en" sz="1500" u="sng">
                <a:solidFill>
                  <a:srgbClr val="000000"/>
                </a:solidFill>
                <a:highlight>
                  <a:srgbClr val="FFFFFF"/>
                </a:highlight>
                <a:latin typeface="Georgia"/>
                <a:ea typeface="Georgia"/>
                <a:cs typeface="Georgia"/>
                <a:sym typeface="Georgia"/>
                <a:hlinkClick r:id="rId4">
                  <a:extLst>
                    <a:ext uri="{A12FA001-AC4F-418D-AE19-62706E023703}">
                      <ahyp:hlinkClr val="tx"/>
                    </a:ext>
                  </a:extLst>
                </a:hlinkClick>
              </a:rPr>
              <a:t>Feature Engineering</a:t>
            </a:r>
            <a:endParaRPr sz="1500" u="sng">
              <a:solidFill>
                <a:srgbClr val="000000"/>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000000"/>
              </a:buClr>
              <a:buSzPts val="1500"/>
              <a:buFont typeface="Georgia"/>
              <a:buAutoNum type="arabicPeriod"/>
            </a:pPr>
            <a:r>
              <a:rPr lang="en" sz="1500" u="sng">
                <a:solidFill>
                  <a:srgbClr val="000000"/>
                </a:solidFill>
                <a:highlight>
                  <a:srgbClr val="FFFFFF"/>
                </a:highlight>
                <a:latin typeface="Georgia"/>
                <a:ea typeface="Georgia"/>
                <a:cs typeface="Georgia"/>
                <a:sym typeface="Georgia"/>
                <a:hlinkClick r:id="rId5">
                  <a:extLst>
                    <a:ext uri="{A12FA001-AC4F-418D-AE19-62706E023703}">
                      <ahyp:hlinkClr val="tx"/>
                    </a:ext>
                  </a:extLst>
                </a:hlinkClick>
              </a:rPr>
              <a:t>Feature selection</a:t>
            </a:r>
            <a:endParaRPr sz="1500" u="sng">
              <a:solidFill>
                <a:srgbClr val="000000"/>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000000"/>
              </a:buClr>
              <a:buSzPts val="1500"/>
              <a:buFont typeface="Georgia"/>
              <a:buAutoNum type="arabicPeriod"/>
            </a:pPr>
            <a:r>
              <a:rPr lang="en" sz="1500" u="sng">
                <a:solidFill>
                  <a:srgbClr val="000000"/>
                </a:solidFill>
                <a:highlight>
                  <a:srgbClr val="FFFFFF"/>
                </a:highlight>
                <a:latin typeface="Georgia"/>
                <a:ea typeface="Georgia"/>
                <a:cs typeface="Georgia"/>
                <a:sym typeface="Georgia"/>
                <a:hlinkClick r:id="rId6">
                  <a:extLst>
                    <a:ext uri="{A12FA001-AC4F-418D-AE19-62706E023703}">
                      <ahyp:hlinkClr val="tx"/>
                    </a:ext>
                  </a:extLst>
                </a:hlinkClick>
              </a:rPr>
              <a:t>Model Deployment</a:t>
            </a:r>
            <a:endParaRPr sz="1500" u="sng">
              <a:solidFill>
                <a:srgbClr val="000000"/>
              </a:solidFill>
              <a:highlight>
                <a:srgbClr val="FFFFFF"/>
              </a:highlight>
              <a:latin typeface="Georgia"/>
              <a:ea typeface="Georgia"/>
              <a:cs typeface="Georgia"/>
              <a:sym typeface="Georgia"/>
            </a:endParaRPr>
          </a:p>
          <a:p>
            <a:pPr indent="0" lvl="0" marL="0" rtl="0" algn="l">
              <a:lnSpc>
                <a:spcPct val="91304"/>
              </a:lnSpc>
              <a:spcBef>
                <a:spcPts val="7200"/>
              </a:spcBef>
              <a:spcAft>
                <a:spcPts val="0"/>
              </a:spcAft>
              <a:buNone/>
            </a:pPr>
            <a:r>
              <a:t/>
            </a:r>
            <a:endParaRPr b="1" sz="1650">
              <a:solidFill>
                <a:srgbClr val="292929"/>
              </a:solidFill>
              <a:highlight>
                <a:srgbClr val="FFFFFF"/>
              </a:highlight>
              <a:latin typeface="Arial"/>
              <a:ea typeface="Arial"/>
              <a:cs typeface="Arial"/>
              <a:sym typeface="Arial"/>
            </a:endParaRPr>
          </a:p>
        </p:txBody>
      </p:sp>
      <p:sp>
        <p:nvSpPr>
          <p:cNvPr id="91" name="Google Shape;91;p18"/>
          <p:cNvSpPr txBox="1"/>
          <p:nvPr/>
        </p:nvSpPr>
        <p:spPr>
          <a:xfrm>
            <a:off x="616175" y="2819850"/>
            <a:ext cx="3698100" cy="438600"/>
          </a:xfrm>
          <a:prstGeom prst="rect">
            <a:avLst/>
          </a:prstGeom>
          <a:noFill/>
          <a:ln>
            <a:noFill/>
          </a:ln>
        </p:spPr>
        <p:txBody>
          <a:bodyPr anchorCtr="0" anchor="t" bIns="91425" lIns="91425" spcFirstLastPara="1" rIns="91425" wrap="square" tIns="91425">
            <a:spAutoFit/>
          </a:bodyPr>
          <a:lstStyle/>
          <a:p>
            <a:pPr indent="0" lvl="0" marL="0" rtl="0" algn="l">
              <a:lnSpc>
                <a:spcPct val="91304"/>
              </a:lnSpc>
              <a:spcBef>
                <a:spcPts val="7200"/>
              </a:spcBef>
              <a:spcAft>
                <a:spcPts val="0"/>
              </a:spcAft>
              <a:buNone/>
            </a:pPr>
            <a:r>
              <a:rPr b="1" lang="en" sz="1650">
                <a:solidFill>
                  <a:srgbClr val="292929"/>
                </a:solidFill>
                <a:highlight>
                  <a:schemeClr val="dk1"/>
                </a:highlight>
              </a:rPr>
              <a:t>Project is divided into four phases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Observations</a:t>
            </a:r>
            <a:endParaRPr u="sng"/>
          </a:p>
        </p:txBody>
      </p:sp>
      <p:sp>
        <p:nvSpPr>
          <p:cNvPr id="97" name="Google Shape;97;p1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 share of  </a:t>
            </a:r>
            <a:endParaRPr/>
          </a:p>
          <a:p>
            <a:pPr indent="0" lvl="0" marL="0" rtl="0" algn="ctr">
              <a:spcBef>
                <a:spcPts val="0"/>
              </a:spcBef>
              <a:spcAft>
                <a:spcPts val="0"/>
              </a:spcAft>
              <a:buNone/>
            </a:pPr>
            <a:r>
              <a:rPr lang="en"/>
              <a:t>fuel type and transmission</a:t>
            </a:r>
            <a:endParaRPr/>
          </a:p>
        </p:txBody>
      </p:sp>
      <p:sp>
        <p:nvSpPr>
          <p:cNvPr id="98" name="Google Shape;98;p19"/>
          <p:cNvSpPr txBox="1"/>
          <p:nvPr>
            <p:ph idx="2" type="body"/>
          </p:nvPr>
        </p:nvSpPr>
        <p:spPr>
          <a:xfrm>
            <a:off x="4952075" y="434400"/>
            <a:ext cx="3837000" cy="427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212121"/>
                </a:solidFill>
                <a:highlight>
                  <a:srgbClr val="FFFFFF"/>
                </a:highlight>
                <a:latin typeface="Georgia"/>
                <a:ea typeface="Georgia"/>
                <a:cs typeface="Georgia"/>
                <a:sym typeface="Georgia"/>
              </a:rPr>
              <a:t>Fuel Type</a:t>
            </a:r>
            <a:endParaRPr b="1" sz="1600">
              <a:solidFill>
                <a:srgbClr val="212121"/>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 sz="1400">
                <a:solidFill>
                  <a:srgbClr val="212121"/>
                </a:solidFill>
                <a:highlight>
                  <a:srgbClr val="FFFFFF"/>
                </a:highlight>
                <a:latin typeface="Arial"/>
                <a:ea typeface="Arial"/>
                <a:cs typeface="Arial"/>
                <a:sym typeface="Arial"/>
              </a:rPr>
              <a:t>Petrol cars</a:t>
            </a:r>
            <a:r>
              <a:rPr lang="en" sz="1500">
                <a:solidFill>
                  <a:srgbClr val="212121"/>
                </a:solidFill>
                <a:highlight>
                  <a:srgbClr val="FFFFFF"/>
                </a:highlight>
                <a:latin typeface="Arial"/>
                <a:ea typeface="Arial"/>
                <a:cs typeface="Arial"/>
                <a:sym typeface="Arial"/>
              </a:rPr>
              <a:t> have the highest market shares with </a:t>
            </a:r>
            <a:r>
              <a:rPr b="1" lang="en" sz="1500">
                <a:solidFill>
                  <a:srgbClr val="212121"/>
                </a:solidFill>
                <a:highlight>
                  <a:srgbClr val="FFFFFF"/>
                </a:highlight>
                <a:latin typeface="Arial"/>
                <a:ea typeface="Arial"/>
                <a:cs typeface="Arial"/>
                <a:sym typeface="Arial"/>
              </a:rPr>
              <a:t>60%</a:t>
            </a:r>
            <a:r>
              <a:rPr lang="en" sz="1500">
                <a:solidFill>
                  <a:srgbClr val="212121"/>
                </a:solidFill>
                <a:highlight>
                  <a:srgbClr val="FFFFFF"/>
                </a:highlight>
                <a:latin typeface="Arial"/>
                <a:ea typeface="Arial"/>
                <a:cs typeface="Arial"/>
                <a:sym typeface="Arial"/>
              </a:rPr>
              <a:t> on an average with </a:t>
            </a:r>
            <a:r>
              <a:rPr b="1" lang="en" sz="1500">
                <a:solidFill>
                  <a:srgbClr val="212121"/>
                </a:solidFill>
                <a:highlight>
                  <a:srgbClr val="FFFFFF"/>
                </a:highlight>
                <a:latin typeface="Arial"/>
                <a:ea typeface="Arial"/>
                <a:cs typeface="Arial"/>
                <a:sym typeface="Arial"/>
              </a:rPr>
              <a:t>10,900 </a:t>
            </a:r>
            <a:r>
              <a:rPr b="1" lang="en" sz="1500">
                <a:solidFill>
                  <a:srgbClr val="202124"/>
                </a:solidFill>
                <a:highlight>
                  <a:srgbClr val="FFFFFF"/>
                </a:highlight>
                <a:latin typeface="Arial"/>
                <a:ea typeface="Arial"/>
                <a:cs typeface="Arial"/>
                <a:sym typeface="Arial"/>
              </a:rPr>
              <a:t> £</a:t>
            </a:r>
            <a:endParaRPr b="1" sz="1500">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rPr b="1" lang="en" sz="1600">
                <a:solidFill>
                  <a:srgbClr val="212121"/>
                </a:solidFill>
                <a:highlight>
                  <a:srgbClr val="FFFFFF"/>
                </a:highlight>
                <a:latin typeface="Georgia"/>
                <a:ea typeface="Georgia"/>
                <a:cs typeface="Georgia"/>
                <a:sym typeface="Georgia"/>
              </a:rPr>
              <a:t>transmission</a:t>
            </a:r>
            <a:endParaRPr b="1" sz="1600">
              <a:solidFill>
                <a:srgbClr val="212121"/>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 sz="1400">
                <a:solidFill>
                  <a:srgbClr val="212121"/>
                </a:solidFill>
                <a:highlight>
                  <a:srgbClr val="FFFFFF"/>
                </a:highlight>
                <a:latin typeface="Arial"/>
                <a:ea typeface="Arial"/>
                <a:cs typeface="Arial"/>
                <a:sym typeface="Arial"/>
              </a:rPr>
              <a:t>Manual cars</a:t>
            </a:r>
            <a:r>
              <a:rPr lang="en" sz="1500">
                <a:solidFill>
                  <a:srgbClr val="212121"/>
                </a:solidFill>
                <a:highlight>
                  <a:srgbClr val="FFFFFF"/>
                </a:highlight>
                <a:latin typeface="Arial"/>
                <a:ea typeface="Arial"/>
                <a:cs typeface="Arial"/>
                <a:sym typeface="Arial"/>
              </a:rPr>
              <a:t> have the highest market share with 74% on average With </a:t>
            </a:r>
            <a:r>
              <a:rPr b="1" lang="en" sz="1500">
                <a:solidFill>
                  <a:srgbClr val="212121"/>
                </a:solidFill>
                <a:highlight>
                  <a:srgbClr val="FFFFFF"/>
                </a:highlight>
                <a:latin typeface="Arial"/>
                <a:ea typeface="Arial"/>
                <a:cs typeface="Arial"/>
                <a:sym typeface="Arial"/>
              </a:rPr>
              <a:t>11,000</a:t>
            </a:r>
            <a:r>
              <a:rPr b="1" lang="en" sz="1500">
                <a:solidFill>
                  <a:srgbClr val="202124"/>
                </a:solidFill>
                <a:highlight>
                  <a:srgbClr val="FFFFFF"/>
                </a:highlight>
                <a:latin typeface="Arial"/>
                <a:ea typeface="Arial"/>
                <a:cs typeface="Arial"/>
                <a:sym typeface="Arial"/>
              </a:rPr>
              <a:t> £</a:t>
            </a:r>
            <a:endParaRPr b="1" sz="1500">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212121"/>
                </a:solidFill>
                <a:highlight>
                  <a:srgbClr val="FFFFFF"/>
                </a:highlight>
                <a:latin typeface="Arial"/>
                <a:ea typeface="Arial"/>
                <a:cs typeface="Arial"/>
                <a:sym typeface="Arial"/>
              </a:rPr>
              <a:t>Combo of petrol with manual</a:t>
            </a:r>
            <a:r>
              <a:rPr b="1" lang="en" sz="1500">
                <a:solidFill>
                  <a:srgbClr val="212121"/>
                </a:solidFill>
                <a:highlight>
                  <a:srgbClr val="FFFFFF"/>
                </a:highlight>
                <a:latin typeface="Arial"/>
                <a:ea typeface="Arial"/>
                <a:cs typeface="Arial"/>
                <a:sym typeface="Arial"/>
              </a:rPr>
              <a:t> </a:t>
            </a:r>
            <a:r>
              <a:rPr lang="en" sz="1500">
                <a:solidFill>
                  <a:srgbClr val="212121"/>
                </a:solidFill>
                <a:highlight>
                  <a:srgbClr val="FFFFFF"/>
                </a:highlight>
                <a:latin typeface="Arial"/>
                <a:ea typeface="Arial"/>
                <a:cs typeface="Arial"/>
                <a:sym typeface="Arial"/>
              </a:rPr>
              <a:t>are very popular </a:t>
            </a:r>
            <a:r>
              <a:rPr lang="en" sz="1500">
                <a:solidFill>
                  <a:srgbClr val="212121"/>
                </a:solidFill>
                <a:highlight>
                  <a:srgbClr val="FFFFFF"/>
                </a:highlight>
                <a:latin typeface="Arial"/>
                <a:ea typeface="Arial"/>
                <a:cs typeface="Arial"/>
                <a:sym typeface="Arial"/>
              </a:rPr>
              <a:t> with market share of </a:t>
            </a:r>
            <a:r>
              <a:rPr b="1" lang="en" sz="1500">
                <a:solidFill>
                  <a:srgbClr val="FF0000"/>
                </a:solidFill>
                <a:highlight>
                  <a:srgbClr val="FFFFFF"/>
                </a:highlight>
                <a:latin typeface="Arial"/>
                <a:ea typeface="Arial"/>
                <a:cs typeface="Arial"/>
                <a:sym typeface="Arial"/>
              </a:rPr>
              <a:t>52%</a:t>
            </a:r>
            <a:r>
              <a:rPr lang="en" sz="1500">
                <a:solidFill>
                  <a:srgbClr val="212121"/>
                </a:solidFill>
                <a:highlight>
                  <a:srgbClr val="FFFFFF"/>
                </a:highlight>
                <a:latin typeface="Arial"/>
                <a:ea typeface="Arial"/>
                <a:cs typeface="Arial"/>
                <a:sym typeface="Arial"/>
              </a:rPr>
              <a:t> at avg price of </a:t>
            </a:r>
            <a:r>
              <a:rPr b="1" lang="en" sz="1500">
                <a:solidFill>
                  <a:srgbClr val="FF0000"/>
                </a:solidFill>
                <a:highlight>
                  <a:srgbClr val="FFFFFF"/>
                </a:highlight>
                <a:latin typeface="Arial"/>
                <a:ea typeface="Arial"/>
                <a:cs typeface="Arial"/>
                <a:sym typeface="Arial"/>
              </a:rPr>
              <a:t>10,500</a:t>
            </a:r>
            <a:r>
              <a:rPr lang="en" sz="1500">
                <a:solidFill>
                  <a:srgbClr val="202124"/>
                </a:solidFill>
                <a:highlight>
                  <a:srgbClr val="FFFFFF"/>
                </a:highlight>
                <a:latin typeface="Arial"/>
                <a:ea typeface="Arial"/>
                <a:cs typeface="Arial"/>
                <a:sym typeface="Arial"/>
              </a:rPr>
              <a:t> </a:t>
            </a:r>
            <a:r>
              <a:rPr lang="en" sz="1500">
                <a:solidFill>
                  <a:srgbClr val="FF0000"/>
                </a:solidFill>
                <a:highlight>
                  <a:srgbClr val="FFFFFF"/>
                </a:highlight>
                <a:latin typeface="Arial"/>
                <a:ea typeface="Arial"/>
                <a:cs typeface="Arial"/>
                <a:sym typeface="Arial"/>
              </a:rPr>
              <a:t>£.</a:t>
            </a:r>
            <a:endParaRPr b="1" sz="1500">
              <a:solidFill>
                <a:srgbClr val="FF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02625" y="115325"/>
            <a:ext cx="4045200" cy="829200"/>
          </a:xfrm>
          <a:prstGeom prst="rect">
            <a:avLst/>
          </a:prstGeom>
        </p:spPr>
        <p:txBody>
          <a:bodyPr anchorCtr="0" anchor="b" bIns="91425" lIns="91425" spcFirstLastPara="1" rIns="91425" wrap="square" tIns="91425">
            <a:noAutofit/>
          </a:bodyPr>
          <a:lstStyle/>
          <a:p>
            <a:pPr indent="-495300" lvl="0" marL="457200" rtl="0" algn="ctr">
              <a:spcBef>
                <a:spcPts val="0"/>
              </a:spcBef>
              <a:spcAft>
                <a:spcPts val="0"/>
              </a:spcAft>
              <a:buSzPts val="4200"/>
              <a:buAutoNum type="arabicPeriod"/>
            </a:pPr>
            <a:r>
              <a:rPr lang="en"/>
              <a:t>Insight</a:t>
            </a:r>
            <a:endParaRPr/>
          </a:p>
        </p:txBody>
      </p:sp>
      <p:sp>
        <p:nvSpPr>
          <p:cNvPr id="104" name="Google Shape;104;p20"/>
          <p:cNvSpPr txBox="1"/>
          <p:nvPr>
            <p:ph idx="1" type="subTitle"/>
          </p:nvPr>
        </p:nvSpPr>
        <p:spPr>
          <a:xfrm>
            <a:off x="202625" y="1122326"/>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12121"/>
                </a:solidFill>
                <a:highlight>
                  <a:schemeClr val="dk1"/>
                </a:highlight>
                <a:latin typeface="Oswald Medium"/>
                <a:ea typeface="Oswald Medium"/>
                <a:cs typeface="Oswald Medium"/>
                <a:sym typeface="Oswald Medium"/>
              </a:rPr>
              <a:t>Hybrid Fuel Type car are more Expensive compare To other fuel type</a:t>
            </a:r>
            <a:endParaRPr sz="1500">
              <a:solidFill>
                <a:srgbClr val="212121"/>
              </a:solidFill>
              <a:highlight>
                <a:schemeClr val="dk1"/>
              </a:highlight>
              <a:latin typeface="Oswald Medium"/>
              <a:ea typeface="Oswald Medium"/>
              <a:cs typeface="Oswald Medium"/>
              <a:sym typeface="Oswald Medium"/>
            </a:endParaRPr>
          </a:p>
          <a:p>
            <a:pPr indent="0" lvl="0" marL="0" rtl="0" algn="l">
              <a:lnSpc>
                <a:spcPct val="115000"/>
              </a:lnSpc>
              <a:spcBef>
                <a:spcPts val="1600"/>
              </a:spcBef>
              <a:spcAft>
                <a:spcPts val="0"/>
              </a:spcAft>
              <a:buNone/>
            </a:pPr>
            <a:r>
              <a:rPr lang="en" sz="1500">
                <a:solidFill>
                  <a:srgbClr val="212121"/>
                </a:solidFill>
                <a:highlight>
                  <a:schemeClr val="dk1"/>
                </a:highlight>
                <a:latin typeface="Oswald Medium"/>
                <a:ea typeface="Oswald Medium"/>
                <a:cs typeface="Oswald Medium"/>
                <a:sym typeface="Oswald Medium"/>
              </a:rPr>
              <a:t>Semi-Auto Transmission car are more Expensive compare To other transmission</a:t>
            </a:r>
            <a:endParaRPr sz="1500">
              <a:solidFill>
                <a:srgbClr val="212121"/>
              </a:solidFill>
              <a:highlight>
                <a:schemeClr val="dk1"/>
              </a:highlight>
              <a:latin typeface="Oswald Medium"/>
              <a:ea typeface="Oswald Medium"/>
              <a:cs typeface="Oswald Medium"/>
              <a:sym typeface="Oswald Medium"/>
            </a:endParaRPr>
          </a:p>
          <a:p>
            <a:pPr indent="0" lvl="0" marL="0" rtl="0" algn="l">
              <a:spcBef>
                <a:spcPts val="1600"/>
              </a:spcBef>
              <a:spcAft>
                <a:spcPts val="0"/>
              </a:spcAft>
              <a:buNone/>
            </a:pPr>
            <a:r>
              <a:t/>
            </a:r>
            <a:endParaRPr sz="1350"/>
          </a:p>
        </p:txBody>
      </p:sp>
      <p:sp>
        <p:nvSpPr>
          <p:cNvPr id="105" name="Google Shape;105;p20"/>
          <p:cNvSpPr txBox="1"/>
          <p:nvPr>
            <p:ph idx="2" type="body"/>
          </p:nvPr>
        </p:nvSpPr>
        <p:spPr>
          <a:xfrm>
            <a:off x="4645478" y="-50"/>
            <a:ext cx="41256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212121"/>
              </a:solidFill>
              <a:highlight>
                <a:srgbClr val="FFFFFF"/>
              </a:highlight>
              <a:latin typeface="Oswald Medium"/>
              <a:ea typeface="Oswald Medium"/>
              <a:cs typeface="Oswald Medium"/>
              <a:sym typeface="Oswald Medium"/>
            </a:endParaRPr>
          </a:p>
          <a:p>
            <a:pPr indent="0" lvl="0" marL="0" rtl="0" algn="l">
              <a:spcBef>
                <a:spcPts val="1600"/>
              </a:spcBef>
              <a:spcAft>
                <a:spcPts val="1600"/>
              </a:spcAft>
              <a:buNone/>
            </a:pPr>
            <a:r>
              <a:t/>
            </a:r>
            <a:endParaRPr sz="1200">
              <a:solidFill>
                <a:srgbClr val="212121"/>
              </a:solidFill>
              <a:highlight>
                <a:srgbClr val="FFFFFF"/>
              </a:highlight>
              <a:latin typeface="Oswald Medium"/>
              <a:ea typeface="Oswald Medium"/>
              <a:cs typeface="Oswald Medium"/>
              <a:sym typeface="Oswald Medium"/>
            </a:endParaRPr>
          </a:p>
        </p:txBody>
      </p:sp>
      <p:pic>
        <p:nvPicPr>
          <p:cNvPr id="106" name="Google Shape;106;p20"/>
          <p:cNvPicPr preferRelativeResize="0"/>
          <p:nvPr/>
        </p:nvPicPr>
        <p:blipFill>
          <a:blip r:embed="rId3">
            <a:alphaModFix/>
          </a:blip>
          <a:stretch>
            <a:fillRect/>
          </a:stretch>
        </p:blipFill>
        <p:spPr>
          <a:xfrm>
            <a:off x="202625" y="2571750"/>
            <a:ext cx="4287274" cy="2587300"/>
          </a:xfrm>
          <a:prstGeom prst="rect">
            <a:avLst/>
          </a:prstGeom>
          <a:noFill/>
          <a:ln>
            <a:noFill/>
          </a:ln>
        </p:spPr>
      </p:pic>
      <p:sp>
        <p:nvSpPr>
          <p:cNvPr id="107" name="Google Shape;107;p20"/>
          <p:cNvSpPr txBox="1"/>
          <p:nvPr>
            <p:ph type="title"/>
          </p:nvPr>
        </p:nvSpPr>
        <p:spPr>
          <a:xfrm>
            <a:off x="4843075" y="215525"/>
            <a:ext cx="4045200" cy="62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212121"/>
                </a:solidFill>
              </a:rPr>
              <a:t>2. Insight</a:t>
            </a:r>
            <a:endParaRPr>
              <a:solidFill>
                <a:srgbClr val="212121"/>
              </a:solidFill>
            </a:endParaRPr>
          </a:p>
        </p:txBody>
      </p:sp>
      <p:sp>
        <p:nvSpPr>
          <p:cNvPr id="108" name="Google Shape;108;p20"/>
          <p:cNvSpPr txBox="1"/>
          <p:nvPr>
            <p:ph idx="2" type="body"/>
          </p:nvPr>
        </p:nvSpPr>
        <p:spPr>
          <a:xfrm>
            <a:off x="4947175" y="1430050"/>
            <a:ext cx="4045200" cy="2708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Courier New"/>
              <a:buChar char="●"/>
            </a:pPr>
            <a:r>
              <a:rPr b="1" lang="en" sz="1500">
                <a:solidFill>
                  <a:srgbClr val="212121"/>
                </a:solidFill>
                <a:highlight>
                  <a:srgbClr val="FFFFFF"/>
                </a:highlight>
                <a:latin typeface="Oswald"/>
                <a:ea typeface="Oswald"/>
                <a:cs typeface="Oswald"/>
                <a:sym typeface="Oswald"/>
              </a:rPr>
              <a:t>Automatic</a:t>
            </a:r>
            <a:r>
              <a:rPr lang="en" sz="1500">
                <a:solidFill>
                  <a:srgbClr val="212121"/>
                </a:solidFill>
                <a:highlight>
                  <a:srgbClr val="FFFFFF"/>
                </a:highlight>
                <a:latin typeface="Oswald"/>
                <a:ea typeface="Oswald"/>
                <a:cs typeface="Oswald"/>
                <a:sym typeface="Oswald"/>
              </a:rPr>
              <a:t> </a:t>
            </a:r>
            <a:r>
              <a:rPr lang="en" sz="1500">
                <a:solidFill>
                  <a:srgbClr val="A31515"/>
                </a:solidFill>
                <a:highlight>
                  <a:srgbClr val="FFFFFE"/>
                </a:highlight>
                <a:latin typeface="Oswald"/>
                <a:ea typeface="Oswald"/>
                <a:cs typeface="Oswald"/>
                <a:sym typeface="Oswald"/>
              </a:rPr>
              <a:t>transmission </a:t>
            </a:r>
            <a:r>
              <a:rPr lang="en" sz="1500">
                <a:solidFill>
                  <a:srgbClr val="212121"/>
                </a:solidFill>
                <a:highlight>
                  <a:srgbClr val="FFFFFF"/>
                </a:highlight>
                <a:latin typeface="Oswald"/>
                <a:ea typeface="Oswald"/>
                <a:cs typeface="Oswald"/>
                <a:sym typeface="Oswald"/>
              </a:rPr>
              <a:t>car </a:t>
            </a:r>
            <a:r>
              <a:rPr b="1" lang="en" sz="1500">
                <a:solidFill>
                  <a:srgbClr val="212121"/>
                </a:solidFill>
                <a:highlight>
                  <a:srgbClr val="FFFFFF"/>
                </a:highlight>
                <a:latin typeface="Oswald"/>
                <a:ea typeface="Oswald"/>
                <a:cs typeface="Oswald"/>
                <a:sym typeface="Oswald"/>
              </a:rPr>
              <a:t>48%</a:t>
            </a:r>
            <a:r>
              <a:rPr lang="en" sz="1500">
                <a:solidFill>
                  <a:srgbClr val="212121"/>
                </a:solidFill>
                <a:highlight>
                  <a:srgbClr val="FFFFFF"/>
                </a:highlight>
                <a:latin typeface="Oswald"/>
                <a:ea typeface="Oswald"/>
                <a:cs typeface="Oswald"/>
                <a:sym typeface="Oswald"/>
              </a:rPr>
              <a:t> more expensive than manual</a:t>
            </a:r>
            <a:endParaRPr sz="1500">
              <a:solidFill>
                <a:srgbClr val="212121"/>
              </a:solidFill>
              <a:highlight>
                <a:srgbClr val="FFFFFF"/>
              </a:highlight>
              <a:latin typeface="Oswald"/>
              <a:ea typeface="Oswald"/>
              <a:cs typeface="Oswald"/>
              <a:sym typeface="Oswald"/>
            </a:endParaRPr>
          </a:p>
          <a:p>
            <a:pPr indent="-323850" lvl="0" marL="457200" rtl="0" algn="l">
              <a:lnSpc>
                <a:spcPct val="150000"/>
              </a:lnSpc>
              <a:spcBef>
                <a:spcPts val="0"/>
              </a:spcBef>
              <a:spcAft>
                <a:spcPts val="0"/>
              </a:spcAft>
              <a:buClr>
                <a:srgbClr val="212121"/>
              </a:buClr>
              <a:buSzPts val="1500"/>
              <a:buFont typeface="Courier New"/>
              <a:buChar char="●"/>
            </a:pPr>
            <a:r>
              <a:rPr b="1" lang="en" sz="1500">
                <a:solidFill>
                  <a:srgbClr val="212121"/>
                </a:solidFill>
                <a:highlight>
                  <a:srgbClr val="FFFFFF"/>
                </a:highlight>
                <a:latin typeface="Oswald"/>
                <a:ea typeface="Oswald"/>
                <a:cs typeface="Oswald"/>
                <a:sym typeface="Oswald"/>
              </a:rPr>
              <a:t>Hybrid </a:t>
            </a:r>
            <a:r>
              <a:rPr lang="en" sz="1500">
                <a:solidFill>
                  <a:srgbClr val="A31515"/>
                </a:solidFill>
                <a:highlight>
                  <a:srgbClr val="FFFFFF"/>
                </a:highlight>
                <a:latin typeface="Oswald"/>
                <a:ea typeface="Oswald"/>
                <a:cs typeface="Oswald"/>
                <a:sym typeface="Oswald"/>
              </a:rPr>
              <a:t>Fuel Type</a:t>
            </a:r>
            <a:r>
              <a:rPr b="1" lang="en" sz="1500">
                <a:solidFill>
                  <a:srgbClr val="212121"/>
                </a:solidFill>
                <a:highlight>
                  <a:srgbClr val="FFFFFF"/>
                </a:highlight>
                <a:latin typeface="Oswald"/>
                <a:ea typeface="Oswald"/>
                <a:cs typeface="Oswald"/>
                <a:sym typeface="Oswald"/>
              </a:rPr>
              <a:t> 75%</a:t>
            </a:r>
            <a:r>
              <a:rPr lang="en" sz="1500">
                <a:solidFill>
                  <a:srgbClr val="212121"/>
                </a:solidFill>
                <a:highlight>
                  <a:srgbClr val="FFFFFF"/>
                </a:highlight>
                <a:latin typeface="Oswald"/>
                <a:ea typeface="Oswald"/>
                <a:cs typeface="Oswald"/>
                <a:sym typeface="Oswald"/>
              </a:rPr>
              <a:t> more expensive than Petrol</a:t>
            </a:r>
            <a:endParaRPr sz="1500">
              <a:solidFill>
                <a:srgbClr val="212121"/>
              </a:solidFill>
              <a:highlight>
                <a:srgbClr val="FFFFFF"/>
              </a:highlight>
              <a:latin typeface="Oswald"/>
              <a:ea typeface="Oswald"/>
              <a:cs typeface="Oswald"/>
              <a:sym typeface="Oswald"/>
            </a:endParaRPr>
          </a:p>
          <a:p>
            <a:pPr indent="0" lvl="0" marL="0" rtl="0" algn="l">
              <a:lnSpc>
                <a:spcPct val="100000"/>
              </a:lnSpc>
              <a:spcBef>
                <a:spcPts val="1600"/>
              </a:spcBef>
              <a:spcAft>
                <a:spcPts val="0"/>
              </a:spcAft>
              <a:buNone/>
            </a:pPr>
            <a:r>
              <a:rPr lang="en" sz="1500">
                <a:solidFill>
                  <a:srgbClr val="212121"/>
                </a:solidFill>
                <a:highlight>
                  <a:srgbClr val="FFFFFF"/>
                </a:highlight>
                <a:latin typeface="Oswald"/>
                <a:ea typeface="Oswald"/>
                <a:cs typeface="Oswald"/>
                <a:sym typeface="Oswald"/>
              </a:rPr>
              <a:t>Combos of automatic and hybrid vehicles have just </a:t>
            </a:r>
            <a:r>
              <a:rPr b="1" lang="en" sz="1500">
                <a:solidFill>
                  <a:srgbClr val="212121"/>
                </a:solidFill>
                <a:highlight>
                  <a:srgbClr val="FFFFFF"/>
                </a:highlight>
                <a:latin typeface="Oswald"/>
                <a:ea typeface="Oswald"/>
                <a:cs typeface="Oswald"/>
                <a:sym typeface="Oswald"/>
              </a:rPr>
              <a:t>6%</a:t>
            </a:r>
            <a:r>
              <a:rPr lang="en" sz="1500">
                <a:solidFill>
                  <a:srgbClr val="212121"/>
                </a:solidFill>
                <a:highlight>
                  <a:srgbClr val="FFFFFF"/>
                </a:highlight>
                <a:latin typeface="Oswald"/>
                <a:ea typeface="Oswald"/>
                <a:cs typeface="Oswald"/>
                <a:sym typeface="Oswald"/>
              </a:rPr>
              <a:t> market share</a:t>
            </a:r>
            <a:endParaRPr sz="1500">
              <a:solidFill>
                <a:srgbClr val="212121"/>
              </a:solidFill>
              <a:highlight>
                <a:srgbClr val="FFFFFF"/>
              </a:highlight>
              <a:latin typeface="Oswald"/>
              <a:ea typeface="Oswald"/>
              <a:cs typeface="Oswald"/>
              <a:sym typeface="Oswald"/>
            </a:endParaRPr>
          </a:p>
          <a:p>
            <a:pPr indent="0" lvl="0" marL="457200" rtl="0" algn="l">
              <a:spcBef>
                <a:spcPts val="1200"/>
              </a:spcBef>
              <a:spcAft>
                <a:spcPts val="0"/>
              </a:spcAft>
              <a:buNone/>
            </a:pPr>
            <a:r>
              <a:t/>
            </a:r>
            <a:endParaRPr sz="1400">
              <a:solidFill>
                <a:srgbClr val="212121"/>
              </a:solidFill>
              <a:highlight>
                <a:srgbClr val="FFFFFF"/>
              </a:highlight>
              <a:latin typeface="Courier New"/>
              <a:ea typeface="Courier New"/>
              <a:cs typeface="Courier New"/>
              <a:sym typeface="Courier New"/>
            </a:endParaRPr>
          </a:p>
          <a:p>
            <a:pPr indent="0" lvl="0" marL="457200" rtl="0" algn="l">
              <a:spcBef>
                <a:spcPts val="16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835400" y="1018613"/>
            <a:ext cx="4045200" cy="45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212121"/>
                </a:solidFill>
                <a:highlight>
                  <a:schemeClr val="dk1"/>
                </a:highlight>
                <a:latin typeface="Average"/>
                <a:ea typeface="Average"/>
                <a:cs typeface="Average"/>
                <a:sym typeface="Average"/>
              </a:rPr>
              <a:t>Model Based On Fuel Efficiency</a:t>
            </a:r>
            <a:endParaRPr sz="4600">
              <a:solidFill>
                <a:srgbClr val="212121"/>
              </a:solidFill>
            </a:endParaRPr>
          </a:p>
        </p:txBody>
      </p:sp>
      <p:sp>
        <p:nvSpPr>
          <p:cNvPr id="114" name="Google Shape;114;p21"/>
          <p:cNvSpPr txBox="1"/>
          <p:nvPr>
            <p:ph idx="2" type="body"/>
          </p:nvPr>
        </p:nvSpPr>
        <p:spPr>
          <a:xfrm>
            <a:off x="4939500" y="1848000"/>
            <a:ext cx="3837000" cy="25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solidFill>
                  <a:srgbClr val="212121"/>
                </a:solidFill>
                <a:highlight>
                  <a:srgbClr val="FFFFFF"/>
                </a:highlight>
                <a:latin typeface="Arial"/>
                <a:ea typeface="Arial"/>
                <a:cs typeface="Arial"/>
                <a:sym typeface="Arial"/>
              </a:rPr>
              <a:t>Ioniq </a:t>
            </a:r>
            <a:r>
              <a:rPr lang="en" sz="1400">
                <a:solidFill>
                  <a:srgbClr val="212121"/>
                </a:solidFill>
                <a:highlight>
                  <a:srgbClr val="FFFFFF"/>
                </a:highlight>
                <a:latin typeface="Arial"/>
                <a:ea typeface="Arial"/>
                <a:cs typeface="Arial"/>
                <a:sym typeface="Arial"/>
              </a:rPr>
              <a:t> </a:t>
            </a:r>
            <a:r>
              <a:rPr lang="en" sz="1400">
                <a:solidFill>
                  <a:srgbClr val="212121"/>
                </a:solidFill>
                <a:highlight>
                  <a:srgbClr val="FFFFFE"/>
                </a:highlight>
                <a:latin typeface="Arial"/>
                <a:ea typeface="Arial"/>
                <a:cs typeface="Arial"/>
                <a:sym typeface="Arial"/>
              </a:rPr>
              <a:t>model car is</a:t>
            </a:r>
            <a:r>
              <a:rPr lang="en" sz="1400">
                <a:solidFill>
                  <a:srgbClr val="A31515"/>
                </a:solidFill>
                <a:highlight>
                  <a:srgbClr val="FFFFFE"/>
                </a:highlight>
                <a:latin typeface="Arial"/>
                <a:ea typeface="Arial"/>
                <a:cs typeface="Arial"/>
                <a:sym typeface="Arial"/>
              </a:rPr>
              <a:t> </a:t>
            </a:r>
            <a:r>
              <a:rPr lang="en" sz="1400">
                <a:solidFill>
                  <a:srgbClr val="212121"/>
                </a:solidFill>
                <a:highlight>
                  <a:srgbClr val="FFFFFF"/>
                </a:highlight>
                <a:latin typeface="Arial"/>
                <a:ea typeface="Arial"/>
                <a:cs typeface="Arial"/>
                <a:sym typeface="Arial"/>
              </a:rPr>
              <a:t>most fuel efficient with </a:t>
            </a:r>
            <a:r>
              <a:rPr b="1" lang="en" sz="1400">
                <a:solidFill>
                  <a:srgbClr val="212121"/>
                </a:solidFill>
                <a:highlight>
                  <a:srgbClr val="FFFFFF"/>
                </a:highlight>
                <a:latin typeface="Arial"/>
                <a:ea typeface="Arial"/>
                <a:cs typeface="Arial"/>
                <a:sym typeface="Arial"/>
              </a:rPr>
              <a:t>78 mpg</a:t>
            </a:r>
            <a:endParaRPr b="1" sz="1400">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212121"/>
                </a:solidFill>
                <a:highlight>
                  <a:srgbClr val="FFFFFF"/>
                </a:highlight>
                <a:latin typeface="Arial"/>
                <a:ea typeface="Arial"/>
                <a:cs typeface="Arial"/>
                <a:sym typeface="Arial"/>
              </a:rPr>
              <a:t>I800</a:t>
            </a:r>
            <a:r>
              <a:rPr lang="en" sz="1400">
                <a:solidFill>
                  <a:srgbClr val="212121"/>
                </a:solidFill>
                <a:highlight>
                  <a:srgbClr val="FFFFFF"/>
                </a:highlight>
                <a:latin typeface="Arial"/>
                <a:ea typeface="Arial"/>
                <a:cs typeface="Arial"/>
                <a:sym typeface="Arial"/>
              </a:rPr>
              <a:t> model car is worst fuel efficient with </a:t>
            </a:r>
            <a:r>
              <a:rPr b="1" lang="en" sz="1400">
                <a:solidFill>
                  <a:srgbClr val="212121"/>
                </a:solidFill>
                <a:highlight>
                  <a:srgbClr val="FFFFFF"/>
                </a:highlight>
                <a:latin typeface="Arial"/>
                <a:ea typeface="Arial"/>
                <a:cs typeface="Arial"/>
                <a:sym typeface="Arial"/>
              </a:rPr>
              <a:t>32 mpg</a:t>
            </a:r>
            <a:endParaRPr b="1" sz="1400">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212121"/>
                </a:solidFill>
                <a:highlight>
                  <a:srgbClr val="FFFFFF"/>
                </a:highlight>
                <a:latin typeface="Arial"/>
                <a:ea typeface="Arial"/>
                <a:cs typeface="Arial"/>
                <a:sym typeface="Arial"/>
              </a:rPr>
              <a:t>Ioniq </a:t>
            </a:r>
            <a:r>
              <a:rPr lang="en" sz="1400">
                <a:solidFill>
                  <a:srgbClr val="212121"/>
                </a:solidFill>
                <a:highlight>
                  <a:srgbClr val="FFFFFF"/>
                </a:highlight>
                <a:latin typeface="Arial"/>
                <a:ea typeface="Arial"/>
                <a:cs typeface="Arial"/>
                <a:sym typeface="Arial"/>
              </a:rPr>
              <a:t>is </a:t>
            </a:r>
            <a:r>
              <a:rPr b="1" lang="en" sz="1400">
                <a:solidFill>
                  <a:srgbClr val="212121"/>
                </a:solidFill>
                <a:highlight>
                  <a:srgbClr val="FFFFFF"/>
                </a:highlight>
                <a:latin typeface="Arial"/>
                <a:ea typeface="Arial"/>
                <a:cs typeface="Arial"/>
                <a:sym typeface="Arial"/>
              </a:rPr>
              <a:t>8 % </a:t>
            </a:r>
            <a:r>
              <a:rPr lang="en" sz="1400">
                <a:solidFill>
                  <a:srgbClr val="212121"/>
                </a:solidFill>
                <a:highlight>
                  <a:srgbClr val="FFFFFF"/>
                </a:highlight>
                <a:latin typeface="Arial"/>
                <a:ea typeface="Arial"/>
                <a:cs typeface="Arial"/>
                <a:sym typeface="Arial"/>
              </a:rPr>
              <a:t>more expensive than </a:t>
            </a:r>
            <a:r>
              <a:rPr b="1" lang="en" sz="1400">
                <a:solidFill>
                  <a:srgbClr val="212121"/>
                </a:solidFill>
                <a:highlight>
                  <a:srgbClr val="FFFFFF"/>
                </a:highlight>
                <a:latin typeface="Arial"/>
                <a:ea typeface="Arial"/>
                <a:cs typeface="Arial"/>
                <a:sym typeface="Arial"/>
              </a:rPr>
              <a:t>I800</a:t>
            </a:r>
            <a:endParaRPr b="1" sz="1400">
              <a:solidFill>
                <a:srgbClr val="212121"/>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400">
              <a:solidFill>
                <a:srgbClr val="212121"/>
              </a:solidFill>
              <a:highlight>
                <a:srgbClr val="FFFFFF"/>
              </a:highlight>
              <a:latin typeface="Georgia"/>
              <a:ea typeface="Georgia"/>
              <a:cs typeface="Georgia"/>
              <a:sym typeface="Georgia"/>
            </a:endParaRPr>
          </a:p>
        </p:txBody>
      </p:sp>
      <p:sp>
        <p:nvSpPr>
          <p:cNvPr id="115" name="Google Shape;115;p21"/>
          <p:cNvSpPr txBox="1"/>
          <p:nvPr>
            <p:ph type="title"/>
          </p:nvPr>
        </p:nvSpPr>
        <p:spPr>
          <a:xfrm>
            <a:off x="271875" y="928800"/>
            <a:ext cx="4045200" cy="45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latin typeface="Average"/>
                <a:ea typeface="Average"/>
                <a:cs typeface="Average"/>
                <a:sym typeface="Average"/>
              </a:rPr>
              <a:t>Correlation And Trends</a:t>
            </a:r>
            <a:endParaRPr sz="2000"/>
          </a:p>
        </p:txBody>
      </p:sp>
      <p:sp>
        <p:nvSpPr>
          <p:cNvPr id="116" name="Google Shape;116;p21"/>
          <p:cNvSpPr txBox="1"/>
          <p:nvPr>
            <p:ph idx="2" type="body"/>
          </p:nvPr>
        </p:nvSpPr>
        <p:spPr>
          <a:xfrm>
            <a:off x="480075" y="1382700"/>
            <a:ext cx="3837000" cy="94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Tax doesn't show any trend.</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Mileage and mpg seem to have a negative correlation with price.</a:t>
            </a:r>
            <a:endParaRPr sz="1400">
              <a:solidFill>
                <a:schemeClr val="dk1"/>
              </a:solidFill>
              <a:latin typeface="Arial"/>
              <a:ea typeface="Arial"/>
              <a:cs typeface="Arial"/>
              <a:sym typeface="Arial"/>
            </a:endParaRPr>
          </a:p>
          <a:p>
            <a:pPr indent="0" lvl="0" marL="0" rtl="0" algn="l">
              <a:spcBef>
                <a:spcPts val="700"/>
              </a:spcBef>
              <a:spcAft>
                <a:spcPts val="0"/>
              </a:spcAft>
              <a:buNone/>
            </a:pPr>
            <a:r>
              <a:t/>
            </a:r>
            <a:endParaRPr b="1" sz="1400">
              <a:solidFill>
                <a:schemeClr val="dk1"/>
              </a:solidFill>
            </a:endParaRPr>
          </a:p>
          <a:p>
            <a:pPr indent="0" lvl="0" marL="0" rtl="0" algn="l">
              <a:spcBef>
                <a:spcPts val="1600"/>
              </a:spcBef>
              <a:spcAft>
                <a:spcPts val="1600"/>
              </a:spcAft>
              <a:buNone/>
            </a:pPr>
            <a:r>
              <a:t/>
            </a:r>
            <a:endParaRPr b="1" sz="1400">
              <a:solidFill>
                <a:srgbClr val="212121"/>
              </a:solidFill>
              <a:highlight>
                <a:srgbClr val="FFFFFF"/>
              </a:highlight>
              <a:latin typeface="Georgia"/>
              <a:ea typeface="Georgia"/>
              <a:cs typeface="Georgia"/>
              <a:sym typeface="Georgia"/>
            </a:endParaRPr>
          </a:p>
        </p:txBody>
      </p:sp>
      <p:pic>
        <p:nvPicPr>
          <p:cNvPr id="117" name="Google Shape;117;p21"/>
          <p:cNvPicPr preferRelativeResize="0"/>
          <p:nvPr/>
        </p:nvPicPr>
        <p:blipFill>
          <a:blip r:embed="rId3">
            <a:alphaModFix/>
          </a:blip>
          <a:stretch>
            <a:fillRect/>
          </a:stretch>
        </p:blipFill>
        <p:spPr>
          <a:xfrm>
            <a:off x="126100" y="2571750"/>
            <a:ext cx="4445901" cy="2421425"/>
          </a:xfrm>
          <a:prstGeom prst="rect">
            <a:avLst/>
          </a:prstGeom>
          <a:noFill/>
          <a:ln>
            <a:noFill/>
          </a:ln>
        </p:spPr>
      </p:pic>
      <p:sp>
        <p:nvSpPr>
          <p:cNvPr id="118" name="Google Shape;118;p21"/>
          <p:cNvSpPr txBox="1"/>
          <p:nvPr>
            <p:ph type="title"/>
          </p:nvPr>
        </p:nvSpPr>
        <p:spPr>
          <a:xfrm>
            <a:off x="4835400" y="300000"/>
            <a:ext cx="4045200" cy="62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212121"/>
                </a:solidFill>
              </a:rPr>
              <a:t>4. Insight</a:t>
            </a:r>
            <a:endParaRPr>
              <a:solidFill>
                <a:srgbClr val="212121"/>
              </a:solidFill>
            </a:endParaRPr>
          </a:p>
        </p:txBody>
      </p:sp>
      <p:sp>
        <p:nvSpPr>
          <p:cNvPr id="119" name="Google Shape;119;p21"/>
          <p:cNvSpPr txBox="1"/>
          <p:nvPr>
            <p:ph type="title"/>
          </p:nvPr>
        </p:nvSpPr>
        <p:spPr>
          <a:xfrm>
            <a:off x="271875" y="300000"/>
            <a:ext cx="4045200" cy="62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r>
              <a:rPr lang="en"/>
              <a:t>. Insight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