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Work Sans ExtraBold"/>
      <p:bold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  <p:embeddedFont>
      <p:font typeface="Open Sans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7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6ZM7fTNVTu6deJxqbqY/h6MTO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74169D-D814-4407-8A03-CED84E1B986B}">
  <a:tblStyle styleId="{4574169D-D814-4407-8A03-CED84E1B98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WorkSansExtraBold-boldItalic.fntdata"/><Relationship Id="rId23" Type="http://schemas.openxmlformats.org/officeDocument/2006/relationships/font" Target="fonts/WorkSans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5.xml"/><Relationship Id="rId33" Type="http://schemas.openxmlformats.org/officeDocument/2006/relationships/font" Target="fonts/OpenSansExtraBold-bold.fntdata"/><Relationship Id="rId10" Type="http://schemas.openxmlformats.org/officeDocument/2006/relationships/slide" Target="slides/slide4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OpenSansExtra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IN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Nutrient Based Subsidy Scheme (</a:t>
            </a:r>
            <a:r>
              <a:rPr b="1" i="0" lang="en-IN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NBS</a:t>
            </a:r>
            <a:r>
              <a:rPr b="0" i="0" lang="en-IN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6.0 crore bottles of nano urea will be produced</a:t>
            </a:r>
            <a:r>
              <a:rPr b="0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and made available to farmers. These 6.0 crore bottles will be equivalent to 27 lakh MT quantity of conventional urea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CAGR - </a:t>
            </a:r>
            <a:r>
              <a:rPr b="0" i="0" lang="en-IN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compound annual growth rate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IMARC- leading market research company this is group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	 --- </a:t>
            </a:r>
            <a:r>
              <a:rPr b="0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international Master's in Advanced Research in Criminology (IMARC)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Imports of Fertilisers in India increased to </a:t>
            </a:r>
            <a:r>
              <a:rPr b="1"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2909.68 USD Million </a:t>
            </a:r>
            <a:r>
              <a:rPr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2021 from </a:t>
            </a:r>
            <a:r>
              <a:rPr b="1"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1412.38 USD Million </a:t>
            </a:r>
            <a:r>
              <a:rPr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2020. Imports of Fertilisers in India </a:t>
            </a:r>
            <a:r>
              <a:rPr b="1"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averaged 3367.56 </a:t>
            </a:r>
            <a:r>
              <a:rPr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USD Million from 1996 until 2021, reaching an all-time </a:t>
            </a:r>
            <a:r>
              <a:rPr b="1"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of 12011.24 USD </a:t>
            </a:r>
            <a:r>
              <a:rPr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Million in 2008 and a record </a:t>
            </a:r>
            <a:r>
              <a:rPr b="1"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 of 358.72 USD </a:t>
            </a:r>
            <a:r>
              <a:rPr lang="en-I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Million in 2002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FY22, India imported 10.16 MT of urea, mainly from China, Oman, UAE, Egypt and Ukraine.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MOP - </a:t>
            </a:r>
            <a:r>
              <a:rPr b="1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Muriate of Potash</a:t>
            </a:r>
            <a:endParaRPr b="0" i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Russian ally Belarus is one of the leading suppliers of MOP to the Indian markets. In the 2021-22 financial year, out of the 5.1 million tonnes of MOP imported into India, </a:t>
            </a:r>
            <a:r>
              <a:rPr b="1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around 17.6 percent came from Belarus</a:t>
            </a:r>
            <a:r>
              <a:rPr b="0" i="0" lang="en-I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MOP is 100 per cent imported into India.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Add pie chart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 present 22 grades of P&amp;K fertilizers namely DAP, MAP, TSP, MOP, Ammonium Sulphate, SSP and 16 grades of NPKS complex fertilizers are covered under the NBS Policy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ctrTitle"/>
          </p:nvPr>
        </p:nvSpPr>
        <p:spPr>
          <a:xfrm>
            <a:off x="1408200" y="1855725"/>
            <a:ext cx="63276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14"/>
          <p:cNvSpPr txBox="1"/>
          <p:nvPr>
            <p:ph idx="1" type="subTitle"/>
          </p:nvPr>
        </p:nvSpPr>
        <p:spPr>
          <a:xfrm>
            <a:off x="713225" y="3273000"/>
            <a:ext cx="7717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" name="Google Shape;11;p14"/>
          <p:cNvSpPr/>
          <p:nvPr/>
        </p:nvSpPr>
        <p:spPr>
          <a:xfrm>
            <a:off x="2195" y="2795769"/>
            <a:ext cx="2217513" cy="2346590"/>
          </a:xfrm>
          <a:custGeom>
            <a:rect b="b" l="l" r="r" t="t"/>
            <a:pathLst>
              <a:path extrusionOk="0" h="27015" w="25529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24" y="2523100"/>
            <a:ext cx="2517710" cy="2620381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6843660" y="0"/>
            <a:ext cx="2300348" cy="1795036"/>
          </a:xfrm>
          <a:custGeom>
            <a:rect b="b" l="l" r="r" t="t"/>
            <a:pathLst>
              <a:path extrusionOk="0" h="23758" w="30446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6479780" y="0"/>
            <a:ext cx="2664220" cy="2161100"/>
          </a:xfrm>
          <a:custGeom>
            <a:rect b="b" l="l" r="r" t="t"/>
            <a:pathLst>
              <a:path extrusionOk="0" h="28603" w="35262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4"/>
          <p:cNvGrpSpPr/>
          <p:nvPr/>
        </p:nvGrpSpPr>
        <p:grpSpPr>
          <a:xfrm>
            <a:off x="440376" y="609196"/>
            <a:ext cx="805042" cy="805599"/>
            <a:chOff x="310701" y="136696"/>
            <a:chExt cx="805042" cy="805599"/>
          </a:xfrm>
        </p:grpSpPr>
        <p:sp>
          <p:nvSpPr>
            <p:cNvPr id="16" name="Google Shape;16;p14"/>
            <p:cNvSpPr/>
            <p:nvPr/>
          </p:nvSpPr>
          <p:spPr>
            <a:xfrm rot="802252">
              <a:off x="379015" y="204913"/>
              <a:ext cx="668414" cy="669165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79015" y="204913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4"/>
          <p:cNvSpPr/>
          <p:nvPr/>
        </p:nvSpPr>
        <p:spPr>
          <a:xfrm>
            <a:off x="769850" y="734500"/>
            <a:ext cx="555000" cy="555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 rot="5092814">
            <a:off x="8698071" y="4621900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 rot="5093311">
            <a:off x="8788742" y="3860042"/>
            <a:ext cx="131322" cy="126189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 rot="5093311">
            <a:off x="8433765" y="4402778"/>
            <a:ext cx="131322" cy="126189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25" name="Google Shape;25;p15"/>
          <p:cNvSpPr/>
          <p:nvPr/>
        </p:nvSpPr>
        <p:spPr>
          <a:xfrm rot="10800000">
            <a:off x="11" y="-17956"/>
            <a:ext cx="9143989" cy="475156"/>
          </a:xfrm>
          <a:custGeom>
            <a:rect b="b" l="l" r="r" t="t"/>
            <a:pathLst>
              <a:path extrusionOk="0" h="10942" w="34106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/>
          <p:nvPr/>
        </p:nvSpPr>
        <p:spPr>
          <a:xfrm flipH="1" rot="10800000">
            <a:off x="-23" y="-17948"/>
            <a:ext cx="9143989" cy="308181"/>
          </a:xfrm>
          <a:custGeom>
            <a:rect b="b" l="l" r="r" t="t"/>
            <a:pathLst>
              <a:path extrusionOk="0" h="10942" w="34106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/>
        </p:nvSpPr>
        <p:spPr>
          <a:xfrm rot="10800000">
            <a:off x="11" y="-17956"/>
            <a:ext cx="9143989" cy="475156"/>
          </a:xfrm>
          <a:custGeom>
            <a:rect b="b" l="l" r="r" t="t"/>
            <a:pathLst>
              <a:path extrusionOk="0" h="10942" w="34106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/>
          <p:nvPr/>
        </p:nvSpPr>
        <p:spPr>
          <a:xfrm flipH="1" rot="10800000">
            <a:off x="-23" y="-17948"/>
            <a:ext cx="9143989" cy="308181"/>
          </a:xfrm>
          <a:custGeom>
            <a:rect b="b" l="l" r="r" t="t"/>
            <a:pathLst>
              <a:path extrusionOk="0" h="10942" w="34106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2" type="title"/>
          </p:nvPr>
        </p:nvSpPr>
        <p:spPr>
          <a:xfrm>
            <a:off x="713431" y="239747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713431" y="3450675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3" type="subTitle"/>
          </p:nvPr>
        </p:nvSpPr>
        <p:spPr>
          <a:xfrm>
            <a:off x="713431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4" type="title"/>
          </p:nvPr>
        </p:nvSpPr>
        <p:spPr>
          <a:xfrm>
            <a:off x="2704902" y="239747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17"/>
          <p:cNvSpPr txBox="1"/>
          <p:nvPr>
            <p:ph idx="5" type="subTitle"/>
          </p:nvPr>
        </p:nvSpPr>
        <p:spPr>
          <a:xfrm>
            <a:off x="2704902" y="3450675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6" type="subTitle"/>
          </p:nvPr>
        </p:nvSpPr>
        <p:spPr>
          <a:xfrm>
            <a:off x="2704902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7" type="title"/>
          </p:nvPr>
        </p:nvSpPr>
        <p:spPr>
          <a:xfrm>
            <a:off x="4696373" y="239747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17"/>
          <p:cNvSpPr txBox="1"/>
          <p:nvPr>
            <p:ph idx="8" type="subTitle"/>
          </p:nvPr>
        </p:nvSpPr>
        <p:spPr>
          <a:xfrm>
            <a:off x="4696373" y="3450675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9" type="subTitle"/>
          </p:nvPr>
        </p:nvSpPr>
        <p:spPr>
          <a:xfrm>
            <a:off x="4696373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3" type="title"/>
          </p:nvPr>
        </p:nvSpPr>
        <p:spPr>
          <a:xfrm>
            <a:off x="6687844" y="239747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17"/>
          <p:cNvSpPr txBox="1"/>
          <p:nvPr>
            <p:ph idx="14" type="subTitle"/>
          </p:nvPr>
        </p:nvSpPr>
        <p:spPr>
          <a:xfrm>
            <a:off x="6687844" y="3450675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5" type="subTitle"/>
          </p:nvPr>
        </p:nvSpPr>
        <p:spPr>
          <a:xfrm>
            <a:off x="6687844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5" name="Google Shape;45;p17"/>
          <p:cNvGrpSpPr/>
          <p:nvPr/>
        </p:nvGrpSpPr>
        <p:grpSpPr>
          <a:xfrm flipH="1" rot="10800000">
            <a:off x="900" y="4436207"/>
            <a:ext cx="9144061" cy="707300"/>
            <a:chOff x="900" y="0"/>
            <a:chExt cx="9144061" cy="707300"/>
          </a:xfrm>
        </p:grpSpPr>
        <p:sp>
          <p:nvSpPr>
            <p:cNvPr id="46" name="Google Shape;46;p17"/>
            <p:cNvSpPr/>
            <p:nvPr/>
          </p:nvSpPr>
          <p:spPr>
            <a:xfrm>
              <a:off x="907" y="133950"/>
              <a:ext cx="9144054" cy="573350"/>
            </a:xfrm>
            <a:custGeom>
              <a:rect b="b" l="l" r="r" t="t"/>
              <a:pathLst>
                <a:path extrusionOk="0" h="22934" w="285774">
                  <a:moveTo>
                    <a:pt x="142887" y="0"/>
                  </a:moveTo>
                  <a:cubicBezTo>
                    <a:pt x="108308" y="0"/>
                    <a:pt x="42104" y="5668"/>
                    <a:pt x="0" y="9621"/>
                  </a:cubicBezTo>
                  <a:lnTo>
                    <a:pt x="0" y="22933"/>
                  </a:lnTo>
                  <a:cubicBezTo>
                    <a:pt x="0" y="22933"/>
                    <a:pt x="72944" y="6549"/>
                    <a:pt x="141696" y="6549"/>
                  </a:cubicBezTo>
                  <a:cubicBezTo>
                    <a:pt x="231310" y="6549"/>
                    <a:pt x="285774" y="22933"/>
                    <a:pt x="285774" y="22933"/>
                  </a:cubicBezTo>
                  <a:lnTo>
                    <a:pt x="285774" y="8764"/>
                  </a:lnTo>
                  <a:cubicBezTo>
                    <a:pt x="281916" y="8954"/>
                    <a:pt x="277844" y="9097"/>
                    <a:pt x="273605" y="9240"/>
                  </a:cubicBezTo>
                  <a:cubicBezTo>
                    <a:pt x="271460" y="9301"/>
                    <a:pt x="269326" y="9330"/>
                    <a:pt x="267200" y="9330"/>
                  </a:cubicBezTo>
                  <a:cubicBezTo>
                    <a:pt x="249305" y="9330"/>
                    <a:pt x="231979" y="7294"/>
                    <a:pt x="213759" y="5144"/>
                  </a:cubicBezTo>
                  <a:cubicBezTo>
                    <a:pt x="192231" y="2620"/>
                    <a:pt x="169988" y="0"/>
                    <a:pt x="142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907" y="0"/>
              <a:ext cx="9144054" cy="344725"/>
            </a:xfrm>
            <a:custGeom>
              <a:rect b="b" l="l" r="r" t="t"/>
              <a:pathLst>
                <a:path extrusionOk="0" h="13789" w="285774">
                  <a:moveTo>
                    <a:pt x="0" y="0"/>
                  </a:moveTo>
                  <a:lnTo>
                    <a:pt x="0" y="13788"/>
                  </a:lnTo>
                  <a:cubicBezTo>
                    <a:pt x="42128" y="9835"/>
                    <a:pt x="108284" y="4167"/>
                    <a:pt x="142887" y="4167"/>
                  </a:cubicBezTo>
                  <a:cubicBezTo>
                    <a:pt x="170059" y="4167"/>
                    <a:pt x="192350" y="6787"/>
                    <a:pt x="213902" y="9335"/>
                  </a:cubicBezTo>
                  <a:cubicBezTo>
                    <a:pt x="232043" y="11457"/>
                    <a:pt x="249257" y="13503"/>
                    <a:pt x="267011" y="13503"/>
                  </a:cubicBezTo>
                  <a:cubicBezTo>
                    <a:pt x="269184" y="13503"/>
                    <a:pt x="271365" y="13472"/>
                    <a:pt x="273557" y="13407"/>
                  </a:cubicBezTo>
                  <a:cubicBezTo>
                    <a:pt x="277844" y="13265"/>
                    <a:pt x="281916" y="13122"/>
                    <a:pt x="285774" y="12931"/>
                  </a:cubicBezTo>
                  <a:lnTo>
                    <a:pt x="285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>
              <a:off x="900" y="104175"/>
              <a:ext cx="9144054" cy="344718"/>
            </a:xfrm>
            <a:custGeom>
              <a:rect b="b" l="l" r="r" t="t"/>
              <a:pathLst>
                <a:path extrusionOk="0" h="10813" w="285774">
                  <a:moveTo>
                    <a:pt x="142887" y="0"/>
                  </a:moveTo>
                  <a:cubicBezTo>
                    <a:pt x="108284" y="0"/>
                    <a:pt x="42128" y="5668"/>
                    <a:pt x="0" y="9621"/>
                  </a:cubicBezTo>
                  <a:lnTo>
                    <a:pt x="0" y="10812"/>
                  </a:lnTo>
                  <a:cubicBezTo>
                    <a:pt x="42104" y="6859"/>
                    <a:pt x="108308" y="1191"/>
                    <a:pt x="142887" y="1191"/>
                  </a:cubicBezTo>
                  <a:cubicBezTo>
                    <a:pt x="169988" y="1191"/>
                    <a:pt x="192231" y="3811"/>
                    <a:pt x="213759" y="6335"/>
                  </a:cubicBezTo>
                  <a:cubicBezTo>
                    <a:pt x="231904" y="8476"/>
                    <a:pt x="249162" y="10504"/>
                    <a:pt x="266960" y="10504"/>
                  </a:cubicBezTo>
                  <a:cubicBezTo>
                    <a:pt x="269158" y="10504"/>
                    <a:pt x="271364" y="10473"/>
                    <a:pt x="273581" y="10407"/>
                  </a:cubicBezTo>
                  <a:cubicBezTo>
                    <a:pt x="277844" y="10288"/>
                    <a:pt x="281916" y="10145"/>
                    <a:pt x="285774" y="9955"/>
                  </a:cubicBezTo>
                  <a:lnTo>
                    <a:pt x="285774" y="8764"/>
                  </a:lnTo>
                  <a:cubicBezTo>
                    <a:pt x="281916" y="8955"/>
                    <a:pt x="277844" y="9098"/>
                    <a:pt x="273557" y="9217"/>
                  </a:cubicBezTo>
                  <a:cubicBezTo>
                    <a:pt x="271347" y="9282"/>
                    <a:pt x="269147" y="9313"/>
                    <a:pt x="266956" y="9313"/>
                  </a:cubicBezTo>
                  <a:cubicBezTo>
                    <a:pt x="249218" y="9313"/>
                    <a:pt x="232003" y="7288"/>
                    <a:pt x="213902" y="5168"/>
                  </a:cubicBezTo>
                  <a:cubicBezTo>
                    <a:pt x="192350" y="2620"/>
                    <a:pt x="170059" y="0"/>
                    <a:pt x="142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7"/>
          <p:cNvSpPr/>
          <p:nvPr/>
        </p:nvSpPr>
        <p:spPr>
          <a:xfrm flipH="1" rot="-10492814">
            <a:off x="229755" y="446513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 flipH="1" rot="-10493311">
            <a:off x="167656" y="539738"/>
            <a:ext cx="131322" cy="126189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/>
          <p:nvPr/>
        </p:nvSpPr>
        <p:spPr>
          <a:xfrm flipH="1" rot="-10493311">
            <a:off x="249216" y="741923"/>
            <a:ext cx="131322" cy="126189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 flipH="1" rot="-10492814">
            <a:off x="8646380" y="364375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 flipH="1" rot="-10493311">
            <a:off x="8737031" y="201750"/>
            <a:ext cx="131322" cy="126189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flipH="1" rot="-10493311">
            <a:off x="8878941" y="674560"/>
            <a:ext cx="131322" cy="126189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 flipH="1" rot="5400000">
            <a:off x="8519397" y="-272899"/>
            <a:ext cx="351692" cy="897490"/>
          </a:xfrm>
          <a:custGeom>
            <a:rect b="b" l="l" r="r" t="t"/>
            <a:pathLst>
              <a:path extrusionOk="0" h="18504" w="7251">
                <a:moveTo>
                  <a:pt x="802" y="0"/>
                </a:moveTo>
                <a:cubicBezTo>
                  <a:pt x="699" y="329"/>
                  <a:pt x="596" y="658"/>
                  <a:pt x="494" y="986"/>
                </a:cubicBezTo>
                <a:cubicBezTo>
                  <a:pt x="268" y="1767"/>
                  <a:pt x="1" y="2629"/>
                  <a:pt x="186" y="3450"/>
                </a:cubicBezTo>
                <a:cubicBezTo>
                  <a:pt x="514" y="4867"/>
                  <a:pt x="1931" y="5668"/>
                  <a:pt x="2629" y="6859"/>
                </a:cubicBezTo>
                <a:cubicBezTo>
                  <a:pt x="4354" y="9776"/>
                  <a:pt x="3266" y="13472"/>
                  <a:pt x="4971" y="16388"/>
                </a:cubicBezTo>
                <a:cubicBezTo>
                  <a:pt x="5484" y="17333"/>
                  <a:pt x="6285" y="18072"/>
                  <a:pt x="7250" y="18503"/>
                </a:cubicBezTo>
                <a:lnTo>
                  <a:pt x="7250" y="17867"/>
                </a:lnTo>
                <a:cubicBezTo>
                  <a:pt x="6511" y="17456"/>
                  <a:pt x="5874" y="16840"/>
                  <a:pt x="5463" y="16101"/>
                </a:cubicBezTo>
                <a:cubicBezTo>
                  <a:pt x="4662" y="14725"/>
                  <a:pt x="4519" y="13082"/>
                  <a:pt x="4354" y="11542"/>
                </a:cubicBezTo>
                <a:cubicBezTo>
                  <a:pt x="4211" y="10063"/>
                  <a:pt x="4067" y="8543"/>
                  <a:pt x="3451" y="7168"/>
                </a:cubicBezTo>
                <a:cubicBezTo>
                  <a:pt x="3163" y="6572"/>
                  <a:pt x="2794" y="5997"/>
                  <a:pt x="2321" y="5504"/>
                </a:cubicBezTo>
                <a:cubicBezTo>
                  <a:pt x="1890" y="4991"/>
                  <a:pt x="1377" y="4539"/>
                  <a:pt x="1028" y="3964"/>
                </a:cubicBezTo>
                <a:cubicBezTo>
                  <a:pt x="555" y="3163"/>
                  <a:pt x="720" y="2342"/>
                  <a:pt x="945" y="1479"/>
                </a:cubicBezTo>
                <a:cubicBezTo>
                  <a:pt x="1089" y="986"/>
                  <a:pt x="1254" y="493"/>
                  <a:pt x="1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 flipH="1">
            <a:off x="-9" y="0"/>
            <a:ext cx="876586" cy="463587"/>
          </a:xfrm>
          <a:custGeom>
            <a:rect b="b" l="l" r="r" t="t"/>
            <a:pathLst>
              <a:path extrusionOk="0" h="9558" w="18073">
                <a:moveTo>
                  <a:pt x="0" y="1"/>
                </a:moveTo>
                <a:cubicBezTo>
                  <a:pt x="62" y="1007"/>
                  <a:pt x="370" y="1972"/>
                  <a:pt x="1130" y="2670"/>
                </a:cubicBezTo>
                <a:cubicBezTo>
                  <a:pt x="2341" y="3779"/>
                  <a:pt x="4087" y="3677"/>
                  <a:pt x="5607" y="3759"/>
                </a:cubicBezTo>
                <a:cubicBezTo>
                  <a:pt x="6408" y="3800"/>
                  <a:pt x="7250" y="3861"/>
                  <a:pt x="7968" y="4231"/>
                </a:cubicBezTo>
                <a:cubicBezTo>
                  <a:pt x="8769" y="4621"/>
                  <a:pt x="9365" y="5320"/>
                  <a:pt x="9899" y="6018"/>
                </a:cubicBezTo>
                <a:cubicBezTo>
                  <a:pt x="10371" y="6736"/>
                  <a:pt x="10925" y="7373"/>
                  <a:pt x="11562" y="7948"/>
                </a:cubicBezTo>
                <a:cubicBezTo>
                  <a:pt x="12178" y="8482"/>
                  <a:pt x="12897" y="8872"/>
                  <a:pt x="13677" y="9139"/>
                </a:cubicBezTo>
                <a:cubicBezTo>
                  <a:pt x="14436" y="9418"/>
                  <a:pt x="15238" y="9558"/>
                  <a:pt x="16045" y="9558"/>
                </a:cubicBezTo>
                <a:cubicBezTo>
                  <a:pt x="16724" y="9558"/>
                  <a:pt x="17406" y="9459"/>
                  <a:pt x="18072" y="9262"/>
                </a:cubicBezTo>
                <a:lnTo>
                  <a:pt x="18072" y="8646"/>
                </a:lnTo>
                <a:cubicBezTo>
                  <a:pt x="17402" y="8863"/>
                  <a:pt x="16709" y="8971"/>
                  <a:pt x="16017" y="8971"/>
                </a:cubicBezTo>
                <a:cubicBezTo>
                  <a:pt x="15395" y="8971"/>
                  <a:pt x="14773" y="8883"/>
                  <a:pt x="14170" y="8708"/>
                </a:cubicBezTo>
                <a:cubicBezTo>
                  <a:pt x="13410" y="8482"/>
                  <a:pt x="12712" y="8112"/>
                  <a:pt x="12096" y="7620"/>
                </a:cubicBezTo>
                <a:cubicBezTo>
                  <a:pt x="11459" y="7086"/>
                  <a:pt x="10925" y="6490"/>
                  <a:pt x="10453" y="5812"/>
                </a:cubicBezTo>
                <a:cubicBezTo>
                  <a:pt x="10001" y="5155"/>
                  <a:pt x="9467" y="4560"/>
                  <a:pt x="8831" y="4067"/>
                </a:cubicBezTo>
                <a:cubicBezTo>
                  <a:pt x="8194" y="3636"/>
                  <a:pt x="7475" y="3348"/>
                  <a:pt x="6695" y="3266"/>
                </a:cubicBezTo>
                <a:cubicBezTo>
                  <a:pt x="5258" y="3061"/>
                  <a:pt x="3594" y="3348"/>
                  <a:pt x="2239" y="2711"/>
                </a:cubicBezTo>
                <a:cubicBezTo>
                  <a:pt x="1109" y="2177"/>
                  <a:pt x="699" y="1130"/>
                  <a:pt x="5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subTitle"/>
          </p:nvPr>
        </p:nvSpPr>
        <p:spPr>
          <a:xfrm>
            <a:off x="2704829" y="30371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8"/>
          <p:cNvSpPr txBox="1"/>
          <p:nvPr>
            <p:ph idx="2" type="subTitle"/>
          </p:nvPr>
        </p:nvSpPr>
        <p:spPr>
          <a:xfrm>
            <a:off x="2704842" y="26120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8"/>
          <p:cNvSpPr txBox="1"/>
          <p:nvPr>
            <p:ph idx="3" type="subTitle"/>
          </p:nvPr>
        </p:nvSpPr>
        <p:spPr>
          <a:xfrm>
            <a:off x="4696446" y="30371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8"/>
          <p:cNvSpPr txBox="1"/>
          <p:nvPr>
            <p:ph idx="4" type="subTitle"/>
          </p:nvPr>
        </p:nvSpPr>
        <p:spPr>
          <a:xfrm>
            <a:off x="4696458" y="26120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8"/>
          <p:cNvSpPr txBox="1"/>
          <p:nvPr>
            <p:ph idx="5" type="subTitle"/>
          </p:nvPr>
        </p:nvSpPr>
        <p:spPr>
          <a:xfrm>
            <a:off x="6688063" y="30371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8"/>
          <p:cNvSpPr txBox="1"/>
          <p:nvPr>
            <p:ph idx="6" type="subTitle"/>
          </p:nvPr>
        </p:nvSpPr>
        <p:spPr>
          <a:xfrm>
            <a:off x="6688075" y="26120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8"/>
          <p:cNvSpPr txBox="1"/>
          <p:nvPr>
            <p:ph idx="7" type="subTitle"/>
          </p:nvPr>
        </p:nvSpPr>
        <p:spPr>
          <a:xfrm>
            <a:off x="713213" y="30371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8"/>
          <p:cNvSpPr txBox="1"/>
          <p:nvPr>
            <p:ph idx="8" type="subTitle"/>
          </p:nvPr>
        </p:nvSpPr>
        <p:spPr>
          <a:xfrm>
            <a:off x="713225" y="261202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8"/>
          <p:cNvSpPr/>
          <p:nvPr/>
        </p:nvSpPr>
        <p:spPr>
          <a:xfrm>
            <a:off x="0" y="3623299"/>
            <a:ext cx="1658910" cy="1520208"/>
          </a:xfrm>
          <a:custGeom>
            <a:rect b="b" l="l" r="r" t="t"/>
            <a:pathLst>
              <a:path extrusionOk="0" h="14347" w="15656">
                <a:moveTo>
                  <a:pt x="1" y="1"/>
                </a:moveTo>
                <a:lnTo>
                  <a:pt x="1" y="14347"/>
                </a:lnTo>
                <a:lnTo>
                  <a:pt x="15656" y="14347"/>
                </a:lnTo>
                <a:cubicBezTo>
                  <a:pt x="15147" y="13546"/>
                  <a:pt x="14665" y="12733"/>
                  <a:pt x="13966" y="12097"/>
                </a:cubicBezTo>
                <a:cubicBezTo>
                  <a:pt x="13100" y="11309"/>
                  <a:pt x="11923" y="11077"/>
                  <a:pt x="10776" y="11077"/>
                </a:cubicBezTo>
                <a:cubicBezTo>
                  <a:pt x="10593" y="11077"/>
                  <a:pt x="10410" y="11083"/>
                  <a:pt x="10230" y="11094"/>
                </a:cubicBezTo>
                <a:cubicBezTo>
                  <a:pt x="9641" y="11131"/>
                  <a:pt x="9042" y="11187"/>
                  <a:pt x="8453" y="11187"/>
                </a:cubicBezTo>
                <a:cubicBezTo>
                  <a:pt x="7847" y="11187"/>
                  <a:pt x="7251" y="11128"/>
                  <a:pt x="6685" y="10928"/>
                </a:cubicBezTo>
                <a:cubicBezTo>
                  <a:pt x="5694" y="10547"/>
                  <a:pt x="4868" y="9810"/>
                  <a:pt x="4372" y="8870"/>
                </a:cubicBezTo>
                <a:cubicBezTo>
                  <a:pt x="3495" y="7269"/>
                  <a:pt x="3788" y="5553"/>
                  <a:pt x="3546" y="3825"/>
                </a:cubicBezTo>
                <a:cubicBezTo>
                  <a:pt x="3279" y="1932"/>
                  <a:pt x="1856" y="407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/>
          <p:nvPr/>
        </p:nvSpPr>
        <p:spPr>
          <a:xfrm rot="5400000">
            <a:off x="8314447" y="-18040"/>
            <a:ext cx="811513" cy="847592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 rot="5400000">
            <a:off x="8478005" y="-14481"/>
            <a:ext cx="651513" cy="680478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0" y="4023863"/>
            <a:ext cx="1221794" cy="1119640"/>
          </a:xfrm>
          <a:custGeom>
            <a:rect b="b" l="l" r="r" t="t"/>
            <a:pathLst>
              <a:path extrusionOk="0" h="14347" w="15656">
                <a:moveTo>
                  <a:pt x="1" y="1"/>
                </a:moveTo>
                <a:lnTo>
                  <a:pt x="1" y="14347"/>
                </a:lnTo>
                <a:lnTo>
                  <a:pt x="15656" y="14347"/>
                </a:lnTo>
                <a:cubicBezTo>
                  <a:pt x="15147" y="13546"/>
                  <a:pt x="14665" y="12733"/>
                  <a:pt x="13966" y="12097"/>
                </a:cubicBezTo>
                <a:cubicBezTo>
                  <a:pt x="13100" y="11309"/>
                  <a:pt x="11923" y="11077"/>
                  <a:pt x="10776" y="11077"/>
                </a:cubicBezTo>
                <a:cubicBezTo>
                  <a:pt x="10593" y="11077"/>
                  <a:pt x="10410" y="11083"/>
                  <a:pt x="10230" y="11094"/>
                </a:cubicBezTo>
                <a:cubicBezTo>
                  <a:pt x="9641" y="11131"/>
                  <a:pt x="9042" y="11187"/>
                  <a:pt x="8453" y="11187"/>
                </a:cubicBezTo>
                <a:cubicBezTo>
                  <a:pt x="7847" y="11187"/>
                  <a:pt x="7251" y="11128"/>
                  <a:pt x="6685" y="10928"/>
                </a:cubicBezTo>
                <a:cubicBezTo>
                  <a:pt x="5694" y="10547"/>
                  <a:pt x="4868" y="9810"/>
                  <a:pt x="4372" y="8870"/>
                </a:cubicBezTo>
                <a:cubicBezTo>
                  <a:pt x="3495" y="7269"/>
                  <a:pt x="3788" y="5553"/>
                  <a:pt x="3546" y="3825"/>
                </a:cubicBezTo>
                <a:cubicBezTo>
                  <a:pt x="3279" y="1932"/>
                  <a:pt x="1856" y="407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/>
        </p:nvSpPr>
        <p:spPr>
          <a:xfrm>
            <a:off x="4499775" y="1491174"/>
            <a:ext cx="4644251" cy="3652382"/>
          </a:xfrm>
          <a:custGeom>
            <a:rect b="b" l="l" r="r" t="t"/>
            <a:pathLst>
              <a:path extrusionOk="0" h="14449" w="14575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b="0" i="0" sz="34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ontserrat Light"/>
              <a:buChar char="■"/>
              <a:defRPr b="0" i="0" sz="1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lic.tableau.com/app/profile/prajwal.n3269/viz/Project2_16660902372960/MainDashboard?publish=y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408200" y="1855725"/>
            <a:ext cx="63276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/>
              <a:t>SEO Monthly Project Report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713225" y="3273000"/>
            <a:ext cx="7717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Here’s where your presentation begins</a:t>
            </a:r>
            <a:endParaRPr/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9561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"/>
          <p:cNvGrpSpPr/>
          <p:nvPr/>
        </p:nvGrpSpPr>
        <p:grpSpPr>
          <a:xfrm>
            <a:off x="3303640" y="945944"/>
            <a:ext cx="2145889" cy="1153446"/>
            <a:chOff x="235800" y="830650"/>
            <a:chExt cx="6978450" cy="4588844"/>
          </a:xfrm>
        </p:grpSpPr>
        <p:sp>
          <p:nvSpPr>
            <p:cNvPr id="84" name="Google Shape;84;p1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6177517" y="1416048"/>
            <a:ext cx="628518" cy="602734"/>
            <a:chOff x="4963917" y="3861206"/>
            <a:chExt cx="760821" cy="737992"/>
          </a:xfrm>
        </p:grpSpPr>
        <p:sp>
          <p:nvSpPr>
            <p:cNvPr id="91" name="Google Shape;91;p1"/>
            <p:cNvSpPr/>
            <p:nvPr/>
          </p:nvSpPr>
          <p:spPr>
            <a:xfrm>
              <a:off x="5554806" y="3911279"/>
              <a:ext cx="100830" cy="98946"/>
            </a:xfrm>
            <a:custGeom>
              <a:rect b="b" l="l" r="r" t="t"/>
              <a:pathLst>
                <a:path extrusionOk="0" h="3205" w="3266">
                  <a:moveTo>
                    <a:pt x="0" y="1"/>
                  </a:moveTo>
                  <a:lnTo>
                    <a:pt x="0" y="1"/>
                  </a:lnTo>
                  <a:cubicBezTo>
                    <a:pt x="637" y="740"/>
                    <a:pt x="1212" y="1561"/>
                    <a:pt x="1931" y="2198"/>
                  </a:cubicBezTo>
                  <a:cubicBezTo>
                    <a:pt x="2341" y="2568"/>
                    <a:pt x="2793" y="2896"/>
                    <a:pt x="3265" y="3204"/>
                  </a:cubicBezTo>
                  <a:cubicBezTo>
                    <a:pt x="2382" y="1931"/>
                    <a:pt x="1273" y="863"/>
                    <a:pt x="0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135102" y="3861206"/>
              <a:ext cx="563022" cy="227623"/>
            </a:xfrm>
            <a:custGeom>
              <a:rect b="b" l="l" r="r" t="t"/>
              <a:pathLst>
                <a:path extrusionOk="0" h="7373" w="18237">
                  <a:moveTo>
                    <a:pt x="6312" y="0"/>
                  </a:moveTo>
                  <a:cubicBezTo>
                    <a:pt x="5059" y="0"/>
                    <a:pt x="3783" y="118"/>
                    <a:pt x="2526" y="308"/>
                  </a:cubicBezTo>
                  <a:cubicBezTo>
                    <a:pt x="2198" y="432"/>
                    <a:pt x="1869" y="575"/>
                    <a:pt x="1541" y="719"/>
                  </a:cubicBezTo>
                  <a:cubicBezTo>
                    <a:pt x="1089" y="945"/>
                    <a:pt x="657" y="1171"/>
                    <a:pt x="247" y="1438"/>
                  </a:cubicBezTo>
                  <a:lnTo>
                    <a:pt x="0" y="1602"/>
                  </a:lnTo>
                  <a:cubicBezTo>
                    <a:pt x="1643" y="1232"/>
                    <a:pt x="3307" y="986"/>
                    <a:pt x="4991" y="904"/>
                  </a:cubicBezTo>
                  <a:cubicBezTo>
                    <a:pt x="5678" y="866"/>
                    <a:pt x="6431" y="813"/>
                    <a:pt x="7190" y="813"/>
                  </a:cubicBezTo>
                  <a:cubicBezTo>
                    <a:pt x="8472" y="813"/>
                    <a:pt x="9771" y="963"/>
                    <a:pt x="10802" y="1582"/>
                  </a:cubicBezTo>
                  <a:cubicBezTo>
                    <a:pt x="12219" y="2424"/>
                    <a:pt x="13020" y="4025"/>
                    <a:pt x="14232" y="5093"/>
                  </a:cubicBezTo>
                  <a:cubicBezTo>
                    <a:pt x="15197" y="5956"/>
                    <a:pt x="16327" y="6633"/>
                    <a:pt x="17518" y="7106"/>
                  </a:cubicBezTo>
                  <a:cubicBezTo>
                    <a:pt x="17764" y="7208"/>
                    <a:pt x="17990" y="7291"/>
                    <a:pt x="18236" y="7373"/>
                  </a:cubicBezTo>
                  <a:cubicBezTo>
                    <a:pt x="18134" y="7126"/>
                    <a:pt x="18031" y="6880"/>
                    <a:pt x="17908" y="6633"/>
                  </a:cubicBezTo>
                  <a:cubicBezTo>
                    <a:pt x="17867" y="6551"/>
                    <a:pt x="17846" y="6469"/>
                    <a:pt x="17785" y="6387"/>
                  </a:cubicBezTo>
                  <a:cubicBezTo>
                    <a:pt x="17353" y="6202"/>
                    <a:pt x="16902" y="5997"/>
                    <a:pt x="16491" y="5771"/>
                  </a:cubicBezTo>
                  <a:cubicBezTo>
                    <a:pt x="13801" y="4251"/>
                    <a:pt x="12568" y="863"/>
                    <a:pt x="9365" y="267"/>
                  </a:cubicBezTo>
                  <a:cubicBezTo>
                    <a:pt x="8378" y="81"/>
                    <a:pt x="7353" y="0"/>
                    <a:pt x="6312" y="0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081200" y="3901308"/>
              <a:ext cx="634029" cy="243954"/>
            </a:xfrm>
            <a:custGeom>
              <a:rect b="b" l="l" r="r" t="t"/>
              <a:pathLst>
                <a:path extrusionOk="0" h="7902" w="20537">
                  <a:moveTo>
                    <a:pt x="6799" y="0"/>
                  </a:moveTo>
                  <a:cubicBezTo>
                    <a:pt x="4958" y="0"/>
                    <a:pt x="3069" y="255"/>
                    <a:pt x="1274" y="611"/>
                  </a:cubicBezTo>
                  <a:cubicBezTo>
                    <a:pt x="822" y="940"/>
                    <a:pt x="391" y="1309"/>
                    <a:pt x="1" y="1700"/>
                  </a:cubicBezTo>
                  <a:cubicBezTo>
                    <a:pt x="1787" y="1268"/>
                    <a:pt x="3615" y="1001"/>
                    <a:pt x="5443" y="899"/>
                  </a:cubicBezTo>
                  <a:cubicBezTo>
                    <a:pt x="6130" y="860"/>
                    <a:pt x="6883" y="808"/>
                    <a:pt x="7643" y="808"/>
                  </a:cubicBezTo>
                  <a:cubicBezTo>
                    <a:pt x="8924" y="808"/>
                    <a:pt x="10223" y="957"/>
                    <a:pt x="11255" y="1576"/>
                  </a:cubicBezTo>
                  <a:cubicBezTo>
                    <a:pt x="12672" y="2418"/>
                    <a:pt x="13472" y="4020"/>
                    <a:pt x="14684" y="5088"/>
                  </a:cubicBezTo>
                  <a:cubicBezTo>
                    <a:pt x="15670" y="5950"/>
                    <a:pt x="16779" y="6628"/>
                    <a:pt x="17970" y="7101"/>
                  </a:cubicBezTo>
                  <a:cubicBezTo>
                    <a:pt x="18812" y="7429"/>
                    <a:pt x="19654" y="7696"/>
                    <a:pt x="20537" y="7901"/>
                  </a:cubicBezTo>
                  <a:cubicBezTo>
                    <a:pt x="20475" y="7614"/>
                    <a:pt x="20414" y="7326"/>
                    <a:pt x="20311" y="7059"/>
                  </a:cubicBezTo>
                  <a:cubicBezTo>
                    <a:pt x="19120" y="6772"/>
                    <a:pt x="17990" y="6341"/>
                    <a:pt x="16943" y="5766"/>
                  </a:cubicBezTo>
                  <a:cubicBezTo>
                    <a:pt x="14232" y="4246"/>
                    <a:pt x="13000" y="858"/>
                    <a:pt x="9796" y="262"/>
                  </a:cubicBezTo>
                  <a:cubicBezTo>
                    <a:pt x="8828" y="79"/>
                    <a:pt x="7821" y="0"/>
                    <a:pt x="6799" y="0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045697" y="3940546"/>
              <a:ext cx="677157" cy="252908"/>
            </a:xfrm>
            <a:custGeom>
              <a:rect b="b" l="l" r="r" t="t"/>
              <a:pathLst>
                <a:path extrusionOk="0" h="8192" w="21934">
                  <a:moveTo>
                    <a:pt x="6692" y="1"/>
                  </a:moveTo>
                  <a:cubicBezTo>
                    <a:pt x="4754" y="1"/>
                    <a:pt x="2766" y="285"/>
                    <a:pt x="884" y="675"/>
                  </a:cubicBezTo>
                  <a:cubicBezTo>
                    <a:pt x="576" y="983"/>
                    <a:pt x="288" y="1312"/>
                    <a:pt x="1" y="1661"/>
                  </a:cubicBezTo>
                  <a:cubicBezTo>
                    <a:pt x="1746" y="1250"/>
                    <a:pt x="3533" y="1004"/>
                    <a:pt x="5320" y="901"/>
                  </a:cubicBezTo>
                  <a:cubicBezTo>
                    <a:pt x="6007" y="863"/>
                    <a:pt x="6760" y="810"/>
                    <a:pt x="7519" y="810"/>
                  </a:cubicBezTo>
                  <a:cubicBezTo>
                    <a:pt x="8801" y="810"/>
                    <a:pt x="10100" y="960"/>
                    <a:pt x="11131" y="1579"/>
                  </a:cubicBezTo>
                  <a:cubicBezTo>
                    <a:pt x="12548" y="2421"/>
                    <a:pt x="13349" y="4022"/>
                    <a:pt x="14561" y="5090"/>
                  </a:cubicBezTo>
                  <a:cubicBezTo>
                    <a:pt x="15526" y="5953"/>
                    <a:pt x="16655" y="6630"/>
                    <a:pt x="17847" y="7103"/>
                  </a:cubicBezTo>
                  <a:cubicBezTo>
                    <a:pt x="19161" y="7637"/>
                    <a:pt x="20537" y="7986"/>
                    <a:pt x="21933" y="8191"/>
                  </a:cubicBezTo>
                  <a:cubicBezTo>
                    <a:pt x="21913" y="7924"/>
                    <a:pt x="21872" y="7657"/>
                    <a:pt x="21831" y="7411"/>
                  </a:cubicBezTo>
                  <a:cubicBezTo>
                    <a:pt x="20085" y="7164"/>
                    <a:pt x="18381" y="6610"/>
                    <a:pt x="16820" y="5768"/>
                  </a:cubicBezTo>
                  <a:cubicBezTo>
                    <a:pt x="14130" y="4248"/>
                    <a:pt x="12897" y="860"/>
                    <a:pt x="9694" y="264"/>
                  </a:cubicBezTo>
                  <a:cubicBezTo>
                    <a:pt x="8722" y="80"/>
                    <a:pt x="7714" y="1"/>
                    <a:pt x="6692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020351" y="3979938"/>
              <a:ext cx="704387" cy="258526"/>
            </a:xfrm>
            <a:custGeom>
              <a:rect b="b" l="l" r="r" t="t"/>
              <a:pathLst>
                <a:path extrusionOk="0" h="8374" w="22816">
                  <a:moveTo>
                    <a:pt x="6224" y="0"/>
                  </a:moveTo>
                  <a:cubicBezTo>
                    <a:pt x="4369" y="0"/>
                    <a:pt x="2465" y="260"/>
                    <a:pt x="637" y="631"/>
                  </a:cubicBezTo>
                  <a:cubicBezTo>
                    <a:pt x="411" y="939"/>
                    <a:pt x="206" y="1247"/>
                    <a:pt x="0" y="1576"/>
                  </a:cubicBezTo>
                  <a:cubicBezTo>
                    <a:pt x="1602" y="1227"/>
                    <a:pt x="3224" y="1001"/>
                    <a:pt x="4867" y="898"/>
                  </a:cubicBezTo>
                  <a:cubicBezTo>
                    <a:pt x="5548" y="860"/>
                    <a:pt x="6290" y="809"/>
                    <a:pt x="7039" y="809"/>
                  </a:cubicBezTo>
                  <a:cubicBezTo>
                    <a:pt x="8324" y="809"/>
                    <a:pt x="9628" y="961"/>
                    <a:pt x="10679" y="1596"/>
                  </a:cubicBezTo>
                  <a:cubicBezTo>
                    <a:pt x="12096" y="2438"/>
                    <a:pt x="12897" y="4020"/>
                    <a:pt x="14109" y="5108"/>
                  </a:cubicBezTo>
                  <a:cubicBezTo>
                    <a:pt x="15074" y="5950"/>
                    <a:pt x="16183" y="6628"/>
                    <a:pt x="17394" y="7121"/>
                  </a:cubicBezTo>
                  <a:cubicBezTo>
                    <a:pt x="19119" y="7778"/>
                    <a:pt x="20947" y="8209"/>
                    <a:pt x="22816" y="8373"/>
                  </a:cubicBezTo>
                  <a:lnTo>
                    <a:pt x="22816" y="8045"/>
                  </a:lnTo>
                  <a:cubicBezTo>
                    <a:pt x="22816" y="7901"/>
                    <a:pt x="22816" y="7737"/>
                    <a:pt x="22795" y="7593"/>
                  </a:cubicBezTo>
                  <a:cubicBezTo>
                    <a:pt x="20557" y="7367"/>
                    <a:pt x="18339" y="6874"/>
                    <a:pt x="16368" y="5765"/>
                  </a:cubicBezTo>
                  <a:cubicBezTo>
                    <a:pt x="13657" y="4245"/>
                    <a:pt x="12425" y="878"/>
                    <a:pt x="9221" y="261"/>
                  </a:cubicBezTo>
                  <a:cubicBezTo>
                    <a:pt x="8251" y="79"/>
                    <a:pt x="7245" y="0"/>
                    <a:pt x="6224" y="0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000686" y="4019669"/>
              <a:ext cx="722787" cy="261274"/>
            </a:xfrm>
            <a:custGeom>
              <a:rect b="b" l="l" r="r" t="t"/>
              <a:pathLst>
                <a:path extrusionOk="0" h="8463" w="23412">
                  <a:moveTo>
                    <a:pt x="5557" y="1"/>
                  </a:moveTo>
                  <a:cubicBezTo>
                    <a:pt x="3871" y="1"/>
                    <a:pt x="2151" y="217"/>
                    <a:pt x="494" y="535"/>
                  </a:cubicBezTo>
                  <a:cubicBezTo>
                    <a:pt x="309" y="843"/>
                    <a:pt x="144" y="1131"/>
                    <a:pt x="1" y="1439"/>
                  </a:cubicBezTo>
                  <a:cubicBezTo>
                    <a:pt x="1397" y="1172"/>
                    <a:pt x="2794" y="987"/>
                    <a:pt x="4211" y="905"/>
                  </a:cubicBezTo>
                  <a:cubicBezTo>
                    <a:pt x="4891" y="867"/>
                    <a:pt x="5636" y="815"/>
                    <a:pt x="6388" y="815"/>
                  </a:cubicBezTo>
                  <a:cubicBezTo>
                    <a:pt x="7676" y="815"/>
                    <a:pt x="8985" y="967"/>
                    <a:pt x="10022" y="1603"/>
                  </a:cubicBezTo>
                  <a:cubicBezTo>
                    <a:pt x="11439" y="2445"/>
                    <a:pt x="12240" y="4026"/>
                    <a:pt x="13452" y="5115"/>
                  </a:cubicBezTo>
                  <a:cubicBezTo>
                    <a:pt x="14417" y="5957"/>
                    <a:pt x="15546" y="6634"/>
                    <a:pt x="16738" y="7107"/>
                  </a:cubicBezTo>
                  <a:cubicBezTo>
                    <a:pt x="18832" y="7969"/>
                    <a:pt x="21071" y="8318"/>
                    <a:pt x="23330" y="8462"/>
                  </a:cubicBezTo>
                  <a:cubicBezTo>
                    <a:pt x="23371" y="8216"/>
                    <a:pt x="23391" y="7949"/>
                    <a:pt x="23412" y="7702"/>
                  </a:cubicBezTo>
                  <a:cubicBezTo>
                    <a:pt x="20742" y="7517"/>
                    <a:pt x="18052" y="7086"/>
                    <a:pt x="15711" y="5772"/>
                  </a:cubicBezTo>
                  <a:cubicBezTo>
                    <a:pt x="13021" y="4252"/>
                    <a:pt x="11788" y="884"/>
                    <a:pt x="8585" y="268"/>
                  </a:cubicBezTo>
                  <a:cubicBezTo>
                    <a:pt x="7603" y="81"/>
                    <a:pt x="6586" y="1"/>
                    <a:pt x="5557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986114" y="4059432"/>
              <a:ext cx="731647" cy="263342"/>
            </a:xfrm>
            <a:custGeom>
              <a:rect b="b" l="l" r="r" t="t"/>
              <a:pathLst>
                <a:path extrusionOk="0" h="8530" w="23699">
                  <a:moveTo>
                    <a:pt x="4789" y="1"/>
                  </a:moveTo>
                  <a:cubicBezTo>
                    <a:pt x="3320" y="1"/>
                    <a:pt x="1821" y="162"/>
                    <a:pt x="349" y="418"/>
                  </a:cubicBezTo>
                  <a:cubicBezTo>
                    <a:pt x="226" y="705"/>
                    <a:pt x="103" y="993"/>
                    <a:pt x="0" y="1280"/>
                  </a:cubicBezTo>
                  <a:cubicBezTo>
                    <a:pt x="1130" y="1095"/>
                    <a:pt x="2259" y="972"/>
                    <a:pt x="3389" y="890"/>
                  </a:cubicBezTo>
                  <a:cubicBezTo>
                    <a:pt x="4060" y="853"/>
                    <a:pt x="4787" y="806"/>
                    <a:pt x="5521" y="806"/>
                  </a:cubicBezTo>
                  <a:cubicBezTo>
                    <a:pt x="6828" y="806"/>
                    <a:pt x="8155" y="957"/>
                    <a:pt x="9221" y="1588"/>
                  </a:cubicBezTo>
                  <a:cubicBezTo>
                    <a:pt x="10638" y="2430"/>
                    <a:pt x="11418" y="4032"/>
                    <a:pt x="12651" y="5100"/>
                  </a:cubicBezTo>
                  <a:cubicBezTo>
                    <a:pt x="13616" y="5942"/>
                    <a:pt x="14725" y="6620"/>
                    <a:pt x="15936" y="7113"/>
                  </a:cubicBezTo>
                  <a:cubicBezTo>
                    <a:pt x="18319" y="8098"/>
                    <a:pt x="20947" y="8406"/>
                    <a:pt x="23535" y="8530"/>
                  </a:cubicBezTo>
                  <a:cubicBezTo>
                    <a:pt x="23596" y="8263"/>
                    <a:pt x="23658" y="8016"/>
                    <a:pt x="23699" y="7749"/>
                  </a:cubicBezTo>
                  <a:cubicBezTo>
                    <a:pt x="20701" y="7626"/>
                    <a:pt x="17559" y="7256"/>
                    <a:pt x="14910" y="5757"/>
                  </a:cubicBezTo>
                  <a:cubicBezTo>
                    <a:pt x="12199" y="4237"/>
                    <a:pt x="10967" y="870"/>
                    <a:pt x="7763" y="253"/>
                  </a:cubicBezTo>
                  <a:cubicBezTo>
                    <a:pt x="6799" y="78"/>
                    <a:pt x="5802" y="1"/>
                    <a:pt x="4789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975957" y="4099133"/>
              <a:ext cx="732296" cy="264207"/>
            </a:xfrm>
            <a:custGeom>
              <a:rect b="b" l="l" r="r" t="t"/>
              <a:pathLst>
                <a:path extrusionOk="0" h="8558" w="23720">
                  <a:moveTo>
                    <a:pt x="3813" y="1"/>
                  </a:moveTo>
                  <a:cubicBezTo>
                    <a:pt x="2634" y="1"/>
                    <a:pt x="1435" y="106"/>
                    <a:pt x="247" y="282"/>
                  </a:cubicBezTo>
                  <a:cubicBezTo>
                    <a:pt x="145" y="569"/>
                    <a:pt x="62" y="857"/>
                    <a:pt x="1" y="1144"/>
                  </a:cubicBezTo>
                  <a:cubicBezTo>
                    <a:pt x="802" y="1021"/>
                    <a:pt x="1623" y="939"/>
                    <a:pt x="2445" y="898"/>
                  </a:cubicBezTo>
                  <a:cubicBezTo>
                    <a:pt x="3125" y="860"/>
                    <a:pt x="3870" y="808"/>
                    <a:pt x="4623" y="808"/>
                  </a:cubicBezTo>
                  <a:cubicBezTo>
                    <a:pt x="5913" y="808"/>
                    <a:pt x="7226" y="960"/>
                    <a:pt x="8277" y="1596"/>
                  </a:cubicBezTo>
                  <a:cubicBezTo>
                    <a:pt x="9694" y="2438"/>
                    <a:pt x="10474" y="4019"/>
                    <a:pt x="11706" y="5108"/>
                  </a:cubicBezTo>
                  <a:cubicBezTo>
                    <a:pt x="12672" y="5950"/>
                    <a:pt x="13780" y="6627"/>
                    <a:pt x="14992" y="7100"/>
                  </a:cubicBezTo>
                  <a:cubicBezTo>
                    <a:pt x="17641" y="8209"/>
                    <a:pt x="20598" y="8476"/>
                    <a:pt x="23453" y="8558"/>
                  </a:cubicBezTo>
                  <a:cubicBezTo>
                    <a:pt x="23535" y="8291"/>
                    <a:pt x="23638" y="8044"/>
                    <a:pt x="23720" y="7777"/>
                  </a:cubicBezTo>
                  <a:lnTo>
                    <a:pt x="23535" y="7777"/>
                  </a:lnTo>
                  <a:cubicBezTo>
                    <a:pt x="20290" y="7695"/>
                    <a:pt x="16840" y="7387"/>
                    <a:pt x="13965" y="5765"/>
                  </a:cubicBezTo>
                  <a:cubicBezTo>
                    <a:pt x="11255" y="4245"/>
                    <a:pt x="10022" y="877"/>
                    <a:pt x="6819" y="261"/>
                  </a:cubicBezTo>
                  <a:cubicBezTo>
                    <a:pt x="5845" y="80"/>
                    <a:pt x="4837" y="1"/>
                    <a:pt x="3813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968363" y="4138803"/>
              <a:ext cx="724701" cy="264485"/>
            </a:xfrm>
            <a:custGeom>
              <a:rect b="b" l="l" r="r" t="t"/>
              <a:pathLst>
                <a:path extrusionOk="0" h="8567" w="23474">
                  <a:moveTo>
                    <a:pt x="2665" y="1"/>
                  </a:moveTo>
                  <a:cubicBezTo>
                    <a:pt x="1826" y="1"/>
                    <a:pt x="989" y="57"/>
                    <a:pt x="165" y="167"/>
                  </a:cubicBezTo>
                  <a:cubicBezTo>
                    <a:pt x="82" y="434"/>
                    <a:pt x="41" y="722"/>
                    <a:pt x="0" y="1009"/>
                  </a:cubicBezTo>
                  <a:cubicBezTo>
                    <a:pt x="452" y="968"/>
                    <a:pt x="924" y="927"/>
                    <a:pt x="1397" y="907"/>
                  </a:cubicBezTo>
                  <a:cubicBezTo>
                    <a:pt x="2092" y="868"/>
                    <a:pt x="2847" y="816"/>
                    <a:pt x="3607" y="816"/>
                  </a:cubicBezTo>
                  <a:cubicBezTo>
                    <a:pt x="4889" y="816"/>
                    <a:pt x="6184" y="965"/>
                    <a:pt x="7229" y="1584"/>
                  </a:cubicBezTo>
                  <a:cubicBezTo>
                    <a:pt x="8646" y="2426"/>
                    <a:pt x="9426" y="4028"/>
                    <a:pt x="10659" y="5096"/>
                  </a:cubicBezTo>
                  <a:cubicBezTo>
                    <a:pt x="11624" y="5959"/>
                    <a:pt x="12733" y="6636"/>
                    <a:pt x="13944" y="7109"/>
                  </a:cubicBezTo>
                  <a:cubicBezTo>
                    <a:pt x="16635" y="8217"/>
                    <a:pt x="19592" y="8464"/>
                    <a:pt x="22467" y="8546"/>
                  </a:cubicBezTo>
                  <a:lnTo>
                    <a:pt x="23124" y="8567"/>
                  </a:lnTo>
                  <a:cubicBezTo>
                    <a:pt x="23247" y="8320"/>
                    <a:pt x="23370" y="8053"/>
                    <a:pt x="23473" y="7807"/>
                  </a:cubicBezTo>
                  <a:lnTo>
                    <a:pt x="22467" y="7786"/>
                  </a:lnTo>
                  <a:cubicBezTo>
                    <a:pt x="19243" y="7684"/>
                    <a:pt x="15793" y="7396"/>
                    <a:pt x="12918" y="5774"/>
                  </a:cubicBezTo>
                  <a:cubicBezTo>
                    <a:pt x="10207" y="4254"/>
                    <a:pt x="8975" y="866"/>
                    <a:pt x="5771" y="270"/>
                  </a:cubicBezTo>
                  <a:cubicBezTo>
                    <a:pt x="4747" y="88"/>
                    <a:pt x="3705" y="1"/>
                    <a:pt x="2665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963917" y="4178226"/>
              <a:ext cx="708833" cy="265010"/>
            </a:xfrm>
            <a:custGeom>
              <a:rect b="b" l="l" r="r" t="t"/>
              <a:pathLst>
                <a:path extrusionOk="0" h="8584" w="22960">
                  <a:moveTo>
                    <a:pt x="1575" y="0"/>
                  </a:moveTo>
                  <a:cubicBezTo>
                    <a:pt x="1078" y="0"/>
                    <a:pt x="580" y="21"/>
                    <a:pt x="83" y="61"/>
                  </a:cubicBezTo>
                  <a:cubicBezTo>
                    <a:pt x="42" y="348"/>
                    <a:pt x="21" y="636"/>
                    <a:pt x="1" y="923"/>
                  </a:cubicBezTo>
                  <a:lnTo>
                    <a:pt x="268" y="903"/>
                  </a:lnTo>
                  <a:cubicBezTo>
                    <a:pt x="948" y="865"/>
                    <a:pt x="1693" y="813"/>
                    <a:pt x="2445" y="813"/>
                  </a:cubicBezTo>
                  <a:cubicBezTo>
                    <a:pt x="3733" y="813"/>
                    <a:pt x="5042" y="966"/>
                    <a:pt x="6079" y="1601"/>
                  </a:cubicBezTo>
                  <a:cubicBezTo>
                    <a:pt x="7496" y="2443"/>
                    <a:pt x="8297" y="4024"/>
                    <a:pt x="9509" y="5113"/>
                  </a:cubicBezTo>
                  <a:cubicBezTo>
                    <a:pt x="10474" y="5955"/>
                    <a:pt x="11603" y="6632"/>
                    <a:pt x="12795" y="7125"/>
                  </a:cubicBezTo>
                  <a:cubicBezTo>
                    <a:pt x="15485" y="8214"/>
                    <a:pt x="18463" y="8481"/>
                    <a:pt x="21338" y="8563"/>
                  </a:cubicBezTo>
                  <a:lnTo>
                    <a:pt x="22488" y="8583"/>
                  </a:lnTo>
                  <a:cubicBezTo>
                    <a:pt x="22652" y="8337"/>
                    <a:pt x="22816" y="8070"/>
                    <a:pt x="22960" y="7824"/>
                  </a:cubicBezTo>
                  <a:cubicBezTo>
                    <a:pt x="22426" y="7803"/>
                    <a:pt x="21872" y="7803"/>
                    <a:pt x="21338" y="7782"/>
                  </a:cubicBezTo>
                  <a:cubicBezTo>
                    <a:pt x="18093" y="7700"/>
                    <a:pt x="14643" y="7392"/>
                    <a:pt x="11768" y="5770"/>
                  </a:cubicBezTo>
                  <a:cubicBezTo>
                    <a:pt x="9078" y="4250"/>
                    <a:pt x="7845" y="882"/>
                    <a:pt x="4642" y="266"/>
                  </a:cubicBezTo>
                  <a:cubicBezTo>
                    <a:pt x="3620" y="87"/>
                    <a:pt x="2597" y="0"/>
                    <a:pt x="1575" y="0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963917" y="4217803"/>
              <a:ext cx="682221" cy="265380"/>
            </a:xfrm>
            <a:custGeom>
              <a:rect b="b" l="l" r="r" t="t"/>
              <a:pathLst>
                <a:path extrusionOk="0" h="8596" w="22098">
                  <a:moveTo>
                    <a:pt x="564" y="1"/>
                  </a:moveTo>
                  <a:cubicBezTo>
                    <a:pt x="377" y="1"/>
                    <a:pt x="189" y="4"/>
                    <a:pt x="1" y="11"/>
                  </a:cubicBezTo>
                  <a:lnTo>
                    <a:pt x="1" y="340"/>
                  </a:lnTo>
                  <a:lnTo>
                    <a:pt x="1" y="853"/>
                  </a:lnTo>
                  <a:cubicBezTo>
                    <a:pt x="390" y="833"/>
                    <a:pt x="791" y="818"/>
                    <a:pt x="1193" y="818"/>
                  </a:cubicBezTo>
                  <a:cubicBezTo>
                    <a:pt x="2466" y="818"/>
                    <a:pt x="3761" y="968"/>
                    <a:pt x="4806" y="1592"/>
                  </a:cubicBezTo>
                  <a:cubicBezTo>
                    <a:pt x="6223" y="2434"/>
                    <a:pt x="7003" y="4036"/>
                    <a:pt x="8236" y="5104"/>
                  </a:cubicBezTo>
                  <a:cubicBezTo>
                    <a:pt x="9201" y="5967"/>
                    <a:pt x="10310" y="6644"/>
                    <a:pt x="11521" y="7117"/>
                  </a:cubicBezTo>
                  <a:cubicBezTo>
                    <a:pt x="14212" y="8225"/>
                    <a:pt x="17169" y="8472"/>
                    <a:pt x="20044" y="8554"/>
                  </a:cubicBezTo>
                  <a:lnTo>
                    <a:pt x="21461" y="8595"/>
                  </a:lnTo>
                  <a:cubicBezTo>
                    <a:pt x="21687" y="8349"/>
                    <a:pt x="21892" y="8082"/>
                    <a:pt x="22097" y="7835"/>
                  </a:cubicBezTo>
                  <a:cubicBezTo>
                    <a:pt x="21420" y="7815"/>
                    <a:pt x="20742" y="7794"/>
                    <a:pt x="20064" y="7774"/>
                  </a:cubicBezTo>
                  <a:cubicBezTo>
                    <a:pt x="16820" y="7692"/>
                    <a:pt x="13370" y="7384"/>
                    <a:pt x="10495" y="5761"/>
                  </a:cubicBezTo>
                  <a:cubicBezTo>
                    <a:pt x="7784" y="4242"/>
                    <a:pt x="6552" y="874"/>
                    <a:pt x="3348" y="258"/>
                  </a:cubicBezTo>
                  <a:cubicBezTo>
                    <a:pt x="2424" y="86"/>
                    <a:pt x="1500" y="1"/>
                    <a:pt x="564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964566" y="4258059"/>
              <a:ext cx="646686" cy="264423"/>
            </a:xfrm>
            <a:custGeom>
              <a:rect b="b" l="l" r="r" t="t"/>
              <a:pathLst>
                <a:path extrusionOk="0" h="8565" w="20947">
                  <a:moveTo>
                    <a:pt x="0" y="1"/>
                  </a:moveTo>
                  <a:lnTo>
                    <a:pt x="0" y="1"/>
                  </a:lnTo>
                  <a:cubicBezTo>
                    <a:pt x="21" y="288"/>
                    <a:pt x="62" y="535"/>
                    <a:pt x="103" y="802"/>
                  </a:cubicBezTo>
                  <a:cubicBezTo>
                    <a:pt x="1314" y="802"/>
                    <a:pt x="2506" y="987"/>
                    <a:pt x="3491" y="1562"/>
                  </a:cubicBezTo>
                  <a:cubicBezTo>
                    <a:pt x="4908" y="2404"/>
                    <a:pt x="5709" y="4005"/>
                    <a:pt x="6921" y="5073"/>
                  </a:cubicBezTo>
                  <a:cubicBezTo>
                    <a:pt x="7886" y="5936"/>
                    <a:pt x="9015" y="6613"/>
                    <a:pt x="10207" y="7086"/>
                  </a:cubicBezTo>
                  <a:cubicBezTo>
                    <a:pt x="12897" y="8195"/>
                    <a:pt x="15875" y="8441"/>
                    <a:pt x="18750" y="8523"/>
                  </a:cubicBezTo>
                  <a:cubicBezTo>
                    <a:pt x="19201" y="8544"/>
                    <a:pt x="19653" y="8564"/>
                    <a:pt x="20105" y="8564"/>
                  </a:cubicBezTo>
                  <a:cubicBezTo>
                    <a:pt x="20392" y="8318"/>
                    <a:pt x="20680" y="8072"/>
                    <a:pt x="20947" y="7805"/>
                  </a:cubicBezTo>
                  <a:cubicBezTo>
                    <a:pt x="20208" y="7805"/>
                    <a:pt x="19468" y="7784"/>
                    <a:pt x="18750" y="7763"/>
                  </a:cubicBezTo>
                  <a:cubicBezTo>
                    <a:pt x="15505" y="7681"/>
                    <a:pt x="12055" y="7373"/>
                    <a:pt x="9180" y="5751"/>
                  </a:cubicBezTo>
                  <a:cubicBezTo>
                    <a:pt x="6490" y="4231"/>
                    <a:pt x="5257" y="843"/>
                    <a:pt x="2054" y="247"/>
                  </a:cubicBezTo>
                  <a:cubicBezTo>
                    <a:pt x="1376" y="124"/>
                    <a:pt x="698" y="42"/>
                    <a:pt x="0" y="1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970894" y="4302453"/>
              <a:ext cx="592814" cy="259329"/>
            </a:xfrm>
            <a:custGeom>
              <a:rect b="b" l="l" r="r" t="t"/>
              <a:pathLst>
                <a:path extrusionOk="0" h="8400" w="19202">
                  <a:moveTo>
                    <a:pt x="0" y="0"/>
                  </a:moveTo>
                  <a:lnTo>
                    <a:pt x="0" y="0"/>
                  </a:lnTo>
                  <a:cubicBezTo>
                    <a:pt x="42" y="247"/>
                    <a:pt x="103" y="514"/>
                    <a:pt x="165" y="760"/>
                  </a:cubicBezTo>
                  <a:cubicBezTo>
                    <a:pt x="822" y="863"/>
                    <a:pt x="1438" y="1089"/>
                    <a:pt x="1992" y="1417"/>
                  </a:cubicBezTo>
                  <a:cubicBezTo>
                    <a:pt x="3409" y="2259"/>
                    <a:pt x="4210" y="3841"/>
                    <a:pt x="5422" y="4929"/>
                  </a:cubicBezTo>
                  <a:cubicBezTo>
                    <a:pt x="6408" y="5771"/>
                    <a:pt x="7517" y="6449"/>
                    <a:pt x="8708" y="6921"/>
                  </a:cubicBezTo>
                  <a:cubicBezTo>
                    <a:pt x="11398" y="8030"/>
                    <a:pt x="14376" y="8297"/>
                    <a:pt x="17251" y="8379"/>
                  </a:cubicBezTo>
                  <a:cubicBezTo>
                    <a:pt x="17518" y="8400"/>
                    <a:pt x="17764" y="8400"/>
                    <a:pt x="18031" y="8400"/>
                  </a:cubicBezTo>
                  <a:cubicBezTo>
                    <a:pt x="18421" y="8174"/>
                    <a:pt x="18832" y="7927"/>
                    <a:pt x="19202" y="7660"/>
                  </a:cubicBezTo>
                  <a:cubicBezTo>
                    <a:pt x="18565" y="7640"/>
                    <a:pt x="17908" y="7619"/>
                    <a:pt x="17251" y="7619"/>
                  </a:cubicBezTo>
                  <a:cubicBezTo>
                    <a:pt x="14006" y="7517"/>
                    <a:pt x="10556" y="7209"/>
                    <a:pt x="7681" y="5586"/>
                  </a:cubicBezTo>
                  <a:cubicBezTo>
                    <a:pt x="4991" y="4067"/>
                    <a:pt x="3759" y="699"/>
                    <a:pt x="555" y="83"/>
                  </a:cubicBezTo>
                  <a:cubicBezTo>
                    <a:pt x="370" y="62"/>
                    <a:pt x="185" y="21"/>
                    <a:pt x="0" y="0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986114" y="4356972"/>
              <a:ext cx="508501" cy="242226"/>
            </a:xfrm>
            <a:custGeom>
              <a:rect b="b" l="l" r="r" t="t"/>
              <a:pathLst>
                <a:path extrusionOk="0" h="7846" w="16471">
                  <a:moveTo>
                    <a:pt x="0" y="0"/>
                  </a:moveTo>
                  <a:cubicBezTo>
                    <a:pt x="124" y="350"/>
                    <a:pt x="267" y="719"/>
                    <a:pt x="432" y="1068"/>
                  </a:cubicBezTo>
                  <a:cubicBezTo>
                    <a:pt x="1725" y="1931"/>
                    <a:pt x="2506" y="3409"/>
                    <a:pt x="3656" y="4436"/>
                  </a:cubicBezTo>
                  <a:cubicBezTo>
                    <a:pt x="4642" y="5299"/>
                    <a:pt x="5750" y="5976"/>
                    <a:pt x="6942" y="6449"/>
                  </a:cubicBezTo>
                  <a:cubicBezTo>
                    <a:pt x="9283" y="7414"/>
                    <a:pt x="11809" y="7722"/>
                    <a:pt x="14314" y="7845"/>
                  </a:cubicBezTo>
                  <a:cubicBezTo>
                    <a:pt x="15053" y="7681"/>
                    <a:pt x="15772" y="7455"/>
                    <a:pt x="16470" y="7147"/>
                  </a:cubicBezTo>
                  <a:lnTo>
                    <a:pt x="15485" y="7126"/>
                  </a:lnTo>
                  <a:cubicBezTo>
                    <a:pt x="12240" y="7024"/>
                    <a:pt x="8810" y="6736"/>
                    <a:pt x="5915" y="5114"/>
                  </a:cubicBezTo>
                  <a:cubicBezTo>
                    <a:pt x="3594" y="3800"/>
                    <a:pt x="2362" y="1109"/>
                    <a:pt x="0" y="0"/>
                  </a:cubicBezTo>
                  <a:close/>
                </a:path>
              </a:pathLst>
            </a:custGeom>
            <a:solidFill>
              <a:srgbClr val="00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2400"/>
              <a:t>Strategies towards </a:t>
            </a:r>
            <a:r>
              <a:rPr i="1" lang="en-IN" sz="2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Independent and Export Fertili</a:t>
            </a:r>
            <a:r>
              <a:rPr i="1" lang="en-IN" sz="2400"/>
              <a:t>z</a:t>
            </a:r>
            <a:r>
              <a:rPr i="1" lang="en-IN" sz="2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ers from India</a:t>
            </a:r>
            <a:endParaRPr sz="2400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graphicFrame>
        <p:nvGraphicFramePr>
          <p:cNvPr id="261" name="Google Shape;261;p10"/>
          <p:cNvGraphicFramePr/>
          <p:nvPr/>
        </p:nvGraphicFramePr>
        <p:xfrm>
          <a:off x="713225" y="1578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{4574169D-D814-4407-8A03-CED84E1B986B}</a:tableStyleId>
              </a:tblPr>
              <a:tblGrid>
                <a:gridCol w="3858750"/>
                <a:gridCol w="3858750"/>
              </a:tblGrid>
              <a:tr h="151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Self-reliance in fertilizer production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Five urea plants at Gorakhpur, Sindri, Barauni, Talchar, and Ramagundam are being revived.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Rationalization of Subsidy Policy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First step Towards this could be bringing Urea under NBS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171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Alternative nutrition for plants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1" lang="en-I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b="0" lang="en-IN" sz="14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Non-chemical fertilizers, Compost, organic/Bio-fertilizers etc. </a:t>
                      </a:r>
                      <a:endParaRPr b="0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Enhance Fertilizer Efficiency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713250" y="22653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2500" u="sng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DASHBOARD</a:t>
            </a:r>
            <a:endParaRPr sz="2500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/>
          <p:nvPr>
            <p:ph type="title"/>
          </p:nvPr>
        </p:nvSpPr>
        <p:spPr>
          <a:xfrm>
            <a:off x="713250" y="22653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25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Thank You</a:t>
            </a:r>
            <a:endParaRPr sz="2500">
              <a:solidFill>
                <a:schemeClr val="lt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713225" y="451009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3500"/>
              <a:t>FERTILIZERS</a:t>
            </a:r>
            <a:endParaRPr sz="3500"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713225" y="1275440"/>
            <a:ext cx="77175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400"/>
              <a:t>Current Scenario of Indian Fertilizers: </a:t>
            </a:r>
            <a:endParaRPr b="1" sz="1400"/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IN" sz="1400">
                <a:latin typeface="Montserrat"/>
                <a:ea typeface="Montserrat"/>
                <a:cs typeface="Montserrat"/>
                <a:sym typeface="Montserrat"/>
              </a:rPr>
              <a:t>India is the Second Largest Producer and Consumer of fertilizers in the World.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IN" sz="1400">
                <a:latin typeface="Montserrat"/>
                <a:ea typeface="Montserrat"/>
                <a:cs typeface="Montserrat"/>
                <a:sym typeface="Montserrat"/>
              </a:rPr>
              <a:t>Total Production Of Fertilizers in India – </a:t>
            </a:r>
            <a:r>
              <a:rPr b="1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42 million metric tons</a:t>
            </a:r>
            <a:r>
              <a:rPr lang="en-IN" sz="14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Indian fertilizer market reached a value of</a:t>
            </a:r>
            <a:r>
              <a:rPr b="1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INR 937 Billion in 2021</a:t>
            </a:r>
            <a:r>
              <a:rPr b="0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Looking forward, </a:t>
            </a:r>
            <a:r>
              <a:rPr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IMARC Group </a:t>
            </a:r>
            <a:r>
              <a:rPr b="0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expects the market to reach </a:t>
            </a:r>
            <a:r>
              <a:rPr b="1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INR 1,460 Billion by 2029</a:t>
            </a:r>
            <a:r>
              <a:rPr b="0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at a CAGR of </a:t>
            </a:r>
            <a:r>
              <a:rPr b="1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5.7%</a:t>
            </a:r>
            <a:r>
              <a:rPr b="0" i="0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 during a forecast period.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Imports of Fertilisers in India increased to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2909.68 USD Million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2021 from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1412.38 USD Million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2020. Imports of Fertilisers in India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averaged 3367.56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USD Million from 1996 until 2021, reaching an all-time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of 12011.24 USD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Million in 2008 and a record </a:t>
            </a:r>
            <a:r>
              <a:rPr b="1"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 of 358.72 USD </a:t>
            </a:r>
            <a:r>
              <a:rPr lang="en-I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Million in 2002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2800"/>
              <a:t>FERTILIZER IMPORT/EXPORT </a:t>
            </a:r>
            <a:endParaRPr sz="2800"/>
          </a:p>
        </p:txBody>
      </p:sp>
      <p:grpSp>
        <p:nvGrpSpPr>
          <p:cNvPr id="116" name="Google Shape;116;p3"/>
          <p:cNvGrpSpPr/>
          <p:nvPr/>
        </p:nvGrpSpPr>
        <p:grpSpPr>
          <a:xfrm>
            <a:off x="2328428" y="1512475"/>
            <a:ext cx="4487143" cy="2950626"/>
            <a:chOff x="235800" y="830650"/>
            <a:chExt cx="6978450" cy="4588844"/>
          </a:xfrm>
        </p:grpSpPr>
        <p:sp>
          <p:nvSpPr>
            <p:cNvPr id="117" name="Google Shape;117;p3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574929" y="1650949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2,909.68 USD Million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588520" y="1430936"/>
            <a:ext cx="1326483" cy="402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2021 import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574365" y="3391257"/>
            <a:ext cx="1741804" cy="5115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12,011.24 USD Million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60558" y="3140924"/>
            <a:ext cx="2221862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 time High in 2008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582397" y="4132138"/>
            <a:ext cx="1247108" cy="5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358.72 USD Million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73917" y="3885643"/>
            <a:ext cx="210729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 time Low in 2002 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82397" y="2602031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3,367.56 USD Million</a:t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555459" y="2160344"/>
            <a:ext cx="2221863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Avg . Import from 1996 to 2021</a:t>
            </a:r>
            <a:endParaRPr b="1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325637" y="3223732"/>
            <a:ext cx="247626" cy="223419"/>
            <a:chOff x="2204826" y="1867297"/>
            <a:chExt cx="744843" cy="745497"/>
          </a:xfrm>
        </p:grpSpPr>
        <p:sp>
          <p:nvSpPr>
            <p:cNvPr id="132" name="Google Shape;132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335983" y="1498280"/>
            <a:ext cx="245203" cy="267613"/>
            <a:chOff x="2204826" y="1867297"/>
            <a:chExt cx="744843" cy="745497"/>
          </a:xfrm>
        </p:grpSpPr>
        <p:sp>
          <p:nvSpPr>
            <p:cNvPr id="135" name="Google Shape;135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319849" y="3964936"/>
            <a:ext cx="244962" cy="226083"/>
            <a:chOff x="2204826" y="1867297"/>
            <a:chExt cx="744843" cy="745497"/>
          </a:xfrm>
        </p:grpSpPr>
        <p:sp>
          <p:nvSpPr>
            <p:cNvPr id="138" name="Google Shape;138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334771" y="2321462"/>
            <a:ext cx="232622" cy="222268"/>
            <a:chOff x="1212251" y="1954572"/>
            <a:chExt cx="744843" cy="745497"/>
          </a:xfrm>
        </p:grpSpPr>
        <p:sp>
          <p:nvSpPr>
            <p:cNvPr id="141" name="Google Shape;141;p3"/>
            <p:cNvSpPr/>
            <p:nvPr/>
          </p:nvSpPr>
          <p:spPr>
            <a:xfrm rot="-419100">
              <a:off x="1250460" y="1992732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250465" y="1992713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3"/>
          <p:cNvGrpSpPr/>
          <p:nvPr/>
        </p:nvGrpSpPr>
        <p:grpSpPr>
          <a:xfrm>
            <a:off x="5866626" y="2580725"/>
            <a:ext cx="209822" cy="210007"/>
            <a:chOff x="2204826" y="1867297"/>
            <a:chExt cx="744843" cy="745497"/>
          </a:xfrm>
        </p:grpSpPr>
        <p:sp>
          <p:nvSpPr>
            <p:cNvPr id="144" name="Google Shape;144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B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5006625" y="3235163"/>
            <a:ext cx="209822" cy="210007"/>
            <a:chOff x="2204826" y="1867297"/>
            <a:chExt cx="744843" cy="745497"/>
          </a:xfrm>
        </p:grpSpPr>
        <p:sp>
          <p:nvSpPr>
            <p:cNvPr id="147" name="Google Shape;147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5421562" y="2078737"/>
            <a:ext cx="209822" cy="210007"/>
            <a:chOff x="2204826" y="1867297"/>
            <a:chExt cx="744843" cy="745497"/>
          </a:xfrm>
        </p:grpSpPr>
        <p:sp>
          <p:nvSpPr>
            <p:cNvPr id="150" name="Google Shape;150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3411728" y="3373094"/>
            <a:ext cx="209822" cy="210007"/>
            <a:chOff x="2204826" y="1867297"/>
            <a:chExt cx="744843" cy="745497"/>
          </a:xfrm>
        </p:grpSpPr>
        <p:sp>
          <p:nvSpPr>
            <p:cNvPr id="153" name="Google Shape;153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3"/>
          <p:cNvSpPr txBox="1"/>
          <p:nvPr/>
        </p:nvSpPr>
        <p:spPr>
          <a:xfrm>
            <a:off x="7184709" y="1910818"/>
            <a:ext cx="1899978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10.16 MT from China, Oman, UAE, Egypt, and Ukraine</a:t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7197080" y="4192275"/>
            <a:ext cx="1247108" cy="5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$400 Billion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" name="Google Shape;157;p3"/>
          <p:cNvGrpSpPr/>
          <p:nvPr/>
        </p:nvGrpSpPr>
        <p:grpSpPr>
          <a:xfrm>
            <a:off x="6963763" y="2741460"/>
            <a:ext cx="247626" cy="223419"/>
            <a:chOff x="2204826" y="1867297"/>
            <a:chExt cx="744843" cy="745497"/>
          </a:xfrm>
        </p:grpSpPr>
        <p:sp>
          <p:nvSpPr>
            <p:cNvPr id="158" name="Google Shape;158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3"/>
          <p:cNvGrpSpPr/>
          <p:nvPr/>
        </p:nvGrpSpPr>
        <p:grpSpPr>
          <a:xfrm>
            <a:off x="6950666" y="1549638"/>
            <a:ext cx="245203" cy="267613"/>
            <a:chOff x="2204826" y="1867297"/>
            <a:chExt cx="744843" cy="745497"/>
          </a:xfrm>
        </p:grpSpPr>
        <p:sp>
          <p:nvSpPr>
            <p:cNvPr id="161" name="Google Shape;161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6934532" y="4016294"/>
            <a:ext cx="244962" cy="226083"/>
            <a:chOff x="2204826" y="1867297"/>
            <a:chExt cx="744843" cy="745497"/>
          </a:xfrm>
        </p:grpSpPr>
        <p:sp>
          <p:nvSpPr>
            <p:cNvPr id="164" name="Google Shape;164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4746356" y="2893359"/>
            <a:ext cx="232622" cy="222268"/>
            <a:chOff x="1212251" y="1954572"/>
            <a:chExt cx="744843" cy="745497"/>
          </a:xfrm>
        </p:grpSpPr>
        <p:sp>
          <p:nvSpPr>
            <p:cNvPr id="167" name="Google Shape;167;p3"/>
            <p:cNvSpPr/>
            <p:nvPr/>
          </p:nvSpPr>
          <p:spPr>
            <a:xfrm rot="-419100">
              <a:off x="1250460" y="1992732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50465" y="1992713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A3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"/>
          <p:cNvSpPr txBox="1"/>
          <p:nvPr/>
        </p:nvSpPr>
        <p:spPr>
          <a:xfrm>
            <a:off x="7183388" y="1456070"/>
            <a:ext cx="1326483" cy="402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FY22 UREA import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7199082" y="2637917"/>
            <a:ext cx="1625878" cy="402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2021-22 MOP import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7203050" y="3931369"/>
            <a:ext cx="1326483" cy="402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2022 Export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7195869" y="3126800"/>
            <a:ext cx="1844536" cy="748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5.1 MT out of which 17.6 %  from Belarus </a:t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3072254" y="2547197"/>
            <a:ext cx="209822" cy="210007"/>
            <a:chOff x="2204826" y="1867297"/>
            <a:chExt cx="744843" cy="745497"/>
          </a:xfrm>
        </p:grpSpPr>
        <p:sp>
          <p:nvSpPr>
            <p:cNvPr id="174" name="Google Shape;174;p3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713225" y="451009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3500"/>
              <a:t>FERTILIZERS</a:t>
            </a:r>
            <a:endParaRPr sz="3500"/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713224" y="1275440"/>
            <a:ext cx="7934829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400"/>
              <a:t>Current Scenario of Indian Fertilizers: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The Production of </a:t>
            </a:r>
            <a:r>
              <a:rPr b="1" lang="en-IN" sz="1400" u="sng">
                <a:latin typeface="Montserrat Light"/>
                <a:ea typeface="Montserrat Light"/>
                <a:cs typeface="Montserrat Light"/>
                <a:sym typeface="Montserrat Light"/>
              </a:rPr>
              <a:t>Urea</a:t>
            </a: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 in India has reached near </a:t>
            </a:r>
            <a:r>
              <a:rPr lang="en-IN" sz="1400" u="sng">
                <a:latin typeface="Montserrat Light"/>
                <a:ea typeface="Montserrat Light"/>
                <a:cs typeface="Montserrat Light"/>
                <a:sym typeface="Montserrat Light"/>
              </a:rPr>
              <a:t>Self-Sufficiency</a:t>
            </a: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. The requirement for Nitrogenous Fertilizers is met through the Indigenous industry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IN"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“With this extraordinary </a:t>
            </a:r>
            <a:r>
              <a:rPr b="1" i="0" lang="en-IN" sz="1400" u="sng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milestone of $400 billion exports</a:t>
            </a:r>
            <a:r>
              <a:rPr b="0" i="0" lang="en-IN"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India can move up from the current </a:t>
            </a:r>
            <a:r>
              <a:rPr b="1" i="1" lang="en-IN" sz="1400" u="sng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20th position to 15th</a:t>
            </a:r>
            <a:r>
              <a:rPr b="0" i="0" lang="en-IN"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 by surpassing the UAE, Switzerland, Spain, and other countries in 2022,”</a:t>
            </a:r>
            <a:endParaRPr sz="14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graphicFrame>
        <p:nvGraphicFramePr>
          <p:cNvPr id="182" name="Google Shape;182;p4"/>
          <p:cNvGraphicFramePr/>
          <p:nvPr/>
        </p:nvGraphicFramePr>
        <p:xfrm>
          <a:off x="713224" y="34678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{4574169D-D814-4407-8A03-CED84E1B986B}</a:tableStyleId>
              </a:tblPr>
              <a:tblGrid>
                <a:gridCol w="2074050"/>
                <a:gridCol w="1961700"/>
                <a:gridCol w="2109025"/>
                <a:gridCol w="1644450"/>
              </a:tblGrid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sng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FERTILIZERS</a:t>
                      </a:r>
                      <a:endParaRPr b="1" i="0" sz="1100" u="sng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REQUIRED/YEAR</a:t>
                      </a:r>
                      <a:b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MILLION TON (MT)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DOMESTIC PRODUCTION</a:t>
                      </a:r>
                      <a:b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MILLION TON (MT)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MILLION TON (MT)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UREA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37.16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10.16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DAP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MOP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5.1</a:t>
                      </a:r>
                      <a:endParaRPr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5.1</a:t>
                      </a:r>
                      <a:endParaRPr/>
                    </a:p>
                  </a:txBody>
                  <a:tcPr marT="7025" marB="0" marR="7025" marL="7025" anchor="b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COMPLEX FERTILIZERS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9.5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3.5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025" marB="0" marR="7025" marL="70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7305523" y="2276026"/>
            <a:ext cx="744843" cy="745497"/>
            <a:chOff x="2204826" y="1867297"/>
            <a:chExt cx="744843" cy="745497"/>
          </a:xfrm>
        </p:grpSpPr>
        <p:sp>
          <p:nvSpPr>
            <p:cNvPr id="188" name="Google Shape;188;p5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6B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5195301" y="2261872"/>
            <a:ext cx="744843" cy="745497"/>
            <a:chOff x="2204826" y="1867297"/>
            <a:chExt cx="744843" cy="745497"/>
          </a:xfrm>
        </p:grpSpPr>
        <p:sp>
          <p:nvSpPr>
            <p:cNvPr id="191" name="Google Shape;191;p5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rgbClr val="DCC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3203831" y="2261872"/>
            <a:ext cx="744843" cy="745497"/>
            <a:chOff x="2204826" y="1867297"/>
            <a:chExt cx="744843" cy="745497"/>
          </a:xfrm>
        </p:grpSpPr>
        <p:sp>
          <p:nvSpPr>
            <p:cNvPr id="194" name="Google Shape;194;p5"/>
            <p:cNvSpPr/>
            <p:nvPr/>
          </p:nvSpPr>
          <p:spPr>
            <a:xfrm rot="-419100">
              <a:off x="2243035" y="1905457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243040" y="1905438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1212360" y="2261872"/>
            <a:ext cx="744843" cy="745497"/>
            <a:chOff x="1212251" y="1954572"/>
            <a:chExt cx="744843" cy="745497"/>
          </a:xfrm>
        </p:grpSpPr>
        <p:sp>
          <p:nvSpPr>
            <p:cNvPr id="197" name="Google Shape;197;p5"/>
            <p:cNvSpPr/>
            <p:nvPr/>
          </p:nvSpPr>
          <p:spPr>
            <a:xfrm rot="-419100">
              <a:off x="1250460" y="1992732"/>
              <a:ext cx="668426" cy="669177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250465" y="1992713"/>
              <a:ext cx="668415" cy="669166"/>
            </a:xfrm>
            <a:custGeom>
              <a:rect b="b" l="l" r="r" t="t"/>
              <a:pathLst>
                <a:path extrusionOk="0" h="12467" w="12453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2800"/>
              <a:t>MAIN FERTILIZERS PRODUCED IN INDIA</a:t>
            </a:r>
            <a:endParaRPr sz="2800"/>
          </a:p>
        </p:txBody>
      </p:sp>
      <p:sp>
        <p:nvSpPr>
          <p:cNvPr id="200" name="Google Shape;200;p5"/>
          <p:cNvSpPr txBox="1"/>
          <p:nvPr>
            <p:ph idx="2" type="title"/>
          </p:nvPr>
        </p:nvSpPr>
        <p:spPr>
          <a:xfrm>
            <a:off x="713431" y="239747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01</a:t>
            </a:r>
            <a:endParaRPr/>
          </a:p>
        </p:txBody>
      </p:sp>
      <p:sp>
        <p:nvSpPr>
          <p:cNvPr id="201" name="Google Shape;201;p5"/>
          <p:cNvSpPr txBox="1"/>
          <p:nvPr>
            <p:ph idx="1" type="subTitle"/>
          </p:nvPr>
        </p:nvSpPr>
        <p:spPr>
          <a:xfrm>
            <a:off x="713431" y="3450675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i="0" lang="en-I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lso known as Carbamide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5"/>
          <p:cNvSpPr txBox="1"/>
          <p:nvPr>
            <p:ph idx="3" type="subTitle"/>
          </p:nvPr>
        </p:nvSpPr>
        <p:spPr>
          <a:xfrm>
            <a:off x="713431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-IN"/>
              <a:t>UREA</a:t>
            </a:r>
            <a:endParaRPr/>
          </a:p>
        </p:txBody>
      </p:sp>
      <p:sp>
        <p:nvSpPr>
          <p:cNvPr id="203" name="Google Shape;203;p5"/>
          <p:cNvSpPr txBox="1"/>
          <p:nvPr>
            <p:ph idx="4" type="title"/>
          </p:nvPr>
        </p:nvSpPr>
        <p:spPr>
          <a:xfrm>
            <a:off x="2704902" y="239747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02</a:t>
            </a:r>
            <a:endParaRPr/>
          </a:p>
        </p:txBody>
      </p:sp>
      <p:sp>
        <p:nvSpPr>
          <p:cNvPr id="204" name="Google Shape;204;p5"/>
          <p:cNvSpPr txBox="1"/>
          <p:nvPr>
            <p:ph idx="5" type="subTitle"/>
          </p:nvPr>
        </p:nvSpPr>
        <p:spPr>
          <a:xfrm>
            <a:off x="2704902" y="3450675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IN" sz="1500"/>
              <a:t>DI-AMMONIUM PHOSPHATE</a:t>
            </a:r>
            <a:endParaRPr sz="1500"/>
          </a:p>
        </p:txBody>
      </p:sp>
      <p:sp>
        <p:nvSpPr>
          <p:cNvPr id="205" name="Google Shape;205;p5"/>
          <p:cNvSpPr txBox="1"/>
          <p:nvPr>
            <p:ph idx="6" type="subTitle"/>
          </p:nvPr>
        </p:nvSpPr>
        <p:spPr>
          <a:xfrm>
            <a:off x="2704902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-IN"/>
              <a:t>DAP</a:t>
            </a:r>
            <a:endParaRPr/>
          </a:p>
        </p:txBody>
      </p:sp>
      <p:sp>
        <p:nvSpPr>
          <p:cNvPr id="206" name="Google Shape;206;p5"/>
          <p:cNvSpPr txBox="1"/>
          <p:nvPr>
            <p:ph idx="7" type="title"/>
          </p:nvPr>
        </p:nvSpPr>
        <p:spPr>
          <a:xfrm>
            <a:off x="4696373" y="239747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03</a:t>
            </a:r>
            <a:endParaRPr/>
          </a:p>
        </p:txBody>
      </p:sp>
      <p:sp>
        <p:nvSpPr>
          <p:cNvPr id="207" name="Google Shape;207;p5"/>
          <p:cNvSpPr txBox="1"/>
          <p:nvPr>
            <p:ph idx="8" type="subTitle"/>
          </p:nvPr>
        </p:nvSpPr>
        <p:spPr>
          <a:xfrm>
            <a:off x="4696373" y="3450675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IN" sz="1500"/>
              <a:t>SINGLE SUPER PHOSPHATE</a:t>
            </a:r>
            <a:endParaRPr sz="1500"/>
          </a:p>
        </p:txBody>
      </p:sp>
      <p:sp>
        <p:nvSpPr>
          <p:cNvPr id="208" name="Google Shape;208;p5"/>
          <p:cNvSpPr txBox="1"/>
          <p:nvPr>
            <p:ph idx="9" type="subTitle"/>
          </p:nvPr>
        </p:nvSpPr>
        <p:spPr>
          <a:xfrm>
            <a:off x="4696373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-IN"/>
              <a:t>SSP</a:t>
            </a:r>
            <a:endParaRPr/>
          </a:p>
        </p:txBody>
      </p:sp>
      <p:sp>
        <p:nvSpPr>
          <p:cNvPr id="209" name="Google Shape;209;p5"/>
          <p:cNvSpPr txBox="1"/>
          <p:nvPr>
            <p:ph idx="13" type="title"/>
          </p:nvPr>
        </p:nvSpPr>
        <p:spPr>
          <a:xfrm>
            <a:off x="6841135" y="2411625"/>
            <a:ext cx="1742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/>
              <a:t>04</a:t>
            </a:r>
            <a:endParaRPr/>
          </a:p>
        </p:txBody>
      </p:sp>
      <p:sp>
        <p:nvSpPr>
          <p:cNvPr id="210" name="Google Shape;210;p5"/>
          <p:cNvSpPr txBox="1"/>
          <p:nvPr>
            <p:ph idx="14" type="subTitle"/>
          </p:nvPr>
        </p:nvSpPr>
        <p:spPr>
          <a:xfrm>
            <a:off x="6577781" y="3450675"/>
            <a:ext cx="2212257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IN"/>
              <a:t>NPK variants, multi-chemical combined fertilizers </a:t>
            </a:r>
            <a:endParaRPr/>
          </a:p>
        </p:txBody>
      </p:sp>
      <p:sp>
        <p:nvSpPr>
          <p:cNvPr id="211" name="Google Shape;211;p5"/>
          <p:cNvSpPr txBox="1"/>
          <p:nvPr>
            <p:ph idx="15" type="subTitle"/>
          </p:nvPr>
        </p:nvSpPr>
        <p:spPr>
          <a:xfrm>
            <a:off x="6812559" y="3074175"/>
            <a:ext cx="174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-IN"/>
              <a:t>COMPLEXES</a:t>
            </a:r>
            <a:endParaRPr/>
          </a:p>
        </p:txBody>
      </p:sp>
      <p:grpSp>
        <p:nvGrpSpPr>
          <p:cNvPr id="212" name="Google Shape;212;p5"/>
          <p:cNvGrpSpPr/>
          <p:nvPr/>
        </p:nvGrpSpPr>
        <p:grpSpPr>
          <a:xfrm>
            <a:off x="5444672" y="1716720"/>
            <a:ext cx="257962" cy="352762"/>
            <a:chOff x="897141" y="3359875"/>
            <a:chExt cx="257962" cy="352762"/>
          </a:xfrm>
        </p:grpSpPr>
        <p:sp>
          <p:nvSpPr>
            <p:cNvPr id="213" name="Google Shape;213;p5"/>
            <p:cNvSpPr/>
            <p:nvPr/>
          </p:nvSpPr>
          <p:spPr>
            <a:xfrm>
              <a:off x="897141" y="3359875"/>
              <a:ext cx="257962" cy="352762"/>
            </a:xfrm>
            <a:custGeom>
              <a:rect b="b" l="l" r="r" t="t"/>
              <a:pathLst>
                <a:path extrusionOk="0" h="11074" w="8098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945688" y="3593691"/>
              <a:ext cx="160485" cy="89736"/>
            </a:xfrm>
            <a:custGeom>
              <a:rect b="b" l="l" r="r" t="t"/>
              <a:pathLst>
                <a:path extrusionOk="0" h="2817" w="5038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045076" y="3638256"/>
              <a:ext cx="27332" cy="27714"/>
            </a:xfrm>
            <a:custGeom>
              <a:rect b="b" l="l" r="r" t="t"/>
              <a:pathLst>
                <a:path extrusionOk="0" h="870" w="858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976046" y="3643194"/>
              <a:ext cx="28096" cy="27332"/>
            </a:xfrm>
            <a:custGeom>
              <a:rect b="b" l="l" r="r" t="t"/>
              <a:pathLst>
                <a:path extrusionOk="0" h="858" w="882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04493" y="3613218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991209" y="3555975"/>
              <a:ext cx="31505" cy="31122"/>
            </a:xfrm>
            <a:custGeom>
              <a:rect b="b" l="l" r="r" t="t"/>
              <a:pathLst>
                <a:path extrusionOk="0" h="977" w="989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023447" y="3528261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008284" y="3488442"/>
              <a:ext cx="28096" cy="27714"/>
            </a:xfrm>
            <a:custGeom>
              <a:rect b="b" l="l" r="r" t="t"/>
              <a:pathLst>
                <a:path extrusionOk="0" h="870" w="882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1392726" y="1718109"/>
            <a:ext cx="379489" cy="366046"/>
            <a:chOff x="1284212" y="1963766"/>
            <a:chExt cx="379489" cy="366046"/>
          </a:xfrm>
        </p:grpSpPr>
        <p:sp>
          <p:nvSpPr>
            <p:cNvPr id="222" name="Google Shape;222;p5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3447268" y="1801531"/>
            <a:ext cx="252062" cy="305122"/>
            <a:chOff x="5184517" y="2459481"/>
            <a:chExt cx="252062" cy="305122"/>
          </a:xfrm>
        </p:grpSpPr>
        <p:sp>
          <p:nvSpPr>
            <p:cNvPr id="225" name="Google Shape;225;p5"/>
            <p:cNvSpPr/>
            <p:nvPr/>
          </p:nvSpPr>
          <p:spPr>
            <a:xfrm>
              <a:off x="5383486" y="2674747"/>
              <a:ext cx="13273" cy="13305"/>
            </a:xfrm>
            <a:custGeom>
              <a:rect b="b" l="l" r="r" t="t"/>
              <a:pathLst>
                <a:path extrusionOk="0" h="418" w="417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350128" y="2724402"/>
              <a:ext cx="11395" cy="11395"/>
            </a:xfrm>
            <a:custGeom>
              <a:rect b="b" l="l" r="r" t="t"/>
              <a:pathLst>
                <a:path extrusionOk="0" h="358" w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254638" y="2666376"/>
              <a:ext cx="11395" cy="11427"/>
            </a:xfrm>
            <a:custGeom>
              <a:rect b="b" l="l" r="r" t="t"/>
              <a:pathLst>
                <a:path extrusionOk="0" h="359" w="358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5273959" y="2724402"/>
              <a:ext cx="11395" cy="11395"/>
            </a:xfrm>
            <a:custGeom>
              <a:rect b="b" l="l" r="r" t="t"/>
              <a:pathLst>
                <a:path extrusionOk="0" h="358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308049" y="2678917"/>
              <a:ext cx="14451" cy="14037"/>
            </a:xfrm>
            <a:custGeom>
              <a:rect b="b" l="l" r="r" t="t"/>
              <a:pathLst>
                <a:path extrusionOk="0" h="441" w="454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184517" y="2459481"/>
              <a:ext cx="252062" cy="305122"/>
            </a:xfrm>
            <a:custGeom>
              <a:rect b="b" l="l" r="r" t="t"/>
              <a:pathLst>
                <a:path extrusionOk="0" h="9586" w="7919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5"/>
          <p:cNvSpPr/>
          <p:nvPr/>
        </p:nvSpPr>
        <p:spPr>
          <a:xfrm>
            <a:off x="7506276" y="1799768"/>
            <a:ext cx="343335" cy="343303"/>
          </a:xfrm>
          <a:custGeom>
            <a:rect b="b" l="l" r="r" t="t"/>
            <a:pathLst>
              <a:path extrusionOk="0" h="10811" w="10812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/>
        </p:nvSpPr>
        <p:spPr>
          <a:xfrm>
            <a:off x="946560" y="670067"/>
            <a:ext cx="7250879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</a:pPr>
            <a:r>
              <a:rPr b="0" i="0" lang="en-IN" sz="3500" u="none" cap="none" strike="noStrike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INDUSTRY ANALYSIS</a:t>
            </a:r>
            <a:endParaRPr/>
          </a:p>
        </p:txBody>
      </p:sp>
      <p:sp>
        <p:nvSpPr>
          <p:cNvPr id="237" name="Google Shape;237;p6"/>
          <p:cNvSpPr txBox="1"/>
          <p:nvPr>
            <p:ph idx="1" type="subTitle"/>
          </p:nvPr>
        </p:nvSpPr>
        <p:spPr>
          <a:xfrm>
            <a:off x="831236" y="2834376"/>
            <a:ext cx="7717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IN"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Indian fertilizer industry comprises various government and private fertilizer companies which produce a variety of fertilizers</a:t>
            </a:r>
            <a:r>
              <a:rPr lang="en-IN"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Indian Farmers Fertiliser Cooperative Limited (IFFCO), is the largest fertilizer manufacturer and marketer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IN" sz="1400">
                <a:latin typeface="Montserrat Light"/>
                <a:ea typeface="Montserrat Light"/>
                <a:cs typeface="Montserrat Light"/>
                <a:sym typeface="Montserrat Light"/>
              </a:rPr>
              <a:t>65</a:t>
            </a: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 Large sized Fertilizer Plants in India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IN" sz="1400">
                <a:latin typeface="Montserrat Light"/>
                <a:ea typeface="Montserrat Light"/>
                <a:cs typeface="Montserrat Light"/>
                <a:sym typeface="Montserrat Light"/>
              </a:rPr>
              <a:t>32</a:t>
            </a: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 units of Urea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IN" sz="1400">
                <a:latin typeface="Montserrat Light"/>
                <a:ea typeface="Montserrat Light"/>
                <a:cs typeface="Montserrat Light"/>
                <a:sym typeface="Montserrat Light"/>
              </a:rPr>
              <a:t>20</a:t>
            </a: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 Units of DAP &amp; Complex Fertilizers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IN" sz="1400">
                <a:latin typeface="Montserrat Light"/>
                <a:ea typeface="Montserrat Light"/>
                <a:cs typeface="Montserrat Light"/>
                <a:sym typeface="Montserrat Light"/>
              </a:rPr>
              <a:t>13</a:t>
            </a: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 units of Ammonium Phosphate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400">
                <a:latin typeface="Montserrat Light"/>
                <a:ea typeface="Montserrat Light"/>
                <a:cs typeface="Montserrat Light"/>
                <a:sym typeface="Montserrat Light"/>
              </a:rPr>
              <a:t>Nitrogenous Fertilizers – 88 % Urea, 10 % DAP % 2% Ammonium Fertilizers.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2000"/>
              <a:t>FERTILIZERS NUTRIENTS </a:t>
            </a:r>
            <a:br>
              <a:rPr lang="en-IN" sz="2000"/>
            </a:br>
            <a:r>
              <a:rPr lang="en-IN" sz="2000"/>
              <a:t>(NBS RATE rs/kg)</a:t>
            </a:r>
            <a:endParaRPr sz="2000"/>
          </a:p>
        </p:txBody>
      </p:sp>
      <p:graphicFrame>
        <p:nvGraphicFramePr>
          <p:cNvPr id="243" name="Google Shape;243;p7"/>
          <p:cNvGraphicFramePr/>
          <p:nvPr/>
        </p:nvGraphicFramePr>
        <p:xfrm>
          <a:off x="669990" y="13515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{4574169D-D814-4407-8A03-CED84E1B986B}</a:tableStyleId>
              </a:tblPr>
              <a:tblGrid>
                <a:gridCol w="1560800"/>
                <a:gridCol w="1560800"/>
                <a:gridCol w="1560800"/>
                <a:gridCol w="1560800"/>
                <a:gridCol w="1560800"/>
              </a:tblGrid>
              <a:tr h="3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sng" cap="none" strike="noStrike">
                          <a:solidFill>
                            <a:schemeClr val="lt1"/>
                          </a:solidFill>
                        </a:rPr>
                        <a:t>Nutrients</a:t>
                      </a:r>
                      <a:br>
                        <a:rPr b="1" lang="en-IN" sz="105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b="1" lang="en-IN" sz="1050" u="none" cap="none" strike="noStrike">
                          <a:solidFill>
                            <a:schemeClr val="lt1"/>
                          </a:solidFill>
                        </a:rPr>
                        <a:t>Year</a:t>
                      </a:r>
                      <a:endParaRPr b="1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chemeClr val="lt1"/>
                          </a:solidFill>
                        </a:rPr>
                        <a:t>"N" Nitrogen</a:t>
                      </a:r>
                      <a:endParaRPr b="1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chemeClr val="lt1"/>
                          </a:solidFill>
                        </a:rPr>
                        <a:t>"P" Phosphate</a:t>
                      </a:r>
                      <a:endParaRPr b="1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chemeClr val="lt1"/>
                          </a:solidFill>
                        </a:rPr>
                        <a:t>"K" Potash</a:t>
                      </a:r>
                      <a:endParaRPr b="1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50" u="none" cap="none" strike="noStrike">
                          <a:solidFill>
                            <a:schemeClr val="lt1"/>
                          </a:solidFill>
                        </a:rPr>
                        <a:t>"S" Sulphur</a:t>
                      </a:r>
                      <a:endParaRPr b="1" i="0" sz="10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2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2011-2012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27.153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32.338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28.756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1.677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2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2012-2013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21.804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1.677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2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2013-2014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20.875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18.679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18.833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1.677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2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2014-2015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20.875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18.679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15.5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1.677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2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2015-2016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20.875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18.679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15.5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1.677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28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2016-2017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15.854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13.241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15.47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2.044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3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2017-2018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18.989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14.997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12.395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2.24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3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2018-2019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18.901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15.216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11.124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2.722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3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2019-2020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18.901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15.216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11.124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3.562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3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2020-2021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18.789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14.888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10.116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2.374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  <a:tr h="3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2021-2022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18.789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45.323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10.116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900" u="none" cap="none" strike="noStrike">
                          <a:solidFill>
                            <a:schemeClr val="lt1"/>
                          </a:solidFill>
                        </a:rPr>
                        <a:t>2.374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75" marB="0" marR="5675" marL="56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3000"/>
              <a:t>Fertilizer Consumption</a:t>
            </a:r>
            <a:endParaRPr sz="3000"/>
          </a:p>
        </p:txBody>
      </p:sp>
      <p:sp>
        <p:nvSpPr>
          <p:cNvPr id="249" name="Google Shape;249;p8"/>
          <p:cNvSpPr txBox="1"/>
          <p:nvPr>
            <p:ph idx="1" type="subTitle"/>
          </p:nvPr>
        </p:nvSpPr>
        <p:spPr>
          <a:xfrm>
            <a:off x="713224" y="1718200"/>
            <a:ext cx="7717500" cy="2330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Urea and DAP are the most Popular fertilizers accounting for 53% and 18 % respectively, of the total fertilizer material consumed in the country.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The agreed ratio of NPK elements for balanced soil health and crop growth is 4:2:1 but the average ratio of NPK use In India is 8.2 : 3.2 : 1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This also is heavily skewed in different 33.7 : 8 : 1 in Punjab which is highest and 1.3 :0.7 : 1 in Kerala which is lowest in 2020-21.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N" sz="2800"/>
              <a:t>Paradigm shift in Fertilizer sector in india</a:t>
            </a:r>
            <a:endParaRPr sz="2800"/>
          </a:p>
        </p:txBody>
      </p:sp>
      <p:sp>
        <p:nvSpPr>
          <p:cNvPr id="255" name="Google Shape;255;p9"/>
          <p:cNvSpPr txBox="1"/>
          <p:nvPr>
            <p:ph idx="7" type="subTitle"/>
          </p:nvPr>
        </p:nvSpPr>
        <p:spPr>
          <a:xfrm>
            <a:off x="713225" y="1274667"/>
            <a:ext cx="7717500" cy="3049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Fertilizer Consumption an food grain production is closely correlated.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Food grain Production increasing steadily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/>
              <a:t>Current </a:t>
            </a:r>
            <a:r>
              <a:rPr b="1" lang="en-IN"/>
              <a:t>Crop Production needs to be increased</a:t>
            </a:r>
            <a:r>
              <a:rPr lang="en-IN"/>
              <a:t> by up to </a:t>
            </a:r>
            <a:r>
              <a:rPr b="1" lang="en-IN"/>
              <a:t>70%</a:t>
            </a:r>
            <a:r>
              <a:rPr lang="en-IN"/>
              <a:t> to satisfy future food demand.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 India at present, in about 145 lakh hectares area, Kharif crops and in about 119 lakh hectares area, rabi crops are being taken up.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total grain demand will increase from </a:t>
            </a:r>
            <a:r>
              <a:rPr b="1" i="0" lang="en-IN"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201 million </a:t>
            </a:r>
            <a:r>
              <a:rPr b="1" i="0" lang="en-IN" sz="1400" u="sng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tonnes in 2000 to about 291 and 377 million tonnes by 2025 </a:t>
            </a:r>
            <a:r>
              <a:rPr i="0" lang="en-IN"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and 2050</a:t>
            </a:r>
            <a:r>
              <a:rPr b="0" i="0" lang="en-I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respectively.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 the higher demand in the fertilizer sector in the upcoming years</a:t>
            </a:r>
            <a:r>
              <a:rPr lang="en-I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IN"/>
              <a:t>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O Monthly Project Report by Slidesgo">
  <a:themeElements>
    <a:clrScheme name="Simple Light">
      <a:dk1>
        <a:srgbClr val="00343E"/>
      </a:dk1>
      <a:lt1>
        <a:srgbClr val="FFFFFF"/>
      </a:lt1>
      <a:dk2>
        <a:srgbClr val="00343E"/>
      </a:dk2>
      <a:lt2>
        <a:srgbClr val="FFFFFF"/>
      </a:lt2>
      <a:accent1>
        <a:srgbClr val="00677B"/>
      </a:accent1>
      <a:accent2>
        <a:srgbClr val="00AFAD"/>
      </a:accent2>
      <a:accent3>
        <a:srgbClr val="77D6CD"/>
      </a:accent3>
      <a:accent4>
        <a:srgbClr val="6B91C8"/>
      </a:accent4>
      <a:accent5>
        <a:srgbClr val="BF85AE"/>
      </a:accent5>
      <a:accent6>
        <a:srgbClr val="DCC19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