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8772763" cy="2743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Zm8WPIhuG3pquZxJO6uQIPfE/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B896C-AA19-4549-B7AC-1183311CF178}">
  <a:tblStyle styleId="{333B896C-AA19-4549-B7AC-1183311CF1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7E9"/>
          </a:solidFill>
        </a:fill>
      </a:tcStyle>
    </a:wholeTbl>
    <a:band1H>
      <a:tcTxStyle b="off" i="off"/>
      <a:tcStyle>
        <a:tcBdr/>
        <a:fill>
          <a:solidFill>
            <a:srgbClr val="EFCBD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BD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94699"/>
  </p:normalViewPr>
  <p:slideViewPr>
    <p:cSldViewPr snapToGrid="0">
      <p:cViewPr>
        <p:scale>
          <a:sx n="53" d="100"/>
          <a:sy n="53" d="100"/>
        </p:scale>
        <p:origin x="-579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pharmaccess.sharepoint.com/sites/momcareteam/Shared%20Documents/General/MomCare%20Presentations/20230315%20Results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D0-7C42-9C0D-8B4076B10AD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D0-7C42-9C0D-8B4076B10ADA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D0-7C42-9C0D-8B4076B10ADA}"/>
              </c:ext>
            </c:extLst>
          </c:dPt>
          <c:cat>
            <c:strRef>
              <c:f>Sheet1!$A$2:$A$4</c:f>
              <c:strCache>
                <c:ptCount val="3"/>
                <c:pt idx="0">
                  <c:v>Kenya</c:v>
                </c:pt>
                <c:pt idx="1">
                  <c:v>Tanzania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118</c:v>
                </c:pt>
                <c:pt idx="1">
                  <c:v>72</c:v>
                </c:pt>
                <c:pt idx="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Baseline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6-75D0-7C42-9C0D-8B4076B10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61958214495371"/>
          <c:y val="0.11629216031915726"/>
          <c:w val="0.84469396824351806"/>
          <c:h val="0.715098576831974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Early enrollment</c:v>
                </c:pt>
                <c:pt idx="1">
                  <c:v>ANC profile</c:v>
                </c:pt>
                <c:pt idx="2">
                  <c:v>4+ ANCs</c:v>
                </c:pt>
                <c:pt idx="3">
                  <c:v>Ultrasound*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0.09</c:v>
                </c:pt>
                <c:pt idx="1">
                  <c:v>0.57999999999999996</c:v>
                </c:pt>
                <c:pt idx="2">
                  <c:v>0.43</c:v>
                </c:pt>
                <c:pt idx="3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A-8649-8A42-BF53A038E6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Result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Early enrollment</c:v>
                </c:pt>
                <c:pt idx="1">
                  <c:v>ANC profile</c:v>
                </c:pt>
                <c:pt idx="2">
                  <c:v>4+ ANCs</c:v>
                </c:pt>
                <c:pt idx="3">
                  <c:v>Ultrasound*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0.18</c:v>
                </c:pt>
                <c:pt idx="1">
                  <c:v>0.88</c:v>
                </c:pt>
                <c:pt idx="2">
                  <c:v>0.59</c:v>
                </c:pt>
                <c:pt idx="3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A-8649-8A42-BF53A038E6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Kolom1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Early enrollment</c:v>
                </c:pt>
                <c:pt idx="1">
                  <c:v>ANC profile</c:v>
                </c:pt>
                <c:pt idx="2">
                  <c:v>4+ ANCs</c:v>
                </c:pt>
                <c:pt idx="3">
                  <c:v>Ultrasound*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42A-8649-8A42-BF53A038E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-2076016704"/>
        <c:axId val="-2076014352"/>
      </c:barChart>
      <c:catAx>
        <c:axId val="-2076016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-2076014352"/>
        <c:crosses val="autoZero"/>
        <c:auto val="1"/>
        <c:lblAlgn val="ctr"/>
        <c:lblOffset val="100"/>
        <c:noMultiLvlLbl val="0"/>
      </c:catAx>
      <c:valAx>
        <c:axId val="-2076014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Percentage of mothers who</a:t>
                </a:r>
                <a:r>
                  <a:rPr lang="en-US" sz="1600" b="1" baseline="0" dirty="0">
                    <a:solidFill>
                      <a:schemeClr val="tx1"/>
                    </a:solidFill>
                  </a:rPr>
                  <a:t> received specified service</a:t>
                </a:r>
                <a:endParaRPr lang="en-US" sz="16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-207601670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022855000243863"/>
          <c:y val="3.7069199071233253E-2"/>
          <c:w val="0.85530540796982613"/>
          <c:h val="0.79361730421852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Blad1!$A$5</c:f>
              <c:strCache>
                <c:ptCount val="1"/>
                <c:pt idx="0">
                  <c:v>First MomCare Cohort</c:v>
                </c:pt>
              </c:strCache>
            </c:strRef>
          </c:tx>
          <c:spPr>
            <a:solidFill>
              <a:srgbClr val="FF5100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Blad1!$B$4:$E$4</c:f>
              <c:strCache>
                <c:ptCount val="4"/>
                <c:pt idx="0">
                  <c:v>% full ANC profile</c:v>
                </c:pt>
                <c:pt idx="1">
                  <c:v>4+ ANC visits</c:v>
                </c:pt>
                <c:pt idx="2">
                  <c:v>Ultrasound</c:v>
                </c:pt>
                <c:pt idx="3">
                  <c:v>Facility based delivery</c:v>
                </c:pt>
              </c:strCache>
            </c:strRef>
          </c:cat>
          <c:val>
            <c:numRef>
              <c:f>Blad1!$B$5:$E$5</c:f>
              <c:numCache>
                <c:formatCode>0%</c:formatCode>
                <c:ptCount val="4"/>
                <c:pt idx="0">
                  <c:v>0.75</c:v>
                </c:pt>
                <c:pt idx="1">
                  <c:v>0.38</c:v>
                </c:pt>
                <c:pt idx="2">
                  <c:v>0.7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2-AE48-8687-3C3BD0C822C0}"/>
            </c:ext>
          </c:extLst>
        </c:ser>
        <c:ser>
          <c:idx val="1"/>
          <c:order val="1"/>
          <c:tx>
            <c:strRef>
              <c:f>Blad1!$A$6</c:f>
              <c:strCache>
                <c:ptCount val="1"/>
                <c:pt idx="0">
                  <c:v>9th MomCare cohort</c:v>
                </c:pt>
              </c:strCache>
            </c:strRef>
          </c:tx>
          <c:spPr>
            <a:solidFill>
              <a:srgbClr val="FF51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Blad1!$B$4:$E$4</c:f>
              <c:strCache>
                <c:ptCount val="4"/>
                <c:pt idx="0">
                  <c:v>% full ANC profile</c:v>
                </c:pt>
                <c:pt idx="1">
                  <c:v>4+ ANC visits</c:v>
                </c:pt>
                <c:pt idx="2">
                  <c:v>Ultrasound</c:v>
                </c:pt>
                <c:pt idx="3">
                  <c:v>Facility based delivery</c:v>
                </c:pt>
              </c:strCache>
            </c:strRef>
          </c:cat>
          <c:val>
            <c:numRef>
              <c:f>Blad1!$B$6:$E$6</c:f>
              <c:numCache>
                <c:formatCode>0%</c:formatCode>
                <c:ptCount val="4"/>
                <c:pt idx="0">
                  <c:v>0.9</c:v>
                </c:pt>
                <c:pt idx="1">
                  <c:v>0.54</c:v>
                </c:pt>
                <c:pt idx="2">
                  <c:v>0.85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82-AE48-8687-3C3BD0C82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930416"/>
        <c:axId val="364229471"/>
      </c:barChart>
      <c:catAx>
        <c:axId val="67293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364229471"/>
        <c:crosses val="autoZero"/>
        <c:auto val="1"/>
        <c:lblAlgn val="ctr"/>
        <c:lblOffset val="100"/>
        <c:noMultiLvlLbl val="0"/>
      </c:catAx>
      <c:valAx>
        <c:axId val="364229471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b="1">
                    <a:solidFill>
                      <a:schemeClr val="tx1"/>
                    </a:solidFill>
                  </a:rPr>
                  <a:t>Percentage of mothers who received specified service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672930416"/>
        <c:crosses val="autoZero"/>
        <c:crossBetween val="between"/>
        <c:majorUnit val="0.2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charts are examples, and you may input your data points or use these as a visual reference. To input data, double click the chart.  In the top menu under Chart Tools, click Design, and click Edit.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rgbClr val="FF5100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adding images of charts, pictures, or other graphics, you will need high-resolution versions of those images. We recommend re-creating tables and charts inside of PowerPoint or Excel and then placing them into PowerPoint, so they are high resolution, rather than using screenshots / jpegs. If you use images, graphics, etc. that are low resolution, they will be pixelated and blurry.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F3E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3F3E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blank">
  <p:cSld name="Title Only - 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24930525" y="18977483"/>
            <a:ext cx="11024042" cy="67069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/>
          <p:nvPr/>
        </p:nvSpPr>
        <p:spPr>
          <a:xfrm>
            <a:off x="13095500" y="19034773"/>
            <a:ext cx="11024042" cy="68439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1209233" y="8679785"/>
            <a:ext cx="11024042" cy="170046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36708188" y="8679785"/>
            <a:ext cx="11024042" cy="172017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07046" y="1321882"/>
            <a:ext cx="4625184" cy="2134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3"/>
          <p:cNvGrpSpPr/>
          <p:nvPr/>
        </p:nvGrpSpPr>
        <p:grpSpPr>
          <a:xfrm>
            <a:off x="0" y="26927990"/>
            <a:ext cx="48772763" cy="504010"/>
            <a:chOff x="38408" y="24683714"/>
            <a:chExt cx="48734355" cy="504010"/>
          </a:xfrm>
        </p:grpSpPr>
        <p:grpSp>
          <p:nvGrpSpPr>
            <p:cNvPr id="15" name="Google Shape;15;p3"/>
            <p:cNvGrpSpPr/>
            <p:nvPr/>
          </p:nvGrpSpPr>
          <p:grpSpPr>
            <a:xfrm>
              <a:off x="38408" y="24703184"/>
              <a:ext cx="24693363" cy="484540"/>
              <a:chOff x="23761660" y="4934727"/>
              <a:chExt cx="24693363" cy="484540"/>
            </a:xfrm>
          </p:grpSpPr>
          <p:sp>
            <p:nvSpPr>
              <p:cNvPr id="16" name="Google Shape;16;p3"/>
              <p:cNvSpPr/>
              <p:nvPr/>
            </p:nvSpPr>
            <p:spPr>
              <a:xfrm>
                <a:off x="35625666" y="4934727"/>
                <a:ext cx="12829357" cy="48454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412750" ty="-514350" sx="45000" sy="45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800"/>
                  <a:buFont typeface="Arial"/>
                  <a:buNone/>
                </a:pPr>
                <a:endParaRPr sz="28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23761660" y="4934727"/>
                <a:ext cx="12829357" cy="48454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412750" ty="-514350" sx="45000" sy="45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800"/>
                  <a:buFont typeface="Arial"/>
                  <a:buNone/>
                </a:pPr>
                <a:endParaRPr sz="28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3"/>
            <p:cNvGrpSpPr/>
            <p:nvPr/>
          </p:nvGrpSpPr>
          <p:grpSpPr>
            <a:xfrm>
              <a:off x="23732580" y="24683714"/>
              <a:ext cx="25040183" cy="484540"/>
              <a:chOff x="23732580" y="4915257"/>
              <a:chExt cx="25040183" cy="48454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35943406" y="4915257"/>
                <a:ext cx="12829357" cy="48454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412750" ty="-514350" sx="45000" sy="45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800"/>
                  <a:buFont typeface="Arial"/>
                  <a:buNone/>
                </a:pPr>
                <a:endParaRPr sz="28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3732580" y="4915257"/>
                <a:ext cx="12829357" cy="48454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412750" ty="-514350" sx="45000" sy="45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800"/>
                  <a:buFont typeface="Arial"/>
                  <a:buNone/>
                </a:pPr>
                <a:endParaRPr sz="28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0475" y="3479444"/>
            <a:ext cx="46514705" cy="2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None/>
              <a:defRPr sz="10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3095500" y="19034772"/>
            <a:ext cx="10972800" cy="664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4730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762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•"/>
              <a:defRPr sz="3000">
                <a:solidFill>
                  <a:schemeClr val="dk1"/>
                </a:solidFill>
              </a:defRPr>
            </a:lvl2pPr>
            <a:lvl3pPr marL="1371600" lvl="2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Char char="•"/>
              <a:defRPr sz="3000">
                <a:solidFill>
                  <a:schemeClr val="dk1"/>
                </a:solidFill>
              </a:defRPr>
            </a:lvl3pPr>
            <a:lvl4pPr marL="1828800" lvl="3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NTR"/>
              <a:buChar char="–"/>
              <a:defRPr sz="3000">
                <a:solidFill>
                  <a:schemeClr val="dk1"/>
                </a:solidFill>
              </a:defRPr>
            </a:lvl4pPr>
            <a:lvl5pPr marL="2286000" lvl="4" indent="-354329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1260475" y="8686802"/>
            <a:ext cx="10972800" cy="1699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4730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762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•"/>
              <a:defRPr sz="3000">
                <a:solidFill>
                  <a:schemeClr val="dk1"/>
                </a:solidFill>
              </a:defRPr>
            </a:lvl2pPr>
            <a:lvl3pPr marL="1371600" lvl="2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Char char="•"/>
              <a:defRPr sz="3000">
                <a:solidFill>
                  <a:schemeClr val="dk1"/>
                </a:solidFill>
              </a:defRPr>
            </a:lvl3pPr>
            <a:lvl4pPr marL="1828800" lvl="3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NTR"/>
              <a:buChar char="–"/>
              <a:defRPr sz="3000">
                <a:solidFill>
                  <a:schemeClr val="dk1"/>
                </a:solidFill>
              </a:defRPr>
            </a:lvl4pPr>
            <a:lvl5pPr marL="2286000" lvl="4" indent="-354329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24920575" y="19034772"/>
            <a:ext cx="10972800" cy="664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4730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762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•"/>
              <a:defRPr sz="3000">
                <a:solidFill>
                  <a:schemeClr val="dk1"/>
                </a:solidFill>
              </a:defRPr>
            </a:lvl2pPr>
            <a:lvl3pPr marL="1371600" lvl="2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Char char="•"/>
              <a:defRPr sz="3000">
                <a:solidFill>
                  <a:schemeClr val="dk1"/>
                </a:solidFill>
              </a:defRPr>
            </a:lvl3pPr>
            <a:lvl4pPr marL="1828800" lvl="3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NTR"/>
              <a:buChar char="–"/>
              <a:defRPr sz="3000">
                <a:solidFill>
                  <a:schemeClr val="dk1"/>
                </a:solidFill>
              </a:defRPr>
            </a:lvl4pPr>
            <a:lvl5pPr marL="2286000" lvl="4" indent="-354329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4"/>
          </p:nvPr>
        </p:nvSpPr>
        <p:spPr>
          <a:xfrm>
            <a:off x="36759430" y="8686801"/>
            <a:ext cx="10972800" cy="1720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4730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762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•"/>
              <a:defRPr sz="3000">
                <a:solidFill>
                  <a:schemeClr val="dk1"/>
                </a:solidFill>
              </a:defRPr>
            </a:lvl2pPr>
            <a:lvl3pPr marL="1371600" lvl="2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Char char="•"/>
              <a:defRPr sz="3000">
                <a:solidFill>
                  <a:schemeClr val="dk1"/>
                </a:solidFill>
              </a:defRPr>
            </a:lvl3pPr>
            <a:lvl4pPr marL="1828800" lvl="3" indent="-4381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NTR"/>
              <a:buChar char="–"/>
              <a:defRPr sz="3000">
                <a:solidFill>
                  <a:schemeClr val="dk1"/>
                </a:solidFill>
              </a:defRPr>
            </a:lvl4pPr>
            <a:lvl5pPr marL="2286000" lvl="4" indent="-354329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260475" y="8103406"/>
            <a:ext cx="46515528" cy="228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3071475" y="8742323"/>
            <a:ext cx="22861820" cy="971712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5"/>
          </p:nvPr>
        </p:nvSpPr>
        <p:spPr>
          <a:xfrm>
            <a:off x="14258925" y="9715500"/>
            <a:ext cx="10701338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20"/>
              <a:buNone/>
              <a:defRPr sz="7200" b="0">
                <a:solidFill>
                  <a:schemeClr val="lt1"/>
                </a:solidFill>
              </a:defRPr>
            </a:lvl1pPr>
            <a:lvl2pPr marL="914400" lvl="1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3pPr>
            <a:lvl4pPr marL="1828800" lvl="3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4pPr>
            <a:lvl5pPr marL="2286000" lvl="4" indent="-354329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72">
          <p15:clr>
            <a:srgbClr val="FBAE40"/>
          </p15:clr>
        </p15:guide>
        <p15:guide id="2" pos="794">
          <p15:clr>
            <a:srgbClr val="FBAE40"/>
          </p15:clr>
        </p15:guide>
        <p15:guide id="3" pos="7706">
          <p15:clr>
            <a:srgbClr val="FBAE40"/>
          </p15:clr>
        </p15:guide>
        <p15:guide id="4" pos="8234">
          <p15:clr>
            <a:srgbClr val="FBAE40"/>
          </p15:clr>
        </p15:guide>
        <p15:guide id="5" pos="15170">
          <p15:clr>
            <a:srgbClr val="FBAE40"/>
          </p15:clr>
        </p15:guide>
        <p15:guide id="6" pos="15698">
          <p15:clr>
            <a:srgbClr val="FBAE40"/>
          </p15:clr>
        </p15:guide>
        <p15:guide id="7" pos="22610">
          <p15:clr>
            <a:srgbClr val="FBAE40"/>
          </p15:clr>
        </p15:guide>
        <p15:guide id="8" pos="23138">
          <p15:clr>
            <a:srgbClr val="FBAE40"/>
          </p15:clr>
        </p15:guide>
        <p15:guide id="9" pos="300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674730" y="1460502"/>
            <a:ext cx="43744908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674730" y="7302500"/>
            <a:ext cx="43744908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marR="0" lvl="0" indent="-89916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Clr>
                <a:schemeClr val="accent1"/>
              </a:buClr>
              <a:buSzPts val="1056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4328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968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874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3152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792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75639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704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chart" Target="../charts/chart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chart" Target="../charts/chart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body" idx="3"/>
          </p:nvPr>
        </p:nvSpPr>
        <p:spPr>
          <a:xfrm>
            <a:off x="24920575" y="19034772"/>
            <a:ext cx="10972800" cy="338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800" dirty="0"/>
              <a:t>Figure 2 Improved pregnancy journeys in Tanzania after 18 months </a:t>
            </a: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4730"/>
              <a:buNone/>
            </a:pPr>
            <a:endParaRPr dirty="0"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4"/>
          </p:nvPr>
        </p:nvSpPr>
        <p:spPr>
          <a:xfrm>
            <a:off x="36759430" y="8686801"/>
            <a:ext cx="10972800" cy="1742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960"/>
              <a:buNone/>
            </a:pPr>
            <a:r>
              <a:rPr lang="en-US" dirty="0"/>
              <a:t>Results  </a:t>
            </a:r>
          </a:p>
          <a:p>
            <a:pPr marL="685800" lvl="1" indent="-457200" algn="l" rtl="0">
              <a:spcBef>
                <a:spcPts val="1800"/>
              </a:spcBef>
              <a:spcAft>
                <a:spcPts val="0"/>
              </a:spcAft>
              <a:buSzPts val="3900"/>
              <a:buChar char="•"/>
            </a:pPr>
            <a:r>
              <a:rPr lang="en-US" dirty="0" err="1"/>
              <a:t>MomCare</a:t>
            </a:r>
            <a:r>
              <a:rPr lang="en-US" dirty="0"/>
              <a:t> has been implemented in over 70 clinics in Kenya and Tanzania, supporting over 56.000 mothers to date.</a:t>
            </a:r>
          </a:p>
          <a:p>
            <a:pPr marL="685800" lvl="1" indent="-457200" algn="l" rtl="0">
              <a:spcBef>
                <a:spcPts val="1800"/>
              </a:spcBef>
              <a:spcAft>
                <a:spcPts val="0"/>
              </a:spcAft>
              <a:buSzPts val="3900"/>
              <a:buChar char="•"/>
            </a:pPr>
            <a:r>
              <a:rPr lang="en-US" dirty="0"/>
              <a:t>Throughout the program we measured</a:t>
            </a:r>
          </a:p>
          <a:p>
            <a:pPr marL="1143000" lvl="2" indent="-457200">
              <a:buSzPts val="3900"/>
            </a:pPr>
            <a:r>
              <a:rPr lang="en-US" b="1" dirty="0"/>
              <a:t>Improved adherence </a:t>
            </a:r>
            <a:r>
              <a:rPr lang="en-US" dirty="0"/>
              <a:t>to maternal care (figures 1 &amp; 2), and</a:t>
            </a:r>
          </a:p>
          <a:p>
            <a:pPr marL="1143000" lvl="2" indent="-457200">
              <a:buSzPts val="3900"/>
            </a:pPr>
            <a:r>
              <a:rPr lang="en-US" b="1" dirty="0"/>
              <a:t>Improved risk mitigation </a:t>
            </a:r>
            <a:r>
              <a:rPr lang="en-US" dirty="0"/>
              <a:t>for mothers</a:t>
            </a:r>
          </a:p>
          <a:p>
            <a:pPr marL="1143000" lvl="2" indent="-457200">
              <a:buSzPts val="3900"/>
            </a:pPr>
            <a:r>
              <a:rPr lang="en-US" sz="3000" dirty="0">
                <a:solidFill>
                  <a:schemeClr val="dk1"/>
                </a:solidFill>
              </a:rPr>
              <a:t>At </a:t>
            </a:r>
            <a:r>
              <a:rPr lang="en-US" b="1" dirty="0"/>
              <a:t>l</a:t>
            </a:r>
            <a:r>
              <a:rPr lang="en-US" sz="3000" b="1" dirty="0">
                <a:solidFill>
                  <a:schemeClr val="dk1"/>
                </a:solidFill>
              </a:rPr>
              <a:t>imited increase or decrease </a:t>
            </a:r>
            <a:r>
              <a:rPr lang="en-US" sz="3000" b="0" dirty="0">
                <a:solidFill>
                  <a:schemeClr val="dk1"/>
                </a:solidFill>
              </a:rPr>
              <a:t>in wallet costs </a:t>
            </a:r>
            <a:r>
              <a:rPr lang="en-US" sz="1800" b="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MomCare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does not necessarily aim to minimize journey costs, but enables clinics and patients to utilize available resources in a way to reach the best possible clinical outcomes)</a:t>
            </a:r>
            <a:endParaRPr lang="en-US" sz="1800" b="0" dirty="0">
              <a:solidFill>
                <a:schemeClr val="dk1"/>
              </a:solidFill>
            </a:endParaRPr>
          </a:p>
          <a:p>
            <a:pPr marL="1600200" lvl="3" indent="-457200">
              <a:buSzPts val="3900"/>
            </a:pPr>
            <a:r>
              <a:rPr lang="en-US" dirty="0"/>
              <a:t>$118 to $132 in Kenya</a:t>
            </a:r>
          </a:p>
          <a:p>
            <a:pPr marL="1600200" lvl="3" indent="-457200">
              <a:buSzPts val="3900"/>
            </a:pPr>
            <a:r>
              <a:rPr lang="en-US" b="0" dirty="0">
                <a:solidFill>
                  <a:schemeClr val="dk1"/>
                </a:solidFill>
              </a:rPr>
              <a:t>$31 to $28 in Tanzania</a:t>
            </a:r>
          </a:p>
          <a:p>
            <a:pPr marL="1600200" lvl="3" indent="-457200">
              <a:buSzPts val="3900"/>
            </a:pPr>
            <a:endParaRPr lang="en-US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730"/>
              <a:buNone/>
            </a:pPr>
            <a:r>
              <a:rPr lang="en-US" dirty="0"/>
              <a:t>Conclusion</a:t>
            </a:r>
            <a:endParaRPr dirty="0"/>
          </a:p>
          <a:p>
            <a:pPr marL="685800" lvl="1" indent="-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00"/>
              <a:buChar char="•"/>
            </a:pPr>
            <a:r>
              <a:rPr lang="en-US" dirty="0" err="1"/>
              <a:t>MomCare</a:t>
            </a:r>
            <a:r>
              <a:rPr lang="en-US" dirty="0"/>
              <a:t> proves that value-based healthcare can be successfully implemented in LMICs to improve financing and delivery of maternal care</a:t>
            </a:r>
          </a:p>
          <a:p>
            <a:pPr marL="685800" lvl="1" indent="-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00"/>
              <a:buChar char="•"/>
            </a:pPr>
            <a:r>
              <a:rPr lang="en-US" dirty="0"/>
              <a:t>Providing insights, incentives and financial agency at clinic level can lead to improved delivery of maternal care</a:t>
            </a:r>
          </a:p>
          <a:p>
            <a:pPr marL="0" lvl="0" indent="0" algn="l" rtl="0">
              <a:lnSpc>
                <a:spcPct val="120000"/>
              </a:lnSpc>
              <a:spcBef>
                <a:spcPts val="3600"/>
              </a:spcBef>
              <a:spcAft>
                <a:spcPts val="0"/>
              </a:spcAft>
              <a:buSzPts val="3960"/>
              <a:buNone/>
            </a:pPr>
            <a:r>
              <a:rPr lang="en-US" dirty="0"/>
              <a:t>Recommendations for the field</a:t>
            </a:r>
            <a:endParaRPr dirty="0"/>
          </a:p>
          <a:p>
            <a:pPr marL="685800" lvl="1" indent="-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00"/>
              <a:buChar char="•"/>
            </a:pPr>
            <a:r>
              <a:rPr lang="en-US" dirty="0"/>
              <a:t>Use or adapt the </a:t>
            </a:r>
            <a:r>
              <a:rPr lang="en-US" dirty="0" err="1"/>
              <a:t>MomCare</a:t>
            </a:r>
            <a:r>
              <a:rPr lang="en-US" dirty="0"/>
              <a:t> transparency model for your setting to:</a:t>
            </a:r>
          </a:p>
          <a:p>
            <a:pPr marL="1143000" lvl="2" indent="-457200">
              <a:buSzPts val="3900"/>
            </a:pPr>
            <a:r>
              <a:rPr lang="en-US" dirty="0"/>
              <a:t>attract payers and align (public) healthcare funding / payments with outcomes that matter to mothers </a:t>
            </a:r>
          </a:p>
          <a:p>
            <a:pPr marL="1143000" lvl="2" indent="-457200">
              <a:buSzPts val="3900"/>
            </a:pPr>
            <a:r>
              <a:rPr lang="en-US" dirty="0"/>
              <a:t>empower mothers by </a:t>
            </a:r>
          </a:p>
          <a:p>
            <a:pPr marL="1600200" lvl="3" indent="-457200">
              <a:buSzPts val="3900"/>
            </a:pPr>
            <a:r>
              <a:rPr lang="en-US" dirty="0"/>
              <a:t>providing financial entitlement to care, and</a:t>
            </a:r>
          </a:p>
          <a:p>
            <a:pPr marL="1600200" lvl="3" indent="-457200">
              <a:buSzPts val="3900"/>
            </a:pPr>
            <a:r>
              <a:rPr lang="en-US" dirty="0"/>
              <a:t>ensuring their voice is heard by all stakeholders, even on sensitive subjects</a:t>
            </a:r>
          </a:p>
          <a:p>
            <a:pPr marL="1143000" lvl="2" indent="-457200">
              <a:buSzPts val="3900"/>
            </a:pPr>
            <a:r>
              <a:rPr lang="en-US" dirty="0"/>
              <a:t>provide key insights and agency for decisionmakers at all levels, stimulating innovation and care delivery aligns with the (local) needs of women</a:t>
            </a:r>
          </a:p>
          <a:p>
            <a:pPr marL="685800" lvl="1" indent="-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00"/>
              <a:buChar char="•"/>
            </a:pPr>
            <a:endParaRPr dirty="0"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1260475" y="3479444"/>
            <a:ext cx="46514705" cy="2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MomCare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A Value Based Care program </a:t>
            </a:r>
            <a:r>
              <a:rPr lang="en-GB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improve MNCH in Kenya 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Tanzania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13095500" y="19034772"/>
            <a:ext cx="10972800" cy="7080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000" dirty="0"/>
              <a:t>Figure 1 Improved pregnancy journeys in Kenya after 33 months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4730"/>
              <a:buNone/>
            </a:pP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2"/>
          </p:nvPr>
        </p:nvSpPr>
        <p:spPr>
          <a:xfrm>
            <a:off x="1260475" y="8686801"/>
            <a:ext cx="10972800" cy="174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730"/>
              <a:buNone/>
            </a:pPr>
            <a:r>
              <a:rPr lang="en-US" dirty="0"/>
              <a:t>Background </a:t>
            </a:r>
          </a:p>
          <a:p>
            <a:pPr marL="228600" lvl="1" indent="0">
              <a:buNone/>
            </a:pPr>
            <a:r>
              <a:rPr lang="en-US" sz="2200" dirty="0">
                <a:effectLst/>
                <a:latin typeface="DejaVuSansCondensed"/>
              </a:rPr>
              <a:t>In Sub-Saharan Africa, 200,000 women die annually from pregnancy-related complications, representing 68% of maternal deaths worldwide. Value-based healthcare (VBHC) could help improve maternal and neonatal health outcomes, by promoting a data-driven and patient-centered approach to increase adherence to and the quality of pregnancy care. Therefore, </a:t>
            </a:r>
            <a:r>
              <a:rPr lang="en-US" sz="2200" dirty="0" err="1">
                <a:effectLst/>
                <a:latin typeface="DejaVuSansCondensed"/>
              </a:rPr>
              <a:t>PharmAccess</a:t>
            </a:r>
            <a:r>
              <a:rPr lang="en-US" sz="2200" dirty="0">
                <a:effectLst/>
                <a:latin typeface="DejaVuSansCondensed"/>
              </a:rPr>
              <a:t> launched ‘</a:t>
            </a:r>
            <a:r>
              <a:rPr lang="en-US" sz="2200" dirty="0" err="1">
                <a:effectLst/>
                <a:latin typeface="DejaVuSansCondensed"/>
              </a:rPr>
              <a:t>MomCare</a:t>
            </a:r>
            <a:r>
              <a:rPr lang="en-US" sz="2200" dirty="0">
                <a:effectLst/>
                <a:latin typeface="DejaVuSansCondensed"/>
              </a:rPr>
              <a:t>’ in Kenya in 2017 followed by Tanzania in 2019. </a:t>
            </a:r>
            <a:endParaRPr lang="en-US" sz="2200" dirty="0">
              <a:effectLst/>
            </a:endParaRPr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960"/>
              <a:buNone/>
            </a:pPr>
            <a:r>
              <a:rPr lang="en-US" dirty="0"/>
              <a:t>Methods </a:t>
            </a:r>
            <a:r>
              <a:rPr lang="en-US" sz="2800" dirty="0"/>
              <a:t> </a:t>
            </a:r>
          </a:p>
          <a:p>
            <a:pPr marL="22860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00"/>
              <a:buNone/>
            </a:pPr>
            <a:r>
              <a:rPr lang="en-US" sz="2200" b="1" dirty="0"/>
              <a:t>Mobile wallet</a:t>
            </a:r>
          </a:p>
          <a:p>
            <a:pPr marL="1143000" lvl="2" indent="-457200">
              <a:buSzPts val="3900"/>
            </a:pPr>
            <a:r>
              <a:rPr lang="en-US" sz="2200" dirty="0"/>
              <a:t>Financial cover for ANC, delivery (normal &amp; C-section), PNC, immunization</a:t>
            </a:r>
            <a:br>
              <a:rPr lang="en-US" sz="2200" dirty="0"/>
            </a:br>
            <a:r>
              <a:rPr lang="en-US" sz="2200" dirty="0"/>
              <a:t>and comorbidities</a:t>
            </a:r>
          </a:p>
          <a:p>
            <a:pPr marL="1143000" lvl="2" indent="-457200">
              <a:buSzPts val="3900"/>
            </a:pPr>
            <a:r>
              <a:rPr lang="en-US" sz="2200" dirty="0"/>
              <a:t>Value-based payments:</a:t>
            </a:r>
          </a:p>
          <a:p>
            <a:pPr marL="1600200" lvl="3" indent="-457200">
              <a:buSzPts val="3900"/>
            </a:pPr>
            <a:r>
              <a:rPr lang="en-US" sz="2200" dirty="0"/>
              <a:t>Bundled payments for full visits and comorbidities</a:t>
            </a:r>
          </a:p>
          <a:p>
            <a:pPr marL="1600200" lvl="3" indent="-457200">
              <a:buSzPts val="3900"/>
            </a:pPr>
            <a:r>
              <a:rPr lang="en-US" sz="2200" dirty="0"/>
              <a:t>Bonus payments related to quality of care</a:t>
            </a:r>
          </a:p>
          <a:p>
            <a:pPr marL="1143000" lvl="2" indent="-457200">
              <a:buSzPts val="3900"/>
            </a:pPr>
            <a:r>
              <a:rPr lang="en-US" sz="2200" dirty="0"/>
              <a:t>Timely payments</a:t>
            </a:r>
          </a:p>
          <a:p>
            <a:pPr marL="1143000" lvl="3" indent="0">
              <a:buSzPts val="3900"/>
              <a:buNone/>
            </a:pPr>
            <a:endParaRPr lang="en-US" sz="1800" dirty="0"/>
          </a:p>
          <a:p>
            <a:pPr marL="1143000" lvl="2" indent="-457200">
              <a:buSzPts val="3900"/>
            </a:pPr>
            <a:endParaRPr lang="en-US" sz="1800" dirty="0"/>
          </a:p>
          <a:p>
            <a:pPr marL="228600" indent="-457200"/>
            <a:endParaRPr lang="en-US" sz="2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1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1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1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1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1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1800" dirty="0"/>
          </a:p>
          <a:p>
            <a:pPr marL="0" lvl="0" indent="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</a:pPr>
            <a:endParaRPr sz="2800" dirty="0"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5"/>
          </p:nvPr>
        </p:nvSpPr>
        <p:spPr>
          <a:xfrm>
            <a:off x="13891225" y="9941984"/>
            <a:ext cx="11708958" cy="774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 dirty="0" err="1"/>
              <a:t>MomCare</a:t>
            </a:r>
            <a:r>
              <a:rPr lang="en-US" dirty="0"/>
              <a:t> demonstrates how mobile technology, a patient-centered approach and value-based payments lead to </a:t>
            </a:r>
            <a:r>
              <a:rPr lang="en-US" b="1" dirty="0"/>
              <a:t>improved adherence </a:t>
            </a:r>
            <a:r>
              <a:rPr lang="en-US" dirty="0"/>
              <a:t>and </a:t>
            </a:r>
            <a:r>
              <a:rPr lang="en-US" b="1" dirty="0"/>
              <a:t>better risk mitigation </a:t>
            </a:r>
            <a:r>
              <a:rPr lang="en-US" dirty="0"/>
              <a:t>in maternal care. The model </a:t>
            </a:r>
            <a:r>
              <a:rPr lang="en-US" b="1" dirty="0"/>
              <a:t>is ready for adoption </a:t>
            </a:r>
            <a:r>
              <a:rPr lang="en-US" dirty="0"/>
              <a:t>and ensures that all (financial and clinical) systems and stakeholders align around </a:t>
            </a:r>
            <a:r>
              <a:rPr lang="en-US" b="1" dirty="0"/>
              <a:t>improving outcomes that matter to women</a:t>
            </a:r>
            <a:r>
              <a:rPr lang="en-US" dirty="0"/>
              <a:t>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1227770" y="610779"/>
            <a:ext cx="13680926" cy="143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IMNHC428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1260475" y="6374409"/>
            <a:ext cx="39395399" cy="138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by: Julie Fleischer, Emma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Waiyaiya</a:t>
            </a: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, Rowena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Njeri</a:t>
            </a: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Liberatha</a:t>
            </a: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Shija</a:t>
            </a: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, Johnson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Yokoyana</a:t>
            </a: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Jonia</a:t>
            </a: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Bwakea</a:t>
            </a: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, Mark van der Graaf, Nicole 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Spieker</a:t>
            </a:r>
            <a:endParaRPr lang="en-US" sz="4000" b="0" i="0" u="none" strike="noStrike" cap="none" dirty="0">
              <a:solidFill>
                <a:srgbClr val="1B1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affiliation: </a:t>
            </a:r>
            <a:r>
              <a:rPr lang="en-US" sz="4000" b="0" i="0" u="none" strike="noStrike" cap="none" dirty="0" err="1">
                <a:solidFill>
                  <a:srgbClr val="1B1A13"/>
                </a:solidFill>
                <a:latin typeface="Calibri"/>
                <a:ea typeface="Calibri"/>
                <a:cs typeface="Calibri"/>
                <a:sym typeface="Calibri"/>
              </a:rPr>
              <a:t>PharmAccess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1227770" y="26212583"/>
            <a:ext cx="46482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MomCare</a:t>
            </a:r>
            <a:r>
              <a:rPr lang="en-US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program is sponsored by donors: MSD for Mothers, Children’s Investment Fund Foundation (CIFF), ELMA, De </a:t>
            </a:r>
            <a:r>
              <a:rPr lang="en-US" sz="4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Nederlandse</a:t>
            </a:r>
            <a:r>
              <a:rPr lang="en-US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Postcodeloterij</a:t>
            </a:r>
            <a:r>
              <a:rPr lang="en-US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The Dutch Ministry of Foreign Affairs</a:t>
            </a:r>
            <a:endParaRPr sz="4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4967355" y="-1334818"/>
            <a:ext cx="2280782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3F3E3E"/>
                </a:solidFill>
                <a:latin typeface="Calibri"/>
                <a:ea typeface="Calibri"/>
                <a:cs typeface="Calibri"/>
                <a:sym typeface="Calibri"/>
              </a:rPr>
              <a:t>The gridlines can be used to keep things neatly lined up.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" name="Google Shape;46;p1"/>
          <p:cNvGraphicFramePr/>
          <p:nvPr>
            <p:extLst>
              <p:ext uri="{D42A27DB-BD31-4B8C-83A1-F6EECF244321}">
                <p14:modId xmlns:p14="http://schemas.microsoft.com/office/powerpoint/2010/main" val="776857873"/>
              </p:ext>
            </p:extLst>
          </p:nvPr>
        </p:nvGraphicFramePr>
        <p:xfrm>
          <a:off x="18137448" y="-4934976"/>
          <a:ext cx="6824400" cy="47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FFE74B2-7D11-6182-16C4-A6B2AB126C07}"/>
              </a:ext>
            </a:extLst>
          </p:cNvPr>
          <p:cNvSpPr/>
          <p:nvPr/>
        </p:nvSpPr>
        <p:spPr>
          <a:xfrm>
            <a:off x="21864354" y="20812646"/>
            <a:ext cx="460490" cy="1818210"/>
          </a:xfrm>
          <a:prstGeom prst="rect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36703-4E03-211B-E453-C00B8C5E94E8}"/>
              </a:ext>
            </a:extLst>
          </p:cNvPr>
          <p:cNvSpPr txBox="1"/>
          <p:nvPr/>
        </p:nvSpPr>
        <p:spPr>
          <a:xfrm>
            <a:off x="22429938" y="20510993"/>
            <a:ext cx="2071389" cy="975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tIns="0" rtlCol="0">
            <a:spAutoFit/>
          </a:bodyPr>
          <a:lstStyle/>
          <a:p>
            <a:pPr>
              <a:lnSpc>
                <a:spcPct val="110000"/>
              </a:lnSpc>
              <a:spcBef>
                <a:spcPts val="312"/>
              </a:spcBef>
            </a:pPr>
            <a:r>
              <a:rPr lang="en-US" b="1" dirty="0">
                <a:solidFill>
                  <a:schemeClr val="tx1"/>
                </a:solidFill>
              </a:rPr>
              <a:t>Preliminary results on our last 3 cohorts show &gt;99 % facility-based delivery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195AF0-3764-01C6-8030-A5CF05933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t="34567" r="9549" b="33584"/>
          <a:stretch/>
        </p:blipFill>
        <p:spPr bwMode="auto">
          <a:xfrm>
            <a:off x="1260475" y="2061528"/>
            <a:ext cx="8395589" cy="24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40B8D4-9A2B-3CC9-84B7-337691CD6543}"/>
              </a:ext>
            </a:extLst>
          </p:cNvPr>
          <p:cNvSpPr txBox="1"/>
          <p:nvPr/>
        </p:nvSpPr>
        <p:spPr>
          <a:xfrm>
            <a:off x="13588083" y="25570535"/>
            <a:ext cx="10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Based on data from cohorts 1-16 in Kenya and 24.519 completed pregnancy journeys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228689-7BDE-8ED1-7E01-6DC015B17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9978" y="25679629"/>
            <a:ext cx="11161735" cy="335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B4219C-258E-EA24-0CA2-74272DA2BC18}"/>
              </a:ext>
            </a:extLst>
          </p:cNvPr>
          <p:cNvSpPr txBox="1"/>
          <p:nvPr/>
        </p:nvSpPr>
        <p:spPr>
          <a:xfrm>
            <a:off x="25202175" y="25595297"/>
            <a:ext cx="10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Based on data from 7 public facilities in Tanzania except ultrasounds, which are based on 3 public facilities that had ultrasound in the vicinity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30CAE-373C-0ABA-CE3E-98BD469C58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841"/>
          <a:stretch/>
        </p:blipFill>
        <p:spPr>
          <a:xfrm>
            <a:off x="14251248" y="25135439"/>
            <a:ext cx="5919360" cy="4350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1A5B36-B78E-C3F5-62AD-A8D46AC86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26526" y="9607550"/>
            <a:ext cx="7696200" cy="8216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FFBD98-FC57-B5E3-1982-F0C11E6FD6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0266" y="18371898"/>
            <a:ext cx="1814831" cy="354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883A9E-E66F-3187-F1D1-3A3E0BF65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4787" y="14652686"/>
            <a:ext cx="1619734" cy="3739174"/>
          </a:xfrm>
          <a:prstGeom prst="rect">
            <a:avLst/>
          </a:prstGeom>
        </p:spPr>
      </p:pic>
      <p:sp>
        <p:nvSpPr>
          <p:cNvPr id="26" name="Google Shape;35;p1">
            <a:extLst>
              <a:ext uri="{FF2B5EF4-FFF2-40B4-BE49-F238E27FC236}">
                <a16:creationId xmlns:a16="http://schemas.microsoft.com/office/drawing/2014/main" id="{7D96F8CE-5C67-B0F9-75D3-E0EE90D5FA23}"/>
              </a:ext>
            </a:extLst>
          </p:cNvPr>
          <p:cNvSpPr txBox="1">
            <a:spLocks/>
          </p:cNvSpPr>
          <p:nvPr/>
        </p:nvSpPr>
        <p:spPr>
          <a:xfrm>
            <a:off x="3122531" y="17310453"/>
            <a:ext cx="8839094" cy="56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Clr>
                <a:schemeClr val="accent1"/>
              </a:buClr>
              <a:buSzPts val="4730"/>
              <a:buFont typeface="Arial"/>
              <a:buNone/>
              <a:defRPr sz="4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NTR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1" indent="0">
              <a:buFont typeface="Arial"/>
              <a:buNone/>
            </a:pPr>
            <a:r>
              <a:rPr lang="en-US" sz="2200" b="1" dirty="0"/>
              <a:t>Journey tracking</a:t>
            </a:r>
          </a:p>
          <a:p>
            <a:pPr marL="1143000" lvl="2" indent="-457200">
              <a:buSzPts val="3900"/>
            </a:pPr>
            <a:r>
              <a:rPr lang="en-US" sz="2200" dirty="0"/>
              <a:t>Actionable insights for providers</a:t>
            </a:r>
          </a:p>
          <a:p>
            <a:pPr marL="1600200" lvl="3" indent="-457200">
              <a:buSzPts val="3900"/>
            </a:pPr>
            <a:r>
              <a:rPr lang="en-US" sz="2200" dirty="0"/>
              <a:t>Automated risk stratification, plus test &amp; treatment flags</a:t>
            </a:r>
          </a:p>
          <a:p>
            <a:pPr marL="1600200" lvl="3" indent="-457200">
              <a:buSzPts val="3900"/>
            </a:pPr>
            <a:r>
              <a:rPr lang="en-US" sz="2200" dirty="0"/>
              <a:t>Overview of mothers due for delivery</a:t>
            </a:r>
          </a:p>
          <a:p>
            <a:pPr marL="1600200" lvl="3" indent="-457200">
              <a:buSzPts val="3900"/>
            </a:pPr>
            <a:r>
              <a:rPr lang="en-US" sz="2200" dirty="0"/>
              <a:t>Dashboards</a:t>
            </a:r>
          </a:p>
          <a:p>
            <a:pPr marL="1143000" lvl="2" indent="-457200">
              <a:buSzPts val="3900"/>
            </a:pPr>
            <a:r>
              <a:rPr lang="en-US" sz="2200" dirty="0"/>
              <a:t>Visit reminders</a:t>
            </a:r>
          </a:p>
          <a:p>
            <a:pPr marL="1143000" lvl="2" indent="-457200">
              <a:buSzPts val="3900"/>
            </a:pPr>
            <a:r>
              <a:rPr lang="en-US" sz="2200" dirty="0"/>
              <a:t>SMS based surveys and calls after delivery covering (mental) wellbeing and quality of care</a:t>
            </a:r>
          </a:p>
          <a:p>
            <a:pPr marL="1143000" lvl="2" indent="-457200">
              <a:buSzPts val="3900"/>
            </a:pPr>
            <a:r>
              <a:rPr lang="en-US" sz="2200" dirty="0"/>
              <a:t>Research and analytics on &gt;56.000 pregnancy journeys</a:t>
            </a:r>
          </a:p>
          <a:p>
            <a:pPr marL="228600" indent="-457200"/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  <a:p>
            <a:pPr marL="0" indent="0">
              <a:buSzPts val="3300"/>
            </a:pPr>
            <a:endParaRPr 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D1997-F9A5-6346-3867-C3E72B84C95C}"/>
              </a:ext>
            </a:extLst>
          </p:cNvPr>
          <p:cNvSpPr txBox="1"/>
          <p:nvPr/>
        </p:nvSpPr>
        <p:spPr>
          <a:xfrm>
            <a:off x="9314121" y="83571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9" name="Google Shape;47;p1">
            <a:extLst>
              <a:ext uri="{FF2B5EF4-FFF2-40B4-BE49-F238E27FC236}">
                <a16:creationId xmlns:a16="http://schemas.microsoft.com/office/drawing/2014/main" id="{696FCBEB-00CC-EAA0-B1D9-6DE2DD735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074355"/>
              </p:ext>
            </p:extLst>
          </p:nvPr>
        </p:nvGraphicFramePr>
        <p:xfrm>
          <a:off x="25229044" y="20104139"/>
          <a:ext cx="9657099" cy="5466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" name="Grafiek 1">
            <a:extLst>
              <a:ext uri="{FF2B5EF4-FFF2-40B4-BE49-F238E27FC236}">
                <a16:creationId xmlns:a16="http://schemas.microsoft.com/office/drawing/2014/main" id="{D7457487-9A37-527D-8A7B-D87833E0219F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5984006"/>
              </p:ext>
            </p:extLst>
          </p:nvPr>
        </p:nvGraphicFramePr>
        <p:xfrm>
          <a:off x="13312262" y="20510993"/>
          <a:ext cx="9657099" cy="491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0" name="Google Shape;35;p1">
            <a:extLst>
              <a:ext uri="{FF2B5EF4-FFF2-40B4-BE49-F238E27FC236}">
                <a16:creationId xmlns:a16="http://schemas.microsoft.com/office/drawing/2014/main" id="{DA96ED42-AF6E-63F7-DAE4-B7A179AB5769}"/>
              </a:ext>
            </a:extLst>
          </p:cNvPr>
          <p:cNvSpPr txBox="1">
            <a:spLocks/>
          </p:cNvSpPr>
          <p:nvPr/>
        </p:nvSpPr>
        <p:spPr>
          <a:xfrm>
            <a:off x="1304108" y="22299792"/>
            <a:ext cx="8839094" cy="56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Clr>
                <a:schemeClr val="accent1"/>
              </a:buClr>
              <a:buSzPts val="4730"/>
              <a:buFont typeface="Arial"/>
              <a:buNone/>
              <a:defRPr sz="4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NTR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900"/>
              <a:buNone/>
            </a:pPr>
            <a:r>
              <a:rPr lang="en-US" sz="2200" b="1" dirty="0"/>
              <a:t>Quality support</a:t>
            </a:r>
          </a:p>
          <a:p>
            <a:pPr marL="1143000" lvl="2" indent="-457200">
              <a:buSzPts val="3900"/>
            </a:pPr>
            <a:r>
              <a:rPr lang="en-US" sz="2200" dirty="0" err="1"/>
              <a:t>SafeCare</a:t>
            </a:r>
            <a:r>
              <a:rPr lang="en-US" sz="2200" dirty="0"/>
              <a:t> assessments &amp; standards</a:t>
            </a:r>
          </a:p>
          <a:p>
            <a:pPr marL="1143000" lvl="2" indent="-457200">
              <a:buSzPts val="3900"/>
            </a:pPr>
            <a:r>
              <a:rPr lang="en-US" sz="2200" dirty="0"/>
              <a:t>Mental health pilot</a:t>
            </a:r>
          </a:p>
          <a:p>
            <a:pPr marL="1143000" lvl="2" indent="-457200">
              <a:buSzPts val="3900"/>
            </a:pPr>
            <a:r>
              <a:rPr lang="en-US" sz="2200" dirty="0"/>
              <a:t>Trainings &amp; workshops</a:t>
            </a:r>
          </a:p>
          <a:p>
            <a:pPr marL="1143000" lvl="2" indent="-457200">
              <a:buSzPts val="3900"/>
            </a:pPr>
            <a:r>
              <a:rPr lang="en-US" sz="2200" dirty="0"/>
              <a:t>Network management &amp; referrals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0BCA1241_7AEF_47F6_8425_34E1BE411A39&quot;,&quot;SourceFullName&quot;:&quot;https://pharmaccess.sharepoint.com/sites/momcareteam/Shared Documents/General/MomCare Presentations/20230315 Results Summary.xlsx&quot;,&quot;LastUpdate&quot;:&quot;2023-03-22 3:03 PM&quot;,&quot;UpdatedBy&quot;:&quot;Fatih Cakmak&quot;,&quot;IsLinked&quot;:false,&quot;IsBrokenLink&quot;:true,&quot;Type&quot;:1}"/>
</p:tagLst>
</file>

<file path=ppt/theme/theme1.xml><?xml version="1.0" encoding="utf-8"?>
<a:theme xmlns:a="http://schemas.openxmlformats.org/drawingml/2006/main" name="Office Theme">
  <a:themeElements>
    <a:clrScheme name="IMNHC2023">
      <a:dk1>
        <a:srgbClr val="000000"/>
      </a:dk1>
      <a:lt1>
        <a:srgbClr val="FFFFFF"/>
      </a:lt1>
      <a:dk2>
        <a:srgbClr val="615F9F"/>
      </a:dk2>
      <a:lt2>
        <a:srgbClr val="EFEEE8"/>
      </a:lt2>
      <a:accent1>
        <a:srgbClr val="FF5100"/>
      </a:accent1>
      <a:accent2>
        <a:srgbClr val="D31B5D"/>
      </a:accent2>
      <a:accent3>
        <a:srgbClr val="FFD600"/>
      </a:accent3>
      <a:accent4>
        <a:srgbClr val="0082CA"/>
      </a:accent4>
      <a:accent5>
        <a:srgbClr val="00A887"/>
      </a:accent5>
      <a:accent6>
        <a:srgbClr val="D82E92"/>
      </a:accent6>
      <a:hlink>
        <a:srgbClr val="0082CA"/>
      </a:hlink>
      <a:folHlink>
        <a:srgbClr val="615F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733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DejaVuSansCondensed</vt:lpstr>
      <vt:lpstr>NTR</vt:lpstr>
      <vt:lpstr>Office Theme</vt:lpstr>
      <vt:lpstr>MomCare – A Value Based Care program to improve MNCH in Kenya and Tanzania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MomCare – A Value Based Care program that improves MNCH in  Kenya and Tanzania </dc:title>
  <dc:creator>Celia Chung</dc:creator>
  <cp:lastModifiedBy>Julie Fleischer</cp:lastModifiedBy>
  <cp:revision>9</cp:revision>
  <dcterms:created xsi:type="dcterms:W3CDTF">2023-02-14T19:12:08Z</dcterms:created>
  <dcterms:modified xsi:type="dcterms:W3CDTF">2023-05-04T21:07:02Z</dcterms:modified>
</cp:coreProperties>
</file>