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>
      <p:cViewPr varScale="1">
        <p:scale>
          <a:sx n="117" d="100"/>
          <a:sy n="11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43C-E956-2C84-3B2B-C85A4590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4C429-2B6E-BB8E-9A94-BF430C3F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72F3-D9E3-8CE2-1841-561452C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38CD-6078-1B9E-FC89-DB242813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8716-D69C-9F06-AA84-E24510F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0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35E2-CC2F-CEA6-4430-822EAE66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D3E5B-DADF-6FBD-63F0-89D1C25A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937F-2152-C775-579C-0CDA4C3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E764-9EDB-95DF-82F1-74EEC95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9FF2-D9C4-C057-7356-9356A4E4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812E6-50E0-ADC7-3EEB-1BE325C51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EEC51-CBE3-EF9E-508B-D2594294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66F5-6219-2F53-770F-62DA9A1E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EF02-17B1-F953-AE96-4C026F9C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9478-1D05-CD5C-97AE-74BA547C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93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EB7B-139A-A04B-0BBF-297AE0C9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0239-253E-45B0-CB1A-56556764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5B73-DCE6-D531-1684-C23F6153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A23E-4EBA-E6C8-4EA2-6ED12E2C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CD28-4967-6A93-8E94-20245A5C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271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7A5C-A25D-1E70-73CD-D6B07113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3269-48F3-CED9-20FF-030A74E4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D80F-A825-A8EF-95A6-6BD9739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C491-78C6-CA98-A87B-2AD3CB16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9A7A-F0B1-7695-20DC-B222A055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997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B34-72E7-4040-8ABB-C99970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7192-2C33-455C-AA4E-0A3D1CB6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57634-7CBA-15C7-7D73-CD3AB29F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D05A5-B1A4-62D9-A325-81CBC647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32EC-475D-5F5C-A6A6-B2A4FCA3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FF94-B26F-89FC-C5A1-892DF7EF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770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67EE-5E02-B2C0-0264-A0BD487B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88C14-AEBE-6920-5B0C-593FEFBF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D736-35BD-AE59-7F7D-C530778E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33431-9C14-EB81-06F7-6793840C8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55CBD-A7A2-FA14-9DE9-B074EDD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10D8-C2A1-51CE-BC24-8865A15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F0C8-ED1B-811F-CE14-5981C24C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F9958-0CCD-3C1A-51AA-70A8A31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09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DA48-C902-AE13-42F9-AD526351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0FF7-3E40-F0BA-1ED8-9FFD9A92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902B0-CAD5-33BA-0393-6A91C999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E5D24-ED46-B265-B4D5-4CEBF6B2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5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31A56-2436-8FB1-0645-C2544973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DC6E-50D3-FE81-6494-4DF3F36B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86ED8-9E14-CF8B-D91A-6125334F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33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6218-25B5-B3D6-8C96-FCBF1DD9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5FED-DCE8-C108-9CDB-2E4229A4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D70C4-BA85-3CA9-118B-7BCFCC22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FBA1F-AE99-59D0-891D-B0135961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18ED2-93AF-C569-411C-964FCE6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BD37-E6CD-11D5-EAFE-A11E4CD4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60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CAC8-950A-DD26-AA8E-20381EA0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06F91-8534-E34B-936D-67C958D00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83788-6F50-0752-0792-1B9B7447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493BF-B922-8093-7238-D29ECF9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2065-EACE-4730-241F-9C21D89B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2CDB1-5E0E-F693-4334-B586E03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C3D8-118F-01B3-4BD4-FCA1E5D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DCF3-BDC0-FB98-F1A8-FAE49F99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24FA-3BFF-70A8-8BA7-F94AF9C35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A04A-51D4-104E-BAF4-CFE8DE5FB9E9}" type="datetimeFigureOut">
              <a:rPr lang="en-NL" smtClean="0"/>
              <a:t>11/12/2022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A47E-D12F-7EEE-93DD-08D02853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77BD-97D1-9665-BF5A-F46EC65F4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3641-35F5-3D40-A0A6-81A398C2D99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192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6DA33-E6D6-B80B-5528-8ACB72FA4A28}"/>
              </a:ext>
            </a:extLst>
          </p:cNvPr>
          <p:cNvSpPr txBox="1"/>
          <p:nvPr/>
        </p:nvSpPr>
        <p:spPr>
          <a:xfrm>
            <a:off x="3257550" y="480060"/>
            <a:ext cx="510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Objectives and approach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2202B-DA66-F2D0-2D5B-827BEE8CD72B}"/>
              </a:ext>
            </a:extLst>
          </p:cNvPr>
          <p:cNvSpPr txBox="1"/>
          <p:nvPr/>
        </p:nvSpPr>
        <p:spPr>
          <a:xfrm>
            <a:off x="1839190" y="1560001"/>
            <a:ext cx="880594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Objective: Align on headlines before further detailing proposals and work plans  </a:t>
            </a:r>
          </a:p>
          <a:p>
            <a:endParaRPr lang="en-NL" sz="1600" dirty="0"/>
          </a:p>
          <a:p>
            <a:pPr marL="342900" indent="-342900">
              <a:buAutoNum type="arabicPeriod"/>
            </a:pPr>
            <a:r>
              <a:rPr lang="en-NL" sz="1600" b="1" dirty="0"/>
              <a:t>Value propositions</a:t>
            </a:r>
            <a:r>
              <a:rPr lang="en-NL" sz="1600" dirty="0"/>
              <a:t>: What is the key value proposition at each level? What revenue model?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The wallets and feedback for pregnant mothers and clinic staff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The operational and payment information service for payers and providers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NL" sz="1600" dirty="0"/>
              <a:t>he data visiting and re-use of data by third parties (VODAN)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NL" sz="1600" dirty="0"/>
          </a:p>
          <a:p>
            <a:pPr marL="342900" indent="-342900">
              <a:buFont typeface="+mj-lt"/>
              <a:buAutoNum type="arabicPeriod"/>
            </a:pPr>
            <a:r>
              <a:rPr lang="en-NL" sz="1600" b="1" dirty="0"/>
              <a:t>Technical set up: </a:t>
            </a:r>
            <a:r>
              <a:rPr lang="en-NL" sz="1600" dirty="0"/>
              <a:t>Which MVP and end model do we see?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Is there a difference between operational data sources (on FHIR) and others?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When do Graph databases and the VODAN network come into play?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NL" sz="1600" dirty="0"/>
          </a:p>
          <a:p>
            <a:pPr marL="342900" indent="-342900">
              <a:buFont typeface="+mj-lt"/>
              <a:buAutoNum type="arabicPeriod"/>
            </a:pPr>
            <a:r>
              <a:rPr lang="en-NL" sz="1600" b="1" dirty="0"/>
              <a:t>Work streams: </a:t>
            </a:r>
            <a:r>
              <a:rPr lang="en-NL" sz="1600" dirty="0"/>
              <a:t>How will we organise responsibilities, who does what?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Technical work streams: who leads, who supports on each part?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Social/cultural: OLR, project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Economic: Finding use cases, developing business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NL" sz="1600" dirty="0"/>
          </a:p>
          <a:p>
            <a:pPr marL="342900" indent="-342900">
              <a:buFont typeface="+mj-lt"/>
              <a:buAutoNum type="arabicPeriod"/>
            </a:pPr>
            <a:r>
              <a:rPr lang="en-NL" sz="1600" b="1" dirty="0"/>
              <a:t>Funding strategy</a:t>
            </a:r>
            <a:r>
              <a:rPr lang="en-NL" sz="1600" dirty="0"/>
              <a:t>: How much do we need and how will we fund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PAF funded for operational activities but not for the technical team working on FAIRification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sz="1600" dirty="0"/>
              <a:t>VODAN with significant funding need to set up and maintain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513DA8-7532-308D-DDC3-3E8A9BC149F6}"/>
              </a:ext>
            </a:extLst>
          </p:cNvPr>
          <p:cNvSpPr/>
          <p:nvPr/>
        </p:nvSpPr>
        <p:spPr>
          <a:xfrm rot="890712">
            <a:off x="9384404" y="378319"/>
            <a:ext cx="2608118" cy="374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7096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BC618-4CE4-4D69-0E69-C93589543C56}"/>
              </a:ext>
            </a:extLst>
          </p:cNvPr>
          <p:cNvGrpSpPr/>
          <p:nvPr/>
        </p:nvGrpSpPr>
        <p:grpSpPr>
          <a:xfrm>
            <a:off x="2253337" y="3421087"/>
            <a:ext cx="1937658" cy="2623457"/>
            <a:chOff x="4169228" y="2656115"/>
            <a:chExt cx="1937658" cy="262345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CCE7173-1330-DD63-0929-DEF21E374EF3}"/>
                </a:ext>
              </a:extLst>
            </p:cNvPr>
            <p:cNvSpPr/>
            <p:nvPr/>
          </p:nvSpPr>
          <p:spPr>
            <a:xfrm>
              <a:off x="4169228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AD04EB4-764D-D744-A253-F81FAAF8DD00}"/>
                </a:ext>
              </a:extLst>
            </p:cNvPr>
            <p:cNvSpPr/>
            <p:nvPr/>
          </p:nvSpPr>
          <p:spPr>
            <a:xfrm>
              <a:off x="4882242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3AE6739-8872-9775-9225-A24798770062}"/>
                </a:ext>
              </a:extLst>
            </p:cNvPr>
            <p:cNvSpPr/>
            <p:nvPr/>
          </p:nvSpPr>
          <p:spPr>
            <a:xfrm>
              <a:off x="5595257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957C015B-2524-63D8-F818-06FB13A6BBA8}"/>
                </a:ext>
              </a:extLst>
            </p:cNvPr>
            <p:cNvSpPr/>
            <p:nvPr/>
          </p:nvSpPr>
          <p:spPr>
            <a:xfrm>
              <a:off x="4781549" y="2656115"/>
              <a:ext cx="713014" cy="9035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43839E-D46A-62A2-6DBB-56CB92F57BA9}"/>
                </a:ext>
              </a:extLst>
            </p:cNvPr>
            <p:cNvCxnSpPr>
              <a:stCxn id="2" idx="0"/>
              <a:endCxn id="5" idx="3"/>
            </p:cNvCxnSpPr>
            <p:nvPr/>
          </p:nvCxnSpPr>
          <p:spPr>
            <a:xfrm flipV="1">
              <a:off x="4425043" y="3559629"/>
              <a:ext cx="713013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DC7B67-AD52-A307-E23E-EC118504B8F3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H="1" flipV="1">
              <a:off x="5138056" y="3559629"/>
              <a:ext cx="713016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897E5C-DA97-F1C1-A3AE-90DF8ABFFD73}"/>
                </a:ext>
              </a:extLst>
            </p:cNvPr>
            <p:cNvCxnSpPr>
              <a:cxnSpLocks/>
              <a:stCxn id="3" idx="0"/>
              <a:endCxn id="5" idx="3"/>
            </p:cNvCxnSpPr>
            <p:nvPr/>
          </p:nvCxnSpPr>
          <p:spPr>
            <a:xfrm flipH="1" flipV="1">
              <a:off x="5138056" y="3559629"/>
              <a:ext cx="1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C72C83-52B5-E89E-ECA9-59DE303C4708}"/>
              </a:ext>
            </a:extLst>
          </p:cNvPr>
          <p:cNvGrpSpPr/>
          <p:nvPr/>
        </p:nvGrpSpPr>
        <p:grpSpPr>
          <a:xfrm>
            <a:off x="4857744" y="3421087"/>
            <a:ext cx="1937658" cy="2623457"/>
            <a:chOff x="4169228" y="2656115"/>
            <a:chExt cx="1937658" cy="262345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2F947A4-415B-87BD-061C-6BA3E1BDE3C7}"/>
                </a:ext>
              </a:extLst>
            </p:cNvPr>
            <p:cNvSpPr/>
            <p:nvPr/>
          </p:nvSpPr>
          <p:spPr>
            <a:xfrm>
              <a:off x="4169228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FEBF413-8AAA-2D68-B950-E83031DC91A9}"/>
                </a:ext>
              </a:extLst>
            </p:cNvPr>
            <p:cNvSpPr/>
            <p:nvPr/>
          </p:nvSpPr>
          <p:spPr>
            <a:xfrm>
              <a:off x="4882242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F5F05A8-A545-FB2E-21A2-469ACEF53BE3}"/>
                </a:ext>
              </a:extLst>
            </p:cNvPr>
            <p:cNvSpPr/>
            <p:nvPr/>
          </p:nvSpPr>
          <p:spPr>
            <a:xfrm>
              <a:off x="5595257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6029DCA-DAB9-6994-1312-27A260CD6B0D}"/>
                </a:ext>
              </a:extLst>
            </p:cNvPr>
            <p:cNvSpPr/>
            <p:nvPr/>
          </p:nvSpPr>
          <p:spPr>
            <a:xfrm>
              <a:off x="4781549" y="2656115"/>
              <a:ext cx="713014" cy="9035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C7799A-3112-0EAD-1187-9712CC0AAB59}"/>
                </a:ext>
              </a:extLst>
            </p:cNvPr>
            <p:cNvCxnSpPr>
              <a:stCxn id="24" idx="0"/>
              <a:endCxn id="27" idx="3"/>
            </p:cNvCxnSpPr>
            <p:nvPr/>
          </p:nvCxnSpPr>
          <p:spPr>
            <a:xfrm flipV="1">
              <a:off x="4425043" y="3559629"/>
              <a:ext cx="713013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C7CE60-4B5B-48D4-128C-734AC2AD8786}"/>
                </a:ext>
              </a:extLst>
            </p:cNvPr>
            <p:cNvCxnSpPr>
              <a:cxnSpLocks/>
              <a:stCxn id="26" idx="0"/>
              <a:endCxn id="27" idx="3"/>
            </p:cNvCxnSpPr>
            <p:nvPr/>
          </p:nvCxnSpPr>
          <p:spPr>
            <a:xfrm flipH="1" flipV="1">
              <a:off x="5138056" y="3559629"/>
              <a:ext cx="713016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2A78D5-C215-5FB8-29C4-C3637DA387A3}"/>
                </a:ext>
              </a:extLst>
            </p:cNvPr>
            <p:cNvCxnSpPr>
              <a:cxnSpLocks/>
              <a:stCxn id="25" idx="0"/>
              <a:endCxn id="27" idx="3"/>
            </p:cNvCxnSpPr>
            <p:nvPr/>
          </p:nvCxnSpPr>
          <p:spPr>
            <a:xfrm flipH="1" flipV="1">
              <a:off x="5138056" y="3559629"/>
              <a:ext cx="1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612F41-A83A-1E4C-1BC0-3A0DE0CDDE00}"/>
              </a:ext>
            </a:extLst>
          </p:cNvPr>
          <p:cNvGrpSpPr/>
          <p:nvPr/>
        </p:nvGrpSpPr>
        <p:grpSpPr>
          <a:xfrm>
            <a:off x="7636324" y="3421087"/>
            <a:ext cx="1553935" cy="2623457"/>
            <a:chOff x="4425043" y="2656115"/>
            <a:chExt cx="1553935" cy="2623457"/>
          </a:xfrm>
          <a:solidFill>
            <a:schemeClr val="accent6">
              <a:lumMod val="75000"/>
            </a:schemeClr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EA1A4EB-D38E-3ACA-D8DB-F8F3A3BDC6DC}"/>
                </a:ext>
              </a:extLst>
            </p:cNvPr>
            <p:cNvSpPr/>
            <p:nvPr/>
          </p:nvSpPr>
          <p:spPr>
            <a:xfrm>
              <a:off x="5595257" y="4376058"/>
              <a:ext cx="383721" cy="9035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89049453-FA7C-08A6-CA5E-3E18A27E3691}"/>
                </a:ext>
              </a:extLst>
            </p:cNvPr>
            <p:cNvSpPr/>
            <p:nvPr/>
          </p:nvSpPr>
          <p:spPr>
            <a:xfrm>
              <a:off x="4781549" y="2656115"/>
              <a:ext cx="713014" cy="903514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50081E-38F8-A28E-955A-847AC88AE460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4425043" y="3559629"/>
              <a:ext cx="713013" cy="816429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D040AD-F5EF-A693-E05B-6E6625114D5A}"/>
                </a:ext>
              </a:extLst>
            </p:cNvPr>
            <p:cNvCxnSpPr>
              <a:cxnSpLocks/>
              <a:stCxn id="34" idx="0"/>
              <a:endCxn id="35" idx="3"/>
            </p:cNvCxnSpPr>
            <p:nvPr/>
          </p:nvCxnSpPr>
          <p:spPr>
            <a:xfrm flipH="1" flipV="1">
              <a:off x="5138056" y="3559629"/>
              <a:ext cx="649062" cy="816429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0FACDA-DE92-7549-8810-B60FD7FD1B96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5138056" y="3559629"/>
              <a:ext cx="1" cy="816429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5123F64-1E0B-3F7F-5A93-2798A7DC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01" y="1173103"/>
            <a:ext cx="4591956" cy="1521277"/>
          </a:xfrm>
          <a:prstGeom prst="rect">
            <a:avLst/>
          </a:prstGeom>
        </p:spPr>
      </p:pic>
      <p:sp>
        <p:nvSpPr>
          <p:cNvPr id="40" name="Folded Corner 39">
            <a:extLst>
              <a:ext uri="{FF2B5EF4-FFF2-40B4-BE49-F238E27FC236}">
                <a16:creationId xmlns:a16="http://schemas.microsoft.com/office/drawing/2014/main" id="{0F32F219-78FF-A457-86A2-F4C7D3E3BBBB}"/>
              </a:ext>
            </a:extLst>
          </p:cNvPr>
          <p:cNvSpPr/>
          <p:nvPr/>
        </p:nvSpPr>
        <p:spPr>
          <a:xfrm>
            <a:off x="7471676" y="5141030"/>
            <a:ext cx="393247" cy="55517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6C2C4870-4FD7-2594-3BB6-7C30250F01B3}"/>
              </a:ext>
            </a:extLst>
          </p:cNvPr>
          <p:cNvSpPr/>
          <p:nvPr/>
        </p:nvSpPr>
        <p:spPr>
          <a:xfrm>
            <a:off x="8120738" y="5141030"/>
            <a:ext cx="489857" cy="55517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9053DC-791F-3BC9-0026-B087B8F6FFE8}"/>
              </a:ext>
            </a:extLst>
          </p:cNvPr>
          <p:cNvCxnSpPr>
            <a:cxnSpLocks/>
          </p:cNvCxnSpPr>
          <p:nvPr/>
        </p:nvCxnSpPr>
        <p:spPr>
          <a:xfrm flipV="1">
            <a:off x="3222165" y="2227972"/>
            <a:ext cx="861332" cy="11931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2A2349-9220-B2E2-4753-F508B6DF877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807520" y="2616571"/>
            <a:ext cx="19052" cy="804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5E07BF-852D-CD59-1D14-963BEB8D866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539585" y="2251575"/>
            <a:ext cx="1809752" cy="11695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949179-FDBB-657F-0A7F-513B8CA98555}"/>
              </a:ext>
            </a:extLst>
          </p:cNvPr>
          <p:cNvCxnSpPr>
            <a:cxnSpLocks/>
          </p:cNvCxnSpPr>
          <p:nvPr/>
        </p:nvCxnSpPr>
        <p:spPr>
          <a:xfrm flipV="1">
            <a:off x="402771" y="2821542"/>
            <a:ext cx="8986157" cy="226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E7DC2A-53B0-0238-EF28-F89D673224F1}"/>
              </a:ext>
            </a:extLst>
          </p:cNvPr>
          <p:cNvCxnSpPr>
            <a:cxnSpLocks/>
          </p:cNvCxnSpPr>
          <p:nvPr/>
        </p:nvCxnSpPr>
        <p:spPr>
          <a:xfrm>
            <a:off x="410934" y="4721929"/>
            <a:ext cx="9107264" cy="108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63C465-DE1D-1A99-B53C-EB9A80A90EC4}"/>
              </a:ext>
            </a:extLst>
          </p:cNvPr>
          <p:cNvSpPr txBox="1"/>
          <p:nvPr/>
        </p:nvSpPr>
        <p:spPr>
          <a:xfrm>
            <a:off x="402771" y="1838585"/>
            <a:ext cx="274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INTELLIGENCE</a:t>
            </a:r>
          </a:p>
          <a:p>
            <a:r>
              <a:rPr lang="en-NL" dirty="0"/>
              <a:t>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3B474D-E822-0EAB-44FC-A52899C0BB2D}"/>
              </a:ext>
            </a:extLst>
          </p:cNvPr>
          <p:cNvSpPr txBox="1"/>
          <p:nvPr/>
        </p:nvSpPr>
        <p:spPr>
          <a:xfrm>
            <a:off x="410934" y="3498655"/>
            <a:ext cx="15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OPERATIONAL</a:t>
            </a:r>
          </a:p>
          <a:p>
            <a:r>
              <a:rPr lang="en-NL" dirty="0"/>
              <a:t>LAYER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9692C-411E-9E3C-EFD2-46F5B185A4E4}"/>
              </a:ext>
            </a:extLst>
          </p:cNvPr>
          <p:cNvSpPr txBox="1"/>
          <p:nvPr/>
        </p:nvSpPr>
        <p:spPr>
          <a:xfrm>
            <a:off x="375555" y="5269621"/>
            <a:ext cx="15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ENGAGEMENT</a:t>
            </a:r>
          </a:p>
          <a:p>
            <a:r>
              <a:rPr lang="en-NL" dirty="0"/>
              <a:t>LAYER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9F18BD-9312-FE0C-D50A-0594A49A1508}"/>
              </a:ext>
            </a:extLst>
          </p:cNvPr>
          <p:cNvCxnSpPr>
            <a:cxnSpLocks/>
            <a:stCxn id="5" idx="4"/>
            <a:endCxn id="27" idx="2"/>
          </p:cNvCxnSpPr>
          <p:nvPr/>
        </p:nvCxnSpPr>
        <p:spPr>
          <a:xfrm>
            <a:off x="3578672" y="3872844"/>
            <a:ext cx="1891393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3843AE-40F8-EDCE-B7D3-8DC73E2C9317}"/>
              </a:ext>
            </a:extLst>
          </p:cNvPr>
          <p:cNvSpPr txBox="1"/>
          <p:nvPr/>
        </p:nvSpPr>
        <p:spPr>
          <a:xfrm>
            <a:off x="3699776" y="3525870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Horizontal integration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35B1-067F-FEC4-7091-5582B4165EAE}"/>
              </a:ext>
            </a:extLst>
          </p:cNvPr>
          <p:cNvSpPr txBox="1"/>
          <p:nvPr/>
        </p:nvSpPr>
        <p:spPr>
          <a:xfrm>
            <a:off x="5946316" y="2792263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Vertical integration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73F24-8047-DE4F-4DC8-DF977D2617DF}"/>
              </a:ext>
            </a:extLst>
          </p:cNvPr>
          <p:cNvSpPr txBox="1"/>
          <p:nvPr/>
        </p:nvSpPr>
        <p:spPr>
          <a:xfrm>
            <a:off x="2264222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2515EA-7BFC-E4CF-4805-1B148A62D657}"/>
              </a:ext>
            </a:extLst>
          </p:cNvPr>
          <p:cNvSpPr txBox="1"/>
          <p:nvPr/>
        </p:nvSpPr>
        <p:spPr>
          <a:xfrm>
            <a:off x="2360833" y="3680249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FHIR</a:t>
            </a:r>
          </a:p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6BFC03-8C77-BB94-04E3-31004EB49975}"/>
              </a:ext>
            </a:extLst>
          </p:cNvPr>
          <p:cNvSpPr txBox="1"/>
          <p:nvPr/>
        </p:nvSpPr>
        <p:spPr>
          <a:xfrm>
            <a:off x="4962517" y="3657069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FHIR</a:t>
            </a:r>
          </a:p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87BCF-15A4-1924-F4AB-ECB3BC4415C0}"/>
              </a:ext>
            </a:extLst>
          </p:cNvPr>
          <p:cNvSpPr txBox="1"/>
          <p:nvPr/>
        </p:nvSpPr>
        <p:spPr>
          <a:xfrm>
            <a:off x="2960907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B3A237-8C8D-968B-AB68-4299E8E36F5A}"/>
              </a:ext>
            </a:extLst>
          </p:cNvPr>
          <p:cNvSpPr txBox="1"/>
          <p:nvPr/>
        </p:nvSpPr>
        <p:spPr>
          <a:xfrm>
            <a:off x="3669840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511C99-7B07-5CAE-B27C-D7E8AB43D276}"/>
              </a:ext>
            </a:extLst>
          </p:cNvPr>
          <p:cNvSpPr txBox="1"/>
          <p:nvPr/>
        </p:nvSpPr>
        <p:spPr>
          <a:xfrm>
            <a:off x="4889041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612D02-DA51-C63D-2946-AECF1B59C461}"/>
              </a:ext>
            </a:extLst>
          </p:cNvPr>
          <p:cNvSpPr txBox="1"/>
          <p:nvPr/>
        </p:nvSpPr>
        <p:spPr>
          <a:xfrm>
            <a:off x="5585726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CBED7A-94EC-2256-C0B9-C8A353B5CAF2}"/>
              </a:ext>
            </a:extLst>
          </p:cNvPr>
          <p:cNvSpPr txBox="1"/>
          <p:nvPr/>
        </p:nvSpPr>
        <p:spPr>
          <a:xfrm>
            <a:off x="6294659" y="540624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47C530-9B41-A0EA-F2C9-869BA196DE74}"/>
              </a:ext>
            </a:extLst>
          </p:cNvPr>
          <p:cNvSpPr txBox="1"/>
          <p:nvPr/>
        </p:nvSpPr>
        <p:spPr>
          <a:xfrm>
            <a:off x="7513859" y="3657069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53BE52-04F2-65DF-6597-522D1E95C25B}"/>
              </a:ext>
            </a:extLst>
          </p:cNvPr>
          <p:cNvSpPr txBox="1"/>
          <p:nvPr/>
        </p:nvSpPr>
        <p:spPr>
          <a:xfrm>
            <a:off x="9518198" y="1176865"/>
            <a:ext cx="2541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Expose data across domains/ jurisdictions,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Research &amp;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D</a:t>
            </a:r>
            <a:r>
              <a:rPr lang="en-GB" sz="1600" dirty="0" err="1"/>
              <a:t>i</a:t>
            </a:r>
            <a:r>
              <a:rPr lang="en-NL" sz="1600" dirty="0"/>
              <a:t>sease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600" dirty="0"/>
              <a:t>Dynamic analyses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2CE1B-4171-DA65-C1D1-CFD6352BEABC}"/>
              </a:ext>
            </a:extLst>
          </p:cNvPr>
          <p:cNvSpPr txBox="1"/>
          <p:nvPr/>
        </p:nvSpPr>
        <p:spPr>
          <a:xfrm>
            <a:off x="9529084" y="3107857"/>
            <a:ext cx="2541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Routine data exchange,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Referral data,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Tracking patient journeys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Dashboards,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DHIS2 export, claims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1DBA25-C147-060A-D45E-0195921FF6F1}"/>
              </a:ext>
            </a:extLst>
          </p:cNvPr>
          <p:cNvSpPr txBox="1"/>
          <p:nvPr/>
        </p:nvSpPr>
        <p:spPr>
          <a:xfrm>
            <a:off x="9571264" y="4954914"/>
            <a:ext cx="2541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Data capture &amp;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Patient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Clinic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Payer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Protocols &amp;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CF43-1C2D-B530-EF3D-83771BE93E10}"/>
              </a:ext>
            </a:extLst>
          </p:cNvPr>
          <p:cNvSpPr txBox="1"/>
          <p:nvPr/>
        </p:nvSpPr>
        <p:spPr>
          <a:xfrm>
            <a:off x="249275" y="161173"/>
            <a:ext cx="784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/>
              <a:t>Three layers of 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2293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BC618-4CE4-4D69-0E69-C93589543C56}"/>
              </a:ext>
            </a:extLst>
          </p:cNvPr>
          <p:cNvGrpSpPr/>
          <p:nvPr/>
        </p:nvGrpSpPr>
        <p:grpSpPr>
          <a:xfrm>
            <a:off x="2253337" y="3628905"/>
            <a:ext cx="1937658" cy="2623457"/>
            <a:chOff x="4169228" y="2656115"/>
            <a:chExt cx="1937658" cy="262345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CCE7173-1330-DD63-0929-DEF21E374EF3}"/>
                </a:ext>
              </a:extLst>
            </p:cNvPr>
            <p:cNvSpPr/>
            <p:nvPr/>
          </p:nvSpPr>
          <p:spPr>
            <a:xfrm>
              <a:off x="4169228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AD04EB4-764D-D744-A253-F81FAAF8DD00}"/>
                </a:ext>
              </a:extLst>
            </p:cNvPr>
            <p:cNvSpPr/>
            <p:nvPr/>
          </p:nvSpPr>
          <p:spPr>
            <a:xfrm>
              <a:off x="4882242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3AE6739-8872-9775-9225-A24798770062}"/>
                </a:ext>
              </a:extLst>
            </p:cNvPr>
            <p:cNvSpPr/>
            <p:nvPr/>
          </p:nvSpPr>
          <p:spPr>
            <a:xfrm>
              <a:off x="5595257" y="4376058"/>
              <a:ext cx="511629" cy="90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957C015B-2524-63D8-F818-06FB13A6BBA8}"/>
                </a:ext>
              </a:extLst>
            </p:cNvPr>
            <p:cNvSpPr/>
            <p:nvPr/>
          </p:nvSpPr>
          <p:spPr>
            <a:xfrm>
              <a:off x="4781549" y="2656115"/>
              <a:ext cx="713014" cy="9035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43839E-D46A-62A2-6DBB-56CB92F57BA9}"/>
                </a:ext>
              </a:extLst>
            </p:cNvPr>
            <p:cNvCxnSpPr>
              <a:stCxn id="2" idx="0"/>
              <a:endCxn id="5" idx="3"/>
            </p:cNvCxnSpPr>
            <p:nvPr/>
          </p:nvCxnSpPr>
          <p:spPr>
            <a:xfrm flipV="1">
              <a:off x="4425043" y="3559629"/>
              <a:ext cx="713013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DC7B67-AD52-A307-E23E-EC118504B8F3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H="1" flipV="1">
              <a:off x="5138056" y="3559629"/>
              <a:ext cx="713016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897E5C-DA97-F1C1-A3AE-90DF8ABFFD73}"/>
                </a:ext>
              </a:extLst>
            </p:cNvPr>
            <p:cNvCxnSpPr>
              <a:cxnSpLocks/>
              <a:stCxn id="3" idx="0"/>
              <a:endCxn id="5" idx="3"/>
            </p:cNvCxnSpPr>
            <p:nvPr/>
          </p:nvCxnSpPr>
          <p:spPr>
            <a:xfrm flipH="1" flipV="1">
              <a:off x="5138056" y="3559629"/>
              <a:ext cx="1" cy="8164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5123F64-1E0B-3F7F-5A93-2798A7DC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17" y="1346646"/>
            <a:ext cx="4200983" cy="152127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9053DC-791F-3BC9-0026-B087B8F6FFE8}"/>
              </a:ext>
            </a:extLst>
          </p:cNvPr>
          <p:cNvCxnSpPr>
            <a:cxnSpLocks/>
          </p:cNvCxnSpPr>
          <p:nvPr/>
        </p:nvCxnSpPr>
        <p:spPr>
          <a:xfrm flipV="1">
            <a:off x="3222165" y="2435790"/>
            <a:ext cx="861332" cy="11931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949179-FDBB-657F-0A7F-513B8CA98555}"/>
              </a:ext>
            </a:extLst>
          </p:cNvPr>
          <p:cNvCxnSpPr>
            <a:cxnSpLocks/>
          </p:cNvCxnSpPr>
          <p:nvPr/>
        </p:nvCxnSpPr>
        <p:spPr>
          <a:xfrm flipV="1">
            <a:off x="402771" y="3029360"/>
            <a:ext cx="8986157" cy="226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E7DC2A-53B0-0238-EF28-F89D673224F1}"/>
              </a:ext>
            </a:extLst>
          </p:cNvPr>
          <p:cNvCxnSpPr>
            <a:cxnSpLocks/>
          </p:cNvCxnSpPr>
          <p:nvPr/>
        </p:nvCxnSpPr>
        <p:spPr>
          <a:xfrm>
            <a:off x="410934" y="4929747"/>
            <a:ext cx="9107264" cy="108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63C465-DE1D-1A99-B53C-EB9A80A90EC4}"/>
              </a:ext>
            </a:extLst>
          </p:cNvPr>
          <p:cNvSpPr txBox="1"/>
          <p:nvPr/>
        </p:nvSpPr>
        <p:spPr>
          <a:xfrm>
            <a:off x="402771" y="2046403"/>
            <a:ext cx="274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INTELLIGENCE</a:t>
            </a:r>
          </a:p>
          <a:p>
            <a:r>
              <a:rPr lang="en-NL" dirty="0"/>
              <a:t>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3B474D-E822-0EAB-44FC-A52899C0BB2D}"/>
              </a:ext>
            </a:extLst>
          </p:cNvPr>
          <p:cNvSpPr txBox="1"/>
          <p:nvPr/>
        </p:nvSpPr>
        <p:spPr>
          <a:xfrm>
            <a:off x="410934" y="3706473"/>
            <a:ext cx="15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OPERATIONAL</a:t>
            </a:r>
          </a:p>
          <a:p>
            <a:r>
              <a:rPr lang="en-NL" dirty="0"/>
              <a:t>LAYER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9692C-411E-9E3C-EFD2-46F5B185A4E4}"/>
              </a:ext>
            </a:extLst>
          </p:cNvPr>
          <p:cNvSpPr txBox="1"/>
          <p:nvPr/>
        </p:nvSpPr>
        <p:spPr>
          <a:xfrm>
            <a:off x="375555" y="5477439"/>
            <a:ext cx="159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ENGAGEMENT</a:t>
            </a:r>
          </a:p>
          <a:p>
            <a:r>
              <a:rPr lang="en-NL" dirty="0"/>
              <a:t>LAYER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9F18BD-9312-FE0C-D50A-0594A49A150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578672" y="4080662"/>
            <a:ext cx="1891393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3843AE-40F8-EDCE-B7D3-8DC73E2C9317}"/>
              </a:ext>
            </a:extLst>
          </p:cNvPr>
          <p:cNvSpPr txBox="1"/>
          <p:nvPr/>
        </p:nvSpPr>
        <p:spPr>
          <a:xfrm>
            <a:off x="3699776" y="3733688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Horizontal integration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73F24-8047-DE4F-4DC8-DF977D2617DF}"/>
              </a:ext>
            </a:extLst>
          </p:cNvPr>
          <p:cNvSpPr txBox="1"/>
          <p:nvPr/>
        </p:nvSpPr>
        <p:spPr>
          <a:xfrm>
            <a:off x="2264222" y="561405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2515EA-7BFC-E4CF-4805-1B148A62D657}"/>
              </a:ext>
            </a:extLst>
          </p:cNvPr>
          <p:cNvSpPr txBox="1"/>
          <p:nvPr/>
        </p:nvSpPr>
        <p:spPr>
          <a:xfrm>
            <a:off x="2360833" y="3888067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FIHR</a:t>
            </a:r>
          </a:p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87BCF-15A4-1924-F4AB-ECB3BC4415C0}"/>
              </a:ext>
            </a:extLst>
          </p:cNvPr>
          <p:cNvSpPr txBox="1"/>
          <p:nvPr/>
        </p:nvSpPr>
        <p:spPr>
          <a:xfrm>
            <a:off x="2960907" y="561405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B3A237-8C8D-968B-AB68-4299E8E36F5A}"/>
              </a:ext>
            </a:extLst>
          </p:cNvPr>
          <p:cNvSpPr txBox="1"/>
          <p:nvPr/>
        </p:nvSpPr>
        <p:spPr>
          <a:xfrm>
            <a:off x="3669840" y="561405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i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53BE52-04F2-65DF-6597-522D1E95C25B}"/>
              </a:ext>
            </a:extLst>
          </p:cNvPr>
          <p:cNvSpPr txBox="1"/>
          <p:nvPr/>
        </p:nvSpPr>
        <p:spPr>
          <a:xfrm>
            <a:off x="6452507" y="1238571"/>
            <a:ext cx="5607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”For Health data sets what I-tunes was for music: an alternative between pirates and prohibitive protectionism”</a:t>
            </a:r>
          </a:p>
          <a:p>
            <a:r>
              <a:rPr lang="en-US" sz="1600" dirty="0"/>
              <a:t>“A safe and ethical way to expose your health data to the world”</a:t>
            </a:r>
          </a:p>
          <a:p>
            <a:r>
              <a:rPr lang="en-US" sz="1600" dirty="0"/>
              <a:t>“A way to create and manage a common good while safeguarding individual rights, managing risks and distributing revenues”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Paid by fees to re-users (Pharma, research, consumer corps)?</a:t>
            </a:r>
            <a:endParaRPr lang="en-NL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2CE1B-4171-DA65-C1D1-CFD6352BEABC}"/>
              </a:ext>
            </a:extLst>
          </p:cNvPr>
          <p:cNvSpPr txBox="1"/>
          <p:nvPr/>
        </p:nvSpPr>
        <p:spPr>
          <a:xfrm>
            <a:off x="6452507" y="3113865"/>
            <a:ext cx="5607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“Data as medicine: enabling collaboration along a patients pathway by enabling data exchange between providers”</a:t>
            </a:r>
          </a:p>
          <a:p>
            <a:r>
              <a:rPr lang="en-US" sz="1600" dirty="0"/>
              <a:t>“Interoperability and portability of data enabling innovative care and financing models (e.g. value based payments, shared savings on prevention, risk adjustment)”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Paid by fees to users (health care payers, providers) or cross subsidized by intelligence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1DBA25-C147-060A-D45E-0195921FF6F1}"/>
              </a:ext>
            </a:extLst>
          </p:cNvPr>
          <p:cNvSpPr txBox="1"/>
          <p:nvPr/>
        </p:nvSpPr>
        <p:spPr>
          <a:xfrm>
            <a:off x="6452507" y="5130779"/>
            <a:ext cx="5660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“Blended care models: prevention, behavior support, digital health / digital medicine, integration with non-medical apps”</a:t>
            </a:r>
          </a:p>
          <a:p>
            <a:r>
              <a:rPr lang="en-US" sz="1600" dirty="0"/>
              <a:t>“Precision medicine: risk stratification, AI decision support"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Paid by fees to users (patients, providers), cross subsidized by operational or intelligence layer or by non-medical tertiary party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B150D-BA26-0B10-FDFB-18B481DFDC85}"/>
              </a:ext>
            </a:extLst>
          </p:cNvPr>
          <p:cNvSpPr txBox="1"/>
          <p:nvPr/>
        </p:nvSpPr>
        <p:spPr>
          <a:xfrm>
            <a:off x="249275" y="161173"/>
            <a:ext cx="865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b="1" dirty="0"/>
              <a:t>For discussion: Value propositions &amp; revenue models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1B652F-E7A1-2ABD-0492-E53B6FC952C1}"/>
              </a:ext>
            </a:extLst>
          </p:cNvPr>
          <p:cNvSpPr/>
          <p:nvPr/>
        </p:nvSpPr>
        <p:spPr>
          <a:xfrm rot="890712">
            <a:off x="9798502" y="428007"/>
            <a:ext cx="2131780" cy="374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02568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89088A-217E-1A0B-F3BE-D385209403F6}"/>
              </a:ext>
            </a:extLst>
          </p:cNvPr>
          <p:cNvSpPr txBox="1"/>
          <p:nvPr/>
        </p:nvSpPr>
        <p:spPr>
          <a:xfrm>
            <a:off x="2035628" y="243037"/>
            <a:ext cx="812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PROJECT APPROACH IN 4 WORK STREAMS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6635B5-E5EE-A6F3-2010-DCC6182D7807}"/>
              </a:ext>
            </a:extLst>
          </p:cNvPr>
          <p:cNvSpPr/>
          <p:nvPr/>
        </p:nvSpPr>
        <p:spPr>
          <a:xfrm>
            <a:off x="3115537" y="5338158"/>
            <a:ext cx="8763000" cy="12518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39F46C-C885-9EB9-3345-1EE6B62C832A}"/>
              </a:ext>
            </a:extLst>
          </p:cNvPr>
          <p:cNvSpPr/>
          <p:nvPr/>
        </p:nvSpPr>
        <p:spPr>
          <a:xfrm>
            <a:off x="4824593" y="3985621"/>
            <a:ext cx="7053943" cy="12518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5A234C-73F8-7EC1-D6C4-03A16B2D4692}"/>
              </a:ext>
            </a:extLst>
          </p:cNvPr>
          <p:cNvSpPr/>
          <p:nvPr/>
        </p:nvSpPr>
        <p:spPr>
          <a:xfrm>
            <a:off x="6500995" y="2650707"/>
            <a:ext cx="5377542" cy="12518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E6BE7278-FA19-5618-7B06-541C16D7CB66}"/>
              </a:ext>
            </a:extLst>
          </p:cNvPr>
          <p:cNvSpPr/>
          <p:nvPr/>
        </p:nvSpPr>
        <p:spPr>
          <a:xfrm>
            <a:off x="3289701" y="6258007"/>
            <a:ext cx="3135093" cy="27758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Enroll, equip &amp; train all clinics Hanang district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CED8328-AE99-94A5-C2F0-F0869C4B754D}"/>
              </a:ext>
            </a:extLst>
          </p:cNvPr>
          <p:cNvSpPr/>
          <p:nvPr/>
        </p:nvSpPr>
        <p:spPr>
          <a:xfrm>
            <a:off x="3300595" y="5414360"/>
            <a:ext cx="1785256" cy="47897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Update MomCare app (data structure, off line)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42002F2A-E86B-CE96-B0C2-BF1EE319593C}"/>
              </a:ext>
            </a:extLst>
          </p:cNvPr>
          <p:cNvSpPr/>
          <p:nvPr/>
        </p:nvSpPr>
        <p:spPr>
          <a:xfrm>
            <a:off x="3474765" y="4327150"/>
            <a:ext cx="1262743" cy="683780"/>
          </a:xfrm>
          <a:prstGeom prst="homePlate">
            <a:avLst>
              <a:gd name="adj" fmla="val 2196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Develop &amp; test with historic Momcare data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8E70364-1DDC-2C33-8E9E-4E8D03B65B84}"/>
              </a:ext>
            </a:extLst>
          </p:cNvPr>
          <p:cNvSpPr/>
          <p:nvPr/>
        </p:nvSpPr>
        <p:spPr>
          <a:xfrm>
            <a:off x="3300595" y="5939607"/>
            <a:ext cx="3124199" cy="27758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Set up conditional cash account &amp; contracting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0AC4B6D-CFAA-BB18-3A33-50DED3F193AA}"/>
              </a:ext>
            </a:extLst>
          </p:cNvPr>
          <p:cNvSpPr/>
          <p:nvPr/>
        </p:nvSpPr>
        <p:spPr>
          <a:xfrm>
            <a:off x="6500996" y="5425251"/>
            <a:ext cx="4278086" cy="1110340"/>
          </a:xfrm>
          <a:prstGeom prst="homePlate">
            <a:avLst>
              <a:gd name="adj" fmla="val 23529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Manage network &amp; conditional cash account</a:t>
            </a:r>
          </a:p>
          <a:p>
            <a:pPr algn="ctr"/>
            <a:r>
              <a:rPr lang="en-NL" sz="1200" dirty="0"/>
              <a:t>Provide quality support</a:t>
            </a:r>
          </a:p>
          <a:p>
            <a:pPr algn="ctr"/>
            <a:r>
              <a:rPr lang="en-NL" sz="1200" dirty="0"/>
              <a:t>Provide data feedback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04167637-47C7-9B88-14DA-250519057730}"/>
              </a:ext>
            </a:extLst>
          </p:cNvPr>
          <p:cNvSpPr/>
          <p:nvPr/>
        </p:nvSpPr>
        <p:spPr>
          <a:xfrm>
            <a:off x="10866164" y="5414372"/>
            <a:ext cx="1012371" cy="47897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44BEBB0-80ED-267A-0B43-344A1037D568}"/>
              </a:ext>
            </a:extLst>
          </p:cNvPr>
          <p:cNvSpPr/>
          <p:nvPr/>
        </p:nvSpPr>
        <p:spPr>
          <a:xfrm>
            <a:off x="10866164" y="6045742"/>
            <a:ext cx="1012371" cy="47897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Scale up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2086C5C-75FE-3CED-7DBB-AA3F0CDF9FE6}"/>
              </a:ext>
            </a:extLst>
          </p:cNvPr>
          <p:cNvSpPr/>
          <p:nvPr/>
        </p:nvSpPr>
        <p:spPr>
          <a:xfrm>
            <a:off x="4987880" y="4096811"/>
            <a:ext cx="2079171" cy="29529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Transform data model (FHIR)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44DE95B0-953D-4ADF-55BB-AE7049AE2A34}"/>
              </a:ext>
            </a:extLst>
          </p:cNvPr>
          <p:cNvSpPr/>
          <p:nvPr/>
        </p:nvSpPr>
        <p:spPr>
          <a:xfrm>
            <a:off x="4987880" y="4463903"/>
            <a:ext cx="2079171" cy="29529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Develop FIHR server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9D32F226-8E43-094D-5526-0628643F0555}"/>
              </a:ext>
            </a:extLst>
          </p:cNvPr>
          <p:cNvSpPr/>
          <p:nvPr/>
        </p:nvSpPr>
        <p:spPr>
          <a:xfrm>
            <a:off x="4987880" y="4844879"/>
            <a:ext cx="2079171" cy="29529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MVP routine data exchange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BBF68725-AA26-9D86-1AC3-275DEE408CB8}"/>
              </a:ext>
            </a:extLst>
          </p:cNvPr>
          <p:cNvSpPr/>
          <p:nvPr/>
        </p:nvSpPr>
        <p:spPr>
          <a:xfrm>
            <a:off x="7230338" y="4646178"/>
            <a:ext cx="1981199" cy="52663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Organise access &amp; authorisation for Hanang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7B54EE5E-3981-DB05-0019-CFF91DE0A991}"/>
              </a:ext>
            </a:extLst>
          </p:cNvPr>
          <p:cNvSpPr/>
          <p:nvPr/>
        </p:nvSpPr>
        <p:spPr>
          <a:xfrm>
            <a:off x="7241223" y="4054964"/>
            <a:ext cx="1981199" cy="52663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Deploy FHIR set up for Hanang 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98664035-E790-0AF2-AE85-20870565C78E}"/>
              </a:ext>
            </a:extLst>
          </p:cNvPr>
          <p:cNvSpPr/>
          <p:nvPr/>
        </p:nvSpPr>
        <p:spPr>
          <a:xfrm>
            <a:off x="9309507" y="4048515"/>
            <a:ext cx="1469573" cy="1137244"/>
          </a:xfrm>
          <a:prstGeom prst="homePlate">
            <a:avLst>
              <a:gd name="adj" fmla="val 2415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Run network of 37 clinics in Hanang with FHIR server(s)</a:t>
            </a:r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A3887D1F-FCB9-AFE4-54B4-11D52A9C9101}"/>
              </a:ext>
            </a:extLst>
          </p:cNvPr>
          <p:cNvSpPr/>
          <p:nvPr/>
        </p:nvSpPr>
        <p:spPr>
          <a:xfrm>
            <a:off x="10866165" y="4054964"/>
            <a:ext cx="1012371" cy="52663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F42DC75C-F04A-38B1-6050-9AF29D887CDC}"/>
              </a:ext>
            </a:extLst>
          </p:cNvPr>
          <p:cNvSpPr/>
          <p:nvPr/>
        </p:nvSpPr>
        <p:spPr>
          <a:xfrm>
            <a:off x="10877050" y="4659121"/>
            <a:ext cx="1012371" cy="52663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Publicise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5DF7B0B3-ED86-BFF8-99A1-1AC4C76C152F}"/>
              </a:ext>
            </a:extLst>
          </p:cNvPr>
          <p:cNvSpPr/>
          <p:nvPr/>
        </p:nvSpPr>
        <p:spPr>
          <a:xfrm>
            <a:off x="6653395" y="2736229"/>
            <a:ext cx="2569027" cy="295294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Set up FAIR architecture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82180D5C-10A3-9790-422A-A68E2AEEE82D}"/>
              </a:ext>
            </a:extLst>
          </p:cNvPr>
          <p:cNvSpPr/>
          <p:nvPr/>
        </p:nvSpPr>
        <p:spPr>
          <a:xfrm>
            <a:off x="6653395" y="3125465"/>
            <a:ext cx="2558142" cy="295294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Develop data model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CB77C5D0-86E7-D5D2-1E3E-06E0ED2BD60A}"/>
              </a:ext>
            </a:extLst>
          </p:cNvPr>
          <p:cNvSpPr/>
          <p:nvPr/>
        </p:nvSpPr>
        <p:spPr>
          <a:xfrm>
            <a:off x="6653394" y="3517224"/>
            <a:ext cx="2569028" cy="295294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Design OLR</a:t>
            </a:r>
          </a:p>
        </p:txBody>
      </p:sp>
      <p:sp>
        <p:nvSpPr>
          <p:cNvPr id="61" name="Pentagon 60">
            <a:extLst>
              <a:ext uri="{FF2B5EF4-FFF2-40B4-BE49-F238E27FC236}">
                <a16:creationId xmlns:a16="http://schemas.microsoft.com/office/drawing/2014/main" id="{A8DA2757-FE8C-E4B0-1617-37B4CA4714DA}"/>
              </a:ext>
            </a:extLst>
          </p:cNvPr>
          <p:cNvSpPr/>
          <p:nvPr/>
        </p:nvSpPr>
        <p:spPr>
          <a:xfrm>
            <a:off x="9287737" y="2720581"/>
            <a:ext cx="1491343" cy="526638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Use case(s), eg. Kenya-Tanzania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3506600F-C650-5AD4-D1FD-0BB0C5F88006}"/>
              </a:ext>
            </a:extLst>
          </p:cNvPr>
          <p:cNvSpPr/>
          <p:nvPr/>
        </p:nvSpPr>
        <p:spPr>
          <a:xfrm>
            <a:off x="9287736" y="3330275"/>
            <a:ext cx="1491343" cy="526638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Participate in VODAN queries</a:t>
            </a: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012835E3-413A-7DDE-5583-772DA16D22D9}"/>
              </a:ext>
            </a:extLst>
          </p:cNvPr>
          <p:cNvSpPr/>
          <p:nvPr/>
        </p:nvSpPr>
        <p:spPr>
          <a:xfrm>
            <a:off x="10866165" y="2711724"/>
            <a:ext cx="1012371" cy="526638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Evaluate</a:t>
            </a:r>
          </a:p>
        </p:txBody>
      </p:sp>
      <p:sp>
        <p:nvSpPr>
          <p:cNvPr id="72" name="Pentagon 71">
            <a:extLst>
              <a:ext uri="{FF2B5EF4-FFF2-40B4-BE49-F238E27FC236}">
                <a16:creationId xmlns:a16="http://schemas.microsoft.com/office/drawing/2014/main" id="{82341DAD-E630-5B69-04C7-F9A329DCB56C}"/>
              </a:ext>
            </a:extLst>
          </p:cNvPr>
          <p:cNvSpPr/>
          <p:nvPr/>
        </p:nvSpPr>
        <p:spPr>
          <a:xfrm>
            <a:off x="10866165" y="3333547"/>
            <a:ext cx="1012371" cy="478971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Publicise</a:t>
            </a:r>
          </a:p>
        </p:txBody>
      </p:sp>
      <p:sp>
        <p:nvSpPr>
          <p:cNvPr id="73" name="Pentagon 72">
            <a:extLst>
              <a:ext uri="{FF2B5EF4-FFF2-40B4-BE49-F238E27FC236}">
                <a16:creationId xmlns:a16="http://schemas.microsoft.com/office/drawing/2014/main" id="{8DF1E3FD-AA09-1EDB-AA67-A99EB151A8E5}"/>
              </a:ext>
            </a:extLst>
          </p:cNvPr>
          <p:cNvSpPr/>
          <p:nvPr/>
        </p:nvSpPr>
        <p:spPr>
          <a:xfrm>
            <a:off x="3736023" y="2945856"/>
            <a:ext cx="2699658" cy="683780"/>
          </a:xfrm>
          <a:prstGeom prst="homePlate">
            <a:avLst>
              <a:gd name="adj" fmla="val 2196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Resolve design questions, </a:t>
            </a:r>
          </a:p>
          <a:p>
            <a:pPr algn="ctr"/>
            <a:r>
              <a:rPr lang="en-NL" sz="1200" dirty="0"/>
              <a:t>e.g. FHIR vs. FAIR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D76B06-FCC0-6295-B84B-CCB5C32D6957}"/>
              </a:ext>
            </a:extLst>
          </p:cNvPr>
          <p:cNvSpPr txBox="1"/>
          <p:nvPr/>
        </p:nvSpPr>
        <p:spPr>
          <a:xfrm>
            <a:off x="146954" y="2883876"/>
            <a:ext cx="2914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3: INTELLIGENCE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nnect to FAIR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Participate in VODAN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Create ‘demo use cases’c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655420-18B3-1D2E-8798-9DBEA8EC2B28}"/>
              </a:ext>
            </a:extLst>
          </p:cNvPr>
          <p:cNvSpPr txBox="1"/>
          <p:nvPr/>
        </p:nvSpPr>
        <p:spPr>
          <a:xfrm>
            <a:off x="146954" y="4170833"/>
            <a:ext cx="2834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2: OPERATIONAL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Set up data stations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Create operational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Create ‘demo use cases’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61CA87-50DE-258B-E59D-FA0145EEAD6E}"/>
              </a:ext>
            </a:extLst>
          </p:cNvPr>
          <p:cNvSpPr txBox="1"/>
          <p:nvPr/>
        </p:nvSpPr>
        <p:spPr>
          <a:xfrm>
            <a:off x="146954" y="5457201"/>
            <a:ext cx="283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1: ENGAGEMENT LAYER</a:t>
            </a:r>
            <a:br>
              <a:rPr lang="en-NL" sz="1400" dirty="0"/>
            </a:br>
            <a:r>
              <a:rPr lang="en-NL" sz="1400" dirty="0"/>
              <a:t>Onboard mothers &amp; clinics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2C1EA7-00D6-828C-3284-CB725B025EFD}"/>
              </a:ext>
            </a:extLst>
          </p:cNvPr>
          <p:cNvCxnSpPr>
            <a:cxnSpLocks/>
          </p:cNvCxnSpPr>
          <p:nvPr/>
        </p:nvCxnSpPr>
        <p:spPr>
          <a:xfrm flipV="1">
            <a:off x="3286987" y="1571318"/>
            <a:ext cx="2726870" cy="1397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9C7BA0B-D534-A16D-965C-713FAF669B86}"/>
              </a:ext>
            </a:extLst>
          </p:cNvPr>
          <p:cNvSpPr txBox="1"/>
          <p:nvPr/>
        </p:nvSpPr>
        <p:spPr>
          <a:xfrm>
            <a:off x="3940129" y="1335511"/>
            <a:ext cx="144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200" i="1" dirty="0">
                <a:solidFill>
                  <a:schemeClr val="accent1">
                    <a:lumMod val="75000"/>
                  </a:schemeClr>
                </a:solidFill>
              </a:rPr>
              <a:t>Year 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472751-930C-4D5E-1110-02A44EF55335}"/>
              </a:ext>
            </a:extLst>
          </p:cNvPr>
          <p:cNvCxnSpPr>
            <a:cxnSpLocks/>
          </p:cNvCxnSpPr>
          <p:nvPr/>
        </p:nvCxnSpPr>
        <p:spPr>
          <a:xfrm flipV="1">
            <a:off x="6318658" y="1562258"/>
            <a:ext cx="2726870" cy="1397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286401-8F38-2532-7F3E-4719EC13CEF3}"/>
              </a:ext>
            </a:extLst>
          </p:cNvPr>
          <p:cNvSpPr txBox="1"/>
          <p:nvPr/>
        </p:nvSpPr>
        <p:spPr>
          <a:xfrm>
            <a:off x="6971800" y="1326451"/>
            <a:ext cx="144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200" i="1" dirty="0">
                <a:solidFill>
                  <a:schemeClr val="accent1">
                    <a:lumMod val="75000"/>
                  </a:schemeClr>
                </a:solidFill>
              </a:rPr>
              <a:t>Year 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F3670-1265-BAE5-9A1A-B93577467E49}"/>
              </a:ext>
            </a:extLst>
          </p:cNvPr>
          <p:cNvCxnSpPr>
            <a:cxnSpLocks/>
          </p:cNvCxnSpPr>
          <p:nvPr/>
        </p:nvCxnSpPr>
        <p:spPr>
          <a:xfrm flipV="1">
            <a:off x="9151665" y="1548349"/>
            <a:ext cx="2726870" cy="1397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3FC23B-DCE4-0857-ACC8-79884BCC26F0}"/>
              </a:ext>
            </a:extLst>
          </p:cNvPr>
          <p:cNvSpPr txBox="1"/>
          <p:nvPr/>
        </p:nvSpPr>
        <p:spPr>
          <a:xfrm>
            <a:off x="9804807" y="1312542"/>
            <a:ext cx="144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200" i="1" dirty="0">
                <a:solidFill>
                  <a:schemeClr val="accent1">
                    <a:lumMod val="75000"/>
                  </a:schemeClr>
                </a:solidFill>
              </a:rPr>
              <a:t>Year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2D3D0-46FB-2F40-0C27-43875D3583EF}"/>
              </a:ext>
            </a:extLst>
          </p:cNvPr>
          <p:cNvSpPr txBox="1"/>
          <p:nvPr/>
        </p:nvSpPr>
        <p:spPr>
          <a:xfrm>
            <a:off x="146954" y="1696600"/>
            <a:ext cx="2914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4: MODEL AND BUSINESS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source hand books &amp;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Revenue model for data visiting</a:t>
            </a:r>
            <a:endParaRPr lang="en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Operational model &amp; costing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5495C1-879A-9B93-A4EE-067D324DF2FB}"/>
              </a:ext>
            </a:extLst>
          </p:cNvPr>
          <p:cNvSpPr/>
          <p:nvPr/>
        </p:nvSpPr>
        <p:spPr>
          <a:xfrm>
            <a:off x="3215235" y="1712160"/>
            <a:ext cx="8674186" cy="8446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91E40964-104E-996B-91D0-9C40E2AC70B0}"/>
              </a:ext>
            </a:extLst>
          </p:cNvPr>
          <p:cNvSpPr/>
          <p:nvPr/>
        </p:nvSpPr>
        <p:spPr>
          <a:xfrm>
            <a:off x="3365908" y="1786398"/>
            <a:ext cx="8512627" cy="295294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Documentation of technical solutions (open source)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B80B578B-EE50-79C0-49DF-74FD674F7BFE}"/>
              </a:ext>
            </a:extLst>
          </p:cNvPr>
          <p:cNvSpPr/>
          <p:nvPr/>
        </p:nvSpPr>
        <p:spPr>
          <a:xfrm>
            <a:off x="3365907" y="2166786"/>
            <a:ext cx="8512627" cy="295294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Business development: identifying producers, users and re-users; financial &amp; contractual modeling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EF5444C-7903-53D0-37C3-BAA4C8D99288}"/>
              </a:ext>
            </a:extLst>
          </p:cNvPr>
          <p:cNvSpPr/>
          <p:nvPr/>
        </p:nvSpPr>
        <p:spPr>
          <a:xfrm rot="890712">
            <a:off x="9798502" y="428007"/>
            <a:ext cx="2131780" cy="374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42597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712</Words>
  <Application>Microsoft Macintosh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der Graaf</dc:creator>
  <cp:lastModifiedBy>Daniel Kapitan</cp:lastModifiedBy>
  <cp:revision>9</cp:revision>
  <cp:lastPrinted>2022-12-06T11:03:55Z</cp:lastPrinted>
  <dcterms:created xsi:type="dcterms:W3CDTF">2022-12-05T10:41:17Z</dcterms:created>
  <dcterms:modified xsi:type="dcterms:W3CDTF">2022-12-11T15:15:04Z</dcterms:modified>
</cp:coreProperties>
</file>