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146846070" r:id="rId5"/>
    <p:sldId id="2146847226" r:id="rId6"/>
    <p:sldId id="2146847244" r:id="rId7"/>
    <p:sldId id="2146847230" r:id="rId8"/>
    <p:sldId id="2146847253" r:id="rId9"/>
    <p:sldId id="2146847254" r:id="rId10"/>
    <p:sldId id="2146847249" r:id="rId11"/>
    <p:sldId id="2146847250" r:id="rId12"/>
    <p:sldId id="2146847251" r:id="rId13"/>
    <p:sldId id="2146847252" r:id="rId14"/>
    <p:sldId id="2146847255" r:id="rId15"/>
  </p:sldIdLst>
  <p:sldSz cx="9144000" cy="5143500" type="screen16x9"/>
  <p:notesSz cx="6858000" cy="9144000"/>
  <p:custDataLst>
    <p:tags r:id="rId18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4" orient="horz" pos="1643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phie van der Wansem" initials="SvdW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FF"/>
    <a:srgbClr val="009193"/>
    <a:srgbClr val="22679A"/>
    <a:srgbClr val="00558F"/>
    <a:srgbClr val="8AB27B"/>
    <a:srgbClr val="E9C31E"/>
    <a:srgbClr val="C4242B"/>
    <a:srgbClr val="00B050"/>
    <a:srgbClr val="D4E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80" autoAdjust="0"/>
    <p:restoredTop sz="73905" autoAdjust="0"/>
  </p:normalViewPr>
  <p:slideViewPr>
    <p:cSldViewPr snapToGrid="0" snapToObjects="1">
      <p:cViewPr varScale="1">
        <p:scale>
          <a:sx n="203" d="100"/>
          <a:sy n="203" d="100"/>
        </p:scale>
        <p:origin x="1384" y="184"/>
      </p:cViewPr>
      <p:guideLst>
        <p:guide orient="horz" pos="1643"/>
        <p:guide pos="288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391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A5D2111-29F8-CC4F-A356-A10993281B0F}" type="datetimeFigureOut">
              <a:rPr lang="en-US">
                <a:latin typeface="Arial" charset="0"/>
              </a:rPr>
              <a:pPr/>
              <a:t>8/1/23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DF27159-EE9F-6647-8DEC-7B741C637347}" type="slidenum">
              <a:rPr lang="en-US">
                <a:latin typeface="Arial" charset="0"/>
              </a:rPr>
              <a:pPr/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22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Arial" charset="0"/>
              </a:defRPr>
            </a:lvl1pPr>
          </a:lstStyle>
          <a:p>
            <a:fld id="{71CF5455-EA6F-E342-84CA-77352A2CD83C}" type="datetimeFigureOut">
              <a:rPr lang="en-US" smtClean="0"/>
              <a:pPr/>
              <a:t>8/1/23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Arial" charset="0"/>
              </a:defRPr>
            </a:lvl1pPr>
          </a:lstStyle>
          <a:p>
            <a:fld id="{EC87EF4F-7B4D-4041-99CF-783751CD30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91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"/>
          <p:cNvSpPr>
            <a:spLocks noGrp="1"/>
          </p:cNvSpPr>
          <p:nvPr>
            <p:ph type="pic" idx="1"/>
          </p:nvPr>
        </p:nvSpPr>
        <p:spPr>
          <a:xfrm>
            <a:off x="3175" y="0"/>
            <a:ext cx="9140825" cy="5143500"/>
          </a:xfrm>
        </p:spPr>
        <p:txBody>
          <a:bodyPr vert="horz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162045"/>
            <a:ext cx="8279856" cy="1608880"/>
          </a:xfrm>
          <a:solidFill>
            <a:schemeClr val="tx1">
              <a:alpha val="90000"/>
            </a:schemeClr>
          </a:solidFill>
        </p:spPr>
        <p:txBody>
          <a:bodyPr lIns="540000" tIns="180000" rIns="3960000" bIns="180000"/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65539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350000" imgH="6350000" progId="TCLayout.ActiveDocument.1">
                  <p:embed/>
                </p:oleObj>
              </mc:Choice>
              <mc:Fallback>
                <p:oleObj name="think-cell Slide" r:id="rId3" imgW="6350000" imgH="635000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Picture Placeholder 2"/>
          <p:cNvSpPr>
            <a:spLocks noGrp="1" noChangeAspect="1"/>
          </p:cNvSpPr>
          <p:nvPr>
            <p:ph type="pic" idx="12" hasCustomPrompt="1"/>
          </p:nvPr>
        </p:nvSpPr>
        <p:spPr>
          <a:xfrm>
            <a:off x="4724400" y="461446"/>
            <a:ext cx="3343488" cy="1010078"/>
          </a:xfrm>
          <a:blipFill rotWithShape="1">
            <a:blip r:embed="rId5"/>
            <a:stretch>
              <a:fillRect/>
            </a:stretch>
          </a:blipFill>
        </p:spPr>
        <p:txBody>
          <a:bodyPr vert="horz" lIns="180000" tIns="180000" rIns="180000" bIns="180000" rtlCol="0" anchor="ctr" anchorCtr="1">
            <a:no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792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list o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idx="10"/>
          </p:nvPr>
        </p:nvSpPr>
        <p:spPr>
          <a:xfrm>
            <a:off x="0" y="0"/>
            <a:ext cx="9144000" cy="5143500"/>
          </a:xfrm>
        </p:spPr>
        <p:txBody>
          <a:bodyPr vert="horz" rtlCol="0" anchor="t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Text Placeholder 14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8645" y="905182"/>
            <a:ext cx="7226710" cy="3333136"/>
          </a:xfrm>
          <a:solidFill>
            <a:schemeClr val="tx1">
              <a:alpha val="90000"/>
            </a:schemeClr>
          </a:solidFill>
        </p:spPr>
        <p:txBody>
          <a:bodyPr lIns="720000" tIns="360000" rIns="720000" bIns="360000" anchor="ctr" anchorCtr="0"/>
          <a:lstStyle>
            <a:lvl1pPr marL="273050" marR="0" indent="-273050" algn="l" defTabSz="457200" rtl="0" eaLnBrk="0" fontAlgn="base" latinLnBrk="0" hangingPunct="0">
              <a:lnSpc>
                <a:spcPct val="110000"/>
              </a:lnSpc>
              <a:spcBef>
                <a:spcPts val="312"/>
              </a:spcBef>
              <a:spcAft>
                <a:spcPct val="0"/>
              </a:spcAft>
              <a:buClr>
                <a:schemeClr val="accent4"/>
              </a:buClr>
              <a:buSzTx/>
              <a:buFont typeface="Wingdings" charset="2"/>
              <a:buChar char="§"/>
              <a:tabLst/>
              <a:defRPr sz="1600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9BBAD5"/>
              </a:buClr>
              <a:buFont typeface="Wingdings" charset="2"/>
              <a:buChar char="§"/>
              <a:defRPr sz="1300" baseline="0">
                <a:solidFill>
                  <a:schemeClr val="bg1"/>
                </a:solidFill>
              </a:defRPr>
            </a:lvl2pPr>
            <a:lvl3pPr marL="1143000" indent="-228600">
              <a:buClr>
                <a:srgbClr val="9BBAD5"/>
              </a:buClr>
              <a:buFont typeface="Wingdings" charset="2"/>
              <a:buChar char="§"/>
              <a:defRPr sz="1300" baseline="0">
                <a:solidFill>
                  <a:schemeClr val="bg1"/>
                </a:solidFill>
              </a:defRPr>
            </a:lvl3pPr>
            <a:lvl4pPr marL="1600200" indent="-228600">
              <a:buClr>
                <a:srgbClr val="9BBAD5"/>
              </a:buClr>
              <a:buFont typeface="Wingdings" charset="2"/>
              <a:buChar char="§"/>
              <a:defRPr sz="1300" baseline="0">
                <a:solidFill>
                  <a:schemeClr val="bg1"/>
                </a:solidFill>
              </a:defRPr>
            </a:lvl4pPr>
            <a:lvl5pPr marL="2057400" indent="-228600">
              <a:buClr>
                <a:srgbClr val="9BBAD5"/>
              </a:buClr>
              <a:buFont typeface="Wingdings" charset="2"/>
              <a:buChar char="§"/>
              <a:defRPr sz="13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bullet list</a:t>
            </a:r>
            <a:endParaRPr lang="nl-NL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389977" y="173556"/>
            <a:ext cx="1620000" cy="180000"/>
          </a:xfrm>
          <a:blipFill rotWithShape="1">
            <a:blip r:embed="rId2"/>
            <a:stretch>
              <a:fillRect/>
            </a:stretch>
          </a:blipFill>
        </p:spPr>
        <p:txBody>
          <a:bodyPr vert="horz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881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ulletlist on image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idx="10"/>
          </p:nvPr>
        </p:nvSpPr>
        <p:spPr>
          <a:xfrm>
            <a:off x="0" y="0"/>
            <a:ext cx="9144000" cy="5143500"/>
          </a:xfrm>
        </p:spPr>
        <p:txBody>
          <a:bodyPr vert="horz" rtlCol="0" anchor="t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Text Placeholder 14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8645" y="905182"/>
            <a:ext cx="7226710" cy="3333136"/>
          </a:xfrm>
          <a:solidFill>
            <a:schemeClr val="tx1">
              <a:alpha val="90000"/>
            </a:schemeClr>
          </a:solidFill>
        </p:spPr>
        <p:txBody>
          <a:bodyPr lIns="720000" tIns="360000" rIns="720000" bIns="360000" anchor="ctr" anchorCtr="0"/>
          <a:lstStyle>
            <a:lvl1pPr marL="273050" marR="0" indent="-273050" algn="l" defTabSz="457200" rtl="0" eaLnBrk="0" fontAlgn="base" latinLnBrk="0" hangingPunct="0">
              <a:lnSpc>
                <a:spcPct val="110000"/>
              </a:lnSpc>
              <a:spcBef>
                <a:spcPts val="312"/>
              </a:spcBef>
              <a:spcAft>
                <a:spcPct val="0"/>
              </a:spcAft>
              <a:buClr>
                <a:schemeClr val="accent4"/>
              </a:buClr>
              <a:buSzTx/>
              <a:buFont typeface="Wingdings" charset="2"/>
              <a:buChar char="§"/>
              <a:tabLst/>
              <a:defRPr sz="1600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9BBAD5"/>
              </a:buClr>
              <a:buFont typeface="Wingdings" charset="2"/>
              <a:buChar char="§"/>
              <a:defRPr sz="1300" baseline="0">
                <a:solidFill>
                  <a:schemeClr val="bg1"/>
                </a:solidFill>
              </a:defRPr>
            </a:lvl2pPr>
            <a:lvl3pPr marL="1143000" indent="-228600">
              <a:buClr>
                <a:srgbClr val="9BBAD5"/>
              </a:buClr>
              <a:buFont typeface="Wingdings" charset="2"/>
              <a:buChar char="§"/>
              <a:defRPr sz="1300" baseline="0">
                <a:solidFill>
                  <a:schemeClr val="bg1"/>
                </a:solidFill>
              </a:defRPr>
            </a:lvl3pPr>
            <a:lvl4pPr marL="1600200" indent="-228600">
              <a:buClr>
                <a:srgbClr val="9BBAD5"/>
              </a:buClr>
              <a:buFont typeface="Wingdings" charset="2"/>
              <a:buChar char="§"/>
              <a:defRPr sz="1300" baseline="0">
                <a:solidFill>
                  <a:schemeClr val="bg1"/>
                </a:solidFill>
              </a:defRPr>
            </a:lvl4pPr>
            <a:lvl5pPr marL="2057400" indent="-228600">
              <a:buClr>
                <a:srgbClr val="9BBAD5"/>
              </a:buClr>
              <a:buFont typeface="Wingdings" charset="2"/>
              <a:buChar char="§"/>
              <a:defRPr sz="13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bullet list</a:t>
            </a:r>
            <a:endParaRPr lang="nl-NL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389977" y="173556"/>
            <a:ext cx="1620000" cy="180000"/>
          </a:xfrm>
          <a:blipFill rotWithShape="1">
            <a:blip r:embed="rId2"/>
            <a:stretch>
              <a:fillRect/>
            </a:stretch>
          </a:blipFill>
        </p:spPr>
        <p:txBody>
          <a:bodyPr vert="horz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74" y="4899724"/>
            <a:ext cx="9140825" cy="24377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rtlCol="0" anchor="ctr" anchorCtr="1">
            <a:no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0" y="4899724"/>
            <a:ext cx="3070412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C4242B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070412" y="4899724"/>
            <a:ext cx="3070412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40824" y="4899724"/>
            <a:ext cx="3003176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8971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ulletlist on image 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idx="10"/>
          </p:nvPr>
        </p:nvSpPr>
        <p:spPr>
          <a:xfrm>
            <a:off x="0" y="0"/>
            <a:ext cx="9144000" cy="5143500"/>
          </a:xfrm>
        </p:spPr>
        <p:txBody>
          <a:bodyPr vert="horz" rtlCol="0" anchor="t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Text Placeholder 14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8645" y="905182"/>
            <a:ext cx="7226710" cy="3333136"/>
          </a:xfrm>
          <a:solidFill>
            <a:schemeClr val="tx1">
              <a:alpha val="90000"/>
            </a:schemeClr>
          </a:solidFill>
        </p:spPr>
        <p:txBody>
          <a:bodyPr lIns="720000" tIns="360000" rIns="720000" bIns="360000" anchor="ctr" anchorCtr="0"/>
          <a:lstStyle>
            <a:lvl1pPr marL="273050" marR="0" indent="-273050" algn="l" defTabSz="457200" rtl="0" eaLnBrk="0" fontAlgn="base" latinLnBrk="0" hangingPunct="0">
              <a:lnSpc>
                <a:spcPct val="110000"/>
              </a:lnSpc>
              <a:spcBef>
                <a:spcPts val="312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Wingdings" charset="2"/>
              <a:buChar char="§"/>
              <a:tabLst/>
              <a:defRPr sz="1600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9BBAD5"/>
              </a:buClr>
              <a:buFont typeface="Wingdings" charset="2"/>
              <a:buChar char="§"/>
              <a:defRPr sz="1300" baseline="0">
                <a:solidFill>
                  <a:schemeClr val="bg1"/>
                </a:solidFill>
              </a:defRPr>
            </a:lvl2pPr>
            <a:lvl3pPr marL="1143000" indent="-228600">
              <a:buClr>
                <a:srgbClr val="9BBAD5"/>
              </a:buClr>
              <a:buFont typeface="Wingdings" charset="2"/>
              <a:buChar char="§"/>
              <a:defRPr sz="1300" baseline="0">
                <a:solidFill>
                  <a:schemeClr val="bg1"/>
                </a:solidFill>
              </a:defRPr>
            </a:lvl3pPr>
            <a:lvl4pPr marL="1600200" indent="-228600">
              <a:buClr>
                <a:srgbClr val="9BBAD5"/>
              </a:buClr>
              <a:buFont typeface="Wingdings" charset="2"/>
              <a:buChar char="§"/>
              <a:defRPr sz="1300" baseline="0">
                <a:solidFill>
                  <a:schemeClr val="bg1"/>
                </a:solidFill>
              </a:defRPr>
            </a:lvl4pPr>
            <a:lvl5pPr marL="2057400" indent="-228600">
              <a:buClr>
                <a:srgbClr val="9BBAD5"/>
              </a:buClr>
              <a:buFont typeface="Wingdings" charset="2"/>
              <a:buChar char="§"/>
              <a:defRPr sz="13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bullet list</a:t>
            </a:r>
            <a:endParaRPr lang="nl-NL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389977" y="173556"/>
            <a:ext cx="1620000" cy="180000"/>
          </a:xfrm>
          <a:blipFill rotWithShape="1">
            <a:blip r:embed="rId2"/>
            <a:stretch>
              <a:fillRect/>
            </a:stretch>
          </a:blipFill>
        </p:spPr>
        <p:txBody>
          <a:bodyPr vert="horz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174" y="4899724"/>
            <a:ext cx="9140825" cy="24377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rtlCol="0" anchor="ctr" anchorCtr="1">
            <a:no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0" y="4899724"/>
            <a:ext cx="2293471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C4242B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293471" y="4899724"/>
            <a:ext cx="2286000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579471" y="4899724"/>
            <a:ext cx="2286000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65471" y="4899724"/>
            <a:ext cx="2286000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8971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ulletlist on image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idx="10"/>
          </p:nvPr>
        </p:nvSpPr>
        <p:spPr>
          <a:xfrm>
            <a:off x="0" y="0"/>
            <a:ext cx="9144000" cy="5143500"/>
          </a:xfrm>
        </p:spPr>
        <p:txBody>
          <a:bodyPr vert="horz" rtlCol="0" anchor="t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Text Placeholder 14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8645" y="905182"/>
            <a:ext cx="7226710" cy="3333136"/>
          </a:xfrm>
          <a:solidFill>
            <a:schemeClr val="tx1">
              <a:alpha val="90000"/>
            </a:schemeClr>
          </a:solidFill>
        </p:spPr>
        <p:txBody>
          <a:bodyPr lIns="720000" tIns="360000" rIns="720000" bIns="360000" anchor="ctr" anchorCtr="0"/>
          <a:lstStyle>
            <a:lvl1pPr marL="273050" marR="0" indent="-273050" algn="l" defTabSz="457200" rtl="0" eaLnBrk="0" fontAlgn="base" latinLnBrk="0" hangingPunct="0">
              <a:lnSpc>
                <a:spcPct val="110000"/>
              </a:lnSpc>
              <a:spcBef>
                <a:spcPts val="312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Wingdings" charset="2"/>
              <a:buChar char="§"/>
              <a:tabLst/>
              <a:defRPr sz="1600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9BBAD5"/>
              </a:buClr>
              <a:buFont typeface="Wingdings" charset="2"/>
              <a:buChar char="§"/>
              <a:defRPr sz="1300" baseline="0">
                <a:solidFill>
                  <a:schemeClr val="bg1"/>
                </a:solidFill>
              </a:defRPr>
            </a:lvl2pPr>
            <a:lvl3pPr marL="1143000" indent="-228600">
              <a:buClr>
                <a:srgbClr val="9BBAD5"/>
              </a:buClr>
              <a:buFont typeface="Wingdings" charset="2"/>
              <a:buChar char="§"/>
              <a:defRPr sz="1300" baseline="0">
                <a:solidFill>
                  <a:schemeClr val="bg1"/>
                </a:solidFill>
              </a:defRPr>
            </a:lvl3pPr>
            <a:lvl4pPr marL="1600200" indent="-228600">
              <a:buClr>
                <a:srgbClr val="9BBAD5"/>
              </a:buClr>
              <a:buFont typeface="Wingdings" charset="2"/>
              <a:buChar char="§"/>
              <a:defRPr sz="1300" baseline="0">
                <a:solidFill>
                  <a:schemeClr val="bg1"/>
                </a:solidFill>
              </a:defRPr>
            </a:lvl4pPr>
            <a:lvl5pPr marL="2057400" indent="-228600">
              <a:buClr>
                <a:srgbClr val="9BBAD5"/>
              </a:buClr>
              <a:buFont typeface="Wingdings" charset="2"/>
              <a:buChar char="§"/>
              <a:defRPr sz="13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bullet list</a:t>
            </a:r>
            <a:endParaRPr lang="nl-NL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389977" y="173556"/>
            <a:ext cx="1620000" cy="180000"/>
          </a:xfrm>
          <a:blipFill rotWithShape="1">
            <a:blip r:embed="rId2"/>
            <a:stretch>
              <a:fillRect/>
            </a:stretch>
          </a:blipFill>
        </p:spPr>
        <p:txBody>
          <a:bodyPr vert="horz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3174" y="4899724"/>
            <a:ext cx="9140825" cy="24377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rtlCol="0" anchor="ctr" anchorCtr="1">
            <a:no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0" y="4899724"/>
            <a:ext cx="1822825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C4242B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822825" y="4899724"/>
            <a:ext cx="1822825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645650" y="4899724"/>
            <a:ext cx="1822825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5468475" y="4899724"/>
            <a:ext cx="1822825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291301" y="4899724"/>
            <a:ext cx="1852700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8971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ulletlist on image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idx="10"/>
          </p:nvPr>
        </p:nvSpPr>
        <p:spPr>
          <a:xfrm>
            <a:off x="0" y="0"/>
            <a:ext cx="9144000" cy="5143500"/>
          </a:xfrm>
        </p:spPr>
        <p:txBody>
          <a:bodyPr vert="horz" rtlCol="0" anchor="t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Text Placeholder 14"/>
          <p:cNvSpPr>
            <a:spLocks noGrp="1"/>
          </p:cNvSpPr>
          <p:nvPr userDrawn="1">
            <p:ph type="body" sz="quarter" idx="11"/>
          </p:nvPr>
        </p:nvSpPr>
        <p:spPr>
          <a:xfrm>
            <a:off x="958645" y="905182"/>
            <a:ext cx="7226710" cy="3333136"/>
          </a:xfrm>
          <a:solidFill>
            <a:schemeClr val="tx1">
              <a:alpha val="90000"/>
            </a:schemeClr>
          </a:solidFill>
        </p:spPr>
        <p:txBody>
          <a:bodyPr lIns="720000" tIns="360000" rIns="720000" bIns="360000" anchor="ctr" anchorCtr="0">
            <a:noAutofit/>
          </a:bodyPr>
          <a:lstStyle>
            <a:lvl1pPr marL="0" marR="0" indent="0" algn="l" defTabSz="457200" rtl="0" eaLnBrk="0" fontAlgn="base" latinLnBrk="0" hangingPunct="0">
              <a:lnSpc>
                <a:spcPct val="110000"/>
              </a:lnSpc>
              <a:spcBef>
                <a:spcPts val="312"/>
              </a:spcBef>
              <a:spcAft>
                <a:spcPct val="0"/>
              </a:spcAft>
              <a:buClr>
                <a:srgbClr val="9BBAD5"/>
              </a:buClr>
              <a:buSzTx/>
              <a:buFontTx/>
              <a:buNone/>
              <a:tabLst/>
              <a:defRPr sz="1600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9BBAD5"/>
              </a:buClr>
              <a:buFont typeface="Wingdings" charset="2"/>
              <a:buChar char="§"/>
              <a:defRPr sz="1300" baseline="0">
                <a:solidFill>
                  <a:schemeClr val="bg1"/>
                </a:solidFill>
              </a:defRPr>
            </a:lvl2pPr>
            <a:lvl3pPr marL="1143000" indent="-228600">
              <a:buClr>
                <a:srgbClr val="9BBAD5"/>
              </a:buClr>
              <a:buFont typeface="Wingdings" charset="2"/>
              <a:buChar char="§"/>
              <a:defRPr sz="1300" baseline="0">
                <a:solidFill>
                  <a:schemeClr val="bg1"/>
                </a:solidFill>
              </a:defRPr>
            </a:lvl3pPr>
            <a:lvl4pPr marL="1600200" indent="-228600">
              <a:buClr>
                <a:srgbClr val="9BBAD5"/>
              </a:buClr>
              <a:buFont typeface="Wingdings" charset="2"/>
              <a:buChar char="§"/>
              <a:defRPr sz="1300" baseline="0">
                <a:solidFill>
                  <a:schemeClr val="bg1"/>
                </a:solidFill>
              </a:defRPr>
            </a:lvl4pPr>
            <a:lvl5pPr marL="2057400" indent="-228600">
              <a:buClr>
                <a:srgbClr val="9BBAD5"/>
              </a:buClr>
              <a:buFont typeface="Wingdings" charset="2"/>
              <a:buChar char="§"/>
              <a:defRPr sz="13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389977" y="173556"/>
            <a:ext cx="1620000" cy="180000"/>
          </a:xfrm>
          <a:blipFill rotWithShape="1">
            <a:blip r:embed="rId2"/>
            <a:stretch>
              <a:fillRect/>
            </a:stretch>
          </a:blipFill>
        </p:spPr>
        <p:txBody>
          <a:bodyPr vert="horz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3174" y="4899724"/>
            <a:ext cx="9140825" cy="24377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0" y="4899724"/>
            <a:ext cx="1822825" cy="246513"/>
          </a:xfrm>
        </p:spPr>
        <p:txBody>
          <a:bodyPr wrap="non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C4242B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822825" y="4899724"/>
            <a:ext cx="1822825" cy="246513"/>
          </a:xfrm>
        </p:spPr>
        <p:txBody>
          <a:bodyPr wrap="non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645650" y="4899724"/>
            <a:ext cx="1822825" cy="246513"/>
          </a:xfrm>
        </p:spPr>
        <p:txBody>
          <a:bodyPr wrap="non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5468475" y="4899724"/>
            <a:ext cx="1822825" cy="246513"/>
          </a:xfrm>
        </p:spPr>
        <p:txBody>
          <a:bodyPr wrap="non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291301" y="4899724"/>
            <a:ext cx="1852700" cy="246513"/>
          </a:xfrm>
        </p:spPr>
        <p:txBody>
          <a:bodyPr wrap="non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5044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1568314" y="1507259"/>
            <a:ext cx="6007371" cy="2705100"/>
          </a:xfrm>
        </p:spPr>
        <p:txBody>
          <a:bodyPr/>
          <a:lstStyle>
            <a:lvl1pPr marL="273050" indent="-273050">
              <a:spcBef>
                <a:spcPts val="1900"/>
              </a:spcBef>
              <a:buClr>
                <a:schemeClr val="accent3"/>
              </a:buClr>
              <a:buFont typeface="Arial"/>
              <a:buChar char="•"/>
              <a:defRPr sz="1600"/>
            </a:lvl1pPr>
            <a:lvl2pPr marL="273050" indent="-273050">
              <a:spcBef>
                <a:spcPts val="1900"/>
              </a:spcBef>
              <a:buClr>
                <a:schemeClr val="accent3"/>
              </a:buClr>
              <a:buFont typeface="Arial"/>
              <a:buChar char="•"/>
              <a:defRPr sz="1600">
                <a:solidFill>
                  <a:srgbClr val="FF0000"/>
                </a:solidFill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162045"/>
            <a:ext cx="7200000" cy="561600"/>
          </a:xfrm>
          <a:solidFill>
            <a:schemeClr val="tx1">
              <a:alpha val="90000"/>
            </a:schemeClr>
          </a:solidFill>
        </p:spPr>
        <p:txBody>
          <a:bodyPr lIns="540000" anchor="ctr" anchorCtr="0"/>
          <a:lstStyle>
            <a:lvl1pPr algn="l"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Agenda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slid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68450" y="880281"/>
            <a:ext cx="6007100" cy="3507570"/>
          </a:xfrm>
        </p:spPr>
        <p:txBody>
          <a:bodyPr/>
          <a:lstStyle>
            <a:lvl1pPr marL="0" indent="0">
              <a:buNone/>
              <a:defRPr/>
            </a:lvl1pPr>
            <a:lvl2pPr marL="273050" indent="-273050">
              <a:defRPr/>
            </a:lvl2pPr>
            <a:lvl3pPr marL="533400" indent="-260350">
              <a:defRPr/>
            </a:lvl3pPr>
            <a:lvl4pPr marL="806450" indent="-27305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2045"/>
            <a:ext cx="7201647" cy="561600"/>
          </a:xfrm>
          <a:solidFill>
            <a:schemeClr val="tx1">
              <a:alpha val="90000"/>
            </a:schemeClr>
          </a:solidFill>
        </p:spPr>
        <p:txBody>
          <a:bodyPr lIns="540000" anchor="ctr" anchorCtr="0"/>
          <a:lstStyle>
            <a:lvl1pPr algn="l"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slide 3 poin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2045"/>
            <a:ext cx="7201647" cy="561600"/>
          </a:xfrm>
          <a:solidFill>
            <a:schemeClr val="tx1">
              <a:alpha val="90000"/>
            </a:schemeClr>
          </a:solidFill>
        </p:spPr>
        <p:txBody>
          <a:bodyPr lIns="540000" anchor="ctr" anchorCtr="0"/>
          <a:lstStyle>
            <a:lvl1pPr algn="l"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74" y="4899724"/>
            <a:ext cx="9140825" cy="24377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rtlCol="0" anchor="ctr" anchorCtr="1">
            <a:no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0" y="4899724"/>
            <a:ext cx="3070412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C4242B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070412" y="4899724"/>
            <a:ext cx="3070412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40824" y="4899724"/>
            <a:ext cx="3003176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568450" y="880281"/>
            <a:ext cx="6007100" cy="3507570"/>
          </a:xfrm>
        </p:spPr>
        <p:txBody>
          <a:bodyPr/>
          <a:lstStyle>
            <a:lvl1pPr marL="0" indent="0">
              <a:buNone/>
              <a:defRPr/>
            </a:lvl1pPr>
            <a:lvl2pPr marL="273050" indent="-273050">
              <a:defRPr/>
            </a:lvl2pPr>
            <a:lvl3pPr marL="533400" indent="-260350">
              <a:defRPr/>
            </a:lvl3pPr>
            <a:lvl4pPr marL="806450" indent="-27305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91912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slide 4 poin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2045"/>
            <a:ext cx="7201647" cy="561600"/>
          </a:xfrm>
          <a:solidFill>
            <a:schemeClr val="tx1">
              <a:alpha val="90000"/>
            </a:schemeClr>
          </a:solidFill>
        </p:spPr>
        <p:txBody>
          <a:bodyPr lIns="540000" anchor="ctr" anchorCtr="0"/>
          <a:lstStyle>
            <a:lvl1pPr algn="l"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174" y="4899724"/>
            <a:ext cx="9140825" cy="24377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rtlCol="0" anchor="ctr" anchorCtr="1">
            <a:no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0" y="4899724"/>
            <a:ext cx="2293471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C4242B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293471" y="4899724"/>
            <a:ext cx="2286000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579471" y="4899724"/>
            <a:ext cx="2286000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65471" y="4899724"/>
            <a:ext cx="2286000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568450" y="880281"/>
            <a:ext cx="6007100" cy="3507570"/>
          </a:xfrm>
        </p:spPr>
        <p:txBody>
          <a:bodyPr/>
          <a:lstStyle>
            <a:lvl1pPr marL="0" indent="0">
              <a:buNone/>
              <a:defRPr/>
            </a:lvl1pPr>
            <a:lvl2pPr marL="273050" indent="-273050">
              <a:defRPr/>
            </a:lvl2pPr>
            <a:lvl3pPr marL="533400" indent="-260350">
              <a:defRPr/>
            </a:lvl3pPr>
            <a:lvl4pPr marL="806450" indent="-27305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891112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slide 5 poin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2045"/>
            <a:ext cx="7201647" cy="561600"/>
          </a:xfrm>
          <a:solidFill>
            <a:schemeClr val="tx1">
              <a:alpha val="90000"/>
            </a:schemeClr>
          </a:solidFill>
        </p:spPr>
        <p:txBody>
          <a:bodyPr lIns="540000" anchor="ctr" anchorCtr="0"/>
          <a:lstStyle>
            <a:lvl1pPr algn="l"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3174" y="4899724"/>
            <a:ext cx="9140825" cy="24377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rtlCol="0" anchor="ctr" anchorCtr="1">
            <a:no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0" y="4899724"/>
            <a:ext cx="1822825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C4242B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822825" y="4899724"/>
            <a:ext cx="1822825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645650" y="4899724"/>
            <a:ext cx="1822825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5468475" y="4899724"/>
            <a:ext cx="1822825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291301" y="4899724"/>
            <a:ext cx="1852700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1568450" y="880281"/>
            <a:ext cx="6007100" cy="3507570"/>
          </a:xfrm>
        </p:spPr>
        <p:txBody>
          <a:bodyPr/>
          <a:lstStyle>
            <a:lvl1pPr marL="0" indent="0">
              <a:buNone/>
              <a:defRPr/>
            </a:lvl1pPr>
            <a:lvl2pPr marL="273050" indent="-273050">
              <a:defRPr/>
            </a:lvl2pPr>
            <a:lvl3pPr marL="533400" indent="-260350">
              <a:defRPr/>
            </a:lvl3pPr>
            <a:lvl4pPr marL="806450" indent="-27305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1528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3 poi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"/>
          <p:cNvSpPr>
            <a:spLocks noGrp="1"/>
          </p:cNvSpPr>
          <p:nvPr>
            <p:ph type="pic" idx="1"/>
          </p:nvPr>
        </p:nvSpPr>
        <p:spPr>
          <a:xfrm>
            <a:off x="3175" y="0"/>
            <a:ext cx="9140825" cy="5143500"/>
          </a:xfrm>
        </p:spPr>
        <p:txBody>
          <a:bodyPr vert="horz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162045"/>
            <a:ext cx="8279856" cy="1608880"/>
          </a:xfrm>
          <a:solidFill>
            <a:schemeClr val="tx1">
              <a:alpha val="90000"/>
            </a:schemeClr>
          </a:solidFill>
        </p:spPr>
        <p:txBody>
          <a:bodyPr lIns="540000" tIns="180000" rIns="3960000" bIns="180000"/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65539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350000" imgH="6350000" progId="TCLayout.ActiveDocument.1">
                  <p:embed/>
                </p:oleObj>
              </mc:Choice>
              <mc:Fallback>
                <p:oleObj name="think-cell Slide" r:id="rId3" imgW="6350000" imgH="635000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Picture Placeholder 2"/>
          <p:cNvSpPr>
            <a:spLocks noGrp="1" noChangeAspect="1"/>
          </p:cNvSpPr>
          <p:nvPr>
            <p:ph type="pic" idx="12" hasCustomPrompt="1"/>
          </p:nvPr>
        </p:nvSpPr>
        <p:spPr>
          <a:xfrm>
            <a:off x="4724400" y="461446"/>
            <a:ext cx="3343488" cy="1010078"/>
          </a:xfrm>
          <a:blipFill rotWithShape="1">
            <a:blip r:embed="rId5"/>
            <a:stretch>
              <a:fillRect/>
            </a:stretch>
          </a:blipFill>
        </p:spPr>
        <p:txBody>
          <a:bodyPr vert="horz" lIns="180000" tIns="180000" rIns="180000" bIns="180000" rtlCol="0" anchor="ctr" anchorCtr="1">
            <a:no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74" y="4899724"/>
            <a:ext cx="9140825" cy="24377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0" y="4899724"/>
            <a:ext cx="3070412" cy="243776"/>
          </a:xfrm>
        </p:spPr>
        <p:txBody>
          <a:bodyPr wrap="squar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C4242B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070412" y="4899724"/>
            <a:ext cx="3070412" cy="243776"/>
          </a:xfrm>
        </p:spPr>
        <p:txBody>
          <a:bodyPr wrap="squar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40824" y="4899724"/>
            <a:ext cx="3003176" cy="243776"/>
          </a:xfrm>
        </p:spPr>
        <p:txBody>
          <a:bodyPr wrap="squar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7922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252484" y="1319213"/>
            <a:ext cx="5197034" cy="3068638"/>
          </a:xfrm>
        </p:spPr>
        <p:txBody>
          <a:bodyPr/>
          <a:lstStyle>
            <a:lvl1pPr marL="0" indent="0">
              <a:buNone/>
              <a:defRPr/>
            </a:lvl1pPr>
            <a:lvl2pPr marL="273050" indent="-273050">
              <a:defRPr/>
            </a:lvl2pPr>
            <a:lvl3pPr marL="533400" indent="-260350">
              <a:defRPr/>
            </a:lvl3pPr>
            <a:lvl4pPr marL="806450" indent="-27305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671332" y="1319213"/>
            <a:ext cx="2244906" cy="3055937"/>
          </a:xfrm>
        </p:spPr>
        <p:txBody>
          <a:bodyPr anchor="ctr" anchorCtr="1"/>
          <a:lstStyle>
            <a:lvl1pPr marL="0" indent="0">
              <a:buNone/>
              <a:defRPr sz="2000" baseline="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162045"/>
            <a:ext cx="7194176" cy="561600"/>
          </a:xfrm>
          <a:solidFill>
            <a:schemeClr val="tx1">
              <a:alpha val="90000"/>
            </a:schemeClr>
          </a:solidFill>
        </p:spPr>
        <p:txBody>
          <a:bodyPr lIns="540000" anchor="ctr" anchorCtr="0"/>
          <a:lstStyle>
            <a:lvl1pPr algn="l"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30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slide + image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671332" y="1319213"/>
            <a:ext cx="2244906" cy="3055937"/>
          </a:xfrm>
        </p:spPr>
        <p:txBody>
          <a:bodyPr anchor="ctr" anchorCtr="1"/>
          <a:lstStyle>
            <a:lvl1pPr marL="0" indent="0">
              <a:buNone/>
              <a:defRPr sz="2000" baseline="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162045"/>
            <a:ext cx="7194176" cy="561600"/>
          </a:xfrm>
          <a:solidFill>
            <a:schemeClr val="tx1">
              <a:alpha val="90000"/>
            </a:schemeClr>
          </a:solidFill>
        </p:spPr>
        <p:txBody>
          <a:bodyPr lIns="540000" anchor="ctr" anchorCtr="0"/>
          <a:lstStyle>
            <a:lvl1pPr algn="l"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74" y="4899724"/>
            <a:ext cx="9140825" cy="24377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rtlCol="0" anchor="ctr" anchorCtr="1">
            <a:no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2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0" y="4899724"/>
            <a:ext cx="3070412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C4242B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070412" y="4899724"/>
            <a:ext cx="3070412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40824" y="4899724"/>
            <a:ext cx="3003176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3252484" y="1319213"/>
            <a:ext cx="5197034" cy="3068638"/>
          </a:xfrm>
        </p:spPr>
        <p:txBody>
          <a:bodyPr/>
          <a:lstStyle>
            <a:lvl1pPr marL="0" indent="0">
              <a:buNone/>
              <a:defRPr/>
            </a:lvl1pPr>
            <a:lvl2pPr marL="273050" indent="-273050">
              <a:defRPr/>
            </a:lvl2pPr>
            <a:lvl3pPr marL="533400" indent="-260350">
              <a:defRPr/>
            </a:lvl3pPr>
            <a:lvl4pPr marL="806450" indent="-27305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962171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slide + image 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671332" y="1319213"/>
            <a:ext cx="2244906" cy="3055937"/>
          </a:xfrm>
        </p:spPr>
        <p:txBody>
          <a:bodyPr anchor="ctr" anchorCtr="1"/>
          <a:lstStyle>
            <a:lvl1pPr marL="0" indent="0">
              <a:buNone/>
              <a:defRPr sz="2000" baseline="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162045"/>
            <a:ext cx="7194176" cy="561600"/>
          </a:xfrm>
          <a:solidFill>
            <a:schemeClr val="tx1">
              <a:alpha val="90000"/>
            </a:schemeClr>
          </a:solidFill>
        </p:spPr>
        <p:txBody>
          <a:bodyPr lIns="540000" anchor="ctr" anchorCtr="0"/>
          <a:lstStyle>
            <a:lvl1pPr algn="l"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174" y="4899724"/>
            <a:ext cx="9140825" cy="24377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rtlCol="0" anchor="ctr" anchorCtr="1">
            <a:no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0" y="4899724"/>
            <a:ext cx="2293471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C4242B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293471" y="4899724"/>
            <a:ext cx="2286000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579471" y="4899724"/>
            <a:ext cx="2286000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65471" y="4899724"/>
            <a:ext cx="2286000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3252484" y="1319213"/>
            <a:ext cx="5197034" cy="3068638"/>
          </a:xfrm>
        </p:spPr>
        <p:txBody>
          <a:bodyPr/>
          <a:lstStyle>
            <a:lvl1pPr marL="0" indent="0">
              <a:buNone/>
              <a:defRPr/>
            </a:lvl1pPr>
            <a:lvl2pPr marL="273050" indent="-273050">
              <a:defRPr/>
            </a:lvl2pPr>
            <a:lvl3pPr marL="533400" indent="-260350">
              <a:defRPr/>
            </a:lvl3pPr>
            <a:lvl4pPr marL="806450" indent="-27305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79682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slide + image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671332" y="1319213"/>
            <a:ext cx="2244906" cy="3055937"/>
          </a:xfrm>
        </p:spPr>
        <p:txBody>
          <a:bodyPr anchor="ctr" anchorCtr="1"/>
          <a:lstStyle>
            <a:lvl1pPr marL="0" indent="0">
              <a:buNone/>
              <a:defRPr sz="2000" baseline="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162045"/>
            <a:ext cx="7194176" cy="561600"/>
          </a:xfrm>
          <a:solidFill>
            <a:schemeClr val="tx1">
              <a:alpha val="90000"/>
            </a:schemeClr>
          </a:solidFill>
        </p:spPr>
        <p:txBody>
          <a:bodyPr lIns="540000" anchor="ctr" anchorCtr="0"/>
          <a:lstStyle>
            <a:lvl1pPr algn="l"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3174" y="4899724"/>
            <a:ext cx="9140825" cy="24377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rtlCol="0" anchor="ctr" anchorCtr="1">
            <a:no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0" y="4899724"/>
            <a:ext cx="1822825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C4242B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822825" y="4899724"/>
            <a:ext cx="1822825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645650" y="4899724"/>
            <a:ext cx="1822825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5468475" y="4899724"/>
            <a:ext cx="1822825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291301" y="4899724"/>
            <a:ext cx="1852700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252484" y="1319213"/>
            <a:ext cx="5197034" cy="3068638"/>
          </a:xfrm>
        </p:spPr>
        <p:txBody>
          <a:bodyPr/>
          <a:lstStyle>
            <a:lvl1pPr marL="0" indent="0">
              <a:buNone/>
              <a:defRPr/>
            </a:lvl1pPr>
            <a:lvl2pPr marL="273050" indent="-273050">
              <a:defRPr/>
            </a:lvl2pPr>
            <a:lvl3pPr marL="533400" indent="-260350">
              <a:defRPr/>
            </a:lvl3pPr>
            <a:lvl4pPr marL="806450" indent="-27305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969986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layers involved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499"/>
          </a:xfrm>
        </p:spPr>
        <p:txBody>
          <a:bodyPr anchor="t" anchorCtr="1"/>
          <a:lstStyle>
            <a:lvl1pPr marL="0" indent="0">
              <a:buNone/>
              <a:defRPr sz="2000" baseline="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9471626"/>
              </p:ext>
            </p:extLst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350000" imgH="6350000" progId="TCLayout.ActiveDocument.1">
                  <p:embed/>
                </p:oleObj>
              </mc:Choice>
              <mc:Fallback>
                <p:oleObj name="think-cell Slide" r:id="rId3" imgW="6350000" imgH="635000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958645" y="905182"/>
            <a:ext cx="7229120" cy="3333136"/>
          </a:xfrm>
          <a:solidFill>
            <a:schemeClr val="tx1">
              <a:alpha val="90000"/>
            </a:schemeClr>
          </a:solidFill>
        </p:spPr>
        <p:txBody>
          <a:bodyPr wrap="square" lIns="2160000" tIns="180000" rIns="180000" bIns="180000" anchor="t" anchorCtr="0"/>
          <a:lstStyle>
            <a:lvl1pPr marL="0" indent="0">
              <a:lnSpc>
                <a:spcPct val="110000"/>
              </a:lnSpc>
              <a:spcBef>
                <a:spcPts val="312"/>
              </a:spcBef>
              <a:buClr>
                <a:srgbClr val="C4242B"/>
              </a:buClr>
              <a:buFontTx/>
              <a:buNone/>
              <a:defRPr sz="1600" b="0" i="0" baseline="0">
                <a:solidFill>
                  <a:schemeClr val="bg1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1350324" y="2847373"/>
            <a:ext cx="1207681" cy="370390"/>
          </a:xfrm>
        </p:spPr>
        <p:txBody>
          <a:bodyPr wrap="square" anchor="ctr" anchorCtr="1"/>
          <a:lstStyle>
            <a:lvl1pPr marL="0" indent="0" algn="ctr">
              <a:lnSpc>
                <a:spcPct val="150000"/>
              </a:lnSpc>
              <a:buClr>
                <a:srgbClr val="C4242B"/>
              </a:buClr>
              <a:buFontTx/>
              <a:buNone/>
              <a:defRPr sz="2000" b="0" baseline="0">
                <a:solidFill>
                  <a:schemeClr val="bg1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504950" y="1898651"/>
            <a:ext cx="914159" cy="913998"/>
          </a:xfrm>
        </p:spPr>
        <p:txBody>
          <a:bodyPr anchor="ctr" anchorCtr="1"/>
          <a:lstStyle>
            <a:lvl1pPr marL="0" indent="0">
              <a:buNone/>
              <a:defRPr sz="1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89977" y="173556"/>
            <a:ext cx="1620000" cy="180000"/>
          </a:xfrm>
          <a:blipFill rotWithShape="1">
            <a:blip r:embed="rId5"/>
            <a:stretch>
              <a:fillRect/>
            </a:stretch>
          </a:blipFill>
        </p:spPr>
        <p:txBody>
          <a:bodyPr vert="horz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74" y="4899724"/>
            <a:ext cx="9140825" cy="24377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0" y="4899724"/>
            <a:ext cx="3070412" cy="243776"/>
          </a:xfrm>
        </p:spPr>
        <p:txBody>
          <a:bodyPr wrap="squar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C4242B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070412" y="4899724"/>
            <a:ext cx="3070412" cy="243776"/>
          </a:xfrm>
        </p:spPr>
        <p:txBody>
          <a:bodyPr wrap="squar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140824" y="4899724"/>
            <a:ext cx="3003176" cy="243776"/>
          </a:xfrm>
        </p:spPr>
        <p:txBody>
          <a:bodyPr wrap="squar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7340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layers involved 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499"/>
          </a:xfrm>
        </p:spPr>
        <p:txBody>
          <a:bodyPr anchor="t" anchorCtr="1"/>
          <a:lstStyle>
            <a:lvl1pPr marL="0" indent="0">
              <a:buNone/>
              <a:defRPr sz="2000" baseline="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9471626"/>
              </p:ext>
            </p:extLst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350000" imgH="6350000" progId="TCLayout.ActiveDocument.1">
                  <p:embed/>
                </p:oleObj>
              </mc:Choice>
              <mc:Fallback>
                <p:oleObj name="think-cell Slide" r:id="rId3" imgW="6350000" imgH="635000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958645" y="905182"/>
            <a:ext cx="7229120" cy="3333136"/>
          </a:xfrm>
          <a:solidFill>
            <a:schemeClr val="tx1">
              <a:alpha val="90000"/>
            </a:schemeClr>
          </a:solidFill>
        </p:spPr>
        <p:txBody>
          <a:bodyPr wrap="square" lIns="2160000" tIns="180000" rIns="180000" bIns="180000" anchor="t" anchorCtr="0"/>
          <a:lstStyle>
            <a:lvl1pPr marL="0" indent="0">
              <a:lnSpc>
                <a:spcPct val="110000"/>
              </a:lnSpc>
              <a:spcBef>
                <a:spcPts val="312"/>
              </a:spcBef>
              <a:buClr>
                <a:srgbClr val="C4242B"/>
              </a:buClr>
              <a:buFontTx/>
              <a:buNone/>
              <a:defRPr sz="1600" b="0" i="0" baseline="0">
                <a:solidFill>
                  <a:schemeClr val="bg1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1350324" y="2847373"/>
            <a:ext cx="1207681" cy="370390"/>
          </a:xfrm>
        </p:spPr>
        <p:txBody>
          <a:bodyPr wrap="square" anchor="ctr" anchorCtr="1"/>
          <a:lstStyle>
            <a:lvl1pPr marL="0" indent="0" algn="ctr">
              <a:lnSpc>
                <a:spcPct val="150000"/>
              </a:lnSpc>
              <a:buClr>
                <a:srgbClr val="C4242B"/>
              </a:buClr>
              <a:buFontTx/>
              <a:buNone/>
              <a:defRPr sz="2000" b="0" baseline="0">
                <a:solidFill>
                  <a:schemeClr val="bg1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504950" y="1898651"/>
            <a:ext cx="914159" cy="913998"/>
          </a:xfrm>
        </p:spPr>
        <p:txBody>
          <a:bodyPr anchor="ctr" anchorCtr="1"/>
          <a:lstStyle>
            <a:lvl1pPr marL="0" indent="0">
              <a:buNone/>
              <a:defRPr sz="1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89977" y="173556"/>
            <a:ext cx="1620000" cy="180000"/>
          </a:xfrm>
          <a:blipFill rotWithShape="1">
            <a:blip r:embed="rId5"/>
            <a:stretch>
              <a:fillRect/>
            </a:stretch>
          </a:blipFill>
        </p:spPr>
        <p:txBody>
          <a:bodyPr vert="horz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174" y="4899724"/>
            <a:ext cx="9140825" cy="24377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0" y="4899724"/>
            <a:ext cx="2293471" cy="243776"/>
          </a:xfrm>
        </p:spPr>
        <p:txBody>
          <a:bodyPr wrap="squar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C4242B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2293471" y="4899724"/>
            <a:ext cx="2286000" cy="243776"/>
          </a:xfrm>
        </p:spPr>
        <p:txBody>
          <a:bodyPr wrap="squar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4579471" y="4899724"/>
            <a:ext cx="2286000" cy="243776"/>
          </a:xfrm>
        </p:spPr>
        <p:txBody>
          <a:bodyPr wrap="squar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65471" y="4899724"/>
            <a:ext cx="2286000" cy="243776"/>
          </a:xfrm>
        </p:spPr>
        <p:txBody>
          <a:bodyPr wrap="squar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7340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layers involved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499"/>
          </a:xfrm>
        </p:spPr>
        <p:txBody>
          <a:bodyPr anchor="t" anchorCtr="1"/>
          <a:lstStyle>
            <a:lvl1pPr marL="0" indent="0">
              <a:buNone/>
              <a:defRPr sz="2000" baseline="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9471626"/>
              </p:ext>
            </p:extLst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350000" imgH="6350000" progId="TCLayout.ActiveDocument.1">
                  <p:embed/>
                </p:oleObj>
              </mc:Choice>
              <mc:Fallback>
                <p:oleObj name="think-cell Slide" r:id="rId3" imgW="6350000" imgH="635000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958645" y="905182"/>
            <a:ext cx="7229120" cy="3333136"/>
          </a:xfrm>
          <a:solidFill>
            <a:schemeClr val="tx1">
              <a:alpha val="90000"/>
            </a:schemeClr>
          </a:solidFill>
        </p:spPr>
        <p:txBody>
          <a:bodyPr wrap="square" lIns="2160000" tIns="180000" rIns="180000" bIns="180000" anchor="t" anchorCtr="0"/>
          <a:lstStyle>
            <a:lvl1pPr marL="0" indent="0">
              <a:lnSpc>
                <a:spcPct val="110000"/>
              </a:lnSpc>
              <a:spcBef>
                <a:spcPts val="312"/>
              </a:spcBef>
              <a:buClr>
                <a:srgbClr val="C4242B"/>
              </a:buClr>
              <a:buFontTx/>
              <a:buNone/>
              <a:defRPr sz="1600" b="0" i="0" baseline="0">
                <a:solidFill>
                  <a:schemeClr val="bg1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1350324" y="2847373"/>
            <a:ext cx="1207681" cy="370390"/>
          </a:xfrm>
        </p:spPr>
        <p:txBody>
          <a:bodyPr wrap="square" anchor="ctr" anchorCtr="1"/>
          <a:lstStyle>
            <a:lvl1pPr marL="0" indent="0" algn="ctr">
              <a:lnSpc>
                <a:spcPct val="150000"/>
              </a:lnSpc>
              <a:buClr>
                <a:srgbClr val="C4242B"/>
              </a:buClr>
              <a:buFontTx/>
              <a:buNone/>
              <a:defRPr sz="2000" b="0" baseline="0">
                <a:solidFill>
                  <a:schemeClr val="bg1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504950" y="1898651"/>
            <a:ext cx="914159" cy="913998"/>
          </a:xfrm>
        </p:spPr>
        <p:txBody>
          <a:bodyPr anchor="ctr" anchorCtr="1"/>
          <a:lstStyle>
            <a:lvl1pPr marL="0" indent="0">
              <a:buNone/>
              <a:defRPr sz="1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89977" y="173556"/>
            <a:ext cx="1620000" cy="180000"/>
          </a:xfrm>
          <a:blipFill rotWithShape="1">
            <a:blip r:embed="rId5"/>
            <a:stretch>
              <a:fillRect/>
            </a:stretch>
          </a:blipFill>
        </p:spPr>
        <p:txBody>
          <a:bodyPr vert="horz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3174" y="4899724"/>
            <a:ext cx="9140825" cy="24377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0" y="4899724"/>
            <a:ext cx="1822825" cy="246513"/>
          </a:xfrm>
        </p:spPr>
        <p:txBody>
          <a:bodyPr wrap="squar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C4242B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1822825" y="4899724"/>
            <a:ext cx="1822825" cy="246513"/>
          </a:xfrm>
        </p:spPr>
        <p:txBody>
          <a:bodyPr wrap="squar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3645650" y="4899724"/>
            <a:ext cx="1822825" cy="246513"/>
          </a:xfrm>
        </p:spPr>
        <p:txBody>
          <a:bodyPr wrap="squar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5468475" y="4899724"/>
            <a:ext cx="1822825" cy="246513"/>
          </a:xfrm>
        </p:spPr>
        <p:txBody>
          <a:bodyPr wrap="squar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291301" y="4899724"/>
            <a:ext cx="1852700" cy="246513"/>
          </a:xfrm>
        </p:spPr>
        <p:txBody>
          <a:bodyPr wrap="squar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7340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162045"/>
            <a:ext cx="7194176" cy="561600"/>
          </a:xfrm>
          <a:solidFill>
            <a:schemeClr val="tx1">
              <a:alpha val="90000"/>
            </a:schemeClr>
          </a:solidFill>
        </p:spPr>
        <p:txBody>
          <a:bodyPr lIns="540000" anchor="ctr" anchorCtr="0"/>
          <a:lstStyle>
            <a:lvl1pPr algn="l"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30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9471626"/>
              </p:ext>
            </p:extLst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350000" imgH="6350000" progId="TCLayout.ActiveDocument.1">
                  <p:embed/>
                </p:oleObj>
              </mc:Choice>
              <mc:Fallback>
                <p:oleObj name="think-cell Slide" r:id="rId3" imgW="6350000" imgH="635000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73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4 poi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"/>
          <p:cNvSpPr>
            <a:spLocks noGrp="1"/>
          </p:cNvSpPr>
          <p:nvPr>
            <p:ph type="pic" idx="1"/>
          </p:nvPr>
        </p:nvSpPr>
        <p:spPr>
          <a:xfrm>
            <a:off x="3175" y="0"/>
            <a:ext cx="9140825" cy="5143500"/>
          </a:xfrm>
        </p:spPr>
        <p:txBody>
          <a:bodyPr vert="horz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162045"/>
            <a:ext cx="8279856" cy="1608880"/>
          </a:xfrm>
          <a:solidFill>
            <a:schemeClr val="tx1">
              <a:alpha val="90000"/>
            </a:schemeClr>
          </a:solidFill>
        </p:spPr>
        <p:txBody>
          <a:bodyPr lIns="540000" tIns="180000" rIns="3960000" bIns="180000"/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65539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350000" imgH="6350000" progId="TCLayout.ActiveDocument.1">
                  <p:embed/>
                </p:oleObj>
              </mc:Choice>
              <mc:Fallback>
                <p:oleObj name="think-cell Slide" r:id="rId3" imgW="6350000" imgH="635000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Picture Placeholder 2"/>
          <p:cNvSpPr>
            <a:spLocks noGrp="1" noChangeAspect="1"/>
          </p:cNvSpPr>
          <p:nvPr>
            <p:ph type="pic" idx="12" hasCustomPrompt="1"/>
          </p:nvPr>
        </p:nvSpPr>
        <p:spPr>
          <a:xfrm>
            <a:off x="4724400" y="461446"/>
            <a:ext cx="3343488" cy="1010078"/>
          </a:xfrm>
          <a:blipFill rotWithShape="1">
            <a:blip r:embed="rId5"/>
            <a:stretch>
              <a:fillRect/>
            </a:stretch>
          </a:blipFill>
        </p:spPr>
        <p:txBody>
          <a:bodyPr vert="horz" lIns="180000" tIns="180000" rIns="180000" bIns="180000" rtlCol="0" anchor="ctr" anchorCtr="1">
            <a:no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174" y="4899724"/>
            <a:ext cx="9140825" cy="24377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rtlCol="0" anchor="ctr" anchorCtr="1">
            <a:no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0" y="4899724"/>
            <a:ext cx="2293471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C4242B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293471" y="4899724"/>
            <a:ext cx="2286000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579471" y="4899724"/>
            <a:ext cx="2286000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65471" y="4899724"/>
            <a:ext cx="2286000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792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5 poi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"/>
          <p:cNvSpPr>
            <a:spLocks noGrp="1"/>
          </p:cNvSpPr>
          <p:nvPr>
            <p:ph type="pic" idx="1"/>
          </p:nvPr>
        </p:nvSpPr>
        <p:spPr>
          <a:xfrm>
            <a:off x="3175" y="0"/>
            <a:ext cx="9140825" cy="5143500"/>
          </a:xfrm>
        </p:spPr>
        <p:txBody>
          <a:bodyPr vert="horz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162045"/>
            <a:ext cx="8279856" cy="1608880"/>
          </a:xfrm>
          <a:solidFill>
            <a:srgbClr val="00558F">
              <a:alpha val="90000"/>
            </a:srgbClr>
          </a:solidFill>
        </p:spPr>
        <p:txBody>
          <a:bodyPr lIns="540000" tIns="180000" rIns="3960000" bIns="180000"/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65539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350000" imgH="6350000" progId="TCLayout.ActiveDocument.1">
                  <p:embed/>
                </p:oleObj>
              </mc:Choice>
              <mc:Fallback>
                <p:oleObj name="think-cell Slide" r:id="rId3" imgW="6350000" imgH="635000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Picture Placeholder 2"/>
          <p:cNvSpPr>
            <a:spLocks noGrp="1" noChangeAspect="1"/>
          </p:cNvSpPr>
          <p:nvPr>
            <p:ph type="pic" idx="12" hasCustomPrompt="1"/>
          </p:nvPr>
        </p:nvSpPr>
        <p:spPr>
          <a:xfrm>
            <a:off x="4724400" y="461446"/>
            <a:ext cx="3343488" cy="1010078"/>
          </a:xfrm>
          <a:blipFill rotWithShape="1">
            <a:blip r:embed="rId5"/>
            <a:stretch>
              <a:fillRect/>
            </a:stretch>
          </a:blipFill>
        </p:spPr>
        <p:txBody>
          <a:bodyPr vert="horz" lIns="180000" tIns="180000" rIns="180000" bIns="180000" rtlCol="0" anchor="ctr" anchorCtr="1">
            <a:no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3174" y="4899724"/>
            <a:ext cx="9140825" cy="24377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rtlCol="0" anchor="ctr" anchorCtr="1">
            <a:no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0" y="4899724"/>
            <a:ext cx="1822825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C4242B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822825" y="4899724"/>
            <a:ext cx="1822825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645650" y="4899724"/>
            <a:ext cx="1822825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5468475" y="4899724"/>
            <a:ext cx="1822825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291301" y="4899724"/>
            <a:ext cx="1852700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792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 vert="horz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277793"/>
            <a:ext cx="4860000" cy="1608880"/>
          </a:xfrm>
          <a:solidFill>
            <a:schemeClr val="tx1">
              <a:alpha val="90000"/>
            </a:schemeClr>
          </a:solidFill>
        </p:spPr>
        <p:txBody>
          <a:bodyPr lIns="540000" tIns="180000" rIns="0" bIns="180000"/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594048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350000" imgH="6350000" progId="TCLayout.ActiveDocument.1">
                  <p:embed/>
                </p:oleObj>
              </mc:Choice>
              <mc:Fallback>
                <p:oleObj name="think-cell Slide" r:id="rId3" imgW="6350000" imgH="635000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74" y="4899724"/>
            <a:ext cx="9140825" cy="24377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0" y="4899724"/>
            <a:ext cx="3070412" cy="243776"/>
          </a:xfrm>
        </p:spPr>
        <p:txBody>
          <a:bodyPr wrap="squar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C4242B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070412" y="4899724"/>
            <a:ext cx="3070412" cy="243776"/>
          </a:xfrm>
        </p:spPr>
        <p:txBody>
          <a:bodyPr wrap="squar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40824" y="4899724"/>
            <a:ext cx="3003176" cy="243776"/>
          </a:xfrm>
        </p:spPr>
        <p:txBody>
          <a:bodyPr wrap="square" anchor="ctr" anchorCtr="1"/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095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 vert="horz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277793"/>
            <a:ext cx="4860000" cy="1608880"/>
          </a:xfrm>
          <a:solidFill>
            <a:schemeClr val="tx1">
              <a:alpha val="90000"/>
            </a:schemeClr>
          </a:solidFill>
        </p:spPr>
        <p:txBody>
          <a:bodyPr lIns="540000" tIns="180000" rIns="0" bIns="180000"/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596387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350000" imgH="6350000" progId="TCLayout.ActiveDocument.1">
                  <p:embed/>
                </p:oleObj>
              </mc:Choice>
              <mc:Fallback>
                <p:oleObj name="think-cell Slide" r:id="rId3" imgW="6350000" imgH="635000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174" y="4899724"/>
            <a:ext cx="9140825" cy="24377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rtlCol="0" anchor="ctr" anchorCtr="1">
            <a:no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0" y="4899724"/>
            <a:ext cx="2293471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C4242B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293471" y="4899724"/>
            <a:ext cx="2286000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579471" y="4899724"/>
            <a:ext cx="2286000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65471" y="4899724"/>
            <a:ext cx="2286000" cy="243776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601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 vert="horz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277793"/>
            <a:ext cx="4860000" cy="1608880"/>
          </a:xfrm>
          <a:solidFill>
            <a:schemeClr val="tx1">
              <a:alpha val="90000"/>
            </a:schemeClr>
          </a:solidFill>
        </p:spPr>
        <p:txBody>
          <a:bodyPr lIns="540000" tIns="180000" rIns="0" bIns="180000"/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734045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350000" imgH="6350000" progId="TCLayout.ActiveDocument.1">
                  <p:embed/>
                </p:oleObj>
              </mc:Choice>
              <mc:Fallback>
                <p:oleObj name="think-cell Slide" r:id="rId3" imgW="6350000" imgH="635000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3174" y="4899724"/>
            <a:ext cx="9140825" cy="24377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rtlCol="0" anchor="ctr" anchorCtr="1">
            <a:no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0" y="4899724"/>
            <a:ext cx="1822825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C4242B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822825" y="4899724"/>
            <a:ext cx="1822825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645650" y="4899724"/>
            <a:ext cx="1822825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5468475" y="4899724"/>
            <a:ext cx="1822825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291301" y="4899724"/>
            <a:ext cx="1852700" cy="246513"/>
          </a:xfrm>
        </p:spPr>
        <p:txBody>
          <a:bodyPr wrap="square" anchor="ctr" anchorCtr="1">
            <a:noAutofit/>
          </a:bodyPr>
          <a:lstStyle>
            <a:lvl1pPr marL="0" indent="0" algn="ctr">
              <a:lnSpc>
                <a:spcPct val="100000"/>
              </a:lnSpc>
              <a:buClr>
                <a:srgbClr val="C4242B"/>
              </a:buClr>
              <a:buFontTx/>
              <a:buNone/>
              <a:defRPr sz="600" b="1" i="0" cap="all" baseline="0">
                <a:solidFill>
                  <a:srgbClr val="6F9BC3"/>
                </a:solidFill>
              </a:defRPr>
            </a:lvl1pPr>
            <a:lvl2pPr marL="742950" indent="-285750">
              <a:buFont typeface="Wingdings" charset="2"/>
              <a:buChar char="§"/>
              <a:defRPr sz="1300" baseline="0"/>
            </a:lvl2pPr>
            <a:lvl3pPr marL="1143000" indent="-228600">
              <a:buFont typeface="Wingdings" charset="2"/>
              <a:buChar char="§"/>
              <a:defRPr sz="1300" baseline="0"/>
            </a:lvl3pPr>
            <a:lvl4pPr marL="1600200" indent="-228600">
              <a:buFont typeface="Wingdings" charset="2"/>
              <a:buChar char="§"/>
              <a:defRPr sz="1300" baseline="0"/>
            </a:lvl4pPr>
            <a:lvl5pPr marL="2057400" indent="-228600">
              <a:buFont typeface="Wingdings" charset="2"/>
              <a:buChar char="§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95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idx="10"/>
          </p:nvPr>
        </p:nvSpPr>
        <p:spPr>
          <a:xfrm>
            <a:off x="0" y="0"/>
            <a:ext cx="9144000" cy="5143500"/>
          </a:xfrm>
        </p:spPr>
        <p:txBody>
          <a:bodyPr vert="horz" rtlCol="0" anchor="t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707" y="905182"/>
            <a:ext cx="7221648" cy="3333136"/>
          </a:xfrm>
          <a:solidFill>
            <a:schemeClr val="tx1">
              <a:alpha val="90000"/>
            </a:schemeClr>
          </a:solidFill>
        </p:spPr>
        <p:txBody>
          <a:bodyPr lIns="1080000" tIns="360000" rIns="720000" bIns="1080000" anchor="ctr" anchorCtr="0"/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“Click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Quote”</a:t>
            </a:r>
            <a:endParaRPr lang="en-US" dirty="0"/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403937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350000" imgH="6350000" progId="TCLayout.ActiveDocument.1">
                  <p:embed/>
                </p:oleObj>
              </mc:Choice>
              <mc:Fallback>
                <p:oleObj name="think-cell Slide" r:id="rId3" imgW="6350000" imgH="635000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2010309" y="3032788"/>
            <a:ext cx="4908307" cy="520640"/>
          </a:xfrm>
        </p:spPr>
        <p:txBody>
          <a:bodyPr/>
          <a:lstStyle>
            <a:lvl1pPr marL="0" indent="0">
              <a:buFontTx/>
              <a:buNone/>
              <a:defRPr sz="1300" baseline="0">
                <a:solidFill>
                  <a:srgbClr val="D4E4F3"/>
                </a:solidFill>
              </a:defRPr>
            </a:lvl1pPr>
            <a:lvl2pPr marL="457200" indent="0">
              <a:buFontTx/>
              <a:buNone/>
              <a:defRPr sz="1300" baseline="0">
                <a:solidFill>
                  <a:srgbClr val="D4E4F3"/>
                </a:solidFill>
              </a:defRPr>
            </a:lvl2pPr>
            <a:lvl3pPr marL="914400" indent="0">
              <a:buFontTx/>
              <a:buNone/>
              <a:defRPr sz="1300" baseline="0">
                <a:solidFill>
                  <a:srgbClr val="D4E4F3"/>
                </a:solidFill>
              </a:defRPr>
            </a:lvl3pPr>
            <a:lvl4pPr marL="1371600" indent="0">
              <a:buFontTx/>
              <a:buNone/>
              <a:defRPr sz="1300" baseline="0">
                <a:solidFill>
                  <a:srgbClr val="D4E4F3"/>
                </a:solidFill>
              </a:defRPr>
            </a:lvl4pPr>
            <a:lvl5pPr marL="1828800" indent="0">
              <a:buFontTx/>
              <a:buNone/>
              <a:defRPr sz="1300" baseline="0">
                <a:solidFill>
                  <a:srgbClr val="D4E4F3"/>
                </a:solidFill>
              </a:defRPr>
            </a:lvl5pPr>
          </a:lstStyle>
          <a:p>
            <a:pPr lvl="0"/>
            <a:r>
              <a:rPr lang="en-US" sz="1300" dirty="0">
                <a:solidFill>
                  <a:srgbClr val="D4E4F3"/>
                </a:solidFill>
                <a:latin typeface="Arial" charset="0"/>
              </a:rPr>
              <a:t>— </a:t>
            </a:r>
            <a:r>
              <a:rPr lang="en-US" dirty="0"/>
              <a:t>Click to edit name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389977" y="173556"/>
            <a:ext cx="1620000" cy="180000"/>
          </a:xfrm>
          <a:blipFill rotWithShape="1">
            <a:blip r:embed="rId5"/>
            <a:stretch>
              <a:fillRect/>
            </a:stretch>
          </a:blipFill>
        </p:spPr>
        <p:txBody>
          <a:bodyPr vert="horz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189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0"/>
          </p:nvPr>
        </p:nvSpPr>
        <p:spPr>
          <a:xfrm>
            <a:off x="0" y="0"/>
            <a:ext cx="9144000" cy="5143500"/>
          </a:xfrm>
        </p:spPr>
        <p:txBody>
          <a:bodyPr vert="horz" rtlCol="0" anchor="ctr" anchorCtr="1"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43735" y="669363"/>
            <a:ext cx="3784923" cy="1205736"/>
          </a:xfrm>
        </p:spPr>
        <p:txBody>
          <a:bodyPr anchor="t" anchorCtr="0"/>
          <a:lstStyle>
            <a:lvl1pPr algn="l">
              <a:defRPr sz="2500" baseline="0">
                <a:solidFill>
                  <a:srgbClr val="22679A"/>
                </a:solidFill>
              </a:defRPr>
            </a:lvl1pPr>
          </a:lstStyle>
          <a:p>
            <a:r>
              <a:rPr lang="nl-NL" dirty="0"/>
              <a:t>“Click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Quote”</a:t>
            </a:r>
            <a:endParaRPr lang="en-US" dirty="0"/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350000" imgH="6350000" progId="TCLayout.ActiveDocument.1">
                  <p:embed/>
                </p:oleObj>
              </mc:Choice>
              <mc:Fallback>
                <p:oleObj name="think-cell Slide" r:id="rId3" imgW="6350000" imgH="635000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154401" y="1976400"/>
            <a:ext cx="2408446" cy="315387"/>
          </a:xfrm>
        </p:spPr>
        <p:txBody>
          <a:bodyPr/>
          <a:lstStyle>
            <a:lvl1pPr marL="0" indent="0">
              <a:buFontTx/>
              <a:buNone/>
              <a:defRPr sz="1300" b="0" i="1" baseline="0">
                <a:solidFill>
                  <a:srgbClr val="22679A"/>
                </a:solidFill>
              </a:defRPr>
            </a:lvl1pPr>
            <a:lvl2pPr marL="457200" indent="0">
              <a:buFontTx/>
              <a:buNone/>
              <a:defRPr sz="1300" baseline="0">
                <a:solidFill>
                  <a:srgbClr val="D4E4F3"/>
                </a:solidFill>
              </a:defRPr>
            </a:lvl2pPr>
            <a:lvl3pPr marL="914400" indent="0">
              <a:buFontTx/>
              <a:buNone/>
              <a:defRPr sz="1300" baseline="0">
                <a:solidFill>
                  <a:srgbClr val="D4E4F3"/>
                </a:solidFill>
              </a:defRPr>
            </a:lvl3pPr>
            <a:lvl4pPr marL="1371600" indent="0">
              <a:buFontTx/>
              <a:buNone/>
              <a:defRPr sz="1300" baseline="0">
                <a:solidFill>
                  <a:srgbClr val="D4E4F3"/>
                </a:solidFill>
              </a:defRPr>
            </a:lvl4pPr>
            <a:lvl5pPr marL="1828800" indent="0">
              <a:buFontTx/>
              <a:buNone/>
              <a:defRPr sz="1300" baseline="0">
                <a:solidFill>
                  <a:srgbClr val="D4E4F3"/>
                </a:solidFill>
              </a:defRPr>
            </a:lvl5pPr>
          </a:lstStyle>
          <a:p>
            <a:pPr eaLnBrk="1" hangingPunct="1"/>
            <a:r>
              <a:rPr lang="en-US" sz="1300" i="1" dirty="0">
                <a:solidFill>
                  <a:srgbClr val="22679A"/>
                </a:solidFill>
                <a:latin typeface="Arial" charset="0"/>
                <a:cs typeface="Arial" charset="0"/>
              </a:rPr>
              <a:t>— </a:t>
            </a:r>
            <a:r>
              <a:rPr lang="en-US" sz="1300" i="1" dirty="0" err="1">
                <a:solidFill>
                  <a:srgbClr val="22679A"/>
                </a:solidFill>
                <a:latin typeface="Arial" charset="0"/>
                <a:cs typeface="Arial" charset="0"/>
              </a:rPr>
              <a:t>Joep</a:t>
            </a:r>
            <a:r>
              <a:rPr lang="en-US" sz="1300" i="1" dirty="0">
                <a:solidFill>
                  <a:srgbClr val="22679A"/>
                </a:solidFill>
                <a:latin typeface="Arial" charset="0"/>
                <a:cs typeface="Arial" charset="0"/>
              </a:rPr>
              <a:t> Lange (1954 – 2014)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13360570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1" imgW="6350000" imgH="6350000" progId="TCLayout.ActiveDocument.1">
                  <p:embed/>
                </p:oleObj>
              </mc:Choice>
              <mc:Fallback>
                <p:oleObj name="think-cell Slide" r:id="rId31" imgW="6350000" imgH="635000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</p:txBody>
      </p:sp>
      <p:pic>
        <p:nvPicPr>
          <p:cNvPr id="6" name="Picture 5" descr="logo_use.png"/>
          <p:cNvPicPr>
            <a:picLocks noChangeAspect="1"/>
          </p:cNvPicPr>
          <p:nvPr userDrawn="1"/>
        </p:nvPicPr>
        <p:blipFill>
          <a:blip r:embed="rId33"/>
          <a:stretch>
            <a:fillRect/>
          </a:stretch>
        </p:blipFill>
        <p:spPr>
          <a:xfrm>
            <a:off x="7389977" y="210267"/>
            <a:ext cx="1620000" cy="125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000" b="0" i="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0" indent="0" algn="l" defTabSz="4572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4"/>
        </a:buClr>
        <a:buFont typeface="Wingdings" charset="2"/>
        <a:buNone/>
        <a:defRPr sz="1600" b="0" i="0" kern="1200" baseline="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73050" indent="-273050" algn="l" defTabSz="4572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4"/>
        </a:buClr>
        <a:buFont typeface="Wingdings" charset="2"/>
        <a:buChar char="§"/>
        <a:defRPr sz="1400" b="0" i="0" kern="1200" baseline="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33400" indent="-260350" algn="l" defTabSz="4572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4"/>
        </a:buClr>
        <a:buFont typeface="Wingdings" charset="2"/>
        <a:buChar char="§"/>
        <a:defRPr sz="1400" b="0" i="0" kern="1200" baseline="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806450" indent="-273050" algn="l" defTabSz="4572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4"/>
        </a:buClr>
        <a:buFont typeface="Wingdings" charset="2"/>
        <a:buChar char="§"/>
        <a:defRPr sz="1400" b="0" i="0" kern="1200" baseline="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C4242B"/>
        </a:buClr>
        <a:buFont typeface="Wingdings" charset="2"/>
        <a:buChar char="§"/>
        <a:defRPr sz="2000" b="0" i="0" kern="1200" baseline="0">
          <a:solidFill>
            <a:schemeClr val="tx1"/>
          </a:solidFill>
          <a:latin typeface="Arial" charset="0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6.jp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5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uides.ohie.org/arch-spec/openhie-component-specifications-1/openhie-health-management-information-system-hmis" TargetMode="External"/><Relationship Id="rId13" Type="http://schemas.openxmlformats.org/officeDocument/2006/relationships/hyperlink" Target="http://openhim.org/docs/configuration/channels" TargetMode="External"/><Relationship Id="rId18" Type="http://schemas.openxmlformats.org/officeDocument/2006/relationships/image" Target="../media/image11.svg"/><Relationship Id="rId3" Type="http://schemas.openxmlformats.org/officeDocument/2006/relationships/hyperlink" Target="https://guides.ohie.org/arch-spec/openhie-component-specifications-1/openhie-facility-registry-fr" TargetMode="External"/><Relationship Id="rId21" Type="http://schemas.openxmlformats.org/officeDocument/2006/relationships/image" Target="../media/image14.svg"/><Relationship Id="rId7" Type="http://schemas.openxmlformats.org/officeDocument/2006/relationships/hyperlink" Target="https://guides.ohie.org/arch-spec/openhie-component-specifications-1/openhie-finance-and-insurance-service" TargetMode="External"/><Relationship Id="rId12" Type="http://schemas.openxmlformats.org/officeDocument/2006/relationships/hyperlink" Target="https://profiles.ihe.net/ITI/TF/Volume1/ch-9.html" TargetMode="External"/><Relationship Id="rId17" Type="http://schemas.openxmlformats.org/officeDocument/2006/relationships/image" Target="../media/image10.png"/><Relationship Id="rId2" Type="http://schemas.openxmlformats.org/officeDocument/2006/relationships/hyperlink" Target="https://guides.ohie.org/arch-spec/openhie-component-specifications-1/client-registry" TargetMode="Externa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guides.ohie.org/arch-spec/openhie-component-specifications-1/openhie-product-catalogue-pc" TargetMode="External"/><Relationship Id="rId11" Type="http://schemas.openxmlformats.org/officeDocument/2006/relationships/hyperlink" Target="http://openhim.org/docs/introduction/key-components#openhim-administration-console" TargetMode="External"/><Relationship Id="rId24" Type="http://schemas.openxmlformats.org/officeDocument/2006/relationships/image" Target="../media/image17.png"/><Relationship Id="rId5" Type="http://schemas.openxmlformats.org/officeDocument/2006/relationships/hyperlink" Target="https://guides.ohie.org/arch-spec/openhie-component-specifications-1/openhie-terminology-service-ts" TargetMode="External"/><Relationship Id="rId15" Type="http://schemas.openxmlformats.org/officeDocument/2006/relationships/hyperlink" Target="https://guides.ohie.org/arch-spec/openhie-component-specifications-1/point-of-care-systems" TargetMode="External"/><Relationship Id="rId23" Type="http://schemas.openxmlformats.org/officeDocument/2006/relationships/image" Target="../media/image16.svg"/><Relationship Id="rId10" Type="http://schemas.openxmlformats.org/officeDocument/2006/relationships/hyperlink" Target="https://guides.ohie.org/arch-spec/openhie-component-specifications-1/openhie-shared-health-record-shr" TargetMode="External"/><Relationship Id="rId19" Type="http://schemas.openxmlformats.org/officeDocument/2006/relationships/image" Target="../media/image12.png"/><Relationship Id="rId4" Type="http://schemas.openxmlformats.org/officeDocument/2006/relationships/hyperlink" Target="https://guides.ohie.org/arch-spec/openhie-component-specifications-1/openhie-health-worker-registry-hwr" TargetMode="External"/><Relationship Id="rId9" Type="http://schemas.openxmlformats.org/officeDocument/2006/relationships/hyperlink" Target="https://guides.ohie.org/arch-spec/openhie-component-specifications-1/openhie-logistics-management-information-system-lmis" TargetMode="External"/><Relationship Id="rId14" Type="http://schemas.openxmlformats.org/officeDocument/2006/relationships/hyperlink" Target="http://openhim.org/docs/introduction/key-components#mediators" TargetMode="External"/><Relationship Id="rId2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uides.ohie.org/arch-spec/openhie-component-specifications-1/openhie-health-management-information-system-hmis" TargetMode="External"/><Relationship Id="rId13" Type="http://schemas.openxmlformats.org/officeDocument/2006/relationships/hyperlink" Target="http://openhim.org/docs/configuration/channels" TargetMode="External"/><Relationship Id="rId18" Type="http://schemas.openxmlformats.org/officeDocument/2006/relationships/image" Target="../media/image22.png"/><Relationship Id="rId3" Type="http://schemas.openxmlformats.org/officeDocument/2006/relationships/hyperlink" Target="https://guides.ohie.org/arch-spec/openhie-component-specifications-1/openhie-facility-registry-fr" TargetMode="External"/><Relationship Id="rId21" Type="http://schemas.openxmlformats.org/officeDocument/2006/relationships/image" Target="../media/image25.jpeg"/><Relationship Id="rId7" Type="http://schemas.openxmlformats.org/officeDocument/2006/relationships/hyperlink" Target="https://guides.ohie.org/arch-spec/openhie-component-specifications-1/openhie-finance-and-insurance-service" TargetMode="External"/><Relationship Id="rId12" Type="http://schemas.openxmlformats.org/officeDocument/2006/relationships/hyperlink" Target="https://profiles.ihe.net/ITI/TF/Volume1/ch-9.html" TargetMode="External"/><Relationship Id="rId17" Type="http://schemas.openxmlformats.org/officeDocument/2006/relationships/image" Target="../media/image21.png"/><Relationship Id="rId2" Type="http://schemas.openxmlformats.org/officeDocument/2006/relationships/hyperlink" Target="https://guides.ohie.org/arch-spec/openhie-component-specifications-1/client-registry" TargetMode="External"/><Relationship Id="rId16" Type="http://schemas.openxmlformats.org/officeDocument/2006/relationships/image" Target="../media/image12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guides.ohie.org/arch-spec/openhie-component-specifications-1/openhie-product-catalogue-pc" TargetMode="External"/><Relationship Id="rId11" Type="http://schemas.openxmlformats.org/officeDocument/2006/relationships/hyperlink" Target="http://openhim.org/docs/introduction/key-components#openhim-administration-console" TargetMode="External"/><Relationship Id="rId5" Type="http://schemas.openxmlformats.org/officeDocument/2006/relationships/hyperlink" Target="https://guides.ohie.org/arch-spec/openhie-component-specifications-1/openhie-terminology-service-ts" TargetMode="External"/><Relationship Id="rId15" Type="http://schemas.openxmlformats.org/officeDocument/2006/relationships/hyperlink" Target="https://guides.ohie.org/arch-spec/openhie-component-specifications-1/point-of-care-systems" TargetMode="External"/><Relationship Id="rId10" Type="http://schemas.openxmlformats.org/officeDocument/2006/relationships/hyperlink" Target="https://guides.ohie.org/arch-spec/openhie-component-specifications-1/openhie-shared-health-record-shr" TargetMode="External"/><Relationship Id="rId19" Type="http://schemas.openxmlformats.org/officeDocument/2006/relationships/image" Target="../media/image23.png"/><Relationship Id="rId4" Type="http://schemas.openxmlformats.org/officeDocument/2006/relationships/hyperlink" Target="https://guides.ohie.org/arch-spec/openhie-component-specifications-1/openhie-health-worker-registry-hwr" TargetMode="External"/><Relationship Id="rId9" Type="http://schemas.openxmlformats.org/officeDocument/2006/relationships/hyperlink" Target="https://guides.ohie.org/arch-spec/openhie-component-specifications-1/openhie-logistics-management-information-system-lmis" TargetMode="External"/><Relationship Id="rId14" Type="http://schemas.openxmlformats.org/officeDocument/2006/relationships/hyperlink" Target="http://openhim.org/docs/introduction/key-components#mediators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uides.ohie.org/arch-spec/openhie-component-specifications-1/openhie-health-management-information-system-hmis" TargetMode="External"/><Relationship Id="rId13" Type="http://schemas.openxmlformats.org/officeDocument/2006/relationships/hyperlink" Target="http://openhim.org/docs/configuration/channels" TargetMode="External"/><Relationship Id="rId18" Type="http://schemas.openxmlformats.org/officeDocument/2006/relationships/image" Target="../media/image22.png"/><Relationship Id="rId3" Type="http://schemas.openxmlformats.org/officeDocument/2006/relationships/hyperlink" Target="https://guides.ohie.org/arch-spec/openhie-component-specifications-1/openhie-facility-registry-fr" TargetMode="External"/><Relationship Id="rId21" Type="http://schemas.openxmlformats.org/officeDocument/2006/relationships/image" Target="../media/image25.jpeg"/><Relationship Id="rId7" Type="http://schemas.openxmlformats.org/officeDocument/2006/relationships/hyperlink" Target="https://guides.ohie.org/arch-spec/openhie-component-specifications-1/openhie-finance-and-insurance-service" TargetMode="External"/><Relationship Id="rId12" Type="http://schemas.openxmlformats.org/officeDocument/2006/relationships/hyperlink" Target="https://profiles.ihe.net/ITI/TF/Volume1/ch-9.html" TargetMode="External"/><Relationship Id="rId17" Type="http://schemas.openxmlformats.org/officeDocument/2006/relationships/image" Target="../media/image21.png"/><Relationship Id="rId2" Type="http://schemas.openxmlformats.org/officeDocument/2006/relationships/hyperlink" Target="https://guides.ohie.org/arch-spec/openhie-component-specifications-1/client-registry" TargetMode="External"/><Relationship Id="rId16" Type="http://schemas.openxmlformats.org/officeDocument/2006/relationships/image" Target="../media/image12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guides.ohie.org/arch-spec/openhie-component-specifications-1/openhie-product-catalogue-pc" TargetMode="External"/><Relationship Id="rId11" Type="http://schemas.openxmlformats.org/officeDocument/2006/relationships/hyperlink" Target="http://openhim.org/docs/introduction/key-components#openhim-administration-console" TargetMode="External"/><Relationship Id="rId5" Type="http://schemas.openxmlformats.org/officeDocument/2006/relationships/hyperlink" Target="https://guides.ohie.org/arch-spec/openhie-component-specifications-1/openhie-terminology-service-ts" TargetMode="External"/><Relationship Id="rId15" Type="http://schemas.openxmlformats.org/officeDocument/2006/relationships/hyperlink" Target="https://guides.ohie.org/arch-spec/openhie-component-specifications-1/point-of-care-systems" TargetMode="External"/><Relationship Id="rId10" Type="http://schemas.openxmlformats.org/officeDocument/2006/relationships/hyperlink" Target="https://guides.ohie.org/arch-spec/openhie-component-specifications-1/openhie-shared-health-record-shr" TargetMode="External"/><Relationship Id="rId19" Type="http://schemas.openxmlformats.org/officeDocument/2006/relationships/image" Target="../media/image23.png"/><Relationship Id="rId4" Type="http://schemas.openxmlformats.org/officeDocument/2006/relationships/hyperlink" Target="https://guides.ohie.org/arch-spec/openhie-component-specifications-1/openhie-health-worker-registry-hwr" TargetMode="External"/><Relationship Id="rId9" Type="http://schemas.openxmlformats.org/officeDocument/2006/relationships/hyperlink" Target="https://guides.ohie.org/arch-spec/openhie-component-specifications-1/openhie-logistics-management-information-system-lmis" TargetMode="External"/><Relationship Id="rId14" Type="http://schemas.openxmlformats.org/officeDocument/2006/relationships/hyperlink" Target="http://openhim.org/docs/introduction/key-components#mediato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6E64A85-7E8B-4D60-8215-CC9253BA291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01046607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6E64A85-7E8B-4D60-8215-CC9253BA29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Placeholder 5" descr="A picture containing person&#10;&#10;Description automatically generated">
            <a:extLst>
              <a:ext uri="{FF2B5EF4-FFF2-40B4-BE49-F238E27FC236}">
                <a16:creationId xmlns:a16="http://schemas.microsoft.com/office/drawing/2014/main" id="{40E53143-1851-442A-370F-9AC45D718C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/>
          <a:srcRect t="2314" b="2314"/>
          <a:stretch>
            <a:fillRect/>
          </a:stretch>
        </p:blipFill>
        <p:spPr/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8A538BF-DA78-45F9-B397-1C43AD60EE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800" eaLnBrk="1" fontAlgn="auto" hangingPunct="1"/>
            <a:endParaRPr lang="en-US" sz="2700">
              <a:solidFill>
                <a:srgbClr val="FFFFFF"/>
              </a:solidFill>
              <a:latin typeface="Calibri" panose="020F0502020204030204" pitchFamily="34" charset="0"/>
              <a:ea typeface="ＭＳ Ｐゴシック" panose="020B0600070205080204" pitchFamily="34" charset="-128"/>
              <a:sym typeface="Calibri" panose="020F0502020204030204" pitchFamily="34" charset="0"/>
            </a:endParaRPr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2400" dirty="0">
                <a:ea typeface="ＭＳ Ｐゴシック"/>
              </a:rPr>
              <a:t>Follow-up </a:t>
            </a:r>
            <a:br>
              <a:rPr lang="en-US" sz="2400" dirty="0">
                <a:ea typeface="ＭＳ Ｐゴシック"/>
              </a:rPr>
            </a:br>
            <a:r>
              <a:rPr lang="en-US" sz="2400" dirty="0">
                <a:ea typeface="ＭＳ Ｐゴシック"/>
              </a:rPr>
              <a:t>Health Data Commons project</a:t>
            </a:r>
            <a:endParaRPr lang="en-US" sz="2000" i="1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5B796E-3B6D-FBD3-4360-AC0B7FC3A0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98585"/>
            <a:ext cx="3552389" cy="114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85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9B8DC7-2452-0E07-8CFA-BE96D218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Aligning our work for the coming academic year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26C585-BD23-17D1-6CF6-5F8B7A686027}"/>
              </a:ext>
            </a:extLst>
          </p:cNvPr>
          <p:cNvCxnSpPr>
            <a:cxnSpLocks/>
          </p:cNvCxnSpPr>
          <p:nvPr/>
        </p:nvCxnSpPr>
        <p:spPr>
          <a:xfrm>
            <a:off x="3281406" y="1685026"/>
            <a:ext cx="0" cy="2981779"/>
          </a:xfrm>
          <a:prstGeom prst="line">
            <a:avLst/>
          </a:prstGeom>
          <a:ln w="63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3812BE3A-E35F-8502-BD37-EA5478FCFD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4458" y="1067220"/>
            <a:ext cx="2982811" cy="3507570"/>
          </a:xfrm>
        </p:spPr>
        <p:txBody>
          <a:bodyPr/>
          <a:lstStyle/>
          <a:p>
            <a:r>
              <a:rPr lang="en-NL" b="1" dirty="0"/>
              <a:t>EXPLORE</a:t>
            </a:r>
          </a:p>
          <a:p>
            <a:endParaRPr lang="en-NL" sz="1200" b="1" dirty="0">
              <a:solidFill>
                <a:srgbClr val="00548E"/>
              </a:solidFill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548E"/>
                </a:solidFill>
                <a:latin typeface="Calibri" panose="020F0502020204030204" pitchFamily="34" charset="0"/>
              </a:rPr>
              <a:t>Implement ICM demonstrators at a sufficient scale for selected patient groups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00548E"/>
              </a:solidFill>
              <a:effectLst/>
              <a:latin typeface="Calibri" panose="020F050202020403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548E"/>
                </a:solidFill>
                <a:effectLst/>
                <a:latin typeface="Calibri" panose="020F0502020204030204" pitchFamily="34" charset="0"/>
              </a:rPr>
              <a:t>Des</a:t>
            </a:r>
            <a:r>
              <a:rPr lang="en-GB" sz="1200" dirty="0">
                <a:solidFill>
                  <a:srgbClr val="00548E"/>
                </a:solidFill>
                <a:latin typeface="Calibri" panose="020F0502020204030204" pitchFamily="34" charset="0"/>
              </a:rPr>
              <a:t>ign and specify standards-based Health </a:t>
            </a:r>
            <a:r>
              <a:rPr lang="en-GB" sz="1200" dirty="0">
                <a:solidFill>
                  <a:srgbClr val="00548E"/>
                </a:solidFill>
                <a:effectLst/>
                <a:latin typeface="Calibri" panose="020F0502020204030204" pitchFamily="34" charset="0"/>
              </a:rPr>
              <a:t>Dat</a:t>
            </a:r>
            <a:r>
              <a:rPr lang="en-GB" sz="1200" dirty="0">
                <a:solidFill>
                  <a:srgbClr val="00548E"/>
                </a:solidFill>
                <a:latin typeface="Calibri" panose="020F0502020204030204" pitchFamily="34" charset="0"/>
              </a:rPr>
              <a:t>a Commons </a:t>
            </a:r>
            <a:r>
              <a:rPr lang="en-GB" sz="1200" dirty="0">
                <a:solidFill>
                  <a:srgbClr val="00548E"/>
                </a:solidFill>
                <a:effectLst/>
                <a:latin typeface="Calibri" panose="020F0502020204030204" pitchFamily="34" charset="0"/>
              </a:rPr>
              <a:t>framework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FCACC326-DE43-A138-AA4B-F600FD203E19}"/>
              </a:ext>
            </a:extLst>
          </p:cNvPr>
          <p:cNvSpPr txBox="1">
            <a:spLocks/>
          </p:cNvSpPr>
          <p:nvPr/>
        </p:nvSpPr>
        <p:spPr bwMode="auto">
          <a:xfrm>
            <a:off x="3507274" y="1067220"/>
            <a:ext cx="1754840" cy="350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273050" indent="-273050" algn="l" defTabSz="45720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Char char="§"/>
              <a:defRPr sz="14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533400" indent="-260350" algn="l" defTabSz="45720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Char char="§"/>
              <a:defRPr sz="14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806450" indent="-273050" algn="l" defTabSz="45720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Char char="§"/>
              <a:defRPr sz="14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4242B"/>
              </a:buClr>
              <a:buFont typeface="Wingdings" charset="2"/>
              <a:buChar char="§"/>
              <a:defRPr sz="2000" b="0" i="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/>
              <a:t>INSPIRE</a:t>
            </a:r>
            <a:endParaRPr lang="en-GB" b="1" dirty="0">
              <a:solidFill>
                <a:srgbClr val="00548E"/>
              </a:solidFill>
              <a:latin typeface="Calibri" panose="020F0502020204030204" pitchFamily="34" charset="0"/>
            </a:endParaRPr>
          </a:p>
          <a:p>
            <a:endParaRPr lang="en-GB" sz="1200" b="1" i="1" dirty="0">
              <a:solidFill>
                <a:srgbClr val="00548E"/>
              </a:solidFill>
              <a:latin typeface="Calibri" panose="020F0502020204030204" pitchFamily="34" charset="0"/>
            </a:endParaRPr>
          </a:p>
          <a:p>
            <a:r>
              <a:rPr lang="en-GB" sz="1200" i="1" dirty="0">
                <a:solidFill>
                  <a:srgbClr val="00548E"/>
                </a:solidFill>
                <a:latin typeface="Calibri" panose="020F0502020204030204" pitchFamily="34" charset="0"/>
              </a:rPr>
              <a:t>Research, communication, advocacy …</a:t>
            </a:r>
          </a:p>
          <a:p>
            <a:pPr marL="450850" lvl="1" indent="-177800">
              <a:buFont typeface="Arial" panose="020B0604020202020204" pitchFamily="34" charset="0"/>
              <a:buChar char="•"/>
            </a:pPr>
            <a:endParaRPr lang="en-GB" sz="1000" dirty="0">
              <a:solidFill>
                <a:srgbClr val="00548E"/>
              </a:solidFill>
              <a:latin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EFBB7D-772D-56D2-244C-4D769FF6DD24}"/>
              </a:ext>
            </a:extLst>
          </p:cNvPr>
          <p:cNvCxnSpPr>
            <a:cxnSpLocks/>
          </p:cNvCxnSpPr>
          <p:nvPr/>
        </p:nvCxnSpPr>
        <p:spPr>
          <a:xfrm>
            <a:off x="5912455" y="1685026"/>
            <a:ext cx="0" cy="2981779"/>
          </a:xfrm>
          <a:prstGeom prst="line">
            <a:avLst/>
          </a:prstGeom>
          <a:ln w="63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371DF314-4074-9882-73D8-EEF7F69805C4}"/>
              </a:ext>
            </a:extLst>
          </p:cNvPr>
          <p:cNvSpPr txBox="1">
            <a:spLocks/>
          </p:cNvSpPr>
          <p:nvPr/>
        </p:nvSpPr>
        <p:spPr bwMode="auto">
          <a:xfrm>
            <a:off x="6190089" y="1067220"/>
            <a:ext cx="1754840" cy="350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273050" indent="-273050" algn="l" defTabSz="45720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Char char="§"/>
              <a:defRPr sz="14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533400" indent="-260350" algn="l" defTabSz="45720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Char char="§"/>
              <a:defRPr sz="14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806450" indent="-273050" algn="l" defTabSz="45720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Char char="§"/>
              <a:defRPr sz="14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4242B"/>
              </a:buClr>
              <a:buFont typeface="Wingdings" charset="2"/>
              <a:buChar char="§"/>
              <a:defRPr sz="2000" b="0" i="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/>
              <a:t>SUSTAIN</a:t>
            </a:r>
            <a:endParaRPr lang="en-GB" b="1" dirty="0">
              <a:solidFill>
                <a:srgbClr val="00548E"/>
              </a:solidFill>
              <a:latin typeface="Calibri" panose="020F0502020204030204" pitchFamily="34" charset="0"/>
            </a:endParaRPr>
          </a:p>
          <a:p>
            <a:endParaRPr lang="en-GB" sz="1200" b="1" i="1" dirty="0">
              <a:solidFill>
                <a:srgbClr val="00548E"/>
              </a:solidFill>
              <a:latin typeface="Calibri" panose="020F0502020204030204" pitchFamily="34" charset="0"/>
            </a:endParaRPr>
          </a:p>
          <a:p>
            <a:r>
              <a:rPr lang="en-GB" sz="1200" i="1" dirty="0">
                <a:solidFill>
                  <a:srgbClr val="00548E"/>
                </a:solidFill>
                <a:latin typeface="Calibri" panose="020F0502020204030204" pitchFamily="34" charset="0"/>
              </a:rPr>
              <a:t>Scale-up, operations, …</a:t>
            </a:r>
          </a:p>
          <a:p>
            <a:endParaRPr lang="en-GB" sz="1200" i="1" dirty="0">
              <a:solidFill>
                <a:srgbClr val="00548E"/>
              </a:solidFill>
              <a:latin typeface="Calibri" panose="020F0502020204030204" pitchFamily="34" charset="0"/>
            </a:endParaRPr>
          </a:p>
          <a:p>
            <a:pPr marL="450850" lvl="1" indent="-177800">
              <a:buFont typeface="Arial" panose="020B0604020202020204" pitchFamily="34" charset="0"/>
              <a:buChar char="•"/>
            </a:pPr>
            <a:endParaRPr lang="en-GB" sz="1000" dirty="0">
              <a:solidFill>
                <a:srgbClr val="00548E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09935E1-7293-3D6B-5089-AAB872CD05C8}"/>
              </a:ext>
            </a:extLst>
          </p:cNvPr>
          <p:cNvSpPr/>
          <p:nvPr/>
        </p:nvSpPr>
        <p:spPr>
          <a:xfrm>
            <a:off x="2927230" y="3175915"/>
            <a:ext cx="673593" cy="280402"/>
          </a:xfrm>
          <a:prstGeom prst="rightArrow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NL" sz="1600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8AAD0E22-A8AF-A0B3-3D01-12B9E846EC51}"/>
              </a:ext>
            </a:extLst>
          </p:cNvPr>
          <p:cNvSpPr/>
          <p:nvPr/>
        </p:nvSpPr>
        <p:spPr>
          <a:xfrm>
            <a:off x="5584953" y="3175915"/>
            <a:ext cx="673593" cy="280402"/>
          </a:xfrm>
          <a:prstGeom prst="rightArrow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975747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2F6AF0-37FC-8B98-37FE-A48BB05C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High-level budget estimates for Health Data Commons project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4C6B1D-D53D-D528-AC8F-4CF5BBEC5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644563"/>
              </p:ext>
            </p:extLst>
          </p:nvPr>
        </p:nvGraphicFramePr>
        <p:xfrm>
          <a:off x="523783" y="1272115"/>
          <a:ext cx="7907871" cy="325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730">
                  <a:extLst>
                    <a:ext uri="{9D8B030D-6E8A-4147-A177-3AD203B41FA5}">
                      <a16:colId xmlns:a16="http://schemas.microsoft.com/office/drawing/2014/main" val="975609324"/>
                    </a:ext>
                  </a:extLst>
                </a:gridCol>
                <a:gridCol w="1890336">
                  <a:extLst>
                    <a:ext uri="{9D8B030D-6E8A-4147-A177-3AD203B41FA5}">
                      <a16:colId xmlns:a16="http://schemas.microsoft.com/office/drawing/2014/main" val="4110226623"/>
                    </a:ext>
                  </a:extLst>
                </a:gridCol>
                <a:gridCol w="731532">
                  <a:extLst>
                    <a:ext uri="{9D8B030D-6E8A-4147-A177-3AD203B41FA5}">
                      <a16:colId xmlns:a16="http://schemas.microsoft.com/office/drawing/2014/main" val="2472871323"/>
                    </a:ext>
                  </a:extLst>
                </a:gridCol>
                <a:gridCol w="1548284">
                  <a:extLst>
                    <a:ext uri="{9D8B030D-6E8A-4147-A177-3AD203B41FA5}">
                      <a16:colId xmlns:a16="http://schemas.microsoft.com/office/drawing/2014/main" val="2029773136"/>
                    </a:ext>
                  </a:extLst>
                </a:gridCol>
                <a:gridCol w="2560989">
                  <a:extLst>
                    <a:ext uri="{9D8B030D-6E8A-4147-A177-3AD203B41FA5}">
                      <a16:colId xmlns:a16="http://schemas.microsoft.com/office/drawing/2014/main" val="378899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L" sz="900" dirty="0"/>
                        <a:t>Work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900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900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900" dirty="0"/>
                        <a:t>Budget 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9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9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900" dirty="0"/>
                        <a:t>Consultancy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900" dirty="0"/>
                        <a:t>Second opinion on architecture and design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900" dirty="0"/>
                        <a:t>Engage local partners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900" dirty="0"/>
                        <a:t>Embed project in local context, e.g. government initiatives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endParaRPr lang="en-GB" sz="900" dirty="0"/>
                    </a:p>
                    <a:p>
                      <a:pPr marL="171450" indent="-171450">
                        <a:buFontTx/>
                        <a:buChar char="-"/>
                      </a:pPr>
                      <a:endParaRPr lang="en-NL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900" dirty="0"/>
                        <a:t>6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NL" sz="900" dirty="0"/>
                        <a:t>USD 40k –70k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NL" sz="900" dirty="0"/>
                        <a:t>Intended long-term partnership with Steven Wanyee / IntelliSOFT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1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900" dirty="0"/>
                        <a:t>Implementation:</a:t>
                      </a:r>
                      <a:br>
                        <a:rPr lang="en-NL" sz="900" dirty="0"/>
                      </a:br>
                      <a:r>
                        <a:rPr lang="en-NL" sz="900" dirty="0"/>
                        <a:t>base infrastructure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NL" sz="900" dirty="0"/>
                        <a:t>Configure and deploy OpenHIM als interoperability layer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NL" sz="900" dirty="0"/>
                        <a:t>Configure and deploy Shared Health Record server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NL" sz="900" dirty="0"/>
                        <a:t>Technical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900" dirty="0"/>
                        <a:t>6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900" dirty="0"/>
                        <a:t>Initial setup:</a:t>
                      </a:r>
                      <a:br>
                        <a:rPr lang="en-GB" sz="900" dirty="0"/>
                      </a:br>
                      <a:r>
                        <a:rPr lang="en-GB" sz="900" dirty="0"/>
                        <a:t>USD 50k – 150k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900" dirty="0"/>
                        <a:t>Running cost: </a:t>
                      </a:r>
                      <a:br>
                        <a:rPr lang="en-GB" sz="900" dirty="0"/>
                      </a:br>
                      <a:r>
                        <a:rPr lang="en-GB" sz="900" dirty="0"/>
                        <a:t>USD 1k  - 2k per month</a:t>
                      </a:r>
                      <a:endParaRPr lang="en-NL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NL" sz="900" dirty="0"/>
                        <a:t>Same base infrastructure can be re-used for all countries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877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900" dirty="0"/>
                        <a:t>Implemementation:</a:t>
                      </a:r>
                      <a:br>
                        <a:rPr lang="en-NL" sz="900" dirty="0"/>
                      </a:br>
                      <a:r>
                        <a:rPr lang="en-NL" sz="900"/>
                        <a:t>per ICM use-case</a:t>
                      </a:r>
                      <a:endParaRPr lang="en-NL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NL" sz="900" dirty="0"/>
                        <a:t>Development of Point-of-Service systems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NL" sz="900" dirty="0"/>
                        <a:t>Development of mappings/translations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NL" sz="900" dirty="0"/>
                        <a:t>Development of reports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NL" sz="900" dirty="0"/>
                        <a:t>Technical documentation and implementation guide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900" dirty="0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NL" sz="900" dirty="0"/>
                        <a:t>Initial setup:</a:t>
                      </a:r>
                      <a:br>
                        <a:rPr lang="en-NL" sz="900" dirty="0"/>
                      </a:br>
                      <a:r>
                        <a:rPr lang="en-NL" sz="900" dirty="0"/>
                        <a:t>USD 150k – 350k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NL" sz="900" dirty="0"/>
                        <a:t>Running cost:</a:t>
                      </a:r>
                      <a:br>
                        <a:rPr lang="en-NL" sz="900" dirty="0"/>
                      </a:br>
                      <a:r>
                        <a:rPr lang="en-NL" sz="900" dirty="0"/>
                        <a:t>USD 2k – 4k per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NL" sz="900" dirty="0"/>
                        <a:t>Running cost mainly technical support and change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491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71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33680A7-1F43-9341-1090-35B094AA7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AGENDA</a:t>
            </a:r>
            <a:endParaRPr lang="en-NL" dirty="0">
              <a:solidFill>
                <a:schemeClr val="accent3"/>
              </a:solidFill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C46E6001-3FCC-97FE-0C9D-03EB3AEDA5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4475" y="1014968"/>
            <a:ext cx="3650159" cy="3507570"/>
          </a:xfrm>
        </p:spPr>
        <p:txBody>
          <a:bodyPr/>
          <a:lstStyle/>
          <a:p>
            <a:r>
              <a:rPr lang="en-NL" b="1" dirty="0"/>
              <a:t>RECAP PREVIOUS SESSION</a:t>
            </a:r>
          </a:p>
          <a:p>
            <a:endParaRPr lang="en-NL" b="1" dirty="0"/>
          </a:p>
          <a:p>
            <a:r>
              <a:rPr lang="en-NL" b="1" dirty="0"/>
              <a:t>HOW: </a:t>
            </a:r>
            <a:r>
              <a:rPr lang="en-US" b="1" dirty="0"/>
              <a:t>“</a:t>
            </a:r>
            <a:r>
              <a:rPr lang="en-GB" dirty="0">
                <a:solidFill>
                  <a:srgbClr val="00548E"/>
                </a:solidFill>
                <a:latin typeface="Calibri" panose="020F0502020204030204" pitchFamily="34" charset="0"/>
              </a:rPr>
              <a:t>Health </a:t>
            </a:r>
            <a:r>
              <a:rPr lang="en-GB" dirty="0">
                <a:solidFill>
                  <a:srgbClr val="00548E"/>
                </a:solidFill>
                <a:effectLst/>
                <a:latin typeface="Calibri" panose="020F0502020204030204" pitchFamily="34" charset="0"/>
              </a:rPr>
              <a:t>Dat</a:t>
            </a:r>
            <a:r>
              <a:rPr lang="en-GB" dirty="0">
                <a:solidFill>
                  <a:srgbClr val="00548E"/>
                </a:solidFill>
                <a:latin typeface="Calibri" panose="020F0502020204030204" pitchFamily="34" charset="0"/>
              </a:rPr>
              <a:t>a Commons” </a:t>
            </a:r>
            <a:br>
              <a:rPr lang="en-GB" dirty="0">
                <a:solidFill>
                  <a:srgbClr val="00548E"/>
                </a:solidFill>
                <a:latin typeface="Calibri" panose="020F0502020204030204" pitchFamily="34" charset="0"/>
              </a:rPr>
            </a:br>
            <a:r>
              <a:rPr lang="en-GB" dirty="0">
                <a:solidFill>
                  <a:srgbClr val="00548E"/>
                </a:solidFill>
                <a:effectLst/>
                <a:latin typeface="Calibri" panose="020F0502020204030204" pitchFamily="34" charset="0"/>
              </a:rPr>
              <a:t>framework for standard</a:t>
            </a:r>
            <a:r>
              <a:rPr lang="en-GB" dirty="0">
                <a:solidFill>
                  <a:srgbClr val="00548E"/>
                </a:solidFill>
                <a:latin typeface="Calibri" panose="020F0502020204030204" pitchFamily="34" charset="0"/>
              </a:rPr>
              <a:t>s-</a:t>
            </a:r>
            <a:r>
              <a:rPr lang="en-GB" dirty="0">
                <a:solidFill>
                  <a:srgbClr val="00548E"/>
                </a:solidFill>
                <a:effectLst/>
                <a:latin typeface="Calibri" panose="020F0502020204030204" pitchFamily="34" charset="0"/>
              </a:rPr>
              <a:t>based implementation of demonstrators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548E"/>
              </a:solidFill>
              <a:latin typeface="Calibri" panose="020F0502020204030204" pitchFamily="34" charset="0"/>
            </a:endParaRPr>
          </a:p>
          <a:p>
            <a:r>
              <a:rPr lang="en-GB" b="1" dirty="0">
                <a:solidFill>
                  <a:srgbClr val="00548E"/>
                </a:solidFill>
                <a:effectLst/>
                <a:latin typeface="Calibri" panose="020F0502020204030204" pitchFamily="34" charset="0"/>
              </a:rPr>
              <a:t>WHAT: </a:t>
            </a:r>
            <a:r>
              <a:rPr lang="en-GB" dirty="0">
                <a:solidFill>
                  <a:srgbClr val="00548E"/>
                </a:solidFill>
                <a:effectLst/>
                <a:latin typeface="Calibri" panose="020F0502020204030204" pitchFamily="34" charset="0"/>
              </a:rPr>
              <a:t>Results </a:t>
            </a:r>
            <a:r>
              <a:rPr lang="en-GB" dirty="0" err="1">
                <a:solidFill>
                  <a:srgbClr val="00548E"/>
                </a:solidFill>
                <a:effectLst/>
                <a:latin typeface="Calibri" panose="020F0502020204030204" pitchFamily="34" charset="0"/>
              </a:rPr>
              <a:t>MomCare</a:t>
            </a:r>
            <a:r>
              <a:rPr lang="en-GB" dirty="0">
                <a:solidFill>
                  <a:srgbClr val="00548E"/>
                </a:solidFill>
                <a:effectLst/>
                <a:latin typeface="Calibri" panose="020F0502020204030204" pitchFamily="34" charset="0"/>
              </a:rPr>
              <a:t> Tanzania</a:t>
            </a:r>
            <a:endParaRPr lang="en-GB" b="1" dirty="0">
              <a:solidFill>
                <a:srgbClr val="919396"/>
              </a:solidFill>
              <a:effectLst/>
              <a:latin typeface="ArialMT"/>
            </a:endParaRPr>
          </a:p>
          <a:p>
            <a:endParaRPr lang="en-NL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84D92C-7DC2-4F91-BB97-6D1FFB3A1B8E}"/>
              </a:ext>
            </a:extLst>
          </p:cNvPr>
          <p:cNvSpPr txBox="1">
            <a:spLocks/>
          </p:cNvSpPr>
          <p:nvPr/>
        </p:nvSpPr>
        <p:spPr bwMode="auto">
          <a:xfrm>
            <a:off x="4737812" y="1014968"/>
            <a:ext cx="3552174" cy="350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273050" indent="-273050" algn="l" defTabSz="45720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Char char="§"/>
              <a:defRPr sz="14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533400" indent="-260350" algn="l" defTabSz="45720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Char char="§"/>
              <a:defRPr sz="14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806450" indent="-273050" algn="l" defTabSz="45720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Char char="§"/>
              <a:defRPr sz="14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4242B"/>
              </a:buClr>
              <a:buFont typeface="Wingdings" charset="2"/>
              <a:buChar char="§"/>
              <a:defRPr sz="2000" b="0" i="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00548E"/>
                </a:solidFill>
                <a:latin typeface="Calibri" panose="020F0502020204030204" pitchFamily="34" charset="0"/>
              </a:rPr>
              <a:t>DISCUSSION FOR TODAY</a:t>
            </a:r>
          </a:p>
          <a:p>
            <a:endParaRPr lang="en-GB" b="1" dirty="0">
              <a:solidFill>
                <a:srgbClr val="919396"/>
              </a:solidFill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Update on latest results</a:t>
            </a:r>
            <a:br>
              <a:rPr lang="en-NL" dirty="0"/>
            </a:b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Discuss projects on horizon</a:t>
            </a:r>
          </a:p>
          <a:p>
            <a:endParaRPr lang="en-NL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AD3CE4-3D84-2057-EA60-90D7E370FCCC}"/>
              </a:ext>
            </a:extLst>
          </p:cNvPr>
          <p:cNvCxnSpPr>
            <a:cxnSpLocks/>
          </p:cNvCxnSpPr>
          <p:nvPr/>
        </p:nvCxnSpPr>
        <p:spPr>
          <a:xfrm>
            <a:off x="4149798" y="1056365"/>
            <a:ext cx="0" cy="3242379"/>
          </a:xfrm>
          <a:prstGeom prst="line">
            <a:avLst/>
          </a:prstGeom>
          <a:ln w="63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78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A48F1F-2AEE-D56D-8B95-4469DB1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HOW: Health Data Commons framework and its ecosystem</a:t>
            </a:r>
          </a:p>
        </p:txBody>
      </p:sp>
      <p:sp>
        <p:nvSpPr>
          <p:cNvPr id="5" name="Line Callout 1 4">
            <a:extLst>
              <a:ext uri="{FF2B5EF4-FFF2-40B4-BE49-F238E27FC236}">
                <a16:creationId xmlns:a16="http://schemas.microsoft.com/office/drawing/2014/main" id="{B360F3CE-D79D-5F08-D71F-41A89CD1615A}"/>
              </a:ext>
            </a:extLst>
          </p:cNvPr>
          <p:cNvSpPr/>
          <p:nvPr/>
        </p:nvSpPr>
        <p:spPr>
          <a:xfrm>
            <a:off x="7134726" y="1634688"/>
            <a:ext cx="1792931" cy="1052361"/>
          </a:xfrm>
          <a:prstGeom prst="borderCallout1">
            <a:avLst>
              <a:gd name="adj1" fmla="val 42976"/>
              <a:gd name="adj2" fmla="val -73077"/>
              <a:gd name="adj3" fmla="val 50205"/>
              <a:gd name="adj4" fmla="val -1241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L" sz="1050" dirty="0">
                <a:solidFill>
                  <a:schemeClr val="tx1"/>
                </a:solidFill>
              </a:rPr>
              <a:t>Pharma industry, e.g. IQVIA, seeking real-world evidence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L" sz="1050" b="1" dirty="0">
                <a:solidFill>
                  <a:schemeClr val="tx1"/>
                </a:solidFill>
              </a:rPr>
              <a:t>Possible funders for kick-starting data commons?</a:t>
            </a:r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1B87337F-2B23-C743-358D-F1562AC95B03}"/>
              </a:ext>
            </a:extLst>
          </p:cNvPr>
          <p:cNvSpPr/>
          <p:nvPr/>
        </p:nvSpPr>
        <p:spPr>
          <a:xfrm>
            <a:off x="124963" y="773863"/>
            <a:ext cx="3621558" cy="904542"/>
          </a:xfrm>
          <a:prstGeom prst="borderCallout1">
            <a:avLst>
              <a:gd name="adj1" fmla="val 116082"/>
              <a:gd name="adj2" fmla="val 111790"/>
              <a:gd name="adj3" fmla="val 50152"/>
              <a:gd name="adj4" fmla="val 100082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L" sz="1050" b="1" dirty="0">
                <a:solidFill>
                  <a:schemeClr val="tx1"/>
                </a:solidFill>
              </a:rPr>
              <a:t>Aim to achieve interoperability with existing programmes </a:t>
            </a:r>
            <a:r>
              <a:rPr lang="en-NL" sz="1050" dirty="0">
                <a:solidFill>
                  <a:schemeClr val="tx1"/>
                </a:solidFill>
              </a:rPr>
              <a:t>such as DHIS2, openIMIS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L" sz="1050" b="1" dirty="0">
                <a:solidFill>
                  <a:schemeClr val="tx1"/>
                </a:solidFill>
              </a:rPr>
              <a:t>Partners such as Infospective </a:t>
            </a:r>
            <a:r>
              <a:rPr lang="en-NL" sz="1050" dirty="0">
                <a:solidFill>
                  <a:schemeClr val="tx1"/>
                </a:solidFill>
              </a:rPr>
              <a:t>can help demonstrate new care models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L" sz="1050" dirty="0">
                <a:solidFill>
                  <a:schemeClr val="tx1"/>
                </a:solidFill>
              </a:rPr>
              <a:t>Opportunities for collaboration with </a:t>
            </a:r>
            <a:r>
              <a:rPr lang="en-NL" sz="1050" b="1" dirty="0">
                <a:solidFill>
                  <a:schemeClr val="tx1"/>
                </a:solidFill>
              </a:rPr>
              <a:t>insurance companies</a:t>
            </a:r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A6C9B84C-B685-0F69-9E53-301C404886F2}"/>
              </a:ext>
            </a:extLst>
          </p:cNvPr>
          <p:cNvSpPr/>
          <p:nvPr/>
        </p:nvSpPr>
        <p:spPr>
          <a:xfrm>
            <a:off x="124963" y="2071432"/>
            <a:ext cx="1983483" cy="1231236"/>
          </a:xfrm>
          <a:prstGeom prst="borderCallout1">
            <a:avLst>
              <a:gd name="adj1" fmla="val 24611"/>
              <a:gd name="adj2" fmla="val 141352"/>
              <a:gd name="adj3" fmla="val 50037"/>
              <a:gd name="adj4" fmla="val 9961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L" sz="1050" b="1" dirty="0">
                <a:solidFill>
                  <a:schemeClr val="tx1"/>
                </a:solidFill>
              </a:rPr>
              <a:t>Local authorities </a:t>
            </a:r>
            <a:r>
              <a:rPr lang="en-NL" sz="1050" dirty="0">
                <a:solidFill>
                  <a:schemeClr val="tx1"/>
                </a:solidFill>
              </a:rPr>
              <a:t>are key </a:t>
            </a:r>
            <a:r>
              <a:rPr lang="en-US" sz="1050" dirty="0">
                <a:solidFill>
                  <a:schemeClr val="tx1"/>
                </a:solidFill>
              </a:rPr>
              <a:t>stakeholders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O</a:t>
            </a:r>
            <a:r>
              <a:rPr lang="en-NL" sz="1050" dirty="0">
                <a:solidFill>
                  <a:schemeClr val="tx1"/>
                </a:solidFill>
              </a:rPr>
              <a:t>ur aim is to help and accelerate </a:t>
            </a:r>
            <a:r>
              <a:rPr lang="en-US" sz="1050" dirty="0">
                <a:solidFill>
                  <a:schemeClr val="tx1"/>
                </a:solidFill>
              </a:rPr>
              <a:t>the </a:t>
            </a:r>
            <a:r>
              <a:rPr lang="en-NL" sz="1050" dirty="0">
                <a:solidFill>
                  <a:schemeClr val="tx1"/>
                </a:solidFill>
              </a:rPr>
              <a:t>implementation of </a:t>
            </a:r>
            <a:r>
              <a:rPr lang="en-US" sz="1050" dirty="0">
                <a:solidFill>
                  <a:schemeClr val="tx1"/>
                </a:solidFill>
              </a:rPr>
              <a:t>the </a:t>
            </a:r>
            <a:r>
              <a:rPr lang="en-NL" sz="1050" dirty="0">
                <a:solidFill>
                  <a:schemeClr val="tx1"/>
                </a:solidFill>
              </a:rPr>
              <a:t>interoperability layer and common services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156704-CEDA-3EB7-A1FC-509A3BB40843}"/>
              </a:ext>
            </a:extLst>
          </p:cNvPr>
          <p:cNvCxnSpPr>
            <a:cxnSpLocks/>
            <a:stCxn id="7" idx="0"/>
          </p:cNvCxnSpPr>
          <p:nvPr/>
        </p:nvCxnSpPr>
        <p:spPr>
          <a:xfrm>
            <a:off x="2108446" y="2687050"/>
            <a:ext cx="795780" cy="349327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C3AF3-30C6-69C5-5211-D6A61C3EB037}"/>
              </a:ext>
            </a:extLst>
          </p:cNvPr>
          <p:cNvSpPr/>
          <p:nvPr/>
        </p:nvSpPr>
        <p:spPr>
          <a:xfrm>
            <a:off x="927933" y="4046083"/>
            <a:ext cx="1775553" cy="95341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Suppliers of PoS systems at </a:t>
            </a:r>
            <a:r>
              <a:rPr lang="en-US" sz="1050" b="1" dirty="0">
                <a:solidFill>
                  <a:schemeClr val="tx1"/>
                </a:solidFill>
              </a:rPr>
              <a:t>the COMMUNITY</a:t>
            </a:r>
            <a:r>
              <a:rPr lang="en-NL" sz="1050" b="1" dirty="0">
                <a:solidFill>
                  <a:schemeClr val="tx1"/>
                </a:solidFill>
              </a:rPr>
              <a:t> level 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chemeClr val="tx1"/>
                </a:solidFill>
              </a:rPr>
              <a:t>e.g., </a:t>
            </a:r>
            <a:r>
              <a:rPr lang="en-NL" sz="1050" dirty="0">
                <a:solidFill>
                  <a:schemeClr val="tx1"/>
                </a:solidFill>
              </a:rPr>
              <a:t>Medtronic Spice, remote diagnostics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3F1718-94D5-C4F3-461D-6CC94B5726D8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815710" y="3826459"/>
            <a:ext cx="1943870" cy="219624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997FEFA-CB00-CADE-5942-EB0D45DD10FF}"/>
              </a:ext>
            </a:extLst>
          </p:cNvPr>
          <p:cNvSpPr/>
          <p:nvPr/>
        </p:nvSpPr>
        <p:spPr>
          <a:xfrm>
            <a:off x="2904226" y="4046082"/>
            <a:ext cx="1565643" cy="95341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Suppliers of PoS systems at </a:t>
            </a:r>
            <a:r>
              <a:rPr lang="en-US" sz="1050" b="1" dirty="0">
                <a:solidFill>
                  <a:schemeClr val="tx1"/>
                </a:solidFill>
              </a:rPr>
              <a:t>FACILITY</a:t>
            </a:r>
            <a:r>
              <a:rPr lang="en-NL" sz="1050" b="1" dirty="0">
                <a:solidFill>
                  <a:schemeClr val="tx1"/>
                </a:solidFill>
              </a:rPr>
              <a:t> level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chemeClr val="tx1"/>
                </a:solidFill>
              </a:rPr>
              <a:t>e.g., </a:t>
            </a:r>
            <a:r>
              <a:rPr lang="en-NL" sz="1050" dirty="0">
                <a:solidFill>
                  <a:schemeClr val="tx1"/>
                </a:solidFill>
              </a:rPr>
              <a:t>AfyaRecod, Elephant, bahmni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30420F-1E9C-6F89-35CB-A402EB0F8B6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flipV="1">
            <a:off x="3687048" y="3817872"/>
            <a:ext cx="667822" cy="22821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88F2083-F42D-7874-2878-A66ABA65C8F2}"/>
              </a:ext>
            </a:extLst>
          </p:cNvPr>
          <p:cNvSpPr/>
          <p:nvPr/>
        </p:nvSpPr>
        <p:spPr>
          <a:xfrm>
            <a:off x="4800794" y="4046082"/>
            <a:ext cx="1460740" cy="95341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Suppliers of PoS systems for </a:t>
            </a:r>
            <a:r>
              <a:rPr lang="en-US" sz="1050" b="1" dirty="0">
                <a:solidFill>
                  <a:schemeClr val="tx1"/>
                </a:solidFill>
              </a:rPr>
              <a:t>PHARMACIES</a:t>
            </a:r>
            <a:endParaRPr lang="en-NL" sz="1050" b="1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E10F065-FADB-B0BA-E905-D8B06A46FDAC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4825503" y="3817872"/>
            <a:ext cx="705661" cy="22821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BA02FCF-DB65-C8CB-4097-EECE84EE8C7A}"/>
              </a:ext>
            </a:extLst>
          </p:cNvPr>
          <p:cNvSpPr/>
          <p:nvPr/>
        </p:nvSpPr>
        <p:spPr>
          <a:xfrm>
            <a:off x="6503237" y="4044343"/>
            <a:ext cx="1460740" cy="95341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Suppliers of PoS systems for </a:t>
            </a:r>
            <a:r>
              <a:rPr lang="en-US" sz="1050" b="1" dirty="0">
                <a:solidFill>
                  <a:schemeClr val="tx1"/>
                </a:solidFill>
              </a:rPr>
              <a:t>LABORATORIES</a:t>
            </a:r>
            <a:endParaRPr lang="en-NL" sz="1050" b="1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9085CC-58C2-9F6E-6460-FB6F2081D084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5098037" y="3817872"/>
            <a:ext cx="2135570" cy="226471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Line Callout 1 44">
            <a:extLst>
              <a:ext uri="{FF2B5EF4-FFF2-40B4-BE49-F238E27FC236}">
                <a16:creationId xmlns:a16="http://schemas.microsoft.com/office/drawing/2014/main" id="{313F5FF2-E167-67E5-FFB5-9893EDA83000}"/>
              </a:ext>
            </a:extLst>
          </p:cNvPr>
          <p:cNvSpPr/>
          <p:nvPr/>
        </p:nvSpPr>
        <p:spPr>
          <a:xfrm>
            <a:off x="5070414" y="807867"/>
            <a:ext cx="3621558" cy="733822"/>
          </a:xfrm>
          <a:prstGeom prst="borderCallout1">
            <a:avLst>
              <a:gd name="adj1" fmla="val 155804"/>
              <a:gd name="adj2" fmla="val 20832"/>
              <a:gd name="adj3" fmla="val 98801"/>
              <a:gd name="adj4" fmla="val 36539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tx1"/>
                </a:solidFill>
              </a:rPr>
              <a:t>Universities</a:t>
            </a:r>
            <a:r>
              <a:rPr lang="en-NL" sz="1050" dirty="0">
                <a:solidFill>
                  <a:schemeClr val="tx1"/>
                </a:solidFill>
              </a:rPr>
              <a:t>, for example</a:t>
            </a:r>
            <a:r>
              <a:rPr lang="en-US" sz="1050" dirty="0">
                <a:solidFill>
                  <a:schemeClr val="tx1"/>
                </a:solidFill>
              </a:rPr>
              <a:t>,</a:t>
            </a:r>
            <a:r>
              <a:rPr lang="en-NL" sz="1050" dirty="0">
                <a:solidFill>
                  <a:schemeClr val="tx1"/>
                </a:solidFill>
              </a:rPr>
              <a:t> Strathmore, </a:t>
            </a:r>
            <a:r>
              <a:rPr lang="en-NL" sz="1050" b="1" dirty="0">
                <a:solidFill>
                  <a:schemeClr val="tx1"/>
                </a:solidFill>
              </a:rPr>
              <a:t>as </a:t>
            </a:r>
            <a:r>
              <a:rPr lang="en-US" sz="1050" b="1" dirty="0">
                <a:solidFill>
                  <a:schemeClr val="tx1"/>
                </a:solidFill>
              </a:rPr>
              <a:t>custodians</a:t>
            </a:r>
            <a:r>
              <a:rPr lang="en-NL" sz="1050" b="1" dirty="0">
                <a:solidFill>
                  <a:schemeClr val="tx1"/>
                </a:solidFill>
              </a:rPr>
              <a:t> for governing secondary data re-use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L" sz="1050" b="1" dirty="0">
                <a:solidFill>
                  <a:schemeClr val="tx1"/>
                </a:solidFill>
              </a:rPr>
              <a:t>Possible role for VODAN Africa </a:t>
            </a:r>
            <a:r>
              <a:rPr lang="en-NL" sz="1050" dirty="0">
                <a:solidFill>
                  <a:schemeClr val="tx1"/>
                </a:solidFill>
              </a:rPr>
              <a:t>to implement findability and data catalog services</a:t>
            </a:r>
            <a:endParaRPr lang="en-NL" sz="2400" dirty="0">
              <a:solidFill>
                <a:schemeClr val="tx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CC6D275-B0FA-CF0F-3A44-43000F709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019" y="1793919"/>
            <a:ext cx="3125702" cy="202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7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76E955D4-FF15-2878-4504-3D648EB228C2}"/>
              </a:ext>
            </a:extLst>
          </p:cNvPr>
          <p:cNvGrpSpPr/>
          <p:nvPr/>
        </p:nvGrpSpPr>
        <p:grpSpPr>
          <a:xfrm>
            <a:off x="274531" y="1315962"/>
            <a:ext cx="5013958" cy="3364895"/>
            <a:chOff x="853450" y="663250"/>
            <a:chExt cx="7071300" cy="4330475"/>
          </a:xfrm>
        </p:grpSpPr>
        <p:sp>
          <p:nvSpPr>
            <p:cNvPr id="46" name="Google Shape;54;p13">
              <a:extLst>
                <a:ext uri="{FF2B5EF4-FFF2-40B4-BE49-F238E27FC236}">
                  <a16:creationId xmlns:a16="http://schemas.microsoft.com/office/drawing/2014/main" id="{114464A1-5CBA-5C58-6C97-9D28AAA8E68C}"/>
                </a:ext>
              </a:extLst>
            </p:cNvPr>
            <p:cNvSpPr/>
            <p:nvPr/>
          </p:nvSpPr>
          <p:spPr>
            <a:xfrm>
              <a:off x="853450" y="663250"/>
              <a:ext cx="7071300" cy="3194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7" name="Google Shape;55;p13">
              <a:extLst>
                <a:ext uri="{FF2B5EF4-FFF2-40B4-BE49-F238E27FC236}">
                  <a16:creationId xmlns:a16="http://schemas.microsoft.com/office/drawing/2014/main" id="{DF611BB6-9D8E-4E5E-EBF2-E7751683B723}"/>
                </a:ext>
              </a:extLst>
            </p:cNvPr>
            <p:cNvSpPr/>
            <p:nvPr/>
          </p:nvSpPr>
          <p:spPr>
            <a:xfrm>
              <a:off x="911950" y="707125"/>
              <a:ext cx="2145900" cy="19263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0000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COMMON</a:t>
              </a:r>
              <a:endParaRPr sz="105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SERVICES</a:t>
              </a:r>
              <a:endParaRPr sz="105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Client Registry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FR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Facility Registry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HWR</a:t>
              </a:r>
              <a:r>
                <a:rPr lang="en-GB" sz="50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	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- Health Worker Registry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TS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Terminology Services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PC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Product Catalogue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8" name="Google Shape;56;p13">
              <a:extLst>
                <a:ext uri="{FF2B5EF4-FFF2-40B4-BE49-F238E27FC236}">
                  <a16:creationId xmlns:a16="http://schemas.microsoft.com/office/drawing/2014/main" id="{7E931539-E3A7-6166-B671-D30F4734D7B7}"/>
                </a:ext>
              </a:extLst>
            </p:cNvPr>
            <p:cNvSpPr/>
            <p:nvPr/>
          </p:nvSpPr>
          <p:spPr>
            <a:xfrm>
              <a:off x="3284575" y="707125"/>
              <a:ext cx="2170200" cy="1926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BUSINESS</a:t>
              </a:r>
              <a:endParaRPr sz="105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SERVICES</a:t>
              </a:r>
              <a:br>
                <a:rPr lang="en-GB" sz="105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</a:br>
              <a:endParaRPr sz="50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FIS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Finance &amp; Insurance Service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HMIS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Health Mgt. Info. System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LMIS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Logistics Mgt. Info. Service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SHR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Shared Health Record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50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DS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Data Services (?!)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9" name="Google Shape;57;p13">
              <a:extLst>
                <a:ext uri="{FF2B5EF4-FFF2-40B4-BE49-F238E27FC236}">
                  <a16:creationId xmlns:a16="http://schemas.microsoft.com/office/drawing/2014/main" id="{048A77A7-B8B2-060D-7FD6-304405E015A0}"/>
                </a:ext>
              </a:extLst>
            </p:cNvPr>
            <p:cNvSpPr/>
            <p:nvPr/>
          </p:nvSpPr>
          <p:spPr>
            <a:xfrm>
              <a:off x="5681500" y="707125"/>
              <a:ext cx="2170200" cy="1926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ANALYTICS &amp; INTELLIGENCE SERVICES</a:t>
              </a:r>
              <a:endParaRPr sz="105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Secondary re-sue of data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0" name="Google Shape;58;p13">
              <a:extLst>
                <a:ext uri="{FF2B5EF4-FFF2-40B4-BE49-F238E27FC236}">
                  <a16:creationId xmlns:a16="http://schemas.microsoft.com/office/drawing/2014/main" id="{4BC2E27F-3102-A075-4451-E8C76B31B50B}"/>
                </a:ext>
              </a:extLst>
            </p:cNvPr>
            <p:cNvSpPr/>
            <p:nvPr/>
          </p:nvSpPr>
          <p:spPr>
            <a:xfrm>
              <a:off x="911950" y="2761475"/>
              <a:ext cx="6960300" cy="1052100"/>
            </a:xfrm>
            <a:prstGeom prst="rect">
              <a:avLst/>
            </a:prstGeom>
            <a:solidFill>
              <a:srgbClr val="00919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INTEROPERABILITY LAYER (IOL)</a:t>
              </a:r>
              <a:endParaRPr sz="105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899999" lvl="0" indent="-629999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AC</a:t>
              </a:r>
              <a:r>
                <a:rPr lang="en-GB" sz="50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	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- Admin Console</a:t>
              </a:r>
              <a:endParaRPr sz="50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899999" lvl="0" indent="-629999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ATNA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Audit Trail &amp; Node Authentication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899999" lvl="0" indent="-629999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ILS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Interlinking and Routing Services, also known as Channels in the reference implementation</a:t>
              </a:r>
              <a:endParaRPr sz="50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899999" lvl="0" indent="-629999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1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MEDIATORS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Pass-through, Adapter or Orchestration mediators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899999" lvl="0" indent="-629999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1" name="Google Shape;59;p13">
              <a:extLst>
                <a:ext uri="{FF2B5EF4-FFF2-40B4-BE49-F238E27FC236}">
                  <a16:creationId xmlns:a16="http://schemas.microsoft.com/office/drawing/2014/main" id="{54C19AEF-67A4-6985-E913-B06DD481C719}"/>
                </a:ext>
              </a:extLst>
            </p:cNvPr>
            <p:cNvSpPr/>
            <p:nvPr/>
          </p:nvSpPr>
          <p:spPr>
            <a:xfrm>
              <a:off x="911950" y="3941625"/>
              <a:ext cx="6960300" cy="10521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POINT OF SERVICE (POS) SYSTEMS</a:t>
              </a:r>
              <a:endParaRPr sz="105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269999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</a:b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Different types of </a:t>
              </a:r>
              <a:r>
                <a:rPr lang="en-GB" sz="500" dirty="0" err="1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PoS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 systems are allowed, including EMR/EHRs (Electronic Health / Medical Record systems), mobile apps for patient or community workers and information systems for hospitals, pharmacies and laboratories.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630000" lvl="0" indent="-36195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Key defining characteristics are the workflows that are supported by the system (see </a:t>
              </a:r>
              <a:r>
                <a:rPr lang="en-GB" sz="500" u="sng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  <a:hlinkClick r:id="rId1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examples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).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BA48F1F-2AEE-D56D-8B95-4469DB1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WHAT: results demonstrators with MomCare Tanzania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6F139C-ED42-7EC8-1F1B-996131F65B1C}"/>
              </a:ext>
            </a:extLst>
          </p:cNvPr>
          <p:cNvSpPr/>
          <p:nvPr/>
        </p:nvSpPr>
        <p:spPr>
          <a:xfrm>
            <a:off x="270214" y="1263958"/>
            <a:ext cx="5037895" cy="3568701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NL" sz="1100" b="1" dirty="0">
              <a:solidFill>
                <a:schemeClr val="tx2"/>
              </a:solidFill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463EE06-73DA-94CF-9001-E83354A3CA78}"/>
              </a:ext>
            </a:extLst>
          </p:cNvPr>
          <p:cNvSpPr txBox="1">
            <a:spLocks/>
          </p:cNvSpPr>
          <p:nvPr/>
        </p:nvSpPr>
        <p:spPr bwMode="auto">
          <a:xfrm>
            <a:off x="5255734" y="1029455"/>
            <a:ext cx="3618630" cy="350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273050" indent="-273050" algn="l" defTabSz="45720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Char char="§"/>
              <a:defRPr sz="14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533400" indent="-260350" algn="l" defTabSz="45720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Char char="§"/>
              <a:defRPr sz="14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806450" indent="-273050" algn="l" defTabSz="45720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Char char="§"/>
              <a:defRPr sz="14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4242B"/>
              </a:buClr>
              <a:buFont typeface="Wingdings" charset="2"/>
              <a:buChar char="§"/>
              <a:defRPr sz="2000" b="0" i="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4150" indent="-184150">
              <a:buFont typeface="Arial" panose="020B0604020202020204" pitchFamily="34" charset="0"/>
              <a:buChar char="•"/>
            </a:pPr>
            <a:r>
              <a:rPr lang="en-GB" sz="1200" b="1" dirty="0" err="1">
                <a:solidFill>
                  <a:srgbClr val="00548E"/>
                </a:solidFill>
                <a:latin typeface="Calibri" panose="020F0502020204030204" pitchFamily="34" charset="0"/>
              </a:rPr>
              <a:t>PoS</a:t>
            </a:r>
            <a:r>
              <a:rPr lang="en-GB" sz="1200" dirty="0">
                <a:solidFill>
                  <a:srgbClr val="00548E"/>
                </a:solidFill>
                <a:latin typeface="Calibri" panose="020F0502020204030204" pitchFamily="34" charset="0"/>
              </a:rPr>
              <a:t>:</a:t>
            </a:r>
            <a:br>
              <a:rPr lang="en-GB" sz="1200" dirty="0">
                <a:solidFill>
                  <a:srgbClr val="00548E"/>
                </a:solidFill>
                <a:latin typeface="Calibri" panose="020F0502020204030204" pitchFamily="34" charset="0"/>
              </a:rPr>
            </a:br>
            <a:r>
              <a:rPr lang="en-GB" sz="1050" dirty="0">
                <a:solidFill>
                  <a:srgbClr val="00548E"/>
                </a:solidFill>
                <a:latin typeface="Calibri" panose="020F0502020204030204" pitchFamily="34" charset="0"/>
              </a:rPr>
              <a:t>Chain of Trust app functions as electronic medical record for </a:t>
            </a:r>
            <a:r>
              <a:rPr lang="en-GB" sz="1050" dirty="0" err="1">
                <a:solidFill>
                  <a:srgbClr val="00548E"/>
                </a:solidFill>
                <a:latin typeface="Calibri" panose="020F0502020204030204" pitchFamily="34" charset="0"/>
              </a:rPr>
              <a:t>MomCare</a:t>
            </a:r>
            <a:r>
              <a:rPr lang="en-GB" sz="1050" dirty="0">
                <a:solidFill>
                  <a:srgbClr val="00548E"/>
                </a:solidFill>
                <a:latin typeface="Calibri" panose="020F0502020204030204" pitchFamily="34" charset="0"/>
              </a:rPr>
              <a:t> programme</a:t>
            </a:r>
          </a:p>
          <a:p>
            <a:pPr marL="184150" indent="-1841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00548E"/>
                </a:solidFill>
                <a:latin typeface="Calibri" panose="020F0502020204030204" pitchFamily="34" charset="0"/>
              </a:rPr>
              <a:t>Interoperability:</a:t>
            </a:r>
            <a:br>
              <a:rPr lang="en-GB" sz="1200" b="1" dirty="0">
                <a:solidFill>
                  <a:srgbClr val="00548E"/>
                </a:solidFill>
                <a:latin typeface="Calibri" panose="020F0502020204030204" pitchFamily="34" charset="0"/>
              </a:rPr>
            </a:br>
            <a:r>
              <a:rPr lang="en-GB" sz="1050" dirty="0">
                <a:solidFill>
                  <a:srgbClr val="00548E"/>
                </a:solidFill>
                <a:latin typeface="Calibri" panose="020F0502020204030204" pitchFamily="34" charset="0"/>
              </a:rPr>
              <a:t>Demonstrator for FHIR translation to create ‘data station’ of shared health record for re-use</a:t>
            </a:r>
          </a:p>
          <a:p>
            <a:pPr marL="184150" indent="-1841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00548E"/>
                </a:solidFill>
                <a:latin typeface="Calibri" panose="020F0502020204030204" pitchFamily="34" charset="0"/>
              </a:rPr>
              <a:t>Business Services:</a:t>
            </a:r>
          </a:p>
          <a:p>
            <a:pPr marL="457200" lvl="1" indent="-184150">
              <a:buFont typeface="Arial" panose="020B0604020202020204" pitchFamily="34" charset="0"/>
              <a:buChar char="•"/>
            </a:pPr>
            <a:r>
              <a:rPr lang="en-GB" sz="1050" dirty="0">
                <a:solidFill>
                  <a:srgbClr val="00548E"/>
                </a:solidFill>
                <a:latin typeface="Calibri" panose="020F0502020204030204" pitchFamily="34" charset="0"/>
              </a:rPr>
              <a:t>Automation of DHIS2 reporting based on shared health records</a:t>
            </a:r>
          </a:p>
          <a:p>
            <a:pPr marL="457200" lvl="1" indent="-184150">
              <a:buFont typeface="Arial" panose="020B0604020202020204" pitchFamily="34" charset="0"/>
              <a:buChar char="•"/>
            </a:pPr>
            <a:r>
              <a:rPr lang="en-GB" sz="1050" dirty="0">
                <a:solidFill>
                  <a:srgbClr val="00548E"/>
                </a:solidFill>
                <a:latin typeface="Calibri" panose="020F0502020204030204" pitchFamily="34" charset="0"/>
              </a:rPr>
              <a:t>Implementation of Value Points Dashboard based on shared health records</a:t>
            </a:r>
          </a:p>
          <a:p>
            <a:pPr marL="457200" lvl="1" indent="-184150">
              <a:buFont typeface="Arial" panose="020B0604020202020204" pitchFamily="34" charset="0"/>
              <a:buChar char="•"/>
            </a:pPr>
            <a:r>
              <a:rPr lang="en-GB" sz="1050" dirty="0">
                <a:solidFill>
                  <a:srgbClr val="00548E"/>
                </a:solidFill>
                <a:latin typeface="Calibri" panose="020F0502020204030204" pitchFamily="34" charset="0"/>
              </a:rPr>
              <a:t>Capability for plug-&amp;-play publishing of dashboards into existing mobile web that is resilient to intermittent Internet connections</a:t>
            </a:r>
          </a:p>
          <a:p>
            <a:pPr marL="184150" indent="-1841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00548E"/>
                </a:solidFill>
                <a:latin typeface="Calibri" panose="020F0502020204030204" pitchFamily="34" charset="0"/>
              </a:rPr>
              <a:t>Analytics Services:</a:t>
            </a:r>
          </a:p>
          <a:p>
            <a:pPr marL="457200" lvl="1" indent="-184150">
              <a:buFont typeface="Arial" panose="020B0604020202020204" pitchFamily="34" charset="0"/>
              <a:buChar char="•"/>
            </a:pPr>
            <a:r>
              <a:rPr lang="en-GB" sz="1050" dirty="0">
                <a:solidFill>
                  <a:srgbClr val="00548E"/>
                </a:solidFill>
                <a:latin typeface="Calibri" panose="020F0502020204030204" pitchFamily="34" charset="0"/>
              </a:rPr>
              <a:t>Configured analytics workbench (in-the-clear)</a:t>
            </a:r>
          </a:p>
          <a:p>
            <a:pPr marL="457200" lvl="1" indent="-184150">
              <a:buFont typeface="Arial" panose="020B0604020202020204" pitchFamily="34" charset="0"/>
              <a:buChar char="•"/>
            </a:pPr>
            <a:r>
              <a:rPr lang="en-GB" sz="1050" dirty="0">
                <a:solidFill>
                  <a:srgbClr val="00548E"/>
                </a:solidFill>
                <a:latin typeface="Calibri" panose="020F0502020204030204" pitchFamily="34" charset="0"/>
              </a:rPr>
              <a:t>Pilot multi-party computation (MPC, in-the-blind)</a:t>
            </a:r>
          </a:p>
          <a:p>
            <a:pPr marL="457200" lvl="1" indent="-184150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00548E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AA89DA-2A17-3A0C-2885-531A0C00EF9E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61913" y="3805324"/>
            <a:ext cx="619279" cy="6192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FE6F67-7B16-61BF-0710-592B965F9E86}"/>
              </a:ext>
            </a:extLst>
          </p:cNvPr>
          <p:cNvSpPr txBox="1"/>
          <p:nvPr/>
        </p:nvSpPr>
        <p:spPr>
          <a:xfrm>
            <a:off x="1248185" y="4203587"/>
            <a:ext cx="9071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L" sz="700" b="1" dirty="0"/>
              <a:t>Chain of Trust app</a:t>
            </a:r>
          </a:p>
        </p:txBody>
      </p:sp>
      <p:pic>
        <p:nvPicPr>
          <p:cNvPr id="11" name="Graphic 10" descr="Single gear with solid fill">
            <a:extLst>
              <a:ext uri="{FF2B5EF4-FFF2-40B4-BE49-F238E27FC236}">
                <a16:creationId xmlns:a16="http://schemas.microsoft.com/office/drawing/2014/main" id="{2F670230-3419-DAF3-D48D-2F251DD1E3B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124926" y="3050722"/>
            <a:ext cx="457200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5CF213-35BD-12DB-D3E4-2B5D5C5CB7F4}"/>
              </a:ext>
            </a:extLst>
          </p:cNvPr>
          <p:cNvSpPr txBox="1"/>
          <p:nvPr/>
        </p:nvSpPr>
        <p:spPr>
          <a:xfrm>
            <a:off x="2608678" y="3120729"/>
            <a:ext cx="9071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L" sz="800" b="1" dirty="0"/>
              <a:t>FHIR legacy mediator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620B8D-5FB8-49B2-7E48-AFA6217CEB56}"/>
              </a:ext>
            </a:extLst>
          </p:cNvPr>
          <p:cNvPicPr>
            <a:picLocks noChangeAspect="1"/>
          </p:cNvPicPr>
          <p:nvPr/>
        </p:nvPicPr>
        <p:blipFill>
          <a:blip r:embed="rId19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136474" y="1574512"/>
            <a:ext cx="394003" cy="3940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50AC1F3-3BFD-34F7-6927-F93D0C9538AD}"/>
              </a:ext>
            </a:extLst>
          </p:cNvPr>
          <p:cNvSpPr txBox="1"/>
          <p:nvPr/>
        </p:nvSpPr>
        <p:spPr>
          <a:xfrm>
            <a:off x="1902129" y="1954350"/>
            <a:ext cx="9071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L" sz="800" b="1" dirty="0"/>
              <a:t>Shared Health Record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87080A94-AD0A-C276-ECD6-48E10BE6EACB}"/>
              </a:ext>
            </a:extLst>
          </p:cNvPr>
          <p:cNvCxnSpPr>
            <a:cxnSpLocks/>
            <a:stCxn id="7" idx="0"/>
            <a:endCxn id="11" idx="1"/>
          </p:cNvCxnSpPr>
          <p:nvPr/>
        </p:nvCxnSpPr>
        <p:spPr>
          <a:xfrm rot="5400000" flipH="1" flipV="1">
            <a:off x="1335238" y="3015637"/>
            <a:ext cx="526002" cy="105337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02C9554-525A-4CC0-1263-7B5B021EBAEF}"/>
              </a:ext>
            </a:extLst>
          </p:cNvPr>
          <p:cNvCxnSpPr>
            <a:cxnSpLocks/>
            <a:stCxn id="14" idx="3"/>
            <a:endCxn id="28" idx="1"/>
          </p:cNvCxnSpPr>
          <p:nvPr/>
        </p:nvCxnSpPr>
        <p:spPr>
          <a:xfrm flipV="1">
            <a:off x="2530477" y="1771513"/>
            <a:ext cx="445516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8" name="Graphic 27" descr="Document with solid fill">
            <a:extLst>
              <a:ext uri="{FF2B5EF4-FFF2-40B4-BE49-F238E27FC236}">
                <a16:creationId xmlns:a16="http://schemas.microsoft.com/office/drawing/2014/main" id="{52CD864C-71DA-2D7D-9A8E-95313633A5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975993" y="1602331"/>
            <a:ext cx="338364" cy="3383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EE4A9A3-38A5-3112-65F4-BD20D0033130}"/>
              </a:ext>
            </a:extLst>
          </p:cNvPr>
          <p:cNvSpPr txBox="1"/>
          <p:nvPr/>
        </p:nvSpPr>
        <p:spPr>
          <a:xfrm>
            <a:off x="3178949" y="1685440"/>
            <a:ext cx="90714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L" sz="800" b="1" dirty="0"/>
              <a:t>DHIS2 report</a:t>
            </a:r>
          </a:p>
        </p:txBody>
      </p:sp>
      <p:pic>
        <p:nvPicPr>
          <p:cNvPr id="31" name="Graphic 30" descr="Gauge with solid fill">
            <a:extLst>
              <a:ext uri="{FF2B5EF4-FFF2-40B4-BE49-F238E27FC236}">
                <a16:creationId xmlns:a16="http://schemas.microsoft.com/office/drawing/2014/main" id="{65D7C057-FA7F-A6DF-B5CD-040DB097BB2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998239" y="2023804"/>
            <a:ext cx="280800" cy="2808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4BF0E82-DA8C-0D4A-237B-EC013E7EEE83}"/>
              </a:ext>
            </a:extLst>
          </p:cNvPr>
          <p:cNvSpPr txBox="1"/>
          <p:nvPr/>
        </p:nvSpPr>
        <p:spPr>
          <a:xfrm>
            <a:off x="3174495" y="1990049"/>
            <a:ext cx="9071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L" sz="800" b="1" dirty="0"/>
              <a:t>Value Points Dashboard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B902884A-4522-82E1-B0A8-E44460800A12}"/>
              </a:ext>
            </a:extLst>
          </p:cNvPr>
          <p:cNvCxnSpPr>
            <a:cxnSpLocks/>
            <a:stCxn id="32" idx="2"/>
            <a:endCxn id="7" idx="3"/>
          </p:cNvCxnSpPr>
          <p:nvPr/>
        </p:nvCxnSpPr>
        <p:spPr>
          <a:xfrm rot="5400000">
            <a:off x="1611450" y="2098346"/>
            <a:ext cx="1786361" cy="224687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F2900652-EA62-A359-B1E5-8BCDCC9DC510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>
            <a:off x="2530477" y="1771514"/>
            <a:ext cx="467762" cy="3926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Jupyter Notebook FIle Icon on Windows by whimian on DeviantArt">
            <a:extLst>
              <a:ext uri="{FF2B5EF4-FFF2-40B4-BE49-F238E27FC236}">
                <a16:creationId xmlns:a16="http://schemas.microsoft.com/office/drawing/2014/main" id="{F8217699-8DAD-00C3-C426-CA87F496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368" y="1558447"/>
            <a:ext cx="490827" cy="49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339D0035-AFA1-CAFB-2402-CA8A7106C3CB}"/>
              </a:ext>
            </a:extLst>
          </p:cNvPr>
          <p:cNvCxnSpPr>
            <a:cxnSpLocks/>
            <a:stCxn id="14" idx="3"/>
            <a:endCxn id="1026" idx="0"/>
          </p:cNvCxnSpPr>
          <p:nvPr/>
        </p:nvCxnSpPr>
        <p:spPr>
          <a:xfrm flipV="1">
            <a:off x="2530477" y="1558447"/>
            <a:ext cx="2009305" cy="213067"/>
          </a:xfrm>
          <a:prstGeom prst="bentConnector4">
            <a:avLst>
              <a:gd name="adj1" fmla="val 11837"/>
              <a:gd name="adj2" fmla="val 156007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49ECAA9-38BC-DA7F-E93D-E8F82EF71FAE}"/>
              </a:ext>
            </a:extLst>
          </p:cNvPr>
          <p:cNvSpPr txBox="1"/>
          <p:nvPr/>
        </p:nvSpPr>
        <p:spPr>
          <a:xfrm>
            <a:off x="4089093" y="2048746"/>
            <a:ext cx="9071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L" sz="800" b="1" dirty="0"/>
              <a:t>Analytics workbench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2E3CD5-2C49-A107-82BE-AA0952F60815}"/>
              </a:ext>
            </a:extLst>
          </p:cNvPr>
          <p:cNvCxnSpPr>
            <a:cxnSpLocks/>
            <a:stCxn id="11" idx="0"/>
            <a:endCxn id="17" idx="2"/>
          </p:cNvCxnSpPr>
          <p:nvPr/>
        </p:nvCxnSpPr>
        <p:spPr>
          <a:xfrm flipV="1">
            <a:off x="2353526" y="2292904"/>
            <a:ext cx="2175" cy="75781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62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A48F1F-2AEE-D56D-8B95-4469DB1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WHAT: results demonstrators with MomCare Tanzania 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463EE06-73DA-94CF-9001-E83354A3CA78}"/>
              </a:ext>
            </a:extLst>
          </p:cNvPr>
          <p:cNvSpPr txBox="1">
            <a:spLocks/>
          </p:cNvSpPr>
          <p:nvPr/>
        </p:nvSpPr>
        <p:spPr bwMode="auto">
          <a:xfrm>
            <a:off x="452846" y="3365862"/>
            <a:ext cx="4057608" cy="108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273050" indent="-273050" algn="l" defTabSz="45720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Char char="§"/>
              <a:defRPr sz="14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533400" indent="-260350" algn="l" defTabSz="45720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Char char="§"/>
              <a:defRPr sz="14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806450" indent="-273050" algn="l" defTabSz="45720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Char char="§"/>
              <a:defRPr sz="14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4242B"/>
              </a:buClr>
              <a:buFont typeface="Wingdings" charset="2"/>
              <a:buChar char="§"/>
              <a:defRPr sz="2000" b="0" i="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>
                <a:solidFill>
                  <a:srgbClr val="00548E"/>
                </a:solidFill>
                <a:latin typeface="Calibri" panose="020F0502020204030204" pitchFamily="34" charset="0"/>
              </a:rPr>
              <a:t>Insights DHIS2 report</a:t>
            </a:r>
          </a:p>
          <a:p>
            <a:endParaRPr lang="en-GB" sz="1200" b="1" dirty="0">
              <a:solidFill>
                <a:srgbClr val="00548E"/>
              </a:solidFill>
              <a:latin typeface="Calibri" panose="020F0502020204030204" pitchFamily="34" charset="0"/>
            </a:endParaRPr>
          </a:p>
          <a:p>
            <a:pPr marL="184150" indent="-1841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548E"/>
                </a:solidFill>
                <a:latin typeface="Calibri" panose="020F0502020204030204" pitchFamily="34" charset="0"/>
              </a:rPr>
              <a:t>Better overview and structure how DHIS2 metrics are calculated per clinic using mapping tables</a:t>
            </a:r>
          </a:p>
          <a:p>
            <a:pPr marL="184150" indent="-1841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548E"/>
                </a:solidFill>
                <a:latin typeface="Calibri" panose="020F0502020204030204" pitchFamily="34" charset="0"/>
              </a:rPr>
              <a:t>Functionality being built allow district officer to view data across all clinics</a:t>
            </a:r>
          </a:p>
          <a:p>
            <a:pPr marL="184150" indent="-184150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00548E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803B0-2A49-6D68-BAF9-EA6FE7954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74" y="818611"/>
            <a:ext cx="3391780" cy="24033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ECF915-BCB6-E77A-FD02-2C17A41BA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587" y="967898"/>
            <a:ext cx="4621697" cy="32077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474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A48F1F-2AEE-D56D-8B95-4469DB1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WHAT: results demonstrators with MomCare Tanzania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83718D-8B79-121A-51C7-F8E918443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74" y="818611"/>
            <a:ext cx="3391780" cy="24033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2FF193-6B3D-362E-9E2F-15F5C889A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582" y="862147"/>
            <a:ext cx="4677290" cy="22468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B1AE08-11BC-98D0-30A4-AE2AF5E019EB}"/>
              </a:ext>
            </a:extLst>
          </p:cNvPr>
          <p:cNvSpPr txBox="1"/>
          <p:nvPr/>
        </p:nvSpPr>
        <p:spPr>
          <a:xfrm>
            <a:off x="3787582" y="3221977"/>
            <a:ext cx="4083169" cy="447751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marL="171450" indent="-171450">
              <a:lnSpc>
                <a:spcPct val="110000"/>
              </a:lnSpc>
              <a:spcBef>
                <a:spcPts val="312"/>
              </a:spcBef>
              <a:buFont typeface="Arial" panose="020B0604020202020204" pitchFamily="34" charset="0"/>
              <a:buChar char="•"/>
            </a:pPr>
            <a:r>
              <a:rPr lang="en-NL" sz="1100" dirty="0"/>
              <a:t>screenshot from test server with dummy data</a:t>
            </a:r>
          </a:p>
          <a:p>
            <a:pPr marL="171450" indent="-171450">
              <a:lnSpc>
                <a:spcPct val="110000"/>
              </a:lnSpc>
              <a:spcBef>
                <a:spcPts val="312"/>
              </a:spcBef>
              <a:buFont typeface="Arial" panose="020B0604020202020204" pitchFamily="34" charset="0"/>
              <a:buChar char="•"/>
            </a:pPr>
            <a:r>
              <a:rPr lang="en-GB" sz="1100" dirty="0"/>
              <a:t>data is refreshed daily, so clinics have up-to-date info to act upon</a:t>
            </a:r>
            <a:endParaRPr lang="en-NL" sz="1100" dirty="0"/>
          </a:p>
        </p:txBody>
      </p:sp>
    </p:spTree>
    <p:extLst>
      <p:ext uri="{BB962C8B-B14F-4D97-AF65-F5344CB8AC3E}">
        <p14:creationId xmlns:p14="http://schemas.microsoft.com/office/powerpoint/2010/main" val="183291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9B8DC7-2452-0E07-8CFA-BE96D218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Outlook Explore work in Innovative Care Models &amp; Health Data Commons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26C585-BD23-17D1-6CF6-5F8B7A686027}"/>
              </a:ext>
            </a:extLst>
          </p:cNvPr>
          <p:cNvCxnSpPr>
            <a:cxnSpLocks/>
          </p:cNvCxnSpPr>
          <p:nvPr/>
        </p:nvCxnSpPr>
        <p:spPr>
          <a:xfrm>
            <a:off x="3862251" y="1332411"/>
            <a:ext cx="0" cy="3242379"/>
          </a:xfrm>
          <a:prstGeom prst="line">
            <a:avLst/>
          </a:prstGeom>
          <a:ln w="635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3812BE3A-E35F-8502-BD37-EA5478FCFD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6806" y="1067220"/>
            <a:ext cx="3078543" cy="3507570"/>
          </a:xfrm>
        </p:spPr>
        <p:txBody>
          <a:bodyPr/>
          <a:lstStyle/>
          <a:p>
            <a:r>
              <a:rPr lang="en-NL" b="1" dirty="0"/>
              <a:t>EXPLORE </a:t>
            </a:r>
            <a:r>
              <a:rPr lang="en-NL" dirty="0"/>
              <a:t>(done)</a:t>
            </a:r>
            <a:endParaRPr lang="en-GB" dirty="0">
              <a:solidFill>
                <a:srgbClr val="00548E"/>
              </a:solidFill>
              <a:effectLst/>
              <a:latin typeface="Calibri" panose="020F050202020403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548E"/>
                </a:solidFill>
                <a:latin typeface="Calibri" panose="020F0502020204030204" pitchFamily="34" charset="0"/>
              </a:rPr>
              <a:t>Implement ICM demonstrators at sufficient scale for selected patient groups</a:t>
            </a:r>
          </a:p>
          <a:p>
            <a:pPr marL="450850" lvl="1" indent="-177800">
              <a:buFont typeface="Arial" panose="020B0604020202020204" pitchFamily="34" charset="0"/>
              <a:buChar char="•"/>
            </a:pPr>
            <a:r>
              <a:rPr lang="en-GB" sz="1000" dirty="0" err="1">
                <a:solidFill>
                  <a:srgbClr val="00548E"/>
                </a:solidFill>
                <a:latin typeface="Calibri" panose="020F0502020204030204" pitchFamily="34" charset="0"/>
              </a:rPr>
              <a:t>MomCare</a:t>
            </a:r>
            <a:r>
              <a:rPr lang="en-GB" sz="1000" dirty="0">
                <a:solidFill>
                  <a:srgbClr val="00548E"/>
                </a:solidFill>
                <a:latin typeface="Calibri" panose="020F0502020204030204" pitchFamily="34" charset="0"/>
              </a:rPr>
              <a:t> Value-Points Dashboard and DHIS2 reports in production in Tanzania</a:t>
            </a:r>
          </a:p>
          <a:p>
            <a:pPr marL="450850" lvl="1" indent="-17780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00548E"/>
                </a:solidFill>
                <a:latin typeface="Calibri" panose="020F0502020204030204" pitchFamily="34" charset="0"/>
              </a:rPr>
              <a:t>Analytics workbench ready for service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00548E"/>
              </a:solidFill>
              <a:effectLst/>
              <a:latin typeface="Calibri" panose="020F050202020403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548E"/>
                </a:solidFill>
                <a:effectLst/>
                <a:latin typeface="Calibri" panose="020F0502020204030204" pitchFamily="34" charset="0"/>
              </a:rPr>
              <a:t>Des</a:t>
            </a:r>
            <a:r>
              <a:rPr lang="en-GB" sz="1200" dirty="0">
                <a:solidFill>
                  <a:srgbClr val="00548E"/>
                </a:solidFill>
                <a:latin typeface="Calibri" panose="020F0502020204030204" pitchFamily="34" charset="0"/>
              </a:rPr>
              <a:t>ign and specify standards-based Health </a:t>
            </a:r>
            <a:r>
              <a:rPr lang="en-GB" sz="1200" dirty="0">
                <a:solidFill>
                  <a:srgbClr val="00548E"/>
                </a:solidFill>
                <a:effectLst/>
                <a:latin typeface="Calibri" panose="020F0502020204030204" pitchFamily="34" charset="0"/>
              </a:rPr>
              <a:t>Dat</a:t>
            </a:r>
            <a:r>
              <a:rPr lang="en-GB" sz="1200" dirty="0">
                <a:solidFill>
                  <a:srgbClr val="00548E"/>
                </a:solidFill>
                <a:latin typeface="Calibri" panose="020F0502020204030204" pitchFamily="34" charset="0"/>
              </a:rPr>
              <a:t>a Commons </a:t>
            </a:r>
            <a:r>
              <a:rPr lang="en-GB" sz="1200" dirty="0">
                <a:solidFill>
                  <a:srgbClr val="00548E"/>
                </a:solidFill>
                <a:effectLst/>
                <a:latin typeface="Calibri" panose="020F0502020204030204" pitchFamily="34" charset="0"/>
              </a:rPr>
              <a:t>framework</a:t>
            </a:r>
          </a:p>
          <a:p>
            <a:pPr marL="450850" lvl="1" indent="-17780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00548E"/>
                </a:solidFill>
                <a:latin typeface="Calibri" panose="020F0502020204030204" pitchFamily="34" charset="0"/>
              </a:rPr>
              <a:t>Technical documentation ready for internal publication (intranet PAF)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F84669-44CF-40AB-0763-E938F6E8D0AC}"/>
              </a:ext>
            </a:extLst>
          </p:cNvPr>
          <p:cNvSpPr/>
          <p:nvPr/>
        </p:nvSpPr>
        <p:spPr>
          <a:xfrm>
            <a:off x="4495457" y="2166859"/>
            <a:ext cx="2965269" cy="24925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NL" sz="1600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FCACC326-DE43-A138-AA4B-F600FD203E19}"/>
              </a:ext>
            </a:extLst>
          </p:cNvPr>
          <p:cNvSpPr txBox="1">
            <a:spLocks/>
          </p:cNvSpPr>
          <p:nvPr/>
        </p:nvSpPr>
        <p:spPr bwMode="auto">
          <a:xfrm>
            <a:off x="4048910" y="1067220"/>
            <a:ext cx="4002740" cy="350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273050" indent="-273050" algn="l" defTabSz="45720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Char char="§"/>
              <a:defRPr sz="14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533400" indent="-260350" algn="l" defTabSz="45720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Char char="§"/>
              <a:defRPr sz="14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806450" indent="-273050" algn="l" defTabSz="45720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Char char="§"/>
              <a:defRPr sz="1400" b="0" i="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4242B"/>
              </a:buClr>
              <a:buFont typeface="Wingdings" charset="2"/>
              <a:buChar char="§"/>
              <a:defRPr sz="2000" b="0" i="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b="1" dirty="0"/>
              <a:t>EXPLORE </a:t>
            </a:r>
            <a:r>
              <a:rPr lang="en-NL" dirty="0"/>
              <a:t>(to-do)</a:t>
            </a:r>
            <a:endParaRPr lang="en-GB" dirty="0">
              <a:solidFill>
                <a:srgbClr val="00548E"/>
              </a:solidFill>
              <a:latin typeface="Calibri" panose="020F050202020403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548E"/>
                </a:solidFill>
                <a:latin typeface="Calibri" panose="020F0502020204030204" pitchFamily="34" charset="0"/>
              </a:rPr>
              <a:t>Implement ICM demonstrators at a sufficient scale for selected patient groups</a:t>
            </a:r>
          </a:p>
          <a:p>
            <a:pPr marL="450850" lvl="1" indent="-17780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00548E"/>
                </a:solidFill>
                <a:latin typeface="Calibri" panose="020F0502020204030204" pitchFamily="34" charset="0"/>
              </a:rPr>
              <a:t>District officer reports in production coming month</a:t>
            </a:r>
          </a:p>
          <a:p>
            <a:pPr marL="450850" lvl="1" indent="-17780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00548E"/>
                </a:solidFill>
                <a:latin typeface="Calibri" panose="020F0502020204030204" pitchFamily="34" charset="0"/>
              </a:rPr>
              <a:t>Wrap-up MomCare Tanzania, incl. feedback from clinics</a:t>
            </a:r>
          </a:p>
          <a:p>
            <a:pPr marL="450850" lvl="1" indent="-17780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00548E"/>
                </a:solidFill>
                <a:latin typeface="Calibri" panose="020F0502020204030204" pitchFamily="34" charset="0"/>
              </a:rPr>
              <a:t>Start development activities JMF Kenia</a:t>
            </a:r>
          </a:p>
          <a:p>
            <a:pPr marL="450850" lvl="1" indent="-177800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00548E"/>
              </a:solidFill>
              <a:latin typeface="Calibri" panose="020F050202020403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548E"/>
                </a:solidFill>
                <a:latin typeface="Calibri" panose="020F0502020204030204" pitchFamily="34" charset="0"/>
              </a:rPr>
              <a:t>Design and specify standards-based Health Data Commons framework</a:t>
            </a:r>
          </a:p>
          <a:p>
            <a:pPr marL="450850" lvl="1" indent="-17780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00548E"/>
                </a:solidFill>
                <a:latin typeface="Calibri" panose="020F0502020204030204" pitchFamily="34" charset="0"/>
              </a:rPr>
              <a:t>Presentation at the upcoming strategy session</a:t>
            </a:r>
          </a:p>
          <a:p>
            <a:pPr marL="450850" lvl="1" indent="-17780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00548E"/>
                </a:solidFill>
                <a:latin typeface="Calibri" panose="020F0502020204030204" pitchFamily="34" charset="0"/>
              </a:rPr>
              <a:t>On-boarding </a:t>
            </a:r>
            <a:r>
              <a:rPr lang="en-GB" sz="1000" dirty="0" err="1">
                <a:solidFill>
                  <a:srgbClr val="00548E"/>
                </a:solidFill>
                <a:latin typeface="Calibri" panose="020F0502020204030204" pitchFamily="34" charset="0"/>
              </a:rPr>
              <a:t>IntelliSOFT</a:t>
            </a:r>
            <a:r>
              <a:rPr lang="en-GB" sz="1000" dirty="0">
                <a:solidFill>
                  <a:srgbClr val="00548E"/>
                </a:solidFill>
                <a:latin typeface="Calibri" panose="020F0502020204030204" pitchFamily="34" charset="0"/>
              </a:rPr>
              <a:t> as a local implementation partner</a:t>
            </a:r>
          </a:p>
          <a:p>
            <a:pPr marL="450850" lvl="1" indent="-17780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00548E"/>
                </a:solidFill>
                <a:latin typeface="Calibri" panose="020F0502020204030204" pitchFamily="34" charset="0"/>
              </a:rPr>
              <a:t>More knowledge sharing sessions for using the framework and its components </a:t>
            </a:r>
            <a:br>
              <a:rPr lang="en-GB" sz="1000" dirty="0">
                <a:solidFill>
                  <a:srgbClr val="00548E"/>
                </a:solidFill>
                <a:latin typeface="Calibri" panose="020F0502020204030204" pitchFamily="34" charset="0"/>
              </a:rPr>
            </a:br>
            <a:r>
              <a:rPr lang="en-GB" sz="1000" dirty="0">
                <a:solidFill>
                  <a:srgbClr val="00548E"/>
                </a:solidFill>
                <a:latin typeface="Calibri" panose="020F0502020204030204" pitchFamily="34" charset="0"/>
              </a:rPr>
              <a:t>(e.g., analytics workbench)</a:t>
            </a:r>
          </a:p>
          <a:p>
            <a:pPr marL="450850" lvl="1" indent="-177800">
              <a:buFont typeface="Arial" panose="020B0604020202020204" pitchFamily="34" charset="0"/>
              <a:buChar char="•"/>
            </a:pPr>
            <a:endParaRPr lang="en-GB" sz="1000" dirty="0">
              <a:solidFill>
                <a:srgbClr val="00548E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12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045AD147-3003-64D2-33EB-111BE4D6F1CD}"/>
              </a:ext>
            </a:extLst>
          </p:cNvPr>
          <p:cNvGrpSpPr/>
          <p:nvPr/>
        </p:nvGrpSpPr>
        <p:grpSpPr>
          <a:xfrm>
            <a:off x="276585" y="1275464"/>
            <a:ext cx="4843407" cy="3150958"/>
            <a:chOff x="856449" y="647436"/>
            <a:chExt cx="7071300" cy="4346289"/>
          </a:xfrm>
        </p:grpSpPr>
        <p:sp>
          <p:nvSpPr>
            <p:cNvPr id="35" name="Google Shape;54;p13">
              <a:extLst>
                <a:ext uri="{FF2B5EF4-FFF2-40B4-BE49-F238E27FC236}">
                  <a16:creationId xmlns:a16="http://schemas.microsoft.com/office/drawing/2014/main" id="{8B40A0DE-A9B4-A8FA-D288-D9770E340403}"/>
                </a:ext>
              </a:extLst>
            </p:cNvPr>
            <p:cNvSpPr/>
            <p:nvPr/>
          </p:nvSpPr>
          <p:spPr>
            <a:xfrm>
              <a:off x="856449" y="647436"/>
              <a:ext cx="7071300" cy="3194399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6" name="Google Shape;55;p13">
              <a:extLst>
                <a:ext uri="{FF2B5EF4-FFF2-40B4-BE49-F238E27FC236}">
                  <a16:creationId xmlns:a16="http://schemas.microsoft.com/office/drawing/2014/main" id="{D99A3D09-DBCF-524E-A7D1-4A24FECF493A}"/>
                </a:ext>
              </a:extLst>
            </p:cNvPr>
            <p:cNvSpPr/>
            <p:nvPr/>
          </p:nvSpPr>
          <p:spPr>
            <a:xfrm>
              <a:off x="911950" y="707125"/>
              <a:ext cx="2145900" cy="19263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0000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COMMON</a:t>
              </a:r>
              <a:endParaRPr sz="105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SERVICES</a:t>
              </a:r>
              <a:endParaRPr sz="105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Client Registry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FR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Facility Registry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HWR</a:t>
              </a:r>
              <a:r>
                <a:rPr lang="en-GB" sz="50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	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- Health Worker Registry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TS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Terminology Services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PC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Product Catalogue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7" name="Google Shape;56;p13">
              <a:extLst>
                <a:ext uri="{FF2B5EF4-FFF2-40B4-BE49-F238E27FC236}">
                  <a16:creationId xmlns:a16="http://schemas.microsoft.com/office/drawing/2014/main" id="{3256FACC-4EF8-6061-6F88-FE718FB71685}"/>
                </a:ext>
              </a:extLst>
            </p:cNvPr>
            <p:cNvSpPr/>
            <p:nvPr/>
          </p:nvSpPr>
          <p:spPr>
            <a:xfrm>
              <a:off x="3284575" y="707125"/>
              <a:ext cx="2170200" cy="1926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BUSINESS</a:t>
              </a:r>
              <a:endParaRPr sz="105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SERVICES</a:t>
              </a:r>
              <a:br>
                <a:rPr lang="en-GB" sz="105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</a:br>
              <a:endParaRPr sz="50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FIS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Finance &amp; Insurance Service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HMIS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Health Mgt. Info. System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LMIS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Logistics Mgt. Info. Service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SHR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Shared Health Record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50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DS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Data Services (?!)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8" name="Google Shape;57;p13">
              <a:extLst>
                <a:ext uri="{FF2B5EF4-FFF2-40B4-BE49-F238E27FC236}">
                  <a16:creationId xmlns:a16="http://schemas.microsoft.com/office/drawing/2014/main" id="{591D231B-B961-7C35-3082-0AB836430EB7}"/>
                </a:ext>
              </a:extLst>
            </p:cNvPr>
            <p:cNvSpPr/>
            <p:nvPr/>
          </p:nvSpPr>
          <p:spPr>
            <a:xfrm>
              <a:off x="5681500" y="707125"/>
              <a:ext cx="2170200" cy="1926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ANALYTICS &amp; INTELLIGENCE SERVICES</a:t>
              </a:r>
              <a:endParaRPr sz="105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Secondary re-sue of data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9" name="Google Shape;58;p13">
              <a:extLst>
                <a:ext uri="{FF2B5EF4-FFF2-40B4-BE49-F238E27FC236}">
                  <a16:creationId xmlns:a16="http://schemas.microsoft.com/office/drawing/2014/main" id="{97B43DC0-16DF-BE24-1257-19EC9455032C}"/>
                </a:ext>
              </a:extLst>
            </p:cNvPr>
            <p:cNvSpPr/>
            <p:nvPr/>
          </p:nvSpPr>
          <p:spPr>
            <a:xfrm>
              <a:off x="911950" y="2761475"/>
              <a:ext cx="6960300" cy="1052100"/>
            </a:xfrm>
            <a:prstGeom prst="rect">
              <a:avLst/>
            </a:prstGeom>
            <a:solidFill>
              <a:srgbClr val="00919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INTEROPERABILITY LAYER (IOL)</a:t>
              </a:r>
              <a:endParaRPr sz="105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899999" lvl="0" indent="-629999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AC</a:t>
              </a:r>
              <a:r>
                <a:rPr lang="en-GB" sz="50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	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- Admin Console</a:t>
              </a:r>
              <a:endParaRPr sz="50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899999" lvl="0" indent="-629999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ATNA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Audit Trail &amp; Node Authentication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899999" lvl="0" indent="-629999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ILS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Interlinking and Routing Services, also known as Channels in the reference implementation</a:t>
              </a:r>
              <a:endParaRPr sz="50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899999" lvl="0" indent="-629999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1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MEDIATORS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Pass-through, Adapter or Orchestration mediators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899999" lvl="0" indent="-629999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0" name="Google Shape;59;p13">
              <a:extLst>
                <a:ext uri="{FF2B5EF4-FFF2-40B4-BE49-F238E27FC236}">
                  <a16:creationId xmlns:a16="http://schemas.microsoft.com/office/drawing/2014/main" id="{9151CF89-F5FA-B7B9-B64D-F79ADBA0620E}"/>
                </a:ext>
              </a:extLst>
            </p:cNvPr>
            <p:cNvSpPr/>
            <p:nvPr/>
          </p:nvSpPr>
          <p:spPr>
            <a:xfrm>
              <a:off x="911950" y="3941625"/>
              <a:ext cx="6960300" cy="10521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POINT OF SERVICE (POS) SYSTEMS</a:t>
              </a:r>
              <a:endParaRPr sz="105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269999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</a:b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Different types of </a:t>
              </a:r>
              <a:r>
                <a:rPr lang="en-GB" sz="500" dirty="0" err="1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PoS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 systems are allowed, including EMR/EHRs (Electronic Health / Medical Record systems), mobile apps for patient or community workers and information systems for hospitals, pharmacies and laboratories.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630000" lvl="0" indent="-36195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Key defining characteristics are the workflows that are supported by the system (see </a:t>
              </a:r>
              <a:r>
                <a:rPr lang="en-GB" sz="500" u="sng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  <a:hlinkClick r:id="rId1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examples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).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96FA2CC-3DBD-BF17-4E4C-BECA8B6D8F68}"/>
              </a:ext>
            </a:extLst>
          </p:cNvPr>
          <p:cNvSpPr/>
          <p:nvPr/>
        </p:nvSpPr>
        <p:spPr>
          <a:xfrm>
            <a:off x="276585" y="1275464"/>
            <a:ext cx="5037895" cy="3568701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NL" sz="1100" b="1" dirty="0">
              <a:solidFill>
                <a:schemeClr val="tx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A48F1F-2AEE-D56D-8B95-4469DB1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Proposed solution design JMF Kenya </a:t>
            </a:r>
            <a:r>
              <a:rPr kumimoji="0" lang="en-NL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(1 of 2)</a:t>
            </a: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3347C-FD4A-D537-132E-F7BC8088855A}"/>
              </a:ext>
            </a:extLst>
          </p:cNvPr>
          <p:cNvSpPr/>
          <p:nvPr/>
        </p:nvSpPr>
        <p:spPr>
          <a:xfrm>
            <a:off x="1617344" y="3751315"/>
            <a:ext cx="716002" cy="4833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NL" sz="1100" dirty="0"/>
              <a:t>EMR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B743E1-E6AD-CC49-37AD-52548D1A6F7B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33346" y="1591505"/>
            <a:ext cx="394003" cy="3940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17490A-9226-BBFA-D50B-BF6EF21ABD1B}"/>
              </a:ext>
            </a:extLst>
          </p:cNvPr>
          <p:cNvSpPr txBox="1"/>
          <p:nvPr/>
        </p:nvSpPr>
        <p:spPr>
          <a:xfrm>
            <a:off x="2076777" y="1917720"/>
            <a:ext cx="9071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L" sz="800" b="1" dirty="0"/>
              <a:t>Shared health record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0FE111-99D8-85BE-F51C-1701F2E6D684}"/>
              </a:ext>
            </a:extLst>
          </p:cNvPr>
          <p:cNvSpPr txBox="1"/>
          <p:nvPr/>
        </p:nvSpPr>
        <p:spPr>
          <a:xfrm>
            <a:off x="5228947" y="1128948"/>
            <a:ext cx="3736773" cy="3499869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>
              <a:lnSpc>
                <a:spcPct val="110000"/>
              </a:lnSpc>
              <a:spcBef>
                <a:spcPts val="312"/>
              </a:spcBef>
            </a:pPr>
            <a:r>
              <a:rPr lang="en-NL" sz="1400" b="1" dirty="0"/>
              <a:t>High-level design</a:t>
            </a:r>
            <a:endParaRPr lang="en-NL" sz="1400" dirty="0"/>
          </a:p>
          <a:p>
            <a:pPr marL="342900" indent="-342900">
              <a:lnSpc>
                <a:spcPct val="11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NL" sz="1400" dirty="0"/>
              <a:t>Solution by </a:t>
            </a:r>
            <a:r>
              <a:rPr lang="en-NL" sz="1400" b="1" dirty="0"/>
              <a:t>turn.io </a:t>
            </a:r>
            <a:r>
              <a:rPr lang="en-NL" sz="1400" dirty="0"/>
              <a:t>using WhatsApp Business as PoS for collecting </a:t>
            </a:r>
            <a:r>
              <a:rPr lang="en-US" sz="1400" dirty="0"/>
              <a:t>questionnaire</a:t>
            </a:r>
            <a:r>
              <a:rPr lang="en-NL" sz="1400" dirty="0"/>
              <a:t> data at enrollment</a:t>
            </a:r>
          </a:p>
          <a:p>
            <a:pPr marL="342900" indent="-342900">
              <a:lnSpc>
                <a:spcPct val="11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NL" sz="1400" dirty="0"/>
              <a:t>Questionnaire data is pushed to EMR using </a:t>
            </a:r>
            <a:r>
              <a:rPr lang="en-US" sz="1400" dirty="0"/>
              <a:t>the </a:t>
            </a:r>
            <a:r>
              <a:rPr lang="en-NL" sz="1400" dirty="0"/>
              <a:t>interoperability layer</a:t>
            </a:r>
          </a:p>
          <a:p>
            <a:pPr marL="342900" indent="-342900">
              <a:lnSpc>
                <a:spcPct val="11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NL" sz="1400" dirty="0"/>
              <a:t>Questionnaire data is </a:t>
            </a:r>
            <a:r>
              <a:rPr lang="en-US" sz="1400" dirty="0"/>
              <a:t>included</a:t>
            </a:r>
            <a:r>
              <a:rPr lang="en-NL" sz="1400" dirty="0"/>
              <a:t> in Shared Health Record for reporting purposes in HMIS</a:t>
            </a:r>
          </a:p>
          <a:p>
            <a:pPr marL="342900" indent="-342900">
              <a:lnSpc>
                <a:spcPct val="11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NL" sz="1400" dirty="0"/>
              <a:t>Integration of other data in </a:t>
            </a:r>
            <a:r>
              <a:rPr lang="en-US" sz="1400" dirty="0"/>
              <a:t>a </a:t>
            </a:r>
            <a:r>
              <a:rPr lang="en-NL" sz="1400" dirty="0"/>
              <a:t>later phase of </a:t>
            </a:r>
            <a:r>
              <a:rPr lang="en-US" sz="1400" dirty="0"/>
              <a:t>the </a:t>
            </a:r>
            <a:r>
              <a:rPr lang="en-NL" sz="1400" dirty="0"/>
              <a:t>project</a:t>
            </a:r>
          </a:p>
          <a:p>
            <a:pPr marL="490538" lvl="1" indent="-130175">
              <a:lnSpc>
                <a:spcPct val="110000"/>
              </a:lnSpc>
              <a:spcBef>
                <a:spcPts val="500"/>
              </a:spcBef>
              <a:buFontTx/>
              <a:buChar char="-"/>
            </a:pPr>
            <a:r>
              <a:rPr lang="en-US" sz="1400" dirty="0"/>
              <a:t>M-TIBA</a:t>
            </a:r>
            <a:r>
              <a:rPr lang="en-NL" sz="1400" dirty="0"/>
              <a:t>: claims data</a:t>
            </a:r>
          </a:p>
          <a:p>
            <a:pPr marL="490538" lvl="1" indent="-130175">
              <a:lnSpc>
                <a:spcPct val="110000"/>
              </a:lnSpc>
              <a:spcBef>
                <a:spcPts val="500"/>
              </a:spcBef>
              <a:buFontTx/>
              <a:buChar char="-"/>
            </a:pPr>
            <a:r>
              <a:rPr lang="en-NL" sz="1400" dirty="0"/>
              <a:t>SMS and Infospective: PROM</a:t>
            </a:r>
            <a:r>
              <a:rPr lang="en-US" sz="1400" dirty="0"/>
              <a:t>s</a:t>
            </a:r>
            <a:r>
              <a:rPr lang="en-NL" sz="1400" dirty="0"/>
              <a:t> &amp; PREM</a:t>
            </a:r>
            <a:r>
              <a:rPr lang="en-US" sz="1400" dirty="0"/>
              <a:t>s</a:t>
            </a:r>
            <a:endParaRPr lang="en-NL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0C22F7-BA4B-7381-3FF1-B5627275D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04" y="4259555"/>
            <a:ext cx="376708" cy="14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sApp Business - Apps on Google Play">
            <a:extLst>
              <a:ext uri="{FF2B5EF4-FFF2-40B4-BE49-F238E27FC236}">
                <a16:creationId xmlns:a16="http://schemas.microsoft.com/office/drawing/2014/main" id="{C7A0AAE8-BEB4-FCBA-5576-3BC8C4873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35" y="3758655"/>
            <a:ext cx="480446" cy="48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94517D72-C0CE-7652-CBCF-9CBB31E752D4}"/>
              </a:ext>
            </a:extLst>
          </p:cNvPr>
          <p:cNvCxnSpPr>
            <a:cxnSpLocks/>
            <a:stCxn id="1028" idx="0"/>
            <a:endCxn id="9" idx="0"/>
          </p:cNvCxnSpPr>
          <p:nvPr/>
        </p:nvCxnSpPr>
        <p:spPr>
          <a:xfrm rot="5400000" flipH="1" flipV="1">
            <a:off x="1568381" y="3351692"/>
            <a:ext cx="7340" cy="806587"/>
          </a:xfrm>
          <a:prstGeom prst="bentConnector3">
            <a:avLst>
              <a:gd name="adj1" fmla="val 9012384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56F3841-A8AB-8489-EEA1-44E31F5F0EE0}"/>
              </a:ext>
            </a:extLst>
          </p:cNvPr>
          <p:cNvSpPr/>
          <p:nvPr/>
        </p:nvSpPr>
        <p:spPr>
          <a:xfrm>
            <a:off x="694057" y="3540134"/>
            <a:ext cx="360000" cy="360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NL" sz="1050" b="1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79EF86-57E4-39CF-B089-F9904FE31731}"/>
              </a:ext>
            </a:extLst>
          </p:cNvPr>
          <p:cNvSpPr/>
          <p:nvPr/>
        </p:nvSpPr>
        <p:spPr>
          <a:xfrm>
            <a:off x="2168983" y="3559534"/>
            <a:ext cx="360000" cy="360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NL" sz="1050" b="1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CCF15FE-773C-6038-56C5-5E04334EEC5D}"/>
              </a:ext>
            </a:extLst>
          </p:cNvPr>
          <p:cNvSpPr/>
          <p:nvPr/>
        </p:nvSpPr>
        <p:spPr>
          <a:xfrm>
            <a:off x="1872733" y="1411505"/>
            <a:ext cx="360000" cy="360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NL" sz="1050" b="1" dirty="0">
                <a:solidFill>
                  <a:srgbClr val="002060"/>
                </a:solidFill>
              </a:rPr>
              <a:t>3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E92CF3F7-EF92-4B68-1F31-72234B6E26C6}"/>
              </a:ext>
            </a:extLst>
          </p:cNvPr>
          <p:cNvCxnSpPr>
            <a:cxnSpLocks/>
            <a:stCxn id="1028" idx="0"/>
            <a:endCxn id="12" idx="2"/>
          </p:cNvCxnSpPr>
          <p:nvPr/>
        </p:nvCxnSpPr>
        <p:spPr>
          <a:xfrm rot="5400000" flipH="1" flipV="1">
            <a:off x="1098363" y="2326670"/>
            <a:ext cx="1502381" cy="1361591"/>
          </a:xfrm>
          <a:prstGeom prst="bentConnector3">
            <a:avLst>
              <a:gd name="adj1" fmla="val 44258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MTIBA Member - Apps op Google Play">
            <a:extLst>
              <a:ext uri="{FF2B5EF4-FFF2-40B4-BE49-F238E27FC236}">
                <a16:creationId xmlns:a16="http://schemas.microsoft.com/office/drawing/2014/main" id="{85A8C20F-10C2-6781-DC07-E25D9586F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275" y="3842225"/>
            <a:ext cx="524271" cy="52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ms Generic Detailed Outline icon">
            <a:extLst>
              <a:ext uri="{FF2B5EF4-FFF2-40B4-BE49-F238E27FC236}">
                <a16:creationId xmlns:a16="http://schemas.microsoft.com/office/drawing/2014/main" id="{EA4E9F6E-841D-8E23-D09D-3E36CD286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335" y="3985403"/>
            <a:ext cx="307243" cy="30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ealth Intelligence | Infospective | Nairobi">
            <a:extLst>
              <a:ext uri="{FF2B5EF4-FFF2-40B4-BE49-F238E27FC236}">
                <a16:creationId xmlns:a16="http://schemas.microsoft.com/office/drawing/2014/main" id="{EB18DF77-3D54-C304-9748-824922D7B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367" y="4061373"/>
            <a:ext cx="590254" cy="17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DEE6AAC8-76F8-08AC-BD7D-AE988C5249E3}"/>
              </a:ext>
            </a:extLst>
          </p:cNvPr>
          <p:cNvSpPr/>
          <p:nvPr/>
        </p:nvSpPr>
        <p:spPr>
          <a:xfrm>
            <a:off x="3773956" y="3559534"/>
            <a:ext cx="360000" cy="360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NL" sz="1050" b="1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BE1835F-E53B-877F-2592-B0E38935E299}"/>
              </a:ext>
            </a:extLst>
          </p:cNvPr>
          <p:cNvSpPr/>
          <p:nvPr/>
        </p:nvSpPr>
        <p:spPr>
          <a:xfrm>
            <a:off x="2938180" y="1605981"/>
            <a:ext cx="410841" cy="39400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NL" sz="800" dirty="0"/>
              <a:t>HMIS</a:t>
            </a:r>
            <a:endParaRPr lang="en-NL" sz="1100" dirty="0"/>
          </a:p>
        </p:txBody>
      </p:sp>
    </p:spTree>
    <p:extLst>
      <p:ext uri="{BB962C8B-B14F-4D97-AF65-F5344CB8AC3E}">
        <p14:creationId xmlns:p14="http://schemas.microsoft.com/office/powerpoint/2010/main" val="389511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045AD147-3003-64D2-33EB-111BE4D6F1CD}"/>
              </a:ext>
            </a:extLst>
          </p:cNvPr>
          <p:cNvGrpSpPr/>
          <p:nvPr/>
        </p:nvGrpSpPr>
        <p:grpSpPr>
          <a:xfrm>
            <a:off x="276585" y="1275464"/>
            <a:ext cx="4843407" cy="3150958"/>
            <a:chOff x="856449" y="647436"/>
            <a:chExt cx="7071300" cy="4346289"/>
          </a:xfrm>
        </p:grpSpPr>
        <p:sp>
          <p:nvSpPr>
            <p:cNvPr id="35" name="Google Shape;54;p13">
              <a:extLst>
                <a:ext uri="{FF2B5EF4-FFF2-40B4-BE49-F238E27FC236}">
                  <a16:creationId xmlns:a16="http://schemas.microsoft.com/office/drawing/2014/main" id="{8B40A0DE-A9B4-A8FA-D288-D9770E340403}"/>
                </a:ext>
              </a:extLst>
            </p:cNvPr>
            <p:cNvSpPr/>
            <p:nvPr/>
          </p:nvSpPr>
          <p:spPr>
            <a:xfrm>
              <a:off x="856449" y="647436"/>
              <a:ext cx="7071300" cy="3194399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6" name="Google Shape;55;p13">
              <a:extLst>
                <a:ext uri="{FF2B5EF4-FFF2-40B4-BE49-F238E27FC236}">
                  <a16:creationId xmlns:a16="http://schemas.microsoft.com/office/drawing/2014/main" id="{D99A3D09-DBCF-524E-A7D1-4A24FECF493A}"/>
                </a:ext>
              </a:extLst>
            </p:cNvPr>
            <p:cNvSpPr/>
            <p:nvPr/>
          </p:nvSpPr>
          <p:spPr>
            <a:xfrm>
              <a:off x="911950" y="707125"/>
              <a:ext cx="2145900" cy="19263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0000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COMMON</a:t>
              </a:r>
              <a:endParaRPr sz="105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SERVICES</a:t>
              </a:r>
              <a:endParaRPr sz="105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Client Registry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FR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Facility Registry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HWR</a:t>
              </a:r>
              <a:r>
                <a:rPr lang="en-GB" sz="50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	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- Health Worker Registry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TS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Terminology Services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PC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Product Catalogue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7" name="Google Shape;56;p13">
              <a:extLst>
                <a:ext uri="{FF2B5EF4-FFF2-40B4-BE49-F238E27FC236}">
                  <a16:creationId xmlns:a16="http://schemas.microsoft.com/office/drawing/2014/main" id="{3256FACC-4EF8-6061-6F88-FE718FB71685}"/>
                </a:ext>
              </a:extLst>
            </p:cNvPr>
            <p:cNvSpPr/>
            <p:nvPr/>
          </p:nvSpPr>
          <p:spPr>
            <a:xfrm>
              <a:off x="3284575" y="707125"/>
              <a:ext cx="2170200" cy="1926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BUSINESS</a:t>
              </a:r>
              <a:endParaRPr sz="105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SERVICES</a:t>
              </a:r>
              <a:br>
                <a:rPr lang="en-GB" sz="105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</a:br>
              <a:endParaRPr sz="50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FIS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Finance &amp; Insurance Service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HMIS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Health Mgt. Info. System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LMIS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Logistics Mgt. Info. Service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SHR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Shared Health Record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50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DS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Data Services (?!)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8" name="Google Shape;57;p13">
              <a:extLst>
                <a:ext uri="{FF2B5EF4-FFF2-40B4-BE49-F238E27FC236}">
                  <a16:creationId xmlns:a16="http://schemas.microsoft.com/office/drawing/2014/main" id="{591D231B-B961-7C35-3082-0AB836430EB7}"/>
                </a:ext>
              </a:extLst>
            </p:cNvPr>
            <p:cNvSpPr/>
            <p:nvPr/>
          </p:nvSpPr>
          <p:spPr>
            <a:xfrm>
              <a:off x="5681500" y="707125"/>
              <a:ext cx="2170200" cy="1926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ANALYTICS &amp; INTELLIGENCE SERVICES</a:t>
              </a:r>
              <a:endParaRPr sz="105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360000" lvl="0" indent="-3600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Secondary re-sue of data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9" name="Google Shape;58;p13">
              <a:extLst>
                <a:ext uri="{FF2B5EF4-FFF2-40B4-BE49-F238E27FC236}">
                  <a16:creationId xmlns:a16="http://schemas.microsoft.com/office/drawing/2014/main" id="{97B43DC0-16DF-BE24-1257-19EC9455032C}"/>
                </a:ext>
              </a:extLst>
            </p:cNvPr>
            <p:cNvSpPr/>
            <p:nvPr/>
          </p:nvSpPr>
          <p:spPr>
            <a:xfrm>
              <a:off x="911950" y="2761475"/>
              <a:ext cx="6960300" cy="1052100"/>
            </a:xfrm>
            <a:prstGeom prst="rect">
              <a:avLst/>
            </a:prstGeom>
            <a:solidFill>
              <a:srgbClr val="00919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INTEROPERABILITY LAYER (IOL)</a:t>
              </a:r>
              <a:endParaRPr sz="105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899999" lvl="0" indent="-629999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AC</a:t>
              </a:r>
              <a:r>
                <a:rPr lang="en-GB" sz="50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	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- Admin Console</a:t>
              </a:r>
              <a:endParaRPr sz="50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899999" lvl="0" indent="-629999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ATNA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Audit Trail &amp; Node Authentication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899999" lvl="0" indent="-629999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ILS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Interlinking and Routing Services, also known as Channels in the reference implementation</a:t>
              </a:r>
              <a:endParaRPr sz="50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899999" lvl="0" indent="-629999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u="sng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  <a:hlinkClick r:id="rId1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MEDIATORS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	- Pass-through, Adapter or Orchestration mediators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899999" lvl="0" indent="-629999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0" name="Google Shape;59;p13">
              <a:extLst>
                <a:ext uri="{FF2B5EF4-FFF2-40B4-BE49-F238E27FC236}">
                  <a16:creationId xmlns:a16="http://schemas.microsoft.com/office/drawing/2014/main" id="{9151CF89-F5FA-B7B9-B64D-F79ADBA0620E}"/>
                </a:ext>
              </a:extLst>
            </p:cNvPr>
            <p:cNvSpPr/>
            <p:nvPr/>
          </p:nvSpPr>
          <p:spPr>
            <a:xfrm>
              <a:off x="911950" y="3941625"/>
              <a:ext cx="6960300" cy="10521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>
                  <a:solidFill>
                    <a:schemeClr val="lt1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POINT OF SERVICE (POS) SYSTEMS</a:t>
              </a:r>
              <a:endParaRPr sz="1050" dirty="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  <a:p>
              <a:pPr marL="269999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</a:b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Different types of </a:t>
              </a:r>
              <a:r>
                <a:rPr lang="en-GB" sz="500" dirty="0" err="1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PoS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 systems are allowed, including EMR/EHRs (Electronic Health / Medical Record systems), mobile apps for patient or community workers and information systems for hospitals, pharmacies and laboratories.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630000" lvl="0" indent="-36195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Key defining characteristics are the workflows that are supported by the system (see </a:t>
              </a:r>
              <a:r>
                <a:rPr lang="en-GB" sz="500" u="sng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  <a:hlinkClick r:id="rId1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examples</a:t>
              </a:r>
              <a:r>
                <a:rPr lang="en-GB" sz="500" dirty="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).</a:t>
              </a:r>
              <a:endParaRPr sz="5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96FA2CC-3DBD-BF17-4E4C-BECA8B6D8F68}"/>
              </a:ext>
            </a:extLst>
          </p:cNvPr>
          <p:cNvSpPr/>
          <p:nvPr/>
        </p:nvSpPr>
        <p:spPr>
          <a:xfrm>
            <a:off x="253678" y="1243366"/>
            <a:ext cx="5037895" cy="3568701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NL" sz="1100" b="1" dirty="0">
              <a:solidFill>
                <a:schemeClr val="tx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A48F1F-2AEE-D56D-8B95-4469DB1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Proposed solution design JMF Kenya </a:t>
            </a:r>
            <a:r>
              <a:rPr lang="en-NL" sz="1200" dirty="0"/>
              <a:t>(2 of 2)</a:t>
            </a: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3347C-FD4A-D537-132E-F7BC8088855A}"/>
              </a:ext>
            </a:extLst>
          </p:cNvPr>
          <p:cNvSpPr/>
          <p:nvPr/>
        </p:nvSpPr>
        <p:spPr>
          <a:xfrm>
            <a:off x="1617344" y="3751315"/>
            <a:ext cx="716002" cy="4833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NL" sz="1100" dirty="0"/>
              <a:t>EMR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B743E1-E6AD-CC49-37AD-52548D1A6F7B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33346" y="1591505"/>
            <a:ext cx="394003" cy="3940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17490A-9226-BBFA-D50B-BF6EF21ABD1B}"/>
              </a:ext>
            </a:extLst>
          </p:cNvPr>
          <p:cNvSpPr txBox="1"/>
          <p:nvPr/>
        </p:nvSpPr>
        <p:spPr>
          <a:xfrm>
            <a:off x="2076777" y="1917720"/>
            <a:ext cx="9071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L" sz="800" b="1" dirty="0"/>
              <a:t>Shared health record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0FE111-99D8-85BE-F51C-1701F2E6D684}"/>
              </a:ext>
            </a:extLst>
          </p:cNvPr>
          <p:cNvSpPr txBox="1"/>
          <p:nvPr/>
        </p:nvSpPr>
        <p:spPr>
          <a:xfrm>
            <a:off x="5257067" y="1291471"/>
            <a:ext cx="3736773" cy="2018117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marL="171450" indent="-171450">
              <a:lnSpc>
                <a:spcPct val="110000"/>
              </a:lnSpc>
              <a:spcBef>
                <a:spcPts val="312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33659"/>
                </a:solidFill>
              </a:rPr>
              <a:t>Use case 1</a:t>
            </a:r>
            <a:r>
              <a:rPr lang="en-US" sz="1200" dirty="0">
                <a:solidFill>
                  <a:srgbClr val="033659"/>
                </a:solidFill>
              </a:rPr>
              <a:t>: combine data from different sources for journey tracking and value-based payments</a:t>
            </a:r>
          </a:p>
          <a:p>
            <a:pPr marL="171450" indent="-171450">
              <a:lnSpc>
                <a:spcPct val="110000"/>
              </a:lnSpc>
              <a:spcBef>
                <a:spcPts val="312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33659"/>
              </a:solidFill>
            </a:endParaRPr>
          </a:p>
          <a:p>
            <a:pPr marL="171450" indent="-171450">
              <a:lnSpc>
                <a:spcPct val="110000"/>
              </a:lnSpc>
              <a:spcBef>
                <a:spcPts val="312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33659"/>
                </a:solidFill>
              </a:rPr>
              <a:t>Use case 2: </a:t>
            </a:r>
            <a:r>
              <a:rPr lang="en-US" sz="1200" dirty="0">
                <a:solidFill>
                  <a:srgbClr val="033659"/>
                </a:solidFill>
              </a:rPr>
              <a:t>more advanced operational data exchange to facilitate</a:t>
            </a:r>
          </a:p>
          <a:p>
            <a:pPr marL="517525" lvl="1" indent="-171450">
              <a:lnSpc>
                <a:spcPct val="110000"/>
              </a:lnSpc>
              <a:spcBef>
                <a:spcPts val="312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33659"/>
                </a:solidFill>
              </a:rPr>
              <a:t>Availability of EMR (IPS) at multiple click &amp; brick providers</a:t>
            </a:r>
          </a:p>
          <a:p>
            <a:pPr marL="517525" lvl="1" indent="-171450">
              <a:lnSpc>
                <a:spcPct val="110000"/>
              </a:lnSpc>
              <a:spcBef>
                <a:spcPts val="312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33659"/>
                </a:solidFill>
              </a:rPr>
              <a:t>Automated nudging and PROMs/PREMs collection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0C22F7-BA4B-7381-3FF1-B5627275D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04" y="4259555"/>
            <a:ext cx="376708" cy="14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sApp Business - Apps on Google Play">
            <a:extLst>
              <a:ext uri="{FF2B5EF4-FFF2-40B4-BE49-F238E27FC236}">
                <a16:creationId xmlns:a16="http://schemas.microsoft.com/office/drawing/2014/main" id="{C7A0AAE8-BEB4-FCBA-5576-3BC8C4873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35" y="3758655"/>
            <a:ext cx="480446" cy="48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94517D72-C0CE-7652-CBCF-9CBB31E752D4}"/>
              </a:ext>
            </a:extLst>
          </p:cNvPr>
          <p:cNvCxnSpPr>
            <a:cxnSpLocks/>
            <a:stCxn id="1028" idx="0"/>
            <a:endCxn id="9" idx="0"/>
          </p:cNvCxnSpPr>
          <p:nvPr/>
        </p:nvCxnSpPr>
        <p:spPr>
          <a:xfrm rot="5400000" flipH="1" flipV="1">
            <a:off x="1568381" y="3351692"/>
            <a:ext cx="7340" cy="806587"/>
          </a:xfrm>
          <a:prstGeom prst="bentConnector3">
            <a:avLst>
              <a:gd name="adj1" fmla="val 9012384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E92CF3F7-EF92-4B68-1F31-72234B6E26C6}"/>
              </a:ext>
            </a:extLst>
          </p:cNvPr>
          <p:cNvCxnSpPr>
            <a:cxnSpLocks/>
            <a:stCxn id="1028" idx="0"/>
            <a:endCxn id="12" idx="2"/>
          </p:cNvCxnSpPr>
          <p:nvPr/>
        </p:nvCxnSpPr>
        <p:spPr>
          <a:xfrm rot="5400000" flipH="1" flipV="1">
            <a:off x="1098363" y="2326670"/>
            <a:ext cx="1502381" cy="1361591"/>
          </a:xfrm>
          <a:prstGeom prst="bentConnector3">
            <a:avLst>
              <a:gd name="adj1" fmla="val 44258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MTIBA Member - Apps op Google Play">
            <a:extLst>
              <a:ext uri="{FF2B5EF4-FFF2-40B4-BE49-F238E27FC236}">
                <a16:creationId xmlns:a16="http://schemas.microsoft.com/office/drawing/2014/main" id="{85A8C20F-10C2-6781-DC07-E25D9586F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275" y="3842225"/>
            <a:ext cx="524271" cy="52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ms Generic Detailed Outline icon">
            <a:extLst>
              <a:ext uri="{FF2B5EF4-FFF2-40B4-BE49-F238E27FC236}">
                <a16:creationId xmlns:a16="http://schemas.microsoft.com/office/drawing/2014/main" id="{EA4E9F6E-841D-8E23-D09D-3E36CD286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335" y="3985403"/>
            <a:ext cx="307243" cy="30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ealth Intelligence | Infospective | Nairobi">
            <a:extLst>
              <a:ext uri="{FF2B5EF4-FFF2-40B4-BE49-F238E27FC236}">
                <a16:creationId xmlns:a16="http://schemas.microsoft.com/office/drawing/2014/main" id="{EB18DF77-3D54-C304-9748-824922D7B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367" y="4061373"/>
            <a:ext cx="590254" cy="17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BA9ACE9-C0BD-D40E-481D-41C9250045C7}"/>
              </a:ext>
            </a:extLst>
          </p:cNvPr>
          <p:cNvSpPr/>
          <p:nvPr/>
        </p:nvSpPr>
        <p:spPr>
          <a:xfrm>
            <a:off x="2938180" y="1605981"/>
            <a:ext cx="410841" cy="39400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NL" sz="800" dirty="0"/>
              <a:t>HMIS</a:t>
            </a:r>
            <a:endParaRPr lang="en-NL" sz="1100" dirty="0"/>
          </a:p>
        </p:txBody>
      </p:sp>
    </p:spTree>
    <p:extLst>
      <p:ext uri="{BB962C8B-B14F-4D97-AF65-F5344CB8AC3E}">
        <p14:creationId xmlns:p14="http://schemas.microsoft.com/office/powerpoint/2010/main" val="26275347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qWO6eDcRhSL_1J2udfco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364">
      <a:dk1>
        <a:srgbClr val="00558F"/>
      </a:dk1>
      <a:lt1>
        <a:srgbClr val="FFFFFF"/>
      </a:lt1>
      <a:dk2>
        <a:srgbClr val="70A4D8"/>
      </a:dk2>
      <a:lt2>
        <a:srgbClr val="EEECE1"/>
      </a:lt2>
      <a:accent1>
        <a:srgbClr val="00558F"/>
      </a:accent1>
      <a:accent2>
        <a:srgbClr val="70A4D8"/>
      </a:accent2>
      <a:accent3>
        <a:srgbClr val="D71920"/>
      </a:accent3>
      <a:accent4>
        <a:srgbClr val="939598"/>
      </a:accent4>
      <a:accent5>
        <a:srgbClr val="E9C31E"/>
      </a:accent5>
      <a:accent6>
        <a:srgbClr val="8AB27B"/>
      </a:accent6>
      <a:hlink>
        <a:srgbClr val="D71920"/>
      </a:hlink>
      <a:folHlink>
        <a:srgbClr val="D7192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 anchorCtr="0"/>
      <a:lstStyle>
        <a:defPPr algn="ctr">
          <a:defRPr sz="1600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tIns="0" rtlCol="0">
        <a:spAutoFit/>
      </a:bodyPr>
      <a:lstStyle>
        <a:defPPr>
          <a:lnSpc>
            <a:spcPct val="110000"/>
          </a:lnSpc>
          <a:spcBef>
            <a:spcPts val="312"/>
          </a:spcBef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-pharmAccess_ Template and intro slides.pptx" id="{62EF06AD-22CB-4119-8899-F8E825608BD5}" vid="{317C44FE-9F95-4949-8FE8-1B27281DAE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090d0dc-1332-43f5-8622-b4406d2d60e3">
      <UserInfo>
        <DisplayName>Liesbeth Huisman</DisplayName>
        <AccountId>63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60AAAB01F79447B231CE2E89B63D0C" ma:contentTypeVersion="8" ma:contentTypeDescription="Create a new document." ma:contentTypeScope="" ma:versionID="dc2906ab821f801ec7c485dfec5c2b21">
  <xsd:schema xmlns:xsd="http://www.w3.org/2001/XMLSchema" xmlns:xs="http://www.w3.org/2001/XMLSchema" xmlns:p="http://schemas.microsoft.com/office/2006/metadata/properties" xmlns:ns2="d508ae5d-a248-486f-a8ce-1c7db3222fef" xmlns:ns3="4090d0dc-1332-43f5-8622-b4406d2d60e3" targetNamespace="http://schemas.microsoft.com/office/2006/metadata/properties" ma:root="true" ma:fieldsID="5f2904792cd9413242a1716eb9aceaae" ns2:_="" ns3:_="">
    <xsd:import namespace="d508ae5d-a248-486f-a8ce-1c7db3222fef"/>
    <xsd:import namespace="4090d0dc-1332-43f5-8622-b4406d2d60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08ae5d-a248-486f-a8ce-1c7db3222f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90d0dc-1332-43f5-8622-b4406d2d60e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1F4E6B-9BEF-4CC1-AC61-5EFF4F2F6B75}">
  <ds:schemaRefs>
    <ds:schemaRef ds:uri="4090d0dc-1332-43f5-8622-b4406d2d60e3"/>
    <ds:schemaRef ds:uri="d508ae5d-a248-486f-a8ce-1c7db3222fef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1AD2AC3-7388-4188-AC15-509795DF3E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F74A39-5E77-485C-90DB-367DB3BD3F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08ae5d-a248-486f-a8ce-1c7db3222fef"/>
    <ds:schemaRef ds:uri="4090d0dc-1332-43f5-8622-b4406d2d60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Powerpoint-pharmAccess_ Template and intro slides</Template>
  <TotalTime>11073</TotalTime>
  <Words>1382</Words>
  <Application>Microsoft Macintosh PowerPoint</Application>
  <PresentationFormat>On-screen Show (16:9)</PresentationFormat>
  <Paragraphs>214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ArialMT</vt:lpstr>
      <vt:lpstr>Calibri</vt:lpstr>
      <vt:lpstr>Inter</vt:lpstr>
      <vt:lpstr>Inter ExtraBold</vt:lpstr>
      <vt:lpstr>Wingdings</vt:lpstr>
      <vt:lpstr>Office Theme</vt:lpstr>
      <vt:lpstr>think-cell Slide</vt:lpstr>
      <vt:lpstr>Follow-up  Health Data Commons project</vt:lpstr>
      <vt:lpstr>AGENDA</vt:lpstr>
      <vt:lpstr>HOW: Health Data Commons framework and its ecosystem</vt:lpstr>
      <vt:lpstr>WHAT: results demonstrators with MomCare Tanzania </vt:lpstr>
      <vt:lpstr>WHAT: results demonstrators with MomCare Tanzania </vt:lpstr>
      <vt:lpstr>WHAT: results demonstrators with MomCare Tanzania </vt:lpstr>
      <vt:lpstr>Outlook Explore work in Innovative Care Models &amp; Health Data Commons</vt:lpstr>
      <vt:lpstr>Proposed solution design JMF Kenya (1 of 2)</vt:lpstr>
      <vt:lpstr>Proposed solution design JMF Kenya (2 of 2)</vt:lpstr>
      <vt:lpstr>Aligning our work for the coming academic year</vt:lpstr>
      <vt:lpstr>High-level budget estimates for Health Data Commons project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Annelies Dekker</dc:creator>
  <cp:keywords/>
  <dc:description/>
  <cp:lastModifiedBy>Daniel Kapitan</cp:lastModifiedBy>
  <cp:revision>54</cp:revision>
  <dcterms:created xsi:type="dcterms:W3CDTF">2023-04-02T22:03:12Z</dcterms:created>
  <dcterms:modified xsi:type="dcterms:W3CDTF">2023-08-01T09:37:29Z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0x0101006460AAAB01F79447B231CE2E89B63D0C</vt:lpwstr>
  </property>
  <property fmtid="{D5CDD505-2E9C-101B-9397-08002B2CF9AE}" pid="3" name="AuthorIds_UIVersion_2560">
    <vt:lpwstr>21</vt:lpwstr>
  </property>
</Properties>
</file>