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146846070" r:id="rId5"/>
    <p:sldId id="2146847248" r:id="rId6"/>
    <p:sldId id="2146847246" r:id="rId7"/>
    <p:sldId id="2146847238" r:id="rId8"/>
    <p:sldId id="2146847230" r:id="rId9"/>
    <p:sldId id="2146847235" r:id="rId10"/>
    <p:sldId id="2146847229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4" orient="horz" pos="1643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e van der Wansem" initials="SvdW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193"/>
    <a:srgbClr val="22679A"/>
    <a:srgbClr val="00558F"/>
    <a:srgbClr val="8AB27B"/>
    <a:srgbClr val="E9C31E"/>
    <a:srgbClr val="C4242B"/>
    <a:srgbClr val="00B050"/>
    <a:srgbClr val="D4E4F3"/>
    <a:srgbClr val="033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3" autoAdjust="0"/>
    <p:restoredTop sz="73905" autoAdjust="0"/>
  </p:normalViewPr>
  <p:slideViewPr>
    <p:cSldViewPr snapToGrid="0" snapToObjects="1">
      <p:cViewPr varScale="1">
        <p:scale>
          <a:sx n="292" d="100"/>
          <a:sy n="292" d="100"/>
        </p:scale>
        <p:origin x="1368" y="184"/>
      </p:cViewPr>
      <p:guideLst>
        <p:guide orient="horz" pos="1643"/>
        <p:guide pos="288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A5D2111-29F8-CC4F-A356-A10993281B0F}" type="datetimeFigureOut">
              <a:rPr lang="en-US">
                <a:latin typeface="Arial" charset="0"/>
              </a:rPr>
              <a:pPr/>
              <a:t>8/3/23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DF27159-EE9F-6647-8DEC-7B741C637347}" type="slidenum">
              <a:rPr lang="en-US">
                <a:latin typeface="Arial" charset="0"/>
              </a:rPr>
              <a:pPr/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22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Arial" charset="0"/>
              </a:defRPr>
            </a:lvl1pPr>
          </a:lstStyle>
          <a:p>
            <a:fld id="{71CF5455-EA6F-E342-84CA-77352A2CD83C}" type="datetimeFigureOut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Arial" charset="0"/>
              </a:defRPr>
            </a:lvl1pPr>
          </a:lstStyle>
          <a:p>
            <a:fld id="{EC87EF4F-7B4D-4041-99CF-783751CD30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1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3175" y="0"/>
            <a:ext cx="9140825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62045"/>
            <a:ext cx="8279856" cy="1608880"/>
          </a:xfrm>
          <a:solidFill>
            <a:schemeClr val="tx1">
              <a:alpha val="90000"/>
            </a:schemeClr>
          </a:solidFill>
        </p:spPr>
        <p:txBody>
          <a:bodyPr lIns="540000" tIns="180000" rIns="396000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6553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4724400" y="461446"/>
            <a:ext cx="3343488" cy="1010078"/>
          </a:xfrm>
          <a:blipFill rotWithShape="1">
            <a:blip r:embed="rId5"/>
            <a:stretch>
              <a:fillRect/>
            </a:stretch>
          </a:blipFill>
        </p:spPr>
        <p:txBody>
          <a:bodyPr vert="horz" lIns="180000" tIns="180000" rIns="180000" bIns="180000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9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list 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8645" y="905182"/>
            <a:ext cx="7226710" cy="3333136"/>
          </a:xfrm>
          <a:solidFill>
            <a:schemeClr val="tx1">
              <a:alpha val="90000"/>
            </a:schemeClr>
          </a:solidFill>
        </p:spPr>
        <p:txBody>
          <a:bodyPr lIns="720000" tIns="360000" rIns="720000" bIns="360000" anchor="ctr" anchorCtr="0"/>
          <a:lstStyle>
            <a:lvl1pPr marL="273050" marR="0" indent="-273050" algn="l" defTabSz="457200" rtl="0" eaLnBrk="0" fontAlgn="base" latinLnBrk="0" hangingPunct="0">
              <a:lnSpc>
                <a:spcPct val="110000"/>
              </a:lnSpc>
              <a:spcBef>
                <a:spcPts val="312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charset="2"/>
              <a:buChar char="§"/>
              <a:tabLst/>
              <a:defRPr sz="1600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2pPr>
            <a:lvl3pPr marL="11430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3pPr>
            <a:lvl4pPr marL="16002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4pPr>
            <a:lvl5pPr marL="20574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  <a:endParaRPr lang="nl-NL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2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81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list on image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8645" y="905182"/>
            <a:ext cx="7226710" cy="3333136"/>
          </a:xfrm>
          <a:solidFill>
            <a:schemeClr val="tx1">
              <a:alpha val="90000"/>
            </a:schemeClr>
          </a:solidFill>
        </p:spPr>
        <p:txBody>
          <a:bodyPr lIns="720000" tIns="360000" rIns="720000" bIns="360000" anchor="ctr" anchorCtr="0"/>
          <a:lstStyle>
            <a:lvl1pPr marL="273050" marR="0" indent="-273050" algn="l" defTabSz="457200" rtl="0" eaLnBrk="0" fontAlgn="base" latinLnBrk="0" hangingPunct="0">
              <a:lnSpc>
                <a:spcPct val="110000"/>
              </a:lnSpc>
              <a:spcBef>
                <a:spcPts val="312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charset="2"/>
              <a:buChar char="§"/>
              <a:tabLst/>
              <a:defRPr sz="1600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2pPr>
            <a:lvl3pPr marL="11430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3pPr>
            <a:lvl4pPr marL="16002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4pPr>
            <a:lvl5pPr marL="20574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  <a:endParaRPr lang="nl-NL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2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97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ulletlist on imag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8645" y="905182"/>
            <a:ext cx="7226710" cy="3333136"/>
          </a:xfrm>
          <a:solidFill>
            <a:schemeClr val="tx1">
              <a:alpha val="90000"/>
            </a:schemeClr>
          </a:solidFill>
        </p:spPr>
        <p:txBody>
          <a:bodyPr lIns="720000" tIns="360000" rIns="720000" bIns="360000" anchor="ctr" anchorCtr="0"/>
          <a:lstStyle>
            <a:lvl1pPr marL="273050" marR="0" indent="-273050" algn="l" defTabSz="457200" rtl="0" eaLnBrk="0" fontAlgn="base" latinLnBrk="0" hangingPunct="0">
              <a:lnSpc>
                <a:spcPct val="110000"/>
              </a:lnSpc>
              <a:spcBef>
                <a:spcPts val="312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Wingdings" charset="2"/>
              <a:buChar char="§"/>
              <a:tabLst/>
              <a:defRPr sz="1600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2pPr>
            <a:lvl3pPr marL="11430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3pPr>
            <a:lvl4pPr marL="16002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4pPr>
            <a:lvl5pPr marL="20574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  <a:endParaRPr lang="nl-NL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2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971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ulletlist on image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8645" y="905182"/>
            <a:ext cx="7226710" cy="3333136"/>
          </a:xfrm>
          <a:solidFill>
            <a:schemeClr val="tx1">
              <a:alpha val="90000"/>
            </a:schemeClr>
          </a:solidFill>
        </p:spPr>
        <p:txBody>
          <a:bodyPr lIns="720000" tIns="360000" rIns="720000" bIns="360000" anchor="ctr" anchorCtr="0"/>
          <a:lstStyle>
            <a:lvl1pPr marL="273050" marR="0" indent="-273050" algn="l" defTabSz="457200" rtl="0" eaLnBrk="0" fontAlgn="base" latinLnBrk="0" hangingPunct="0">
              <a:lnSpc>
                <a:spcPct val="110000"/>
              </a:lnSpc>
              <a:spcBef>
                <a:spcPts val="312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Wingdings" charset="2"/>
              <a:buChar char="§"/>
              <a:tabLst/>
              <a:defRPr sz="1600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2pPr>
            <a:lvl3pPr marL="11430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3pPr>
            <a:lvl4pPr marL="16002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4pPr>
            <a:lvl5pPr marL="20574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  <a:endParaRPr lang="nl-NL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2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971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ulletlist on image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1"/>
          </p:nvPr>
        </p:nvSpPr>
        <p:spPr>
          <a:xfrm>
            <a:off x="958645" y="905182"/>
            <a:ext cx="7226710" cy="3333136"/>
          </a:xfrm>
          <a:solidFill>
            <a:schemeClr val="tx1">
              <a:alpha val="90000"/>
            </a:schemeClr>
          </a:solidFill>
        </p:spPr>
        <p:txBody>
          <a:bodyPr lIns="720000" tIns="360000" rIns="720000" bIns="360000" anchor="ctr" anchorCtr="0">
            <a:noAutofit/>
          </a:bodyPr>
          <a:lstStyle>
            <a:lvl1pPr marL="0" marR="0" indent="0" algn="l" defTabSz="457200" rtl="0" eaLnBrk="0" fontAlgn="base" latinLnBrk="0" hangingPunct="0">
              <a:lnSpc>
                <a:spcPct val="110000"/>
              </a:lnSpc>
              <a:spcBef>
                <a:spcPts val="312"/>
              </a:spcBef>
              <a:spcAft>
                <a:spcPct val="0"/>
              </a:spcAft>
              <a:buClr>
                <a:srgbClr val="9BBAD5"/>
              </a:buClr>
              <a:buSzTx/>
              <a:buFontTx/>
              <a:buNone/>
              <a:tabLst/>
              <a:defRPr sz="1600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2pPr>
            <a:lvl3pPr marL="11430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3pPr>
            <a:lvl4pPr marL="16002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4pPr>
            <a:lvl5pPr marL="20574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2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0" y="4899724"/>
            <a:ext cx="1822825" cy="246513"/>
          </a:xfrm>
        </p:spPr>
        <p:txBody>
          <a:bodyPr wrap="non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non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non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non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non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04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568314" y="1507259"/>
            <a:ext cx="6007371" cy="2705100"/>
          </a:xfrm>
        </p:spPr>
        <p:txBody>
          <a:bodyPr/>
          <a:lstStyle>
            <a:lvl1pPr marL="273050" indent="-273050">
              <a:spcBef>
                <a:spcPts val="1900"/>
              </a:spcBef>
              <a:buClr>
                <a:schemeClr val="accent3"/>
              </a:buClr>
              <a:buFont typeface="Arial"/>
              <a:buChar char="•"/>
              <a:defRPr sz="1600"/>
            </a:lvl1pPr>
            <a:lvl2pPr marL="273050" indent="-273050">
              <a:spcBef>
                <a:spcPts val="190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rgbClr val="FF0000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200000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Agenda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68450" y="880281"/>
            <a:ext cx="6007100" cy="3507570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201647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slide 3 poin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201647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568450" y="880281"/>
            <a:ext cx="6007100" cy="3507570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912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slide 4 poin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201647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568450" y="880281"/>
            <a:ext cx="6007100" cy="3507570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9111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slide 5 poin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201647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568450" y="880281"/>
            <a:ext cx="6007100" cy="3507570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152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3 poi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3175" y="0"/>
            <a:ext cx="9140825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62045"/>
            <a:ext cx="8279856" cy="1608880"/>
          </a:xfrm>
          <a:solidFill>
            <a:schemeClr val="tx1">
              <a:alpha val="90000"/>
            </a:schemeClr>
          </a:solidFill>
        </p:spPr>
        <p:txBody>
          <a:bodyPr lIns="540000" tIns="180000" rIns="396000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6553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4724400" y="461446"/>
            <a:ext cx="3343488" cy="1010078"/>
          </a:xfrm>
          <a:blipFill rotWithShape="1">
            <a:blip r:embed="rId5"/>
            <a:stretch>
              <a:fillRect/>
            </a:stretch>
          </a:blipFill>
        </p:spPr>
        <p:txBody>
          <a:bodyPr vert="horz" lIns="180000" tIns="180000" rIns="180000" bIns="180000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922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252484" y="1319213"/>
            <a:ext cx="5197034" cy="3068638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71332" y="1319213"/>
            <a:ext cx="2244906" cy="3055937"/>
          </a:xfrm>
        </p:spPr>
        <p:txBody>
          <a:bodyPr anchor="ctr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194176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30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slide + image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71332" y="1319213"/>
            <a:ext cx="2244906" cy="3055937"/>
          </a:xfrm>
        </p:spPr>
        <p:txBody>
          <a:bodyPr anchor="ctr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194176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252484" y="1319213"/>
            <a:ext cx="5197034" cy="3068638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96217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slide + imag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71332" y="1319213"/>
            <a:ext cx="2244906" cy="3055937"/>
          </a:xfrm>
        </p:spPr>
        <p:txBody>
          <a:bodyPr anchor="ctr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194176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252484" y="1319213"/>
            <a:ext cx="5197034" cy="3068638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7968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slide + image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71332" y="1319213"/>
            <a:ext cx="2244906" cy="3055937"/>
          </a:xfrm>
        </p:spPr>
        <p:txBody>
          <a:bodyPr anchor="ctr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194176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252484" y="1319213"/>
            <a:ext cx="5197034" cy="3068638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96998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layers involve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499"/>
          </a:xfrm>
        </p:spPr>
        <p:txBody>
          <a:bodyPr anchor="t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9471626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958645" y="905182"/>
            <a:ext cx="7229120" cy="3333136"/>
          </a:xfrm>
          <a:solidFill>
            <a:schemeClr val="tx1">
              <a:alpha val="90000"/>
            </a:schemeClr>
          </a:solidFill>
        </p:spPr>
        <p:txBody>
          <a:bodyPr wrap="square" lIns="2160000" tIns="180000" rIns="180000" bIns="180000" anchor="t" anchorCtr="0"/>
          <a:lstStyle>
            <a:lvl1pPr marL="0" indent="0">
              <a:lnSpc>
                <a:spcPct val="110000"/>
              </a:lnSpc>
              <a:spcBef>
                <a:spcPts val="312"/>
              </a:spcBef>
              <a:buClr>
                <a:srgbClr val="C4242B"/>
              </a:buClr>
              <a:buFontTx/>
              <a:buNone/>
              <a:defRPr sz="1600" b="0" i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50324" y="2847373"/>
            <a:ext cx="1207681" cy="370390"/>
          </a:xfrm>
        </p:spPr>
        <p:txBody>
          <a:bodyPr wrap="square" anchor="ctr" anchorCtr="1"/>
          <a:lstStyle>
            <a:lvl1pPr marL="0" indent="0" algn="ctr">
              <a:lnSpc>
                <a:spcPct val="150000"/>
              </a:lnSpc>
              <a:buClr>
                <a:srgbClr val="C4242B"/>
              </a:buClr>
              <a:buFontTx/>
              <a:buNone/>
              <a:defRPr sz="2000" b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504950" y="1898651"/>
            <a:ext cx="914159" cy="913998"/>
          </a:xfrm>
        </p:spPr>
        <p:txBody>
          <a:bodyPr anchor="ctr" anchorCtr="1"/>
          <a:lstStyle>
            <a:lvl1pPr marL="0" indent="0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5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34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layers involve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499"/>
          </a:xfrm>
        </p:spPr>
        <p:txBody>
          <a:bodyPr anchor="t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9471626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958645" y="905182"/>
            <a:ext cx="7229120" cy="3333136"/>
          </a:xfrm>
          <a:solidFill>
            <a:schemeClr val="tx1">
              <a:alpha val="90000"/>
            </a:schemeClr>
          </a:solidFill>
        </p:spPr>
        <p:txBody>
          <a:bodyPr wrap="square" lIns="2160000" tIns="180000" rIns="180000" bIns="180000" anchor="t" anchorCtr="0"/>
          <a:lstStyle>
            <a:lvl1pPr marL="0" indent="0">
              <a:lnSpc>
                <a:spcPct val="110000"/>
              </a:lnSpc>
              <a:spcBef>
                <a:spcPts val="312"/>
              </a:spcBef>
              <a:buClr>
                <a:srgbClr val="C4242B"/>
              </a:buClr>
              <a:buFontTx/>
              <a:buNone/>
              <a:defRPr sz="1600" b="0" i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50324" y="2847373"/>
            <a:ext cx="1207681" cy="370390"/>
          </a:xfrm>
        </p:spPr>
        <p:txBody>
          <a:bodyPr wrap="square" anchor="ctr" anchorCtr="1"/>
          <a:lstStyle>
            <a:lvl1pPr marL="0" indent="0" algn="ctr">
              <a:lnSpc>
                <a:spcPct val="150000"/>
              </a:lnSpc>
              <a:buClr>
                <a:srgbClr val="C4242B"/>
              </a:buClr>
              <a:buFontTx/>
              <a:buNone/>
              <a:defRPr sz="2000" b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504950" y="1898651"/>
            <a:ext cx="914159" cy="913998"/>
          </a:xfrm>
        </p:spPr>
        <p:txBody>
          <a:bodyPr anchor="ctr" anchorCtr="1"/>
          <a:lstStyle>
            <a:lvl1pPr marL="0" indent="0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5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34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layers involved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499"/>
          </a:xfrm>
        </p:spPr>
        <p:txBody>
          <a:bodyPr anchor="t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9471626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958645" y="905182"/>
            <a:ext cx="7229120" cy="3333136"/>
          </a:xfrm>
          <a:solidFill>
            <a:schemeClr val="tx1">
              <a:alpha val="90000"/>
            </a:schemeClr>
          </a:solidFill>
        </p:spPr>
        <p:txBody>
          <a:bodyPr wrap="square" lIns="2160000" tIns="180000" rIns="180000" bIns="180000" anchor="t" anchorCtr="0"/>
          <a:lstStyle>
            <a:lvl1pPr marL="0" indent="0">
              <a:lnSpc>
                <a:spcPct val="110000"/>
              </a:lnSpc>
              <a:spcBef>
                <a:spcPts val="312"/>
              </a:spcBef>
              <a:buClr>
                <a:srgbClr val="C4242B"/>
              </a:buClr>
              <a:buFontTx/>
              <a:buNone/>
              <a:defRPr sz="1600" b="0" i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50324" y="2847373"/>
            <a:ext cx="1207681" cy="370390"/>
          </a:xfrm>
        </p:spPr>
        <p:txBody>
          <a:bodyPr wrap="square" anchor="ctr" anchorCtr="1"/>
          <a:lstStyle>
            <a:lvl1pPr marL="0" indent="0" algn="ctr">
              <a:lnSpc>
                <a:spcPct val="150000"/>
              </a:lnSpc>
              <a:buClr>
                <a:srgbClr val="C4242B"/>
              </a:buClr>
              <a:buFontTx/>
              <a:buNone/>
              <a:defRPr sz="2000" b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504950" y="1898651"/>
            <a:ext cx="914159" cy="913998"/>
          </a:xfrm>
        </p:spPr>
        <p:txBody>
          <a:bodyPr anchor="ctr" anchorCtr="1"/>
          <a:lstStyle>
            <a:lvl1pPr marL="0" indent="0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5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3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194176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30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9471626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3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4 poi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3175" y="0"/>
            <a:ext cx="9140825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62045"/>
            <a:ext cx="8279856" cy="1608880"/>
          </a:xfrm>
          <a:solidFill>
            <a:schemeClr val="tx1">
              <a:alpha val="90000"/>
            </a:schemeClr>
          </a:solidFill>
        </p:spPr>
        <p:txBody>
          <a:bodyPr lIns="540000" tIns="180000" rIns="396000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6553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4724400" y="461446"/>
            <a:ext cx="3343488" cy="1010078"/>
          </a:xfrm>
          <a:blipFill rotWithShape="1">
            <a:blip r:embed="rId5"/>
            <a:stretch>
              <a:fillRect/>
            </a:stretch>
          </a:blipFill>
        </p:spPr>
        <p:txBody>
          <a:bodyPr vert="horz" lIns="180000" tIns="180000" rIns="180000" bIns="180000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92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5 poi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3175" y="0"/>
            <a:ext cx="9140825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62045"/>
            <a:ext cx="8279856" cy="1608880"/>
          </a:xfrm>
          <a:solidFill>
            <a:srgbClr val="00558F">
              <a:alpha val="90000"/>
            </a:srgbClr>
          </a:solidFill>
        </p:spPr>
        <p:txBody>
          <a:bodyPr lIns="540000" tIns="180000" rIns="396000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6553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4724400" y="461446"/>
            <a:ext cx="3343488" cy="1010078"/>
          </a:xfrm>
          <a:blipFill rotWithShape="1">
            <a:blip r:embed="rId5"/>
            <a:stretch>
              <a:fillRect/>
            </a:stretch>
          </a:blipFill>
        </p:spPr>
        <p:txBody>
          <a:bodyPr vert="horz" lIns="180000" tIns="180000" rIns="180000" bIns="180000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92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277793"/>
            <a:ext cx="4860000" cy="1608880"/>
          </a:xfrm>
          <a:solidFill>
            <a:schemeClr val="tx1">
              <a:alpha val="90000"/>
            </a:schemeClr>
          </a:solidFill>
        </p:spPr>
        <p:txBody>
          <a:bodyPr lIns="540000" tIns="180000" rIns="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94048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09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277793"/>
            <a:ext cx="4860000" cy="1608880"/>
          </a:xfrm>
          <a:solidFill>
            <a:schemeClr val="tx1">
              <a:alpha val="90000"/>
            </a:schemeClr>
          </a:solidFill>
        </p:spPr>
        <p:txBody>
          <a:bodyPr lIns="540000" tIns="180000" rIns="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638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01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277793"/>
            <a:ext cx="4860000" cy="1608880"/>
          </a:xfrm>
          <a:solidFill>
            <a:schemeClr val="tx1">
              <a:alpha val="90000"/>
            </a:schemeClr>
          </a:solidFill>
        </p:spPr>
        <p:txBody>
          <a:bodyPr lIns="540000" tIns="180000" rIns="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34045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95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707" y="905182"/>
            <a:ext cx="7221648" cy="3333136"/>
          </a:xfrm>
          <a:solidFill>
            <a:schemeClr val="tx1">
              <a:alpha val="90000"/>
            </a:schemeClr>
          </a:solidFill>
        </p:spPr>
        <p:txBody>
          <a:bodyPr lIns="1080000" tIns="360000" rIns="720000" bIns="1080000" anchor="ctr" anchorCtr="0"/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“Click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Quote”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403937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010309" y="3032788"/>
            <a:ext cx="4908307" cy="520640"/>
          </a:xfrm>
        </p:spPr>
        <p:txBody>
          <a:bodyPr/>
          <a:lstStyle>
            <a:lvl1pPr marL="0" indent="0">
              <a:buFontTx/>
              <a:buNone/>
              <a:defRPr sz="1300" baseline="0">
                <a:solidFill>
                  <a:srgbClr val="D4E4F3"/>
                </a:solidFill>
              </a:defRPr>
            </a:lvl1pPr>
            <a:lvl2pPr marL="457200" indent="0">
              <a:buFontTx/>
              <a:buNone/>
              <a:defRPr sz="1300" baseline="0">
                <a:solidFill>
                  <a:srgbClr val="D4E4F3"/>
                </a:solidFill>
              </a:defRPr>
            </a:lvl2pPr>
            <a:lvl3pPr marL="914400" indent="0">
              <a:buFontTx/>
              <a:buNone/>
              <a:defRPr sz="1300" baseline="0">
                <a:solidFill>
                  <a:srgbClr val="D4E4F3"/>
                </a:solidFill>
              </a:defRPr>
            </a:lvl3pPr>
            <a:lvl4pPr marL="1371600" indent="0">
              <a:buFontTx/>
              <a:buNone/>
              <a:defRPr sz="1300" baseline="0">
                <a:solidFill>
                  <a:srgbClr val="D4E4F3"/>
                </a:solidFill>
              </a:defRPr>
            </a:lvl4pPr>
            <a:lvl5pPr marL="1828800" indent="0">
              <a:buFontTx/>
              <a:buNone/>
              <a:defRPr sz="1300" baseline="0">
                <a:solidFill>
                  <a:srgbClr val="D4E4F3"/>
                </a:solidFill>
              </a:defRPr>
            </a:lvl5pPr>
          </a:lstStyle>
          <a:p>
            <a:pPr lvl="0"/>
            <a:r>
              <a:rPr lang="en-US" sz="1300" dirty="0">
                <a:solidFill>
                  <a:srgbClr val="D4E4F3"/>
                </a:solidFill>
                <a:latin typeface="Arial" charset="0"/>
              </a:rPr>
              <a:t>— </a:t>
            </a:r>
            <a:r>
              <a:rPr lang="en-US" dirty="0"/>
              <a:t>Click to edit name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5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89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43735" y="669363"/>
            <a:ext cx="3784923" cy="1205736"/>
          </a:xfrm>
        </p:spPr>
        <p:txBody>
          <a:bodyPr anchor="t" anchorCtr="0"/>
          <a:lstStyle>
            <a:lvl1pPr algn="l">
              <a:defRPr sz="2500" baseline="0">
                <a:solidFill>
                  <a:srgbClr val="22679A"/>
                </a:solidFill>
              </a:defRPr>
            </a:lvl1pPr>
          </a:lstStyle>
          <a:p>
            <a:r>
              <a:rPr lang="nl-NL" dirty="0"/>
              <a:t>“Click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Quote”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154401" y="1976400"/>
            <a:ext cx="2408446" cy="315387"/>
          </a:xfrm>
        </p:spPr>
        <p:txBody>
          <a:bodyPr/>
          <a:lstStyle>
            <a:lvl1pPr marL="0" indent="0">
              <a:buFontTx/>
              <a:buNone/>
              <a:defRPr sz="1300" b="0" i="1" baseline="0">
                <a:solidFill>
                  <a:srgbClr val="22679A"/>
                </a:solidFill>
              </a:defRPr>
            </a:lvl1pPr>
            <a:lvl2pPr marL="457200" indent="0">
              <a:buFontTx/>
              <a:buNone/>
              <a:defRPr sz="1300" baseline="0">
                <a:solidFill>
                  <a:srgbClr val="D4E4F3"/>
                </a:solidFill>
              </a:defRPr>
            </a:lvl2pPr>
            <a:lvl3pPr marL="914400" indent="0">
              <a:buFontTx/>
              <a:buNone/>
              <a:defRPr sz="1300" baseline="0">
                <a:solidFill>
                  <a:srgbClr val="D4E4F3"/>
                </a:solidFill>
              </a:defRPr>
            </a:lvl3pPr>
            <a:lvl4pPr marL="1371600" indent="0">
              <a:buFontTx/>
              <a:buNone/>
              <a:defRPr sz="1300" baseline="0">
                <a:solidFill>
                  <a:srgbClr val="D4E4F3"/>
                </a:solidFill>
              </a:defRPr>
            </a:lvl4pPr>
            <a:lvl5pPr marL="1828800" indent="0">
              <a:buFontTx/>
              <a:buNone/>
              <a:defRPr sz="1300" baseline="0">
                <a:solidFill>
                  <a:srgbClr val="D4E4F3"/>
                </a:solidFill>
              </a:defRPr>
            </a:lvl5pPr>
          </a:lstStyle>
          <a:p>
            <a:pPr eaLnBrk="1" hangingPunct="1"/>
            <a:r>
              <a:rPr lang="en-US" sz="1300" i="1" dirty="0">
                <a:solidFill>
                  <a:srgbClr val="22679A"/>
                </a:solidFill>
                <a:latin typeface="Arial" charset="0"/>
                <a:cs typeface="Arial" charset="0"/>
              </a:rPr>
              <a:t>— </a:t>
            </a:r>
            <a:r>
              <a:rPr lang="en-US" sz="1300" i="1" dirty="0" err="1">
                <a:solidFill>
                  <a:srgbClr val="22679A"/>
                </a:solidFill>
                <a:latin typeface="Arial" charset="0"/>
                <a:cs typeface="Arial" charset="0"/>
              </a:rPr>
              <a:t>Joep</a:t>
            </a:r>
            <a:r>
              <a:rPr lang="en-US" sz="1300" i="1" dirty="0">
                <a:solidFill>
                  <a:srgbClr val="22679A"/>
                </a:solidFill>
                <a:latin typeface="Arial" charset="0"/>
                <a:cs typeface="Arial" charset="0"/>
              </a:rPr>
              <a:t> Lange (1954 – 2014)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3360570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1" imgW="6350000" imgH="6350000" progId="TCLayout.ActiveDocument.1">
                  <p:embed/>
                </p:oleObj>
              </mc:Choice>
              <mc:Fallback>
                <p:oleObj name="think-cell Slide" r:id="rId31" imgW="6350000" imgH="635000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</p:txBody>
      </p:sp>
      <p:pic>
        <p:nvPicPr>
          <p:cNvPr id="6" name="Picture 5" descr="logo_use.png"/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7389977" y="210267"/>
            <a:ext cx="1620000" cy="125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b="0" i="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4"/>
        </a:buClr>
        <a:buFont typeface="Wingdings" charset="2"/>
        <a:buNone/>
        <a:defRPr sz="1600" b="0" i="0" kern="1200" baseline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73050" indent="-27305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4"/>
        </a:buClr>
        <a:buFont typeface="Wingdings" charset="2"/>
        <a:buChar char="§"/>
        <a:defRPr sz="1400" b="0" i="0" kern="1200" baseline="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3400" indent="-26035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4"/>
        </a:buClr>
        <a:buFont typeface="Wingdings" charset="2"/>
        <a:buChar char="§"/>
        <a:defRPr sz="1400" b="0" i="0" kern="1200" baseline="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806450" indent="-27305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4"/>
        </a:buClr>
        <a:buFont typeface="Wingdings" charset="2"/>
        <a:buChar char="§"/>
        <a:defRPr sz="1400" b="0" i="0" kern="1200" baseline="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C4242B"/>
        </a:buClr>
        <a:buFont typeface="Wingdings" charset="2"/>
        <a:buChar char="§"/>
        <a:defRPr sz="2000" b="0" i="0" kern="1200" baseline="0">
          <a:solidFill>
            <a:schemeClr val="tx1"/>
          </a:solidFill>
          <a:latin typeface="Arial" charset="0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ohie.org/arch-spec/openhie-component-specifications-1/openhie-health-management-information-system-hmis" TargetMode="External"/><Relationship Id="rId13" Type="http://schemas.openxmlformats.org/officeDocument/2006/relationships/hyperlink" Target="http://openhim.org/docs/configuration/channels" TargetMode="External"/><Relationship Id="rId18" Type="http://schemas.openxmlformats.org/officeDocument/2006/relationships/hyperlink" Target="https://www.researchgate.net/publication/350650962_Adoption_of_ICT_to_Enhance_Access_to_Healthcare_in_Kenya" TargetMode="External"/><Relationship Id="rId3" Type="http://schemas.openxmlformats.org/officeDocument/2006/relationships/hyperlink" Target="https://guides.ohie.org/arch-spec/openhie-component-specifications-1/openhie-facility-registry-fr" TargetMode="External"/><Relationship Id="rId7" Type="http://schemas.openxmlformats.org/officeDocument/2006/relationships/hyperlink" Target="https://guides.ohie.org/arch-spec/openhie-component-specifications-1/openhie-finance-and-insurance-service" TargetMode="External"/><Relationship Id="rId12" Type="http://schemas.openxmlformats.org/officeDocument/2006/relationships/hyperlink" Target="https://profiles.ihe.net/ITI/TF/Volume1/ch-9.html" TargetMode="External"/><Relationship Id="rId17" Type="http://schemas.openxmlformats.org/officeDocument/2006/relationships/hyperlink" Target="https://ohie.org/impact-stories/nigeria-data-exchange-architecture-for-the-national-data-repository/" TargetMode="External"/><Relationship Id="rId2" Type="http://schemas.openxmlformats.org/officeDocument/2006/relationships/hyperlink" Target="https://guides.ohie.org/arch-spec/openhie-component-specifications-1/client-registry" TargetMode="External"/><Relationship Id="rId16" Type="http://schemas.openxmlformats.org/officeDocument/2006/relationships/hyperlink" Target="https://guides.ohie.org/arch-spec/architecture-specification/overview-of-the-architecture" TargetMode="External"/><Relationship Id="rId20" Type="http://schemas.openxmlformats.org/officeDocument/2006/relationships/hyperlink" Target="https://www-ncbi-nlm-nih-gov.dianus.libr.tue.nl/pmc/articles/PMC9931258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uides.ohie.org/arch-spec/openhie-component-specifications-1/openhie-product-catalogue-pc" TargetMode="External"/><Relationship Id="rId11" Type="http://schemas.openxmlformats.org/officeDocument/2006/relationships/hyperlink" Target="http://openhim.org/docs/introduction/key-components#openhim-administration-console" TargetMode="External"/><Relationship Id="rId5" Type="http://schemas.openxmlformats.org/officeDocument/2006/relationships/hyperlink" Target="https://guides.ohie.org/arch-spec/openhie-component-specifications-1/openhie-terminology-service-ts" TargetMode="External"/><Relationship Id="rId15" Type="http://schemas.openxmlformats.org/officeDocument/2006/relationships/hyperlink" Target="https://guides.ohie.org/arch-spec/openhie-component-specifications-1/point-of-care-systems" TargetMode="External"/><Relationship Id="rId10" Type="http://schemas.openxmlformats.org/officeDocument/2006/relationships/hyperlink" Target="https://guides.ohie.org/arch-spec/openhie-component-specifications-1/openhie-shared-health-record-shr" TargetMode="External"/><Relationship Id="rId19" Type="http://schemas.openxmlformats.org/officeDocument/2006/relationships/hyperlink" Target="https://www.researchgate.net/publication/351208709_One_country's_journey_to_interoperability_Tanzania's_experience_developing_and_implementing_a_national_health_information_exchange" TargetMode="External"/><Relationship Id="rId4" Type="http://schemas.openxmlformats.org/officeDocument/2006/relationships/hyperlink" Target="https://guides.ohie.org/arch-spec/openhie-component-specifications-1/openhie-health-worker-registry-hwr" TargetMode="External"/><Relationship Id="rId9" Type="http://schemas.openxmlformats.org/officeDocument/2006/relationships/hyperlink" Target="https://guides.ohie.org/arch-spec/openhie-component-specifications-1/openhie-logistics-management-information-system-lmis" TargetMode="External"/><Relationship Id="rId14" Type="http://schemas.openxmlformats.org/officeDocument/2006/relationships/hyperlink" Target="http://openhim.org/docs/introduction/key-components#mediato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fhir-ips/inde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ohie.org/arch-spec/openhie-component-specifications-1/openhie-health-management-information-system-hmis" TargetMode="External"/><Relationship Id="rId13" Type="http://schemas.openxmlformats.org/officeDocument/2006/relationships/hyperlink" Target="http://openhim.org/docs/configuration/channels" TargetMode="External"/><Relationship Id="rId18" Type="http://schemas.openxmlformats.org/officeDocument/2006/relationships/image" Target="../media/image11.png"/><Relationship Id="rId3" Type="http://schemas.openxmlformats.org/officeDocument/2006/relationships/hyperlink" Target="https://guides.ohie.org/arch-spec/openhie-component-specifications-1/openhie-facility-registry-fr" TargetMode="External"/><Relationship Id="rId21" Type="http://schemas.openxmlformats.org/officeDocument/2006/relationships/image" Target="../media/image14.png"/><Relationship Id="rId7" Type="http://schemas.openxmlformats.org/officeDocument/2006/relationships/hyperlink" Target="https://guides.ohie.org/arch-spec/openhie-component-specifications-1/openhie-finance-and-insurance-service" TargetMode="External"/><Relationship Id="rId12" Type="http://schemas.openxmlformats.org/officeDocument/2006/relationships/hyperlink" Target="https://profiles.ihe.net/ITI/TF/Volume1/ch-9.html" TargetMode="External"/><Relationship Id="rId17" Type="http://schemas.openxmlformats.org/officeDocument/2006/relationships/image" Target="../media/image10.svg"/><Relationship Id="rId2" Type="http://schemas.openxmlformats.org/officeDocument/2006/relationships/hyperlink" Target="https://guides.ohie.org/arch-spec/openhie-component-specifications-1/client-registry" TargetMode="External"/><Relationship Id="rId16" Type="http://schemas.openxmlformats.org/officeDocument/2006/relationships/image" Target="../media/image9.pn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uides.ohie.org/arch-spec/openhie-component-specifications-1/openhie-product-catalogue-pc" TargetMode="External"/><Relationship Id="rId11" Type="http://schemas.openxmlformats.org/officeDocument/2006/relationships/hyperlink" Target="http://openhim.org/docs/introduction/key-components#openhim-administration-console" TargetMode="External"/><Relationship Id="rId5" Type="http://schemas.openxmlformats.org/officeDocument/2006/relationships/hyperlink" Target="https://guides.ohie.org/arch-spec/openhie-component-specifications-1/openhie-terminology-service-ts" TargetMode="External"/><Relationship Id="rId15" Type="http://schemas.openxmlformats.org/officeDocument/2006/relationships/hyperlink" Target="https://guides.ohie.org/arch-spec/openhie-component-specifications-1/point-of-care-systems" TargetMode="External"/><Relationship Id="rId10" Type="http://schemas.openxmlformats.org/officeDocument/2006/relationships/hyperlink" Target="https://guides.ohie.org/arch-spec/openhie-component-specifications-1/openhie-shared-health-record-shr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guides.ohie.org/arch-spec/openhie-component-specifications-1/openhie-health-worker-registry-hwr" TargetMode="External"/><Relationship Id="rId9" Type="http://schemas.openxmlformats.org/officeDocument/2006/relationships/hyperlink" Target="https://guides.ohie.org/arch-spec/openhie-component-specifications-1/openhie-logistics-management-information-system-lmis" TargetMode="External"/><Relationship Id="rId14" Type="http://schemas.openxmlformats.org/officeDocument/2006/relationships/hyperlink" Target="http://openhim.org/docs/introduction/key-components#mediators" TargetMode="External"/><Relationship Id="rId22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fhir-ips/inde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ohie.org/arch-spec/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E64A85-7E8B-4D60-8215-CC9253BA29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5627023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E64A85-7E8B-4D60-8215-CC9253BA2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Placeholder 5" descr="A picture containing person&#10;&#10;Description automatically generated">
            <a:extLst>
              <a:ext uri="{FF2B5EF4-FFF2-40B4-BE49-F238E27FC236}">
                <a16:creationId xmlns:a16="http://schemas.microsoft.com/office/drawing/2014/main" id="{40E53143-1851-442A-370F-9AC45D718C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/>
          <a:srcRect t="2314" b="2314"/>
          <a:stretch>
            <a:fillRect/>
          </a:stretch>
        </p:blipFill>
        <p:spPr/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8A538BF-DA78-45F9-B397-1C43AD60EE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00" eaLnBrk="1" fontAlgn="auto" hangingPunct="1"/>
            <a:endParaRPr lang="en-US" sz="2700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  <a:sym typeface="Calibri" panose="020F0502020204030204" pitchFamily="34" charset="0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400" dirty="0">
                <a:ea typeface="ＭＳ Ｐゴシック"/>
              </a:rPr>
              <a:t>Implementing standards-based health data commons</a:t>
            </a:r>
            <a:endParaRPr lang="en-US" sz="2000" i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5B796E-3B6D-FBD3-4360-AC0B7FC3A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98585"/>
            <a:ext cx="3552389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8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807F20D-0525-5E73-2381-A635172C7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 dirty="0"/>
          </a:p>
          <a:p>
            <a:r>
              <a:rPr lang="en-NL" dirty="0"/>
              <a:t>This document provides background information for GPITG pertaining to the NCD project with PharmAccess. It describes the principles of a </a:t>
            </a:r>
            <a:r>
              <a:rPr lang="en-NL" b="1" dirty="0"/>
              <a:t>standards-based health data commons</a:t>
            </a:r>
            <a:r>
              <a:rPr lang="en-NL" dirty="0"/>
              <a:t>.</a:t>
            </a:r>
          </a:p>
          <a:p>
            <a:endParaRPr lang="en-NL" dirty="0"/>
          </a:p>
          <a:p>
            <a:r>
              <a:rPr lang="en-NL" dirty="0"/>
              <a:t>In addition, it lists a number of question specific to the project at hand.</a:t>
            </a:r>
          </a:p>
          <a:p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endParaRPr lang="en-NL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722EED0-291F-D06D-7D72-B4122737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Discussion document for GPITG</a:t>
            </a:r>
          </a:p>
        </p:txBody>
      </p:sp>
    </p:spTree>
    <p:extLst>
      <p:ext uri="{BB962C8B-B14F-4D97-AF65-F5344CB8AC3E}">
        <p14:creationId xmlns:p14="http://schemas.microsoft.com/office/powerpoint/2010/main" val="89162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4C34387-2462-A6CA-DA20-6BD90F46E42E}"/>
              </a:ext>
            </a:extLst>
          </p:cNvPr>
          <p:cNvGrpSpPr/>
          <p:nvPr/>
        </p:nvGrpSpPr>
        <p:grpSpPr>
          <a:xfrm>
            <a:off x="286033" y="1146994"/>
            <a:ext cx="4843407" cy="3139493"/>
            <a:chOff x="853450" y="663250"/>
            <a:chExt cx="7071300" cy="4330475"/>
          </a:xfrm>
        </p:grpSpPr>
        <p:sp>
          <p:nvSpPr>
            <p:cNvPr id="2" name="Google Shape;54;p13">
              <a:extLst>
                <a:ext uri="{FF2B5EF4-FFF2-40B4-BE49-F238E27FC236}">
                  <a16:creationId xmlns:a16="http://schemas.microsoft.com/office/drawing/2014/main" id="{BE35DB56-5722-E4B3-4E24-D1873835CDA1}"/>
                </a:ext>
              </a:extLst>
            </p:cNvPr>
            <p:cNvSpPr/>
            <p:nvPr/>
          </p:nvSpPr>
          <p:spPr>
            <a:xfrm>
              <a:off x="853450" y="663250"/>
              <a:ext cx="7071300" cy="3194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" name="Google Shape;55;p13">
              <a:extLst>
                <a:ext uri="{FF2B5EF4-FFF2-40B4-BE49-F238E27FC236}">
                  <a16:creationId xmlns:a16="http://schemas.microsoft.com/office/drawing/2014/main" id="{33F38CAD-C3C2-F9ED-83E1-1BD53B20E8F1}"/>
                </a:ext>
              </a:extLst>
            </p:cNvPr>
            <p:cNvSpPr/>
            <p:nvPr/>
          </p:nvSpPr>
          <p:spPr>
            <a:xfrm>
              <a:off x="911950" y="707125"/>
              <a:ext cx="2145900" cy="19263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0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COMMON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SERVICES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Client Registry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Facility Registry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HWR</a:t>
              </a:r>
              <a:r>
                <a:rPr lang="en-GB" sz="7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Health Worker Registry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TS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Terminology Services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PC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Product Catalogue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" name="Google Shape;56;p13">
              <a:extLst>
                <a:ext uri="{FF2B5EF4-FFF2-40B4-BE49-F238E27FC236}">
                  <a16:creationId xmlns:a16="http://schemas.microsoft.com/office/drawing/2014/main" id="{72DF2476-E02F-B6B9-609D-51EB5DABC6CA}"/>
                </a:ext>
              </a:extLst>
            </p:cNvPr>
            <p:cNvSpPr/>
            <p:nvPr/>
          </p:nvSpPr>
          <p:spPr>
            <a:xfrm>
              <a:off x="3284575" y="707125"/>
              <a:ext cx="2170200" cy="1926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BUSINESS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SERVICES</a:t>
              </a:r>
              <a:b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</a:b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223838" lvl="0" indent="-223838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FIS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Finance &amp; Insurance Service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223838" lvl="0" indent="-223838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HMIS</a:t>
              </a: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Health Mgt. Info. System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223838" lvl="0" indent="-223838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LMIS</a:t>
              </a: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Logistics Mgt. Info. Service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223838" lvl="0" indent="-223838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SHR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Shared Health Record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" name="Google Shape;57;p13">
              <a:extLst>
                <a:ext uri="{FF2B5EF4-FFF2-40B4-BE49-F238E27FC236}">
                  <a16:creationId xmlns:a16="http://schemas.microsoft.com/office/drawing/2014/main" id="{EA1A6068-CEEF-9ABC-506D-928EB7ADD45C}"/>
                </a:ext>
              </a:extLst>
            </p:cNvPr>
            <p:cNvSpPr/>
            <p:nvPr/>
          </p:nvSpPr>
          <p:spPr>
            <a:xfrm>
              <a:off x="5681500" y="707125"/>
              <a:ext cx="2170200" cy="1926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ANALYTICS &amp; INTELLIGENCE SERVICES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Secondary use of data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" name="Google Shape;58;p13">
              <a:extLst>
                <a:ext uri="{FF2B5EF4-FFF2-40B4-BE49-F238E27FC236}">
                  <a16:creationId xmlns:a16="http://schemas.microsoft.com/office/drawing/2014/main" id="{6E00B06A-D042-3508-0244-FC5E58093D14}"/>
                </a:ext>
              </a:extLst>
            </p:cNvPr>
            <p:cNvSpPr/>
            <p:nvPr/>
          </p:nvSpPr>
          <p:spPr>
            <a:xfrm>
              <a:off x="911950" y="2761475"/>
              <a:ext cx="6960300" cy="1052100"/>
            </a:xfrm>
            <a:prstGeom prst="rect">
              <a:avLst/>
            </a:prstGeom>
            <a:solidFill>
              <a:srgbClr val="00919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INTEROPERABILITY LAYER (IOL)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AC</a:t>
              </a:r>
              <a:r>
                <a:rPr lang="en-GB" sz="7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Admin Console</a:t>
              </a:r>
              <a:endParaRPr sz="7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ATNA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Audit Trail &amp; Node Authentication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ILS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Interlinking and Routing Services, also known as Channels in the reference implementation</a:t>
              </a:r>
              <a:endParaRPr sz="7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MEDIATORS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Pass-through, Adapter or Orchestration mediators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" name="Google Shape;59;p13">
              <a:extLst>
                <a:ext uri="{FF2B5EF4-FFF2-40B4-BE49-F238E27FC236}">
                  <a16:creationId xmlns:a16="http://schemas.microsoft.com/office/drawing/2014/main" id="{DBFC6F45-781F-EAD7-08F5-878ACD0FAA70}"/>
                </a:ext>
              </a:extLst>
            </p:cNvPr>
            <p:cNvSpPr/>
            <p:nvPr/>
          </p:nvSpPr>
          <p:spPr>
            <a:xfrm>
              <a:off x="911950" y="3941625"/>
              <a:ext cx="6960300" cy="10521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POINT OF SERVICE (POS) SYSTEMS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269999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Different types of PoS systems are allowed, including EMR/EHRs (Electronic Health / Medical Record systems), mobile apps for patient or community workers and information systems for hospitals, pharmacies and laboratories.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630000" lvl="0" indent="-36195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Key defining characteristics are the workflows that are supported by the system (see </a:t>
              </a:r>
              <a:r>
                <a:rPr lang="en-GB" sz="700" u="sng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examples</a:t>
              </a:r>
              <a:r>
                <a:rPr lang="en-GB" sz="7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).</a:t>
              </a:r>
              <a:endParaRPr sz="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BA48F1F-2AEE-D56D-8B95-4469DB1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Framework for a standards-based health data commons based on OpenHIE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FE260218-9F36-9515-FF97-45B3ED2CC621}"/>
              </a:ext>
            </a:extLst>
          </p:cNvPr>
          <p:cNvSpPr txBox="1">
            <a:spLocks/>
          </p:cNvSpPr>
          <p:nvPr/>
        </p:nvSpPr>
        <p:spPr bwMode="auto">
          <a:xfrm>
            <a:off x="5248773" y="1114213"/>
            <a:ext cx="3618630" cy="333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2730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533400" indent="-2603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8064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4242B"/>
              </a:buClr>
              <a:buFont typeface="Wingdings" charset="2"/>
              <a:buChar char="§"/>
              <a:defRPr sz="2000" b="0" i="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1200" b="1" dirty="0"/>
              <a:t>Why OpenHIE?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One of the most widely used architectural frameworks for implementing health data exchange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Standards-based, modular and with increasing number of implementations</a:t>
            </a:r>
            <a:b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</a:br>
            <a:r>
              <a:rPr lang="en-NL" sz="800" dirty="0"/>
              <a:t>More info: </a:t>
            </a:r>
            <a:r>
              <a:rPr lang="en-GB" sz="800" dirty="0">
                <a:hlinkClick r:id="rId16"/>
              </a:rPr>
              <a:t>OpenHIE documentation</a:t>
            </a:r>
            <a:endParaRPr lang="en-NL" sz="8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Many African countries have adopted it or use similar frameworks </a:t>
            </a:r>
            <a:r>
              <a:rPr lang="en-GB" sz="800" dirty="0">
                <a:solidFill>
                  <a:srgbClr val="00548E"/>
                </a:solidFill>
                <a:latin typeface="Calibri" panose="020F0502020204030204" pitchFamily="34" charset="0"/>
              </a:rPr>
              <a:t>(</a:t>
            </a:r>
            <a:r>
              <a:rPr lang="en-GB" sz="800" dirty="0">
                <a:solidFill>
                  <a:srgbClr val="00548E"/>
                </a:solidFill>
                <a:latin typeface="Calibri" panose="020F0502020204030204" pitchFamily="34" charset="0"/>
                <a:hlinkClick r:id="rId17"/>
              </a:rPr>
              <a:t>Nigeria</a:t>
            </a:r>
            <a:r>
              <a:rPr lang="en-GB" sz="800" dirty="0">
                <a:solidFill>
                  <a:srgbClr val="00548E"/>
                </a:solidFill>
                <a:latin typeface="Calibri" panose="020F0502020204030204" pitchFamily="34" charset="0"/>
              </a:rPr>
              <a:t>, </a:t>
            </a:r>
            <a:r>
              <a:rPr lang="en-GB" sz="800" dirty="0">
                <a:solidFill>
                  <a:srgbClr val="00548E"/>
                </a:solidFill>
                <a:latin typeface="Calibri" panose="020F0502020204030204" pitchFamily="34" charset="0"/>
                <a:hlinkClick r:id="rId18"/>
              </a:rPr>
              <a:t>Kenya</a:t>
            </a:r>
            <a:r>
              <a:rPr lang="en-GB" sz="800" dirty="0">
                <a:solidFill>
                  <a:srgbClr val="00548E"/>
                </a:solidFill>
                <a:latin typeface="Calibri" panose="020F0502020204030204" pitchFamily="34" charset="0"/>
              </a:rPr>
              <a:t>, </a:t>
            </a:r>
            <a:r>
              <a:rPr lang="en-GB" sz="800" dirty="0">
                <a:solidFill>
                  <a:srgbClr val="00548E"/>
                </a:solidFill>
                <a:latin typeface="Calibri" panose="020F0502020204030204" pitchFamily="34" charset="0"/>
                <a:hlinkClick r:id="rId19"/>
              </a:rPr>
              <a:t>Tanzania</a:t>
            </a:r>
            <a:r>
              <a:rPr lang="en-GB" sz="800" dirty="0">
                <a:solidFill>
                  <a:srgbClr val="00548E"/>
                </a:solidFill>
                <a:latin typeface="Calibri" panose="020F0502020204030204" pitchFamily="34" charset="0"/>
              </a:rPr>
              <a:t>, </a:t>
            </a:r>
            <a:r>
              <a:rPr lang="en-GB" sz="800" dirty="0">
                <a:solidFill>
                  <a:srgbClr val="00548E"/>
                </a:solidFill>
                <a:latin typeface="Calibri" panose="020F0502020204030204" pitchFamily="34" charset="0"/>
                <a:hlinkClick r:id="rId20"/>
              </a:rPr>
              <a:t>review HIE in Africa</a:t>
            </a:r>
            <a:r>
              <a:rPr lang="en-GB" sz="800" dirty="0">
                <a:solidFill>
                  <a:srgbClr val="00548E"/>
                </a:solidFill>
                <a:latin typeface="Calibri" panose="020F0502020204030204" pitchFamily="34" charset="0"/>
              </a:rPr>
              <a:t>)</a:t>
            </a:r>
          </a:p>
          <a:p>
            <a:endParaRPr lang="en-GB" sz="800" dirty="0">
              <a:solidFill>
                <a:srgbClr val="00548E"/>
              </a:solidFill>
              <a:latin typeface="Calibri" panose="020F0502020204030204" pitchFamily="34" charset="0"/>
            </a:endParaRPr>
          </a:p>
          <a:p>
            <a:r>
              <a:rPr lang="en-GB" sz="1200" b="1" dirty="0">
                <a:solidFill>
                  <a:srgbClr val="00548E"/>
                </a:solidFill>
                <a:latin typeface="Calibri" panose="020F0502020204030204" pitchFamily="34" charset="0"/>
              </a:rPr>
              <a:t>How do we want to use this?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Digital technologies have matured in the past decade, creating opportunities for more effective and efficient implementation of </a:t>
            </a:r>
            <a:r>
              <a:rPr lang="en-GB" sz="1200" dirty="0" err="1">
                <a:solidFill>
                  <a:srgbClr val="00548E"/>
                </a:solidFill>
                <a:latin typeface="Calibri" panose="020F0502020204030204" pitchFamily="34" charset="0"/>
              </a:rPr>
              <a:t>openHIE</a:t>
            </a: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 components using modern open source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We specifically add Analytics &amp; Intelligence services as an important domain for improving healthcare</a:t>
            </a:r>
            <a:endParaRPr lang="en-GB" sz="1100" dirty="0">
              <a:solidFill>
                <a:srgbClr val="00548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20522F-93BC-C69A-D92E-37FA21FE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1600" dirty="0"/>
              <a:t>We use Fast Healthcare Interoperability Resources (FHIR) International Patient Summary (IPS) as the semantic standard for data exchange</a:t>
            </a:r>
            <a:endParaRPr lang="en-NL" dirty="0"/>
          </a:p>
        </p:txBody>
      </p:sp>
      <p:pic>
        <p:nvPicPr>
          <p:cNvPr id="1026" name="Picture 2" descr="Figure 2: The IPS composition">
            <a:extLst>
              <a:ext uri="{FF2B5EF4-FFF2-40B4-BE49-F238E27FC236}">
                <a16:creationId xmlns:a16="http://schemas.microsoft.com/office/drawing/2014/main" id="{4B77995A-D02F-5DAD-D035-52ED99D3D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1" y="1377269"/>
            <a:ext cx="4565882" cy="260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F32BA-ED6D-E7C6-DE7F-8A6035F5A137}"/>
              </a:ext>
            </a:extLst>
          </p:cNvPr>
          <p:cNvSpPr txBox="1"/>
          <p:nvPr/>
        </p:nvSpPr>
        <p:spPr>
          <a:xfrm>
            <a:off x="5699464" y="1482571"/>
            <a:ext cx="2800430" cy="185005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10000"/>
              </a:lnSpc>
              <a:spcBef>
                <a:spcPts val="312"/>
              </a:spcBef>
            </a:pPr>
            <a:r>
              <a:rPr lang="en-GB" sz="1600" dirty="0"/>
              <a:t>Details: </a:t>
            </a:r>
            <a:r>
              <a:rPr lang="en-GB" sz="1600" dirty="0">
                <a:hlinkClick r:id="rId3"/>
              </a:rPr>
              <a:t>FHIR IPS</a:t>
            </a:r>
            <a:endParaRPr lang="en-GB" sz="1600" dirty="0"/>
          </a:p>
          <a:p>
            <a:pPr>
              <a:lnSpc>
                <a:spcPct val="110000"/>
              </a:lnSpc>
              <a:spcBef>
                <a:spcPts val="312"/>
              </a:spcBef>
            </a:pPr>
            <a:r>
              <a:rPr lang="en-GB" sz="1600" dirty="0"/>
              <a:t>Additions:</a:t>
            </a:r>
          </a:p>
          <a:p>
            <a:pPr marL="285750" indent="-285750">
              <a:lnSpc>
                <a:spcPct val="110000"/>
              </a:lnSpc>
              <a:spcBef>
                <a:spcPts val="312"/>
              </a:spcBef>
              <a:buFontTx/>
              <a:buChar char="-"/>
            </a:pPr>
            <a:r>
              <a:rPr lang="en-GB" sz="1600" dirty="0"/>
              <a:t>Questionnaire</a:t>
            </a:r>
          </a:p>
          <a:p>
            <a:pPr marL="285750" indent="-285750">
              <a:lnSpc>
                <a:spcPct val="110000"/>
              </a:lnSpc>
              <a:spcBef>
                <a:spcPts val="312"/>
              </a:spcBef>
              <a:buFontTx/>
              <a:buChar char="-"/>
            </a:pPr>
            <a:r>
              <a:rPr lang="en-GB" sz="1600" dirty="0" err="1"/>
              <a:t>QuestionnaireResponse</a:t>
            </a:r>
            <a:endParaRPr lang="en-GB" sz="1600" dirty="0"/>
          </a:p>
          <a:p>
            <a:pPr marL="285750" indent="-285750">
              <a:lnSpc>
                <a:spcPct val="110000"/>
              </a:lnSpc>
              <a:spcBef>
                <a:spcPts val="312"/>
              </a:spcBef>
              <a:buFontTx/>
              <a:buChar char="-"/>
            </a:pPr>
            <a:r>
              <a:rPr lang="en-GB" sz="1600" dirty="0"/>
              <a:t>ServiceRequest (for referral)</a:t>
            </a:r>
          </a:p>
          <a:p>
            <a:pPr>
              <a:lnSpc>
                <a:spcPct val="110000"/>
              </a:lnSpc>
              <a:spcBef>
                <a:spcPts val="312"/>
              </a:spcBef>
            </a:pP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86410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6E955D4-FF15-2878-4504-3D648EB228C2}"/>
              </a:ext>
            </a:extLst>
          </p:cNvPr>
          <p:cNvGrpSpPr/>
          <p:nvPr/>
        </p:nvGrpSpPr>
        <p:grpSpPr>
          <a:xfrm>
            <a:off x="274531" y="1315962"/>
            <a:ext cx="5013958" cy="3364895"/>
            <a:chOff x="853450" y="663250"/>
            <a:chExt cx="7071300" cy="4330475"/>
          </a:xfrm>
        </p:grpSpPr>
        <p:sp>
          <p:nvSpPr>
            <p:cNvPr id="46" name="Google Shape;54;p13">
              <a:extLst>
                <a:ext uri="{FF2B5EF4-FFF2-40B4-BE49-F238E27FC236}">
                  <a16:creationId xmlns:a16="http://schemas.microsoft.com/office/drawing/2014/main" id="{114464A1-5CBA-5C58-6C97-9D28AAA8E68C}"/>
                </a:ext>
              </a:extLst>
            </p:cNvPr>
            <p:cNvSpPr/>
            <p:nvPr/>
          </p:nvSpPr>
          <p:spPr>
            <a:xfrm>
              <a:off x="853450" y="663250"/>
              <a:ext cx="7071300" cy="3194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7" name="Google Shape;55;p13">
              <a:extLst>
                <a:ext uri="{FF2B5EF4-FFF2-40B4-BE49-F238E27FC236}">
                  <a16:creationId xmlns:a16="http://schemas.microsoft.com/office/drawing/2014/main" id="{DF611BB6-9D8E-4E5E-EBF2-E7751683B723}"/>
                </a:ext>
              </a:extLst>
            </p:cNvPr>
            <p:cNvSpPr/>
            <p:nvPr/>
          </p:nvSpPr>
          <p:spPr>
            <a:xfrm>
              <a:off x="911950" y="707125"/>
              <a:ext cx="2145900" cy="19263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0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COMMON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SERVICES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Client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Facility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HWR</a:t>
              </a: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Health Worker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Terminology Services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PC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Product Catalogue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8" name="Google Shape;56;p13">
              <a:extLst>
                <a:ext uri="{FF2B5EF4-FFF2-40B4-BE49-F238E27FC236}">
                  <a16:creationId xmlns:a16="http://schemas.microsoft.com/office/drawing/2014/main" id="{7E931539-E3A7-6166-B671-D30F4734D7B7}"/>
                </a:ext>
              </a:extLst>
            </p:cNvPr>
            <p:cNvSpPr/>
            <p:nvPr/>
          </p:nvSpPr>
          <p:spPr>
            <a:xfrm>
              <a:off x="3284575" y="707125"/>
              <a:ext cx="2170200" cy="1926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BUSINESS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SERVICES</a:t>
              </a:r>
              <a:b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</a:b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Finance &amp; Insurance Service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HMIS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Health Mgt. Info. System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LMIS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Logistics Mgt. Info. Service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Shared Health Record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DS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Data Services (?!)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9" name="Google Shape;57;p13">
              <a:extLst>
                <a:ext uri="{FF2B5EF4-FFF2-40B4-BE49-F238E27FC236}">
                  <a16:creationId xmlns:a16="http://schemas.microsoft.com/office/drawing/2014/main" id="{048A77A7-B8B2-060D-7FD6-304405E015A0}"/>
                </a:ext>
              </a:extLst>
            </p:cNvPr>
            <p:cNvSpPr/>
            <p:nvPr/>
          </p:nvSpPr>
          <p:spPr>
            <a:xfrm>
              <a:off x="5681500" y="707125"/>
              <a:ext cx="2170200" cy="1926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ANALYTICS &amp; INTELLIGENCE SERVICES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Secondary re-sue of data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" name="Google Shape;58;p13">
              <a:extLst>
                <a:ext uri="{FF2B5EF4-FFF2-40B4-BE49-F238E27FC236}">
                  <a16:creationId xmlns:a16="http://schemas.microsoft.com/office/drawing/2014/main" id="{4BC2E27F-3102-A075-4451-E8C76B31B50B}"/>
                </a:ext>
              </a:extLst>
            </p:cNvPr>
            <p:cNvSpPr/>
            <p:nvPr/>
          </p:nvSpPr>
          <p:spPr>
            <a:xfrm>
              <a:off x="911950" y="2761475"/>
              <a:ext cx="6960300" cy="1052100"/>
            </a:xfrm>
            <a:prstGeom prst="rect">
              <a:avLst/>
            </a:prstGeom>
            <a:solidFill>
              <a:srgbClr val="00919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INTEROPERABILITY LAYER (IOL)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AC</a:t>
              </a: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Admin Console</a:t>
              </a: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ATNA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Audit Trail &amp; Node Authentication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ILS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Interlinking and Routing Services, also known as Channels in the reference implementation</a:t>
              </a: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MEDIATORS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Pass-through, Adapter or Orchestration mediators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1" name="Google Shape;59;p13">
              <a:extLst>
                <a:ext uri="{FF2B5EF4-FFF2-40B4-BE49-F238E27FC236}">
                  <a16:creationId xmlns:a16="http://schemas.microsoft.com/office/drawing/2014/main" id="{54C19AEF-67A4-6985-E913-B06DD481C719}"/>
                </a:ext>
              </a:extLst>
            </p:cNvPr>
            <p:cNvSpPr/>
            <p:nvPr/>
          </p:nvSpPr>
          <p:spPr>
            <a:xfrm>
              <a:off x="911950" y="3941625"/>
              <a:ext cx="6960300" cy="10521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POINT OF SERVICE (POS) SYSTEMS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269999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Different types of PoS systems are allowed, including EMR/EHRs (Electronic Health / Medical Record systems), mobile apps for patient or community workers and information systems for hospitals, pharmacies and laboratories.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630000" lvl="0" indent="-36195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Key defining characteristics are the workflows that are supported by the system (see </a:t>
              </a:r>
              <a:r>
                <a:rPr lang="en-GB" sz="500" u="sng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examples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).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BA48F1F-2AEE-D56D-8B95-4469DB1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High-level overview of solution design for NCD Kilimanjaro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F139C-ED42-7EC8-1F1B-996131F65B1C}"/>
              </a:ext>
            </a:extLst>
          </p:cNvPr>
          <p:cNvSpPr/>
          <p:nvPr/>
        </p:nvSpPr>
        <p:spPr>
          <a:xfrm>
            <a:off x="270214" y="1263958"/>
            <a:ext cx="5037895" cy="356870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NL" sz="1100" b="1" dirty="0">
              <a:solidFill>
                <a:schemeClr val="tx2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463EE06-73DA-94CF-9001-E83354A3CA78}"/>
              </a:ext>
            </a:extLst>
          </p:cNvPr>
          <p:cNvSpPr txBox="1">
            <a:spLocks/>
          </p:cNvSpPr>
          <p:nvPr/>
        </p:nvSpPr>
        <p:spPr bwMode="auto">
          <a:xfrm>
            <a:off x="5399788" y="1304896"/>
            <a:ext cx="3618630" cy="248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2730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533400" indent="-2603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8064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4242B"/>
              </a:buClr>
              <a:buFont typeface="Wingdings" charset="2"/>
              <a:buChar char="§"/>
              <a:defRPr sz="2000" b="0" i="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All instances of </a:t>
            </a:r>
            <a:r>
              <a:rPr lang="en-GB" sz="1200" dirty="0" err="1">
                <a:solidFill>
                  <a:srgbClr val="00548E"/>
                </a:solidFill>
                <a:latin typeface="Calibri" panose="020F0502020204030204" pitchFamily="34" charset="0"/>
              </a:rPr>
              <a:t>eHMS</a:t>
            </a: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 exchange data via the interoperability layer (IOL)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IOL provides mediation services, including translation of data from </a:t>
            </a:r>
            <a:r>
              <a:rPr lang="en-GB" sz="1200" dirty="0" err="1">
                <a:solidFill>
                  <a:srgbClr val="00548E"/>
                </a:solidFill>
                <a:latin typeface="Calibri" panose="020F0502020204030204" pitchFamily="34" charset="0"/>
              </a:rPr>
              <a:t>eHMS</a:t>
            </a: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 to and from the FHIR standard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A persistent copy of all data is store in the Shared Health Record (SHR)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Reporting, for example at district level, is done using the SHR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Secondary use, for example for research, is support through the analytics workbench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E6F67-7B16-61BF-0710-592B965F9E86}"/>
              </a:ext>
            </a:extLst>
          </p:cNvPr>
          <p:cNvSpPr txBox="1"/>
          <p:nvPr/>
        </p:nvSpPr>
        <p:spPr>
          <a:xfrm>
            <a:off x="523791" y="4211154"/>
            <a:ext cx="9071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700" b="1" dirty="0"/>
              <a:t>District facility 1</a:t>
            </a:r>
          </a:p>
        </p:txBody>
      </p:sp>
      <p:pic>
        <p:nvPicPr>
          <p:cNvPr id="11" name="Graphic 10" descr="Single gear with solid fill">
            <a:extLst>
              <a:ext uri="{FF2B5EF4-FFF2-40B4-BE49-F238E27FC236}">
                <a16:creationId xmlns:a16="http://schemas.microsoft.com/office/drawing/2014/main" id="{2F670230-3419-DAF3-D48D-2F251DD1E3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34609" y="3063089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CF213-35BD-12DB-D3E4-2B5D5C5CB7F4}"/>
              </a:ext>
            </a:extLst>
          </p:cNvPr>
          <p:cNvSpPr txBox="1"/>
          <p:nvPr/>
        </p:nvSpPr>
        <p:spPr>
          <a:xfrm>
            <a:off x="1415042" y="3149111"/>
            <a:ext cx="907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800" b="1" dirty="0"/>
              <a:t>FHIR legacy mediator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620B8D-5FB8-49B2-7E48-AFA6217CEB56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26146" y="1867186"/>
            <a:ext cx="394003" cy="394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0AC1F3-3BFD-34F7-6927-F93D0C9538AD}"/>
              </a:ext>
            </a:extLst>
          </p:cNvPr>
          <p:cNvSpPr txBox="1"/>
          <p:nvPr/>
        </p:nvSpPr>
        <p:spPr>
          <a:xfrm>
            <a:off x="2109637" y="2264090"/>
            <a:ext cx="907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800" b="1" dirty="0"/>
              <a:t>Shared Health Record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7080A94-AD0A-C276-ECD6-48E10BE6EACB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rot="5400000" flipH="1" flipV="1">
            <a:off x="2013518" y="3505110"/>
            <a:ext cx="534511" cy="5648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C9554-525A-4CC0-1263-7B5B021EBAEF}"/>
              </a:ext>
            </a:extLst>
          </p:cNvPr>
          <p:cNvCxnSpPr>
            <a:cxnSpLocks/>
            <a:stCxn id="14" idx="0"/>
            <a:endCxn id="28" idx="1"/>
          </p:cNvCxnSpPr>
          <p:nvPr/>
        </p:nvCxnSpPr>
        <p:spPr>
          <a:xfrm rot="5400000" flipH="1" flipV="1">
            <a:off x="2392365" y="1639403"/>
            <a:ext cx="258566" cy="19700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Graphic 27" descr="Document with solid fill">
            <a:extLst>
              <a:ext uri="{FF2B5EF4-FFF2-40B4-BE49-F238E27FC236}">
                <a16:creationId xmlns:a16="http://schemas.microsoft.com/office/drawing/2014/main" id="{52CD864C-71DA-2D7D-9A8E-95313633A5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20149" y="1439438"/>
            <a:ext cx="338364" cy="3383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E4A9A3-38A5-3112-65F4-BD20D0033130}"/>
              </a:ext>
            </a:extLst>
          </p:cNvPr>
          <p:cNvSpPr txBox="1"/>
          <p:nvPr/>
        </p:nvSpPr>
        <p:spPr>
          <a:xfrm>
            <a:off x="2688115" y="1524638"/>
            <a:ext cx="9071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800" b="1" dirty="0"/>
              <a:t>reporting</a:t>
            </a:r>
          </a:p>
        </p:txBody>
      </p:sp>
      <p:pic>
        <p:nvPicPr>
          <p:cNvPr id="1026" name="Picture 2" descr="Jupyter Notebook FIle Icon on Windows by whimian on DeviantArt">
            <a:extLst>
              <a:ext uri="{FF2B5EF4-FFF2-40B4-BE49-F238E27FC236}">
                <a16:creationId xmlns:a16="http://schemas.microsoft.com/office/drawing/2014/main" id="{F8217699-8DAD-00C3-C426-CA87F49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82" y="1818773"/>
            <a:ext cx="490827" cy="49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339D0035-AFA1-CAFB-2402-CA8A7106C3CB}"/>
              </a:ext>
            </a:extLst>
          </p:cNvPr>
          <p:cNvCxnSpPr>
            <a:cxnSpLocks/>
            <a:stCxn id="14" idx="3"/>
            <a:endCxn id="1026" idx="1"/>
          </p:cNvCxnSpPr>
          <p:nvPr/>
        </p:nvCxnSpPr>
        <p:spPr>
          <a:xfrm flipV="1">
            <a:off x="2620149" y="2064187"/>
            <a:ext cx="165843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9ECAA9-38BC-DA7F-E93D-E8F82EF71FAE}"/>
              </a:ext>
            </a:extLst>
          </p:cNvPr>
          <p:cNvSpPr txBox="1"/>
          <p:nvPr/>
        </p:nvSpPr>
        <p:spPr>
          <a:xfrm>
            <a:off x="3976999" y="2275147"/>
            <a:ext cx="1093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800" b="1" dirty="0"/>
              <a:t>Research using</a:t>
            </a:r>
            <a:br>
              <a:rPr lang="en-NL" sz="800" b="1" dirty="0"/>
            </a:br>
            <a:r>
              <a:rPr lang="en-NL" sz="800" b="1" dirty="0"/>
              <a:t>analytics workbench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2E3CD5-2C49-A107-82BE-AA0952F60815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2563209" y="2602644"/>
            <a:ext cx="0" cy="460445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500DE50-94FC-463A-2ECC-870E2B6BAC4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38272" b="30636"/>
          <a:stretch/>
        </p:blipFill>
        <p:spPr>
          <a:xfrm>
            <a:off x="708777" y="4053770"/>
            <a:ext cx="537173" cy="1670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7B37AE-5771-C497-54AE-399790235AB7}"/>
              </a:ext>
            </a:extLst>
          </p:cNvPr>
          <p:cNvSpPr txBox="1"/>
          <p:nvPr/>
        </p:nvSpPr>
        <p:spPr>
          <a:xfrm>
            <a:off x="1544765" y="4212184"/>
            <a:ext cx="9071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700" b="1" dirty="0"/>
              <a:t>District facility 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03778-2D11-467E-AE4A-399D9C490486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38272" b="30636"/>
          <a:stretch/>
        </p:blipFill>
        <p:spPr>
          <a:xfrm>
            <a:off x="1729751" y="4054800"/>
            <a:ext cx="537173" cy="167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010AF1-4CE1-09C4-38D8-40F181903907}"/>
              </a:ext>
            </a:extLst>
          </p:cNvPr>
          <p:cNvSpPr txBox="1"/>
          <p:nvPr/>
        </p:nvSpPr>
        <p:spPr>
          <a:xfrm>
            <a:off x="2514600" y="4212184"/>
            <a:ext cx="9071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700" b="1" dirty="0"/>
              <a:t>District facility 3 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14590E-7AEC-9A0C-C521-C8B184C05952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38272" b="30636"/>
          <a:stretch/>
        </p:blipFill>
        <p:spPr>
          <a:xfrm>
            <a:off x="2699586" y="4054800"/>
            <a:ext cx="537173" cy="1670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D21004-3DD7-C102-7F21-5FC31330938F}"/>
              </a:ext>
            </a:extLst>
          </p:cNvPr>
          <p:cNvSpPr txBox="1"/>
          <p:nvPr/>
        </p:nvSpPr>
        <p:spPr>
          <a:xfrm>
            <a:off x="4278582" y="4211154"/>
            <a:ext cx="9071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700" b="1" dirty="0"/>
              <a:t>Zonal facility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03C01E-C348-6C4C-E088-97B8D8D0164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38272" b="30636"/>
          <a:stretch/>
        </p:blipFill>
        <p:spPr>
          <a:xfrm>
            <a:off x="4463568" y="4053770"/>
            <a:ext cx="537173" cy="167016"/>
          </a:xfrm>
          <a:prstGeom prst="rect">
            <a:avLst/>
          </a:prstGeom>
        </p:spPr>
      </p:pic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F0C86FC-C3A7-36BE-A79B-216A01ACE972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1503546" y="2994108"/>
            <a:ext cx="533481" cy="1585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0AD4556-6148-07E3-7E1E-78936564C518}"/>
              </a:ext>
            </a:extLst>
          </p:cNvPr>
          <p:cNvCxnSpPr>
            <a:cxnSpLocks/>
            <a:stCxn id="23" idx="0"/>
            <a:endCxn id="11" idx="2"/>
          </p:cNvCxnSpPr>
          <p:nvPr/>
        </p:nvCxnSpPr>
        <p:spPr>
          <a:xfrm rot="16200000" flipV="1">
            <a:off x="2498436" y="3585063"/>
            <a:ext cx="534511" cy="4049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4" name="Elbow Connector 1023">
            <a:extLst>
              <a:ext uri="{FF2B5EF4-FFF2-40B4-BE49-F238E27FC236}">
                <a16:creationId xmlns:a16="http://schemas.microsoft.com/office/drawing/2014/main" id="{A7163A2F-BA7D-088A-1068-4D19CFE9108E}"/>
              </a:ext>
            </a:extLst>
          </p:cNvPr>
          <p:cNvCxnSpPr>
            <a:cxnSpLocks/>
            <a:stCxn id="26" idx="0"/>
            <a:endCxn id="11" idx="3"/>
          </p:cNvCxnSpPr>
          <p:nvPr/>
        </p:nvCxnSpPr>
        <p:spPr>
          <a:xfrm rot="16200000" flipV="1">
            <a:off x="3380942" y="2702557"/>
            <a:ext cx="762081" cy="1940346"/>
          </a:xfrm>
          <a:prstGeom prst="bentConnector2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2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20522F-93BC-C69A-D92E-37FA21FE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1600" dirty="0"/>
              <a:t>3. Define data that will be pushed to shared health record to start building International Patient Summary (IPS) record</a:t>
            </a:r>
            <a:endParaRPr lang="en-NL" dirty="0"/>
          </a:p>
        </p:txBody>
      </p:sp>
      <p:pic>
        <p:nvPicPr>
          <p:cNvPr id="1026" name="Picture 2" descr="Figure 2: The IPS composition">
            <a:extLst>
              <a:ext uri="{FF2B5EF4-FFF2-40B4-BE49-F238E27FC236}">
                <a16:creationId xmlns:a16="http://schemas.microsoft.com/office/drawing/2014/main" id="{4B77995A-D02F-5DAD-D035-52ED99D3D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1" y="1377269"/>
            <a:ext cx="4565882" cy="260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F32BA-ED6D-E7C6-DE7F-8A6035F5A137}"/>
              </a:ext>
            </a:extLst>
          </p:cNvPr>
          <p:cNvSpPr txBox="1"/>
          <p:nvPr/>
        </p:nvSpPr>
        <p:spPr>
          <a:xfrm>
            <a:off x="5699464" y="1482571"/>
            <a:ext cx="2738761" cy="1463734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10000"/>
              </a:lnSpc>
              <a:spcBef>
                <a:spcPts val="312"/>
              </a:spcBef>
            </a:pPr>
            <a:r>
              <a:rPr lang="en-GB" sz="1600" dirty="0"/>
              <a:t>Details: </a:t>
            </a:r>
            <a:r>
              <a:rPr lang="en-GB" sz="1600" dirty="0">
                <a:hlinkClick r:id="rId3"/>
              </a:rPr>
              <a:t>FHIR IPS</a:t>
            </a:r>
            <a:endParaRPr lang="en-GB" sz="1600" dirty="0"/>
          </a:p>
          <a:p>
            <a:pPr>
              <a:lnSpc>
                <a:spcPct val="110000"/>
              </a:lnSpc>
              <a:spcBef>
                <a:spcPts val="312"/>
              </a:spcBef>
            </a:pPr>
            <a:r>
              <a:rPr lang="en-GB" sz="1600" dirty="0"/>
              <a:t>Suggestion: push </a:t>
            </a:r>
            <a:r>
              <a:rPr lang="en-GB" sz="1600" b="1" dirty="0"/>
              <a:t>Medication Summary </a:t>
            </a:r>
            <a:r>
              <a:rPr lang="en-GB" sz="1600" dirty="0"/>
              <a:t>and </a:t>
            </a:r>
            <a:r>
              <a:rPr lang="en-GB" sz="1600" b="1" dirty="0"/>
              <a:t>Problem List</a:t>
            </a:r>
            <a:r>
              <a:rPr lang="en-GB" sz="1600" dirty="0"/>
              <a:t> to shared health record</a:t>
            </a:r>
          </a:p>
          <a:p>
            <a:pPr>
              <a:lnSpc>
                <a:spcPct val="110000"/>
              </a:lnSpc>
              <a:spcBef>
                <a:spcPts val="312"/>
              </a:spcBef>
            </a:pP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3908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E8B4E-F8B5-C7F8-B8D5-F6911D94E5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7273" y="954304"/>
            <a:ext cx="6007100" cy="35075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Please provide 50 example records of patients (anonimyzed) such that we can perform a first scan how the data can be transformed into the FHIR IPS standard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Please provide technical details how the IOL can interact with the eHMS system</a:t>
            </a:r>
          </a:p>
          <a:p>
            <a:pPr marL="558800" lvl="1" indent="-285750">
              <a:buFont typeface="Arial" panose="020B0604020202020204" pitchFamily="34" charset="0"/>
              <a:buChar char="•"/>
            </a:pPr>
            <a:r>
              <a:rPr lang="en-NL" dirty="0"/>
              <a:t>What type of APIs are supported, for reading and writing?</a:t>
            </a:r>
          </a:p>
          <a:p>
            <a:pPr marL="558800" lvl="1" indent="-285750">
              <a:buFont typeface="Arial" panose="020B0604020202020204" pitchFamily="34" charset="0"/>
              <a:buChar char="•"/>
            </a:pPr>
            <a:r>
              <a:rPr lang="en-NL" dirty="0"/>
              <a:t>Please refer to the </a:t>
            </a:r>
            <a:r>
              <a:rPr lang="en-NL" dirty="0">
                <a:hlinkClick r:id="rId2"/>
              </a:rPr>
              <a:t>OpenHIE architecture</a:t>
            </a:r>
            <a:r>
              <a:rPr lang="en-NL" dirty="0"/>
              <a:t> specification for more details for the various options to achieve interoperability</a:t>
            </a:r>
          </a:p>
          <a:p>
            <a:pPr marL="558800" lvl="1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Please provide screen-shots of the relevant parts of eHMS that are used by the doctors during an encounter with a NCD patient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A804E0-5171-5B84-8044-3C9258F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Questions for GPITG</a:t>
            </a:r>
          </a:p>
        </p:txBody>
      </p:sp>
    </p:spTree>
    <p:extLst>
      <p:ext uri="{BB962C8B-B14F-4D97-AF65-F5344CB8AC3E}">
        <p14:creationId xmlns:p14="http://schemas.microsoft.com/office/powerpoint/2010/main" val="1189138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WO6eDcRhSL_1J2udfc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364">
      <a:dk1>
        <a:srgbClr val="00558F"/>
      </a:dk1>
      <a:lt1>
        <a:srgbClr val="FFFFFF"/>
      </a:lt1>
      <a:dk2>
        <a:srgbClr val="70A4D8"/>
      </a:dk2>
      <a:lt2>
        <a:srgbClr val="EEECE1"/>
      </a:lt2>
      <a:accent1>
        <a:srgbClr val="00558F"/>
      </a:accent1>
      <a:accent2>
        <a:srgbClr val="70A4D8"/>
      </a:accent2>
      <a:accent3>
        <a:srgbClr val="D71920"/>
      </a:accent3>
      <a:accent4>
        <a:srgbClr val="939598"/>
      </a:accent4>
      <a:accent5>
        <a:srgbClr val="E9C31E"/>
      </a:accent5>
      <a:accent6>
        <a:srgbClr val="8AB27B"/>
      </a:accent6>
      <a:hlink>
        <a:srgbClr val="D71920"/>
      </a:hlink>
      <a:folHlink>
        <a:srgbClr val="D7192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 anchorCtr="0"/>
      <a:lstStyle>
        <a:defPPr algn="ctr">
          <a:defRPr sz="16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0" rtlCol="0">
        <a:spAutoFit/>
      </a:bodyPr>
      <a:lstStyle>
        <a:defPPr>
          <a:lnSpc>
            <a:spcPct val="110000"/>
          </a:lnSpc>
          <a:spcBef>
            <a:spcPts val="312"/>
          </a:spcBef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-pharmAccess_ Template and intro slides.pptx" id="{62EF06AD-22CB-4119-8899-F8E825608BD5}" vid="{317C44FE-9F95-4949-8FE8-1B27281DAE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60AAAB01F79447B231CE2E89B63D0C" ma:contentTypeVersion="8" ma:contentTypeDescription="Create a new document." ma:contentTypeScope="" ma:versionID="dc2906ab821f801ec7c485dfec5c2b21">
  <xsd:schema xmlns:xsd="http://www.w3.org/2001/XMLSchema" xmlns:xs="http://www.w3.org/2001/XMLSchema" xmlns:p="http://schemas.microsoft.com/office/2006/metadata/properties" xmlns:ns2="d508ae5d-a248-486f-a8ce-1c7db3222fef" xmlns:ns3="4090d0dc-1332-43f5-8622-b4406d2d60e3" targetNamespace="http://schemas.microsoft.com/office/2006/metadata/properties" ma:root="true" ma:fieldsID="5f2904792cd9413242a1716eb9aceaae" ns2:_="" ns3:_="">
    <xsd:import namespace="d508ae5d-a248-486f-a8ce-1c7db3222fef"/>
    <xsd:import namespace="4090d0dc-1332-43f5-8622-b4406d2d60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8ae5d-a248-486f-a8ce-1c7db3222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0d0dc-1332-43f5-8622-b4406d2d6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090d0dc-1332-43f5-8622-b4406d2d60e3">
      <UserInfo>
        <DisplayName>Liesbeth Huisman</DisplayName>
        <AccountId>63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1AD2AC3-7388-4188-AC15-509795DF3E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F74A39-5E77-485C-90DB-367DB3BD3F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08ae5d-a248-486f-a8ce-1c7db3222fef"/>
    <ds:schemaRef ds:uri="4090d0dc-1332-43f5-8622-b4406d2d6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1F4E6B-9BEF-4CC1-AC61-5EFF4F2F6B75}">
  <ds:schemaRefs>
    <ds:schemaRef ds:uri="4090d0dc-1332-43f5-8622-b4406d2d60e3"/>
    <ds:schemaRef ds:uri="d508ae5d-a248-486f-a8ce-1c7db3222fe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Powerpoint-pharmAccess_ Template and intro slides</Template>
  <TotalTime>10911</TotalTime>
  <Words>792</Words>
  <Application>Microsoft Macintosh PowerPoint</Application>
  <PresentationFormat>On-screen Show (16:9)</PresentationFormat>
  <Paragraphs>99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Inter</vt:lpstr>
      <vt:lpstr>Inter ExtraBold</vt:lpstr>
      <vt:lpstr>Wingdings</vt:lpstr>
      <vt:lpstr>Office Theme</vt:lpstr>
      <vt:lpstr>think-cell Slide</vt:lpstr>
      <vt:lpstr>Implementing standards-based health data commons</vt:lpstr>
      <vt:lpstr>Discussion document for GPITG</vt:lpstr>
      <vt:lpstr>Framework for a standards-based health data commons based on OpenHIE</vt:lpstr>
      <vt:lpstr>We use Fast Healthcare Interoperability Resources (FHIR) International Patient Summary (IPS) as the semantic standard for data exchange</vt:lpstr>
      <vt:lpstr>High-level overview of solution design for NCD Kilimanjaro project</vt:lpstr>
      <vt:lpstr>3. Define data that will be pushed to shared health record to start building International Patient Summary (IPS) record</vt:lpstr>
      <vt:lpstr>Questions for GPITG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Annelies Dekker</dc:creator>
  <cp:keywords/>
  <dc:description/>
  <cp:lastModifiedBy>Daniel Kapitan</cp:lastModifiedBy>
  <cp:revision>50</cp:revision>
  <dcterms:created xsi:type="dcterms:W3CDTF">2023-04-02T22:03:12Z</dcterms:created>
  <dcterms:modified xsi:type="dcterms:W3CDTF">2023-08-03T14:21:09Z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0x0101006460AAAB01F79447B231CE2E89B63D0C</vt:lpwstr>
  </property>
  <property fmtid="{D5CDD505-2E9C-101B-9397-08002B2CF9AE}" pid="3" name="AuthorIds_UIVersion_2560">
    <vt:lpwstr>21</vt:lpwstr>
  </property>
</Properties>
</file>