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5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777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7" autoAdjust="0"/>
    <p:restoredTop sz="96208"/>
  </p:normalViewPr>
  <p:slideViewPr>
    <p:cSldViewPr snapToGrid="0" snapToObjects="1">
      <p:cViewPr varScale="1">
        <p:scale>
          <a:sx n="103" d="100"/>
          <a:sy n="103" d="100"/>
        </p:scale>
        <p:origin x="82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9B173D-BDE1-334A-A54B-AB7416F08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8520C-8460-0D42-86C9-D0794A4B3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5B03-F712-974C-A1D8-1F9A468F5B60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F3C87-CBF7-CC4C-8F0D-1EB8B06357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DA787-5DE4-CD4A-B75E-AC89ED789C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74958-CA5E-0C46-B182-67DF590D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9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3EF3F-35E2-3B43-BF81-CFC248C52316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03F89-1949-E64B-AC42-D3BE5974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6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CL Branding background">
            <a:extLst>
              <a:ext uri="{FF2B5EF4-FFF2-40B4-BE49-F238E27FC236}">
                <a16:creationId xmlns:a16="http://schemas.microsoft.com/office/drawing/2014/main" id="{EA4C8DDC-D29E-5E43-9BC2-FD84B2117884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UCL Branding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0"/>
            <a:ext cx="12193200" cy="1342371"/>
          </a:xfrm>
          <a:prstGeom prst="rect">
            <a:avLst/>
          </a:prstGeom>
        </p:spPr>
      </p:pic>
      <p:sp>
        <p:nvSpPr>
          <p:cNvPr id="13" name="Faculty, Department title">
            <a:extLst>
              <a:ext uri="{FF2B5EF4-FFF2-40B4-BE49-F238E27FC236}">
                <a16:creationId xmlns:a16="http://schemas.microsoft.com/office/drawing/2014/main" id="{7B844C1D-C9E2-A040-B3FD-0E3861E051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sp>
        <p:nvSpPr>
          <p:cNvPr id="9" name="Main image" descr="Image">
            <a:extLst>
              <a:ext uri="{FF2B5EF4-FFF2-40B4-BE49-F238E27FC236}">
                <a16:creationId xmlns:a16="http://schemas.microsoft.com/office/drawing/2014/main" id="{FD55159A-63D1-334F-B344-448B05BC84B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40000"/>
            <a:ext cx="12192000" cy="5421086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Main Headline" descr="Headline">
            <a:extLst>
              <a:ext uri="{FF2B5EF4-FFF2-40B4-BE49-F238E27FC236}">
                <a16:creationId xmlns:a16="http://schemas.microsoft.com/office/drawing/2014/main" id="{6D1BEB54-27B8-4348-8671-D93B41DC5E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549105"/>
            <a:ext cx="7560000" cy="234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</a:t>
            </a:r>
            <a:br>
              <a:rPr lang="en-US" dirty="0"/>
            </a:br>
            <a:r>
              <a:rPr lang="en-US" dirty="0"/>
              <a:t>Arial 44pt bold</a:t>
            </a:r>
          </a:p>
        </p:txBody>
      </p:sp>
    </p:spTree>
    <p:extLst>
      <p:ext uri="{BB962C8B-B14F-4D97-AF65-F5344CB8AC3E}">
        <p14:creationId xmlns:p14="http://schemas.microsoft.com/office/powerpoint/2010/main" val="207983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7" name="Text" descr="Text">
            <a:extLst>
              <a:ext uri="{FF2B5EF4-FFF2-40B4-BE49-F238E27FC236}">
                <a16:creationId xmlns:a16="http://schemas.microsoft.com/office/drawing/2014/main" id="{2D2A157B-B06B-5E44-8987-B8F38A743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5399088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35F69D9D-B78C-6D4D-8B1E-AB31E336A5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0000" y="2412000"/>
            <a:ext cx="5399088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2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8" name="Text" descr="Text">
            <a:extLst>
              <a:ext uri="{FF2B5EF4-FFF2-40B4-BE49-F238E27FC236}">
                <a16:creationId xmlns:a16="http://schemas.microsoft.com/office/drawing/2014/main" id="{83D66963-CB2B-4B4F-BCF3-CFD7FD192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71450">
              <a:buFont typeface="Arial" panose="020B0604020202020204" pitchFamily="34" charset="0"/>
              <a:buChar char="•"/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7085F07-56B0-4443-841E-8375628232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BB07EA65-C349-F04B-BF09-CC2483489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74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4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15" name="Text" descr="Text">
            <a:extLst>
              <a:ext uri="{FF2B5EF4-FFF2-40B4-BE49-F238E27FC236}">
                <a16:creationId xmlns:a16="http://schemas.microsoft.com/office/drawing/2014/main" id="{23293D9A-92DE-2745-A551-12503D5B3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11753E1-8533-844D-B406-655C6C9330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8768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562D057E-84DA-844C-8F30-A88C629E1D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6800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" descr="Text">
            <a:extLst>
              <a:ext uri="{FF2B5EF4-FFF2-40B4-BE49-F238E27FC236}">
                <a16:creationId xmlns:a16="http://schemas.microsoft.com/office/drawing/2014/main" id="{3FA6CE8B-790A-C44A-B1D0-DA5AC754A4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04832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34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4 column colour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in Headline" descr="Headline">
            <a:extLst>
              <a:ext uri="{FF2B5EF4-FFF2-40B4-BE49-F238E27FC236}">
                <a16:creationId xmlns:a16="http://schemas.microsoft.com/office/drawing/2014/main" id="{5CB62203-BCF9-3241-9684-0F4402446F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922302"/>
            <a:ext cx="2610000" cy="5220000"/>
          </a:xfrm>
          <a:solidFill>
            <a:srgbClr val="500777"/>
          </a:solidFill>
        </p:spPr>
        <p:txBody>
          <a:bodyPr lIns="180000" tIns="180000" rIns="180000" bIns="180000"/>
          <a:lstStyle>
            <a:lvl1pPr marL="11112" indent="0">
              <a:buNone/>
              <a:defRPr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</a:lstStyle>
          <a:p>
            <a:pPr lvl="0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8" name="background">
            <a:extLst>
              <a:ext uri="{FF2B5EF4-FFF2-40B4-BE49-F238E27FC236}">
                <a16:creationId xmlns:a16="http://schemas.microsoft.com/office/drawing/2014/main" id="{E0051C4D-5840-9846-A6CC-052B1F915D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86800" y="900000"/>
            <a:ext cx="2610000" cy="5220000"/>
          </a:xfrm>
          <a:solidFill>
            <a:srgbClr val="500777"/>
          </a:solidFill>
        </p:spPr>
        <p:txBody>
          <a:bodyPr lIns="180000" tIns="180000" rIns="180000" bIns="180000"/>
          <a:lstStyle>
            <a:lvl1pPr marL="11112" indent="0">
              <a:buNone/>
              <a:defRPr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9" name="Picture" descr="Image">
            <a:extLst>
              <a:ext uri="{FF2B5EF4-FFF2-40B4-BE49-F238E27FC236}">
                <a16:creationId xmlns:a16="http://schemas.microsoft.com/office/drawing/2014/main" id="{7D295661-D9DD-8D43-9041-6814DE8FF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5624" y="1290917"/>
            <a:ext cx="1328200" cy="1557617"/>
          </a:xfrm>
          <a:prstGeom prst="rect">
            <a:avLst/>
          </a:prstGeom>
        </p:spPr>
      </p:pic>
      <p:sp>
        <p:nvSpPr>
          <p:cNvPr id="13" name="Text" descr="Text">
            <a:extLst>
              <a:ext uri="{FF2B5EF4-FFF2-40B4-BE49-F238E27FC236}">
                <a16:creationId xmlns:a16="http://schemas.microsoft.com/office/drawing/2014/main" id="{73CED3B5-33C7-894B-9D58-FC396998F4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03712" y="3073400"/>
            <a:ext cx="2222500" cy="30226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background">
            <a:extLst>
              <a:ext uri="{FF2B5EF4-FFF2-40B4-BE49-F238E27FC236}">
                <a16:creationId xmlns:a16="http://schemas.microsoft.com/office/drawing/2014/main" id="{E69AB749-3152-6149-94E2-048594181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8800" y="900000"/>
            <a:ext cx="2610000" cy="5220000"/>
          </a:xfrm>
          <a:solidFill>
            <a:srgbClr val="500777"/>
          </a:solidFill>
        </p:spPr>
        <p:txBody>
          <a:bodyPr lIns="180000" tIns="180000" rIns="180000" bIns="180000"/>
          <a:lstStyle>
            <a:lvl1pPr marL="11112" indent="0">
              <a:buNone/>
              <a:defRPr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21" name="Picture" descr="Image">
            <a:extLst>
              <a:ext uri="{FF2B5EF4-FFF2-40B4-BE49-F238E27FC236}">
                <a16:creationId xmlns:a16="http://schemas.microsoft.com/office/drawing/2014/main" id="{34669171-BF23-B54C-8D3F-B1C89E122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0096" y="1292400"/>
            <a:ext cx="1328200" cy="1557617"/>
          </a:xfrm>
          <a:prstGeom prst="rect">
            <a:avLst/>
          </a:prstGeom>
        </p:spPr>
      </p:pic>
      <p:sp>
        <p:nvSpPr>
          <p:cNvPr id="14" name="Text" descr="Text">
            <a:extLst>
              <a:ext uri="{FF2B5EF4-FFF2-40B4-BE49-F238E27FC236}">
                <a16:creationId xmlns:a16="http://schemas.microsoft.com/office/drawing/2014/main" id="{87F3A240-3369-0145-B540-5A60FA0848E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56040" y="3073400"/>
            <a:ext cx="2222500" cy="30226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background">
            <a:extLst>
              <a:ext uri="{FF2B5EF4-FFF2-40B4-BE49-F238E27FC236}">
                <a16:creationId xmlns:a16="http://schemas.microsoft.com/office/drawing/2014/main" id="{F708712F-D0E9-B94A-A9B7-F258F0F10A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90800" y="900000"/>
            <a:ext cx="2610000" cy="5220000"/>
          </a:xfrm>
          <a:solidFill>
            <a:srgbClr val="500777"/>
          </a:solidFill>
        </p:spPr>
        <p:txBody>
          <a:bodyPr lIns="180000" tIns="180000" rIns="180000" bIns="180000"/>
          <a:lstStyle>
            <a:lvl1pPr marL="11112" indent="0">
              <a:buNone/>
              <a:defRPr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22" name="Picture" descr="Image">
            <a:extLst>
              <a:ext uri="{FF2B5EF4-FFF2-40B4-BE49-F238E27FC236}">
                <a16:creationId xmlns:a16="http://schemas.microsoft.com/office/drawing/2014/main" id="{8073F21E-F4EF-B246-B7E8-4FA799EC37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0416" y="1290917"/>
            <a:ext cx="1328200" cy="1557617"/>
          </a:xfrm>
          <a:prstGeom prst="rect">
            <a:avLst/>
          </a:prstGeom>
        </p:spPr>
      </p:pic>
      <p:sp>
        <p:nvSpPr>
          <p:cNvPr id="16" name="Text" descr="Text">
            <a:extLst>
              <a:ext uri="{FF2B5EF4-FFF2-40B4-BE49-F238E27FC236}">
                <a16:creationId xmlns:a16="http://schemas.microsoft.com/office/drawing/2014/main" id="{5387EEB0-9F43-E241-9EDB-010FB36582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08368" y="3068960"/>
            <a:ext cx="2222500" cy="30226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73E51-46F8-B446-A241-A5395388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CFD4B-BF38-E841-868E-C9F3BBC7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88DCC-68B7-D349-B50E-BEE3CC1D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36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5400000" cy="2325802"/>
          </a:xfrm>
        </p:spPr>
        <p:txBody>
          <a:bodyPr/>
          <a:lstStyle>
            <a:lvl1pPr>
              <a:defRPr sz="3600" b="0"/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96CC15FA-5D3D-604E-8882-80A2838906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3618500"/>
            <a:ext cx="5399088" cy="2617200"/>
          </a:xfrm>
        </p:spPr>
        <p:txBody>
          <a:bodyPr/>
          <a:lstStyle>
            <a:lvl1pPr marL="180975" marR="0" indent="-18097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" descr="Image">
            <a:extLst>
              <a:ext uri="{FF2B5EF4-FFF2-40B4-BE49-F238E27FC236}">
                <a16:creationId xmlns:a16="http://schemas.microsoft.com/office/drawing/2014/main" id="{C443FA27-F0DB-1840-998D-206100BED3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940000" y="900000"/>
            <a:ext cx="5400000" cy="5344683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15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hree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" descr="Image">
            <a:extLst>
              <a:ext uri="{FF2B5EF4-FFF2-40B4-BE49-F238E27FC236}">
                <a16:creationId xmlns:a16="http://schemas.microsoft.com/office/drawing/2014/main" id="{935F83AB-29A1-EF49-B6EC-5214A87545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6000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8" name="Text" descr="Text">
            <a:extLst>
              <a:ext uri="{FF2B5EF4-FFF2-40B4-BE49-F238E27FC236}">
                <a16:creationId xmlns:a16="http://schemas.microsoft.com/office/drawing/2014/main" id="{83D66963-CB2B-4B4F-BCF3-CFD7FD192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" descr="Image">
            <a:extLst>
              <a:ext uri="{FF2B5EF4-FFF2-40B4-BE49-F238E27FC236}">
                <a16:creationId xmlns:a16="http://schemas.microsoft.com/office/drawing/2014/main" id="{E95E3DE4-2C02-DF4D-871A-130A912A3EB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9580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7085F07-56B0-4443-841E-8375628232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0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" descr="Image">
            <a:extLst>
              <a:ext uri="{FF2B5EF4-FFF2-40B4-BE49-F238E27FC236}">
                <a16:creationId xmlns:a16="http://schemas.microsoft.com/office/drawing/2014/main" id="{08A0AD7D-724B-E44B-89BE-D93B46E6BC8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5624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BB07EA65-C349-F04B-BF09-CC2483489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218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58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11" name="Table" descr="Text / Table">
            <a:extLst>
              <a:ext uri="{FF2B5EF4-FFF2-40B4-BE49-F238E27FC236}">
                <a16:creationId xmlns:a16="http://schemas.microsoft.com/office/drawing/2014/main" id="{4DEFD8C9-6C2B-9C49-9F6F-5A35A2B747AF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360363" y="2286001"/>
            <a:ext cx="11553825" cy="4073524"/>
          </a:xfrm>
        </p:spPr>
        <p:txBody>
          <a:bodyPr/>
          <a:lstStyle/>
          <a:p>
            <a:r>
              <a:rPr lang="en-GB" dirty="0"/>
              <a:t>Click to add table</a:t>
            </a:r>
            <a:endParaRPr lang="en-US" dirty="0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D31E44D0-02C4-914B-B5F4-F5B0F5862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66454" y="2414430"/>
            <a:ext cx="2557322" cy="2623913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63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7" name="Table" descr="Text / Table">
            <a:extLst>
              <a:ext uri="{FF2B5EF4-FFF2-40B4-BE49-F238E27FC236}">
                <a16:creationId xmlns:a16="http://schemas.microsoft.com/office/drawing/2014/main" id="{01422A73-1E05-8B44-93EA-70AD3FCEEC9E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360363" y="2286001"/>
            <a:ext cx="11553825" cy="4073524"/>
          </a:xfrm>
        </p:spPr>
        <p:txBody>
          <a:bodyPr/>
          <a:lstStyle/>
          <a:p>
            <a:r>
              <a:rPr lang="en-GB" dirty="0"/>
              <a:t>Click to add table</a:t>
            </a:r>
            <a:endParaRPr lang="en-US" dirty="0"/>
          </a:p>
        </p:txBody>
      </p:sp>
      <p:sp>
        <p:nvSpPr>
          <p:cNvPr id="9" name="Text">
            <a:extLst>
              <a:ext uri="{FF2B5EF4-FFF2-40B4-BE49-F238E27FC236}">
                <a16:creationId xmlns:a16="http://schemas.microsoft.com/office/drawing/2014/main" id="{AD015BAE-CDFB-0848-8398-8E01CAEBAA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3451091"/>
            <a:ext cx="2610000" cy="2894291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06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Contact 2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GB" dirty="0"/>
              <a:t>Useful links &amp; contact details</a:t>
            </a:r>
            <a:endParaRPr lang="en-US" dirty="0"/>
          </a:p>
        </p:txBody>
      </p:sp>
      <p:sp>
        <p:nvSpPr>
          <p:cNvPr id="21" name="Text" descr="Text">
            <a:extLst>
              <a:ext uri="{FF2B5EF4-FFF2-40B4-BE49-F238E27FC236}">
                <a16:creationId xmlns:a16="http://schemas.microsoft.com/office/drawing/2014/main" id="{82579D70-1A08-DC42-8CE8-ACA8360A7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5399088" cy="3600000"/>
          </a:xfrm>
        </p:spPr>
        <p:txBody>
          <a:bodyPr/>
          <a:lstStyle>
            <a:lvl1pPr marL="180975" indent="-169863">
              <a:tabLst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" descr="Text">
            <a:extLst>
              <a:ext uri="{FF2B5EF4-FFF2-40B4-BE49-F238E27FC236}">
                <a16:creationId xmlns:a16="http://schemas.microsoft.com/office/drawing/2014/main" id="{82B359B7-CB0C-544C-88EE-891FC732EE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2412000"/>
            <a:ext cx="5399088" cy="3600000"/>
          </a:xfrm>
        </p:spPr>
        <p:txBody>
          <a:bodyPr/>
          <a:lstStyle>
            <a:lvl1pPr marL="180975" indent="-169863">
              <a:tabLst/>
              <a:defRPr sz="2400">
                <a:latin typeface="+mn-lt"/>
              </a:defRPr>
            </a:lvl1pPr>
          </a:lstStyle>
          <a:p>
            <a:pPr lvl="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3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7E0FC6D2-4499-5C4C-8C93-C7590708B796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" descr="Image">
            <a:extLst>
              <a:ext uri="{FF2B5EF4-FFF2-40B4-BE49-F238E27FC236}">
                <a16:creationId xmlns:a16="http://schemas.microsoft.com/office/drawing/2014/main" id="{D7C34FC0-F8B1-D041-9578-733D7F3C687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40000"/>
            <a:ext cx="12192000" cy="5421086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Main Headline" descr="Headline">
            <a:extLst>
              <a:ext uri="{FF2B5EF4-FFF2-40B4-BE49-F238E27FC236}">
                <a16:creationId xmlns:a16="http://schemas.microsoft.com/office/drawing/2014/main" id="{5F848594-69CD-DA4E-BB25-23F671A7C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549105"/>
            <a:ext cx="7560000" cy="234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</a:t>
            </a:r>
            <a:br>
              <a:rPr lang="en-US" dirty="0"/>
            </a:br>
            <a:r>
              <a:rPr lang="en-US" dirty="0"/>
              <a:t>Arial 44pt bold</a:t>
            </a:r>
          </a:p>
        </p:txBody>
      </p:sp>
      <p:sp>
        <p:nvSpPr>
          <p:cNvPr id="5" name="Sub Heading" descr="Sub heading">
            <a:extLst>
              <a:ext uri="{FF2B5EF4-FFF2-40B4-BE49-F238E27FC236}">
                <a16:creationId xmlns:a16="http://schemas.microsoft.com/office/drawing/2014/main" id="{D5AB2EC5-97D3-8D44-BB0B-9125E87D1F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3239999"/>
            <a:ext cx="6840000" cy="651777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pic>
        <p:nvPicPr>
          <p:cNvPr id="3" name="UCL Branding">
            <a:extLst>
              <a:ext uri="{FF2B5EF4-FFF2-40B4-BE49-F238E27FC236}">
                <a16:creationId xmlns:a16="http://schemas.microsoft.com/office/drawing/2014/main" id="{EF2D41C7-D700-BF17-C0DE-77C45727DB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0"/>
            <a:ext cx="12193200" cy="1342371"/>
          </a:xfrm>
          <a:prstGeom prst="rect">
            <a:avLst/>
          </a:prstGeom>
        </p:spPr>
      </p:pic>
      <p:sp>
        <p:nvSpPr>
          <p:cNvPr id="4" name="Faculty, Department title">
            <a:extLst>
              <a:ext uri="{FF2B5EF4-FFF2-40B4-BE49-F238E27FC236}">
                <a16:creationId xmlns:a16="http://schemas.microsoft.com/office/drawing/2014/main" id="{08D5C88A-81D8-181C-4594-B90FC9D790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69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slide 2 - single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</a:extLst>
          </p:cNvPr>
          <p:cNvSpPr/>
          <p:nvPr userDrawn="1"/>
        </p:nvSpPr>
        <p:spPr>
          <a:xfrm>
            <a:off x="0" y="-1"/>
            <a:ext cx="12192000" cy="25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Main Headline" descr="Headline">
            <a:extLst>
              <a:ext uri="{FF2B5EF4-FFF2-40B4-BE49-F238E27FC236}">
                <a16:creationId xmlns:a16="http://schemas.microsoft.com/office/drawing/2014/main" id="{14916FEE-2CA1-274A-AB9A-27AE550ED61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1620000"/>
            <a:ext cx="10800690" cy="81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headline, Arial 44pt bold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11" name="Picture " descr="Image">
            <a:extLst>
              <a:ext uri="{FF2B5EF4-FFF2-40B4-BE49-F238E27FC236}">
                <a16:creationId xmlns:a16="http://schemas.microsoft.com/office/drawing/2014/main" id="{7AAB61C2-2ECC-1549-9211-9297F9B818D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05456"/>
            <a:ext cx="12192000" cy="4352544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UCL Branding">
            <a:extLst>
              <a:ext uri="{FF2B5EF4-FFF2-40B4-BE49-F238E27FC236}">
                <a16:creationId xmlns:a16="http://schemas.microsoft.com/office/drawing/2014/main" id="{362E845B-D111-D59E-A576-B2C25816A3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0"/>
            <a:ext cx="12193200" cy="1342371"/>
          </a:xfrm>
          <a:prstGeom prst="rect">
            <a:avLst/>
          </a:prstGeom>
        </p:spPr>
      </p:pic>
      <p:sp>
        <p:nvSpPr>
          <p:cNvPr id="5" name="Faculty, Department title">
            <a:extLst>
              <a:ext uri="{FF2B5EF4-FFF2-40B4-BE49-F238E27FC236}">
                <a16:creationId xmlns:a16="http://schemas.microsoft.com/office/drawing/2014/main" id="{5F98E82A-1584-B369-B448-5ECF3608D0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69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- Double line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271759B8-0ABB-3643-884B-0A918443C549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440000"/>
            <a:ext cx="12192000" cy="1679261"/>
          </a:xfrm>
          <a:prstGeom prst="rect">
            <a:avLst/>
          </a:prstGeom>
          <a:solidFill>
            <a:srgbClr val="500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in Headline" descr="Headline">
            <a:extLst>
              <a:ext uri="{FF2B5EF4-FFF2-40B4-BE49-F238E27FC236}">
                <a16:creationId xmlns:a16="http://schemas.microsoft.com/office/drawing/2014/main" id="{0AFC6B55-24BD-7545-82A9-DD37164DF15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1620000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headline, Arial 44pt bold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10" name="Sub Heading" descr="Sub heading">
            <a:extLst>
              <a:ext uri="{FF2B5EF4-FFF2-40B4-BE49-F238E27FC236}">
                <a16:creationId xmlns:a16="http://schemas.microsoft.com/office/drawing/2014/main" id="{790EF792-5BFA-7942-944E-20B5F5BA6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3420000"/>
            <a:ext cx="9000000" cy="19080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" name="UCL Branding">
            <a:extLst>
              <a:ext uri="{FF2B5EF4-FFF2-40B4-BE49-F238E27FC236}">
                <a16:creationId xmlns:a16="http://schemas.microsoft.com/office/drawing/2014/main" id="{07BCF40B-8328-7694-9747-3F22F8A818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0"/>
            <a:ext cx="12193200" cy="1342371"/>
          </a:xfrm>
          <a:prstGeom prst="rect">
            <a:avLst/>
          </a:prstGeom>
        </p:spPr>
      </p:pic>
      <p:sp>
        <p:nvSpPr>
          <p:cNvPr id="5" name="Faculty, Department title">
            <a:extLst>
              <a:ext uri="{FF2B5EF4-FFF2-40B4-BE49-F238E27FC236}">
                <a16:creationId xmlns:a16="http://schemas.microsoft.com/office/drawing/2014/main" id="{20F85C6E-D706-4E2F-1E1D-0B94DB294C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25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 - Double line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59606069-DCB2-E341-97E0-98600856E2E5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" descr="Image">
            <a:extLst>
              <a:ext uri="{FF2B5EF4-FFF2-40B4-BE49-F238E27FC236}">
                <a16:creationId xmlns:a16="http://schemas.microsoft.com/office/drawing/2014/main" id="{A724F846-9E16-0743-9A5C-ED2946248F5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6914"/>
            <a:ext cx="12192000" cy="1682804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0" y="3122579"/>
            <a:ext cx="12192000" cy="3735421"/>
          </a:xfrm>
          <a:prstGeom prst="rect">
            <a:avLst/>
          </a:prstGeom>
          <a:solidFill>
            <a:srgbClr val="500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in Headline" descr="Headline">
            <a:extLst>
              <a:ext uri="{FF2B5EF4-FFF2-40B4-BE49-F238E27FC236}">
                <a16:creationId xmlns:a16="http://schemas.microsoft.com/office/drawing/2014/main" id="{F393605F-7BBC-284E-8DAE-0B5B8411382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3470479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headline, Arial 44pt bold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10" name="Sub Heading" descr="Sub heading">
            <a:extLst>
              <a:ext uri="{FF2B5EF4-FFF2-40B4-BE49-F238E27FC236}">
                <a16:creationId xmlns:a16="http://schemas.microsoft.com/office/drawing/2014/main" id="{790EF792-5BFA-7942-944E-20B5F5BA6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4950000"/>
            <a:ext cx="9000000" cy="19080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4" name="UCL Branding">
            <a:extLst>
              <a:ext uri="{FF2B5EF4-FFF2-40B4-BE49-F238E27FC236}">
                <a16:creationId xmlns:a16="http://schemas.microsoft.com/office/drawing/2014/main" id="{F1601990-086A-3194-6332-04D66FCC8A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0"/>
            <a:ext cx="12193200" cy="1342371"/>
          </a:xfrm>
          <a:prstGeom prst="rect">
            <a:avLst/>
          </a:prstGeom>
        </p:spPr>
      </p:pic>
      <p:sp>
        <p:nvSpPr>
          <p:cNvPr id="5" name="Faculty, Department title">
            <a:extLst>
              <a:ext uri="{FF2B5EF4-FFF2-40B4-BE49-F238E27FC236}">
                <a16:creationId xmlns:a16="http://schemas.microsoft.com/office/drawing/2014/main" id="{0198F25C-CB3B-40E5-789C-887736C98D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section st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008000"/>
            <a:ext cx="10080000" cy="288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 Arial 44pt bold</a:t>
            </a:r>
          </a:p>
        </p:txBody>
      </p:sp>
      <p:sp>
        <p:nvSpPr>
          <p:cNvPr id="11" name="Sub Heading" descr="Sub heading">
            <a:extLst>
              <a:ext uri="{FF2B5EF4-FFF2-40B4-BE49-F238E27FC236}">
                <a16:creationId xmlns:a16="http://schemas.microsoft.com/office/drawing/2014/main" id="{169F44E5-11A5-074E-ADAE-05ACB4110A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228" y="2308225"/>
            <a:ext cx="8719457" cy="1447800"/>
          </a:xfrm>
        </p:spPr>
        <p:txBody>
          <a:bodyPr/>
          <a:lstStyle>
            <a:lvl1pPr marL="11112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GB" dirty="0"/>
              <a:t>Large text size, Arial 36 point</a:t>
            </a:r>
          </a:p>
        </p:txBody>
      </p:sp>
      <p:sp>
        <p:nvSpPr>
          <p:cNvPr id="3" name="Text" descr="Main text">
            <a:extLst>
              <a:ext uri="{FF2B5EF4-FFF2-40B4-BE49-F238E27FC236}">
                <a16:creationId xmlns:a16="http://schemas.microsoft.com/office/drawing/2014/main" id="{2EF862B8-1DA8-F84D-B71C-ED32E4C1E6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176077"/>
            <a:ext cx="5400000" cy="1483200"/>
          </a:xfrm>
        </p:spPr>
        <p:txBody>
          <a:bodyPr/>
          <a:lstStyle>
            <a:lvl1pPr marL="225425" indent="-215900">
              <a:buFont typeface="Arial" panose="020B0604020202020204" pitchFamily="34" charset="0"/>
              <a:buChar char="•"/>
              <a:tabLst/>
              <a:defRPr sz="2400"/>
            </a:lvl1pPr>
          </a:lstStyle>
          <a:p>
            <a:pPr lvl="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10" name="Text" descr="Main text">
            <a:extLst>
              <a:ext uri="{FF2B5EF4-FFF2-40B4-BE49-F238E27FC236}">
                <a16:creationId xmlns:a16="http://schemas.microsoft.com/office/drawing/2014/main" id="{C2A66C45-730D-F54A-A6B0-8A42E75C3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4176077"/>
            <a:ext cx="5400000" cy="1483200"/>
          </a:xfrm>
        </p:spPr>
        <p:txBody>
          <a:bodyPr/>
          <a:lstStyle>
            <a:lvl1pPr marL="180975" marR="0" indent="-18097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aseline="0"/>
            </a:lvl1pPr>
          </a:lstStyle>
          <a:p>
            <a:pPr marL="285750" marR="0" lvl="0" indent="-28575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991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section 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008000"/>
            <a:ext cx="10080000" cy="2880000"/>
          </a:xfrm>
          <a:solidFill>
            <a:srgbClr val="500777"/>
          </a:solidFill>
        </p:spPr>
        <p:txBody>
          <a:bodyPr lIns="360000" tIns="18000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Main headline, Arial 44pt bold</a:t>
            </a:r>
          </a:p>
        </p:txBody>
      </p:sp>
      <p:sp>
        <p:nvSpPr>
          <p:cNvPr id="4" name="Sub Heading">
            <a:extLst>
              <a:ext uri="{FF2B5EF4-FFF2-40B4-BE49-F238E27FC236}">
                <a16:creationId xmlns:a16="http://schemas.microsoft.com/office/drawing/2014/main" id="{7EFF5C86-B7E9-E24F-A032-A4DF63C9C4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228" y="2308225"/>
            <a:ext cx="8719457" cy="1447800"/>
          </a:xfrm>
        </p:spPr>
        <p:txBody>
          <a:bodyPr/>
          <a:lstStyle>
            <a:lvl1pPr marL="11112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" descr="Main text">
            <a:extLst>
              <a:ext uri="{FF2B5EF4-FFF2-40B4-BE49-F238E27FC236}">
                <a16:creationId xmlns:a16="http://schemas.microsoft.com/office/drawing/2014/main" id="{2EF862B8-1DA8-F84D-B71C-ED32E4C1E6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176077"/>
            <a:ext cx="5400000" cy="1483200"/>
          </a:xfrm>
        </p:spPr>
        <p:txBody>
          <a:bodyPr/>
          <a:lstStyle>
            <a:lvl1pPr marL="11112" indent="0">
              <a:buNone/>
              <a:defRPr sz="2400"/>
            </a:lvl1pPr>
          </a:lstStyle>
          <a:p>
            <a:pPr lvl="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10" name="Text" descr="Main text">
            <a:extLst>
              <a:ext uri="{FF2B5EF4-FFF2-40B4-BE49-F238E27FC236}">
                <a16:creationId xmlns:a16="http://schemas.microsoft.com/office/drawing/2014/main" id="{C2A66C45-730D-F54A-A6B0-8A42E75C3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4176077"/>
            <a:ext cx="5400000" cy="148320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baseline="0"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197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- section 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">
            <a:extLst>
              <a:ext uri="{FF2B5EF4-FFF2-40B4-BE49-F238E27FC236}">
                <a16:creationId xmlns:a16="http://schemas.microsoft.com/office/drawing/2014/main" id="{F9ECF375-EFC6-8846-9FEE-E3BEC7506D8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6616" y="900000"/>
            <a:ext cx="7534656" cy="5448518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440000"/>
            <a:ext cx="6480000" cy="2880000"/>
          </a:xfrm>
          <a:solidFill>
            <a:schemeClr val="bg1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 </a:t>
            </a:r>
            <a:br>
              <a:rPr lang="en-US" dirty="0"/>
            </a:br>
            <a:r>
              <a:rPr lang="en-US" dirty="0"/>
              <a:t>Arial 44pt bold</a:t>
            </a:r>
          </a:p>
        </p:txBody>
      </p:sp>
      <p:sp>
        <p:nvSpPr>
          <p:cNvPr id="8" name="Picture " descr="Image">
            <a:extLst>
              <a:ext uri="{FF2B5EF4-FFF2-40B4-BE49-F238E27FC236}">
                <a16:creationId xmlns:a16="http://schemas.microsoft.com/office/drawing/2014/main" id="{9390C092-D95C-EF41-9B4C-B77F203C0B0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266715" y="900000"/>
            <a:ext cx="3536848" cy="2906486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9" name="Text" descr="Text">
            <a:extLst>
              <a:ext uri="{FF2B5EF4-FFF2-40B4-BE49-F238E27FC236}">
                <a16:creationId xmlns:a16="http://schemas.microsoft.com/office/drawing/2014/main" id="{B97104E0-DC3E-EB49-A0B8-75D9C6ED8E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62900" y="4164600"/>
            <a:ext cx="3542400" cy="228700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714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single tex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12" name="Text" descr="Text">
            <a:extLst>
              <a:ext uri="{FF2B5EF4-FFF2-40B4-BE49-F238E27FC236}">
                <a16:creationId xmlns:a16="http://schemas.microsoft.com/office/drawing/2014/main" id="{52E39625-6121-A140-A00B-27BF9DA232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10439064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6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CL branding brackground">
            <a:extLst>
              <a:ext uri="{FF2B5EF4-FFF2-40B4-BE49-F238E27FC236}">
                <a16:creationId xmlns:a16="http://schemas.microsoft.com/office/drawing/2014/main" id="{66A102D5-ABE3-9744-AE9F-9AF93B04B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64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UCL Branding"/>
          <p:cNvPicPr>
            <a:picLocks noChangeAspect="1"/>
          </p:cNvPicPr>
          <p:nvPr userDrawn="1"/>
        </p:nvPicPr>
        <p:blipFill>
          <a:blip r:embed="rId20"/>
          <a:srcRect/>
          <a:stretch/>
        </p:blipFill>
        <p:spPr>
          <a:xfrm>
            <a:off x="0" y="0"/>
            <a:ext cx="12192000" cy="550662"/>
          </a:xfrm>
          <a:prstGeom prst="rect">
            <a:avLst/>
          </a:prstGeom>
        </p:spPr>
      </p:pic>
      <p:sp>
        <p:nvSpPr>
          <p:cNvPr id="1026" name="Title Headline" descr="Headline">
            <a:extLst>
              <a:ext uri="{FF2B5EF4-FFF2-40B4-BE49-F238E27FC236}">
                <a16:creationId xmlns:a16="http://schemas.microsoft.com/office/drawing/2014/main" id="{1389B5D6-B2B6-B044-8F75-8C9E18FFF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000" y="899999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Main headline</a:t>
            </a:r>
            <a:r>
              <a:rPr lang="en-GB" altLang="en-US" dirty="0"/>
              <a:t>, Arial 44pt bold</a:t>
            </a:r>
            <a:endParaRPr lang="en-US" altLang="en-US" dirty="0"/>
          </a:p>
        </p:txBody>
      </p:sp>
      <p:sp>
        <p:nvSpPr>
          <p:cNvPr id="1027" name="Text" descr="Main text">
            <a:extLst>
              <a:ext uri="{FF2B5EF4-FFF2-40B4-BE49-F238E27FC236}">
                <a16:creationId xmlns:a16="http://schemas.microsoft.com/office/drawing/2014/main" id="{840A67E7-10FC-DE4B-8222-DBD366537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2376000"/>
            <a:ext cx="10800690" cy="37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4"/>
            <a:endParaRPr lang="en-US" dirty="0"/>
          </a:p>
        </p:txBody>
      </p:sp>
      <p:sp>
        <p:nvSpPr>
          <p:cNvPr id="4" name="Date " descr="Date">
            <a:extLst>
              <a:ext uri="{FF2B5EF4-FFF2-40B4-BE49-F238E27FC236}">
                <a16:creationId xmlns:a16="http://schemas.microsoft.com/office/drawing/2014/main" id="{BC7573E6-5C96-F54E-8C6A-D81E27BE4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11/8/23</a:t>
            </a:fld>
            <a:endParaRPr lang="en-US" dirty="0"/>
          </a:p>
        </p:txBody>
      </p:sp>
      <p:sp>
        <p:nvSpPr>
          <p:cNvPr id="5" name="Footer " descr="Footer title">
            <a:extLst>
              <a:ext uri="{FF2B5EF4-FFF2-40B4-BE49-F238E27FC236}">
                <a16:creationId xmlns:a16="http://schemas.microsoft.com/office/drawing/2014/main" id="{1B01C4CC-C66F-714D-B313-340C31FA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" descr="Page number">
            <a:extLst>
              <a:ext uri="{FF2B5EF4-FFF2-40B4-BE49-F238E27FC236}">
                <a16:creationId xmlns:a16="http://schemas.microsoft.com/office/drawing/2014/main" id="{D2C68658-D4C2-394E-8334-67AC9BE3F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2" r:id="rId2"/>
    <p:sldLayoutId id="2147483723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2250" marR="0" indent="-211138" algn="l" defTabSz="914400" rtl="0" eaLnBrk="1" fontAlgn="base" latinLnBrk="0" hangingPunct="1">
        <a:lnSpc>
          <a:spcPct val="100000"/>
        </a:lnSpc>
        <a:spcBef>
          <a:spcPts val="10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sz="3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22250" indent="-211138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22250" indent="-211138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1112" marR="0" indent="0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None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0975" marR="0" indent="-180975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2/cpt.1826" TargetMode="External"/><Relationship Id="rId2" Type="http://schemas.openxmlformats.org/officeDocument/2006/relationships/hyperlink" Target="https://playground.tensorflow.org/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icture Placeholder 6" descr="Background image"/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 descr="Heading"/>
          <p:cNvSpPr>
            <a:spLocks noGrp="1"/>
          </p:cNvSpPr>
          <p:nvPr>
            <p:ph type="title"/>
          </p:nvPr>
        </p:nvSpPr>
        <p:spPr>
          <a:xfrm>
            <a:off x="1977081" y="2290509"/>
            <a:ext cx="8229600" cy="2738689"/>
          </a:xfrm>
        </p:spPr>
        <p:txBody>
          <a:bodyPr/>
          <a:lstStyle/>
          <a:p>
            <a:pPr algn="ctr"/>
            <a:r>
              <a:rPr lang="en-GB" dirty="0"/>
              <a:t>Deep Learning and Critically Assessing ML/AI Studies in Healthcare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9F67-135F-816C-1351-85DC44C85567}"/>
              </a:ext>
            </a:extLst>
          </p:cNvPr>
          <p:cNvSpPr txBox="1"/>
          <p:nvPr/>
        </p:nvSpPr>
        <p:spPr>
          <a:xfrm>
            <a:off x="3484606" y="5239265"/>
            <a:ext cx="5325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Olivia Bryant</a:t>
            </a:r>
          </a:p>
          <a:p>
            <a:pPr algn="ctr"/>
            <a:r>
              <a:rPr lang="en-US" sz="2000" dirty="0"/>
              <a:t>Thursday 9</a:t>
            </a:r>
            <a:r>
              <a:rPr lang="en-US" sz="2000" baseline="30000" dirty="0"/>
              <a:t>th</a:t>
            </a:r>
            <a:r>
              <a:rPr lang="en-US" sz="2000" dirty="0"/>
              <a:t> November</a:t>
            </a:r>
          </a:p>
        </p:txBody>
      </p:sp>
    </p:spTree>
    <p:extLst>
      <p:ext uri="{BB962C8B-B14F-4D97-AF65-F5344CB8AC3E}">
        <p14:creationId xmlns:p14="http://schemas.microsoft.com/office/powerpoint/2010/main" val="1615947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ctivation Function - AI Wiki">
            <a:extLst>
              <a:ext uri="{FF2B5EF4-FFF2-40B4-BE49-F238E27FC236}">
                <a16:creationId xmlns:a16="http://schemas.microsoft.com/office/drawing/2014/main" id="{231F30D1-3771-E151-5CC5-EF50B466D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86" y="737290"/>
            <a:ext cx="8566150" cy="574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99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065C-A736-CF8D-02A3-B86A2643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899999"/>
            <a:ext cx="8999900" cy="731093"/>
          </a:xfrm>
        </p:spPr>
        <p:txBody>
          <a:bodyPr/>
          <a:lstStyle/>
          <a:p>
            <a:r>
              <a:rPr lang="en-US" dirty="0"/>
              <a:t>How are weights learned?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6F705-3750-4F54-DA68-42A10339B2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1680519"/>
            <a:ext cx="5399088" cy="4331481"/>
          </a:xfrm>
        </p:spPr>
        <p:txBody>
          <a:bodyPr/>
          <a:lstStyle/>
          <a:p>
            <a:r>
              <a:rPr lang="en-US" dirty="0"/>
              <a:t>Learn from making mistakes and quantifying how wrong the network is by using a loss function.</a:t>
            </a:r>
          </a:p>
          <a:p>
            <a:r>
              <a:rPr lang="en-US" dirty="0"/>
              <a:t>Same loss function as used in logistic regression if there’s a binary outcome.</a:t>
            </a:r>
          </a:p>
          <a:p>
            <a:r>
              <a:rPr lang="en-US" dirty="0"/>
              <a:t>If the loss landscape is convex (like with logistic regression), we can use a simple equation to find the minimum points </a:t>
            </a:r>
            <a:r>
              <a:rPr lang="en-US" b="1" dirty="0"/>
              <a:t>but</a:t>
            </a:r>
            <a:r>
              <a:rPr lang="en-US" dirty="0"/>
              <a:t> with neural networks, combinations of activation functions mean that the loss landscape is not convex.</a:t>
            </a:r>
          </a:p>
          <a:p>
            <a:endParaRPr lang="en-US" dirty="0"/>
          </a:p>
        </p:txBody>
      </p:sp>
      <p:pic>
        <p:nvPicPr>
          <p:cNvPr id="5124" name="Picture 4" descr="Loss Landscape | A.I deep learning explorations of morphology &amp; dynamics">
            <a:extLst>
              <a:ext uri="{FF2B5EF4-FFF2-40B4-BE49-F238E27FC236}">
                <a16:creationId xmlns:a16="http://schemas.microsoft.com/office/drawing/2014/main" id="{9A57DDD7-6E93-A9E6-77F2-C536EB8F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42" y="1698171"/>
            <a:ext cx="6194444" cy="296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169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2151-2AED-6AF5-053A-5DF9D263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899999"/>
            <a:ext cx="8999900" cy="798172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6146" name="Picture 2" descr="Gradientdescent Graph GIF - Gradientdescent Graph Lines - Discover &amp; Share  GIFs">
            <a:extLst>
              <a:ext uri="{FF2B5EF4-FFF2-40B4-BE49-F238E27FC236}">
                <a16:creationId xmlns:a16="http://schemas.microsoft.com/office/drawing/2014/main" id="{2D98B34C-F95A-E2E2-A624-E397185E5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1742621"/>
            <a:ext cx="6324600" cy="473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5F98BA-2402-E939-4222-2C5C06FED569}"/>
              </a:ext>
            </a:extLst>
          </p:cNvPr>
          <p:cNvSpPr txBox="1"/>
          <p:nvPr/>
        </p:nvSpPr>
        <p:spPr>
          <a:xfrm>
            <a:off x="7866743" y="6429829"/>
            <a:ext cx="245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Parameter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0FEC49-03FC-18A3-97C1-E2D1811F8717}"/>
              </a:ext>
            </a:extLst>
          </p:cNvPr>
          <p:cNvSpPr txBox="1"/>
          <p:nvPr/>
        </p:nvSpPr>
        <p:spPr>
          <a:xfrm rot="16200000">
            <a:off x="4782458" y="2866572"/>
            <a:ext cx="245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Loss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4A3065E-7318-30F0-F943-07D260EEBF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1680519"/>
            <a:ext cx="5399088" cy="4331481"/>
          </a:xfrm>
        </p:spPr>
        <p:txBody>
          <a:bodyPr/>
          <a:lstStyle/>
          <a:p>
            <a:r>
              <a:rPr lang="en-US" dirty="0"/>
              <a:t>Choose a point, calculate the gradient. Take a step in the opposite direction and re-calculate the gradient. Continue until at a local minima.</a:t>
            </a:r>
          </a:p>
          <a:p>
            <a:r>
              <a:rPr lang="en-US" dirty="0"/>
              <a:t>The size of steps taken is called the </a:t>
            </a:r>
            <a:r>
              <a:rPr lang="en-US" b="1" dirty="0"/>
              <a:t>learning rate.</a:t>
            </a:r>
            <a:endParaRPr lang="en-US" dirty="0"/>
          </a:p>
          <a:p>
            <a:r>
              <a:rPr lang="en-US" dirty="0"/>
              <a:t>A learning rate that is too small will take an extremely long time to reach convergence.</a:t>
            </a:r>
          </a:p>
          <a:p>
            <a:r>
              <a:rPr lang="en-US" dirty="0"/>
              <a:t>A learning rate that is too large will result in a ‘jumping’ back and forth of the loss.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7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A0B1-8CC4-8C39-90AE-B9F1627F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899999"/>
            <a:ext cx="8999900" cy="986858"/>
          </a:xfrm>
        </p:spPr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85A4D-7A48-645A-6FFD-847A019F30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1683657"/>
            <a:ext cx="10816000" cy="4328343"/>
          </a:xfrm>
        </p:spPr>
        <p:txBody>
          <a:bodyPr/>
          <a:lstStyle/>
          <a:p>
            <a:r>
              <a:rPr lang="en-US" dirty="0"/>
              <a:t>Learning rate</a:t>
            </a:r>
          </a:p>
          <a:p>
            <a:r>
              <a:rPr lang="en-US" dirty="0"/>
              <a:t>Optimizer</a:t>
            </a:r>
          </a:p>
          <a:p>
            <a:r>
              <a:rPr lang="en-US" dirty="0"/>
              <a:t>Batch size</a:t>
            </a:r>
          </a:p>
          <a:p>
            <a:r>
              <a:rPr lang="en-US" dirty="0"/>
              <a:t>Number of hidden layers</a:t>
            </a:r>
          </a:p>
          <a:p>
            <a:r>
              <a:rPr lang="en-US" dirty="0"/>
              <a:t>Number of nodes per hidden layer</a:t>
            </a:r>
          </a:p>
          <a:p>
            <a:r>
              <a:rPr lang="en-US" dirty="0"/>
              <a:t>Activation function</a:t>
            </a:r>
          </a:p>
          <a:p>
            <a:r>
              <a:rPr lang="en-US" dirty="0"/>
              <a:t>L1 penalty</a:t>
            </a:r>
          </a:p>
          <a:p>
            <a:r>
              <a:rPr lang="en-US" dirty="0"/>
              <a:t>L2 penalty</a:t>
            </a:r>
          </a:p>
          <a:p>
            <a:pPr marL="0" indent="0">
              <a:buNone/>
            </a:pP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663E4-3BCD-8F82-7F6C-C1F5730C0E12}"/>
              </a:ext>
            </a:extLst>
          </p:cNvPr>
          <p:cNvSpPr txBox="1"/>
          <p:nvPr/>
        </p:nvSpPr>
        <p:spPr>
          <a:xfrm>
            <a:off x="7097486" y="2148115"/>
            <a:ext cx="30334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All of these hyperparameters have to be decided by the developer. For some of these, there are methods to assist with decision making but not all.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DDF32D1-0D44-56A1-C8EA-09A059EB2693}"/>
              </a:ext>
            </a:extLst>
          </p:cNvPr>
          <p:cNvSpPr/>
          <p:nvPr/>
        </p:nvSpPr>
        <p:spPr>
          <a:xfrm>
            <a:off x="6183086" y="1364343"/>
            <a:ext cx="696685" cy="431074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63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9DBE-F5C0-D35F-F7FE-B80F0121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899999"/>
            <a:ext cx="8999900" cy="706379"/>
          </a:xfrm>
        </p:spPr>
        <p:txBody>
          <a:bodyPr/>
          <a:lstStyle/>
          <a:p>
            <a:r>
              <a:rPr lang="en-US" dirty="0"/>
              <a:t>Sequence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244E3-946F-FA0C-0F83-D44324ECCD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1804086"/>
            <a:ext cx="5399088" cy="420791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Recurrent Neural Networks (RNN)</a:t>
            </a:r>
          </a:p>
          <a:p>
            <a:r>
              <a:rPr lang="en-US" dirty="0"/>
              <a:t>Reads the sequence of tokens (numeric representation of the word) one word at a time, like humans.</a:t>
            </a:r>
          </a:p>
          <a:p>
            <a:r>
              <a:rPr lang="en-US" dirty="0"/>
              <a:t>Produced output one word at a time.</a:t>
            </a:r>
          </a:p>
          <a:p>
            <a:r>
              <a:rPr lang="en-US" dirty="0"/>
              <a:t>You don’t need to directly translate word for word which enables more complex grammar and word order structures.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A122CC4A-1A31-A208-6277-1F6C40DF0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74" y="1816272"/>
            <a:ext cx="5473185" cy="1361255"/>
          </a:xfrm>
          <a:prstGeom prst="rect">
            <a:avLst/>
          </a:prstGeom>
        </p:spPr>
      </p:pic>
      <p:pic>
        <p:nvPicPr>
          <p:cNvPr id="7172" name="Picture 4" descr="Understanding RNN and LSTM. What is Neural Network? | by Aditi Mittal |  Medium">
            <a:extLst>
              <a:ext uri="{FF2B5EF4-FFF2-40B4-BE49-F238E27FC236}">
                <a16:creationId xmlns:a16="http://schemas.microsoft.com/office/drawing/2014/main" id="{F94D89BE-17F9-E434-0B88-C7D6226C0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324" y="3339953"/>
            <a:ext cx="5641372" cy="189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286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5180EA48-C868-13D9-D9A9-CC5289D89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603" y="127000"/>
            <a:ext cx="6677111" cy="1530569"/>
          </a:xfrm>
          <a:prstGeom prst="rect">
            <a:avLst/>
          </a:prstGeom>
        </p:spPr>
      </p:pic>
      <p:pic>
        <p:nvPicPr>
          <p:cNvPr id="8" name="Picture 7" descr="A screenshot of a medical report&#10;&#10;Description automatically generated">
            <a:extLst>
              <a:ext uri="{FF2B5EF4-FFF2-40B4-BE49-F238E27FC236}">
                <a16:creationId xmlns:a16="http://schemas.microsoft.com/office/drawing/2014/main" id="{C4996D9E-5D31-A170-BBA8-344F75B5E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791" y="1668161"/>
            <a:ext cx="6369263" cy="505927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F87BE74-D89B-C561-158D-80F661B112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1804086"/>
            <a:ext cx="5399088" cy="4207914"/>
          </a:xfrm>
        </p:spPr>
        <p:txBody>
          <a:bodyPr/>
          <a:lstStyle/>
          <a:p>
            <a:r>
              <a:rPr lang="en-US" dirty="0"/>
              <a:t>Conditional to everything that had been ordered so far, what was the physician likely to prescribe next?</a:t>
            </a:r>
          </a:p>
          <a:p>
            <a:r>
              <a:rPr lang="en-US" dirty="0"/>
              <a:t>Out of the vocabulary of 990 medications, top-10 recall of 55% and top-25 recall of 75%.</a:t>
            </a:r>
          </a:p>
          <a:p>
            <a:r>
              <a:rPr lang="en-US" dirty="0"/>
              <a:t>Are the other guesses garbage? If taking the top 10 guesses, 90% contained a drug that was ordered in the next 24 hours.</a:t>
            </a:r>
          </a:p>
        </p:txBody>
      </p:sp>
    </p:spTree>
    <p:extLst>
      <p:ext uri="{BB962C8B-B14F-4D97-AF65-F5344CB8AC3E}">
        <p14:creationId xmlns:p14="http://schemas.microsoft.com/office/powerpoint/2010/main" val="1845478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1D96-14DB-1074-18A0-47307B7F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899999"/>
            <a:ext cx="8999900" cy="669309"/>
          </a:xfrm>
        </p:spPr>
        <p:txBody>
          <a:bodyPr/>
          <a:lstStyle/>
          <a:p>
            <a:r>
              <a:rPr lang="en-US" dirty="0"/>
              <a:t>Hallucinations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4E64E-4F29-3729-EC21-CD55FB139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1705232"/>
            <a:ext cx="10835222" cy="4306768"/>
          </a:xfrm>
        </p:spPr>
        <p:txBody>
          <a:bodyPr/>
          <a:lstStyle/>
          <a:p>
            <a:r>
              <a:rPr lang="en-US" dirty="0"/>
              <a:t>When a model connects unrelated ideas or concepts, or completely fabricates information and presents it as true. </a:t>
            </a:r>
            <a:r>
              <a:rPr lang="en-US" i="1" dirty="0"/>
              <a:t>E.g. asking </a:t>
            </a:r>
            <a:r>
              <a:rPr lang="en-US" i="1" dirty="0" err="1"/>
              <a:t>ChatGPT</a:t>
            </a:r>
            <a:r>
              <a:rPr lang="en-US" i="1" dirty="0"/>
              <a:t> to answer what is the world record for walking across the English Channel on foot, mayonnaise is white supremacist.</a:t>
            </a:r>
          </a:p>
          <a:p>
            <a:r>
              <a:rPr lang="en-US" dirty="0" err="1"/>
              <a:t>ChatGPT’s</a:t>
            </a:r>
            <a:r>
              <a:rPr lang="en-US" dirty="0"/>
              <a:t> estimated hallucination rate is 15-20%.</a:t>
            </a:r>
          </a:p>
          <a:p>
            <a:r>
              <a:rPr lang="en-US" dirty="0"/>
              <a:t>In context of </a:t>
            </a:r>
            <a:r>
              <a:rPr lang="en-US" dirty="0" err="1"/>
              <a:t>analysing</a:t>
            </a:r>
            <a:r>
              <a:rPr lang="en-US" dirty="0"/>
              <a:t> textual patient records, an LLM was asked to </a:t>
            </a:r>
            <a:r>
              <a:rPr lang="en-US" dirty="0" err="1"/>
              <a:t>summarise</a:t>
            </a:r>
            <a:r>
              <a:rPr lang="en-US" dirty="0"/>
              <a:t> records for a female patient who with a specified height and said she had been diagnosed with anorexia. The output of the model made up a weight and BMI and fabricated claims about the patient raising concerns about poor body image.</a:t>
            </a:r>
          </a:p>
          <a:p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89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CB41-FA48-58AF-C226-9BB367CEF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899999"/>
            <a:ext cx="11292422" cy="829947"/>
          </a:xfrm>
        </p:spPr>
        <p:txBody>
          <a:bodyPr/>
          <a:lstStyle/>
          <a:p>
            <a:r>
              <a:rPr lang="en-US" dirty="0"/>
              <a:t>Being Critical About ML/AI Use in Studies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DFE54-50E5-27A8-1E81-2B77B54F5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1717589"/>
            <a:ext cx="11045286" cy="4294411"/>
          </a:xfrm>
        </p:spPr>
        <p:txBody>
          <a:bodyPr/>
          <a:lstStyle/>
          <a:p>
            <a:r>
              <a:rPr lang="en-US" dirty="0"/>
              <a:t>Did the study need to use ML? Would another method have been more appropriate?</a:t>
            </a:r>
          </a:p>
          <a:p>
            <a:r>
              <a:rPr lang="en-US" dirty="0"/>
              <a:t>Overfitting is when the model is so closely fit to the training dataset, it cannot reasonably be applied to other data. Does the study report a training dataset of 100%?</a:t>
            </a:r>
          </a:p>
          <a:p>
            <a:endParaRPr lang="en-US" dirty="0"/>
          </a:p>
        </p:txBody>
      </p:sp>
      <p:sp>
        <p:nvSpPr>
          <p:cNvPr id="5" name="AutoShape 2" descr="Overfitting - MATLAB &amp; Simulink">
            <a:extLst>
              <a:ext uri="{FF2B5EF4-FFF2-40B4-BE49-F238E27FC236}">
                <a16:creationId xmlns:a16="http://schemas.microsoft.com/office/drawing/2014/main" id="{0FB321C5-4FE0-2D26-C445-FD97791C6F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2" name="Picture 6" descr="What is underfitting and overfitting in machine learning and how to deal  with it. | by Anup Bhande | GreyAtom | Medium">
            <a:extLst>
              <a:ext uri="{FF2B5EF4-FFF2-40B4-BE49-F238E27FC236}">
                <a16:creationId xmlns:a16="http://schemas.microsoft.com/office/drawing/2014/main" id="{A596E0D1-262D-BC12-CE00-24FE95A75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914" y="3404940"/>
            <a:ext cx="6371771" cy="221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954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8CA0429-0E8B-9C3A-5615-7E94EA5866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679622"/>
            <a:ext cx="11045286" cy="6005383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dirty="0"/>
              <a:t>Does the study use cross validation? Used to reduce the risk of overfitting. Trains several models on subsets of the data and then combines results.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dirty="0"/>
              <a:t>How large is the training dataset? Does the study use a validation dataset to assess the performance on an unbiased subset of the training dataset?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dirty="0"/>
              <a:t>Is the training dataset representative? If not, the model can only be applied to similarly biased data.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dirty="0"/>
              <a:t>Is the model actually interpretable? Does it produce results that are meaningful?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dirty="0"/>
              <a:t>Intellectual property concerns?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dirty="0"/>
              <a:t>Are poorly-performing models reported? Especially important as ML/DL model development is more iterative than other methods.</a:t>
            </a:r>
          </a:p>
        </p:txBody>
      </p:sp>
    </p:spTree>
    <p:extLst>
      <p:ext uri="{BB962C8B-B14F-4D97-AF65-F5344CB8AC3E}">
        <p14:creationId xmlns:p14="http://schemas.microsoft.com/office/powerpoint/2010/main" val="1225556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1D96-14DB-1074-18A0-47307B7F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899999"/>
            <a:ext cx="8999900" cy="66930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4E64E-4F29-3729-EC21-CD55FB139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1705232"/>
            <a:ext cx="10835222" cy="4306768"/>
          </a:xfrm>
        </p:spPr>
        <p:txBody>
          <a:bodyPr/>
          <a:lstStyle/>
          <a:p>
            <a:pPr marL="0" indent="0">
              <a:buNone/>
            </a:pPr>
            <a:r>
              <a:rPr lang="en-GB" sz="16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Faes</a:t>
            </a:r>
            <a:r>
              <a:rPr lang="en-GB" sz="16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L, Liu X, Wagner SK, Fu DJ, Balaskas K, Sim DA, Bachmann LM, Keane PA, Denniston AK. A Clinician's Guide to Artificial Intelligence: How to Critically Appraise Machine Learning Studies. </a:t>
            </a:r>
            <a:r>
              <a:rPr lang="en-GB" sz="16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Transl</a:t>
            </a:r>
            <a:r>
              <a:rPr lang="en-GB" sz="16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Vis Sci Technol. 2020 Feb 12;9(2):7. </a:t>
            </a:r>
            <a:r>
              <a:rPr lang="en-GB" sz="16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GB" sz="16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10.1167/tvst.9.2.7. Erratum in: </a:t>
            </a:r>
            <a:r>
              <a:rPr lang="en-GB" sz="16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Transl</a:t>
            </a:r>
            <a:r>
              <a:rPr lang="en-GB" sz="16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Vis Sci Technol. 2020 Aug 21;9(9):33. PMID: 32704413; PMCID: PMC7346877.</a:t>
            </a:r>
          </a:p>
          <a:p>
            <a:pPr marL="0" indent="0">
              <a:buNone/>
            </a:pPr>
            <a:endParaRPr lang="en-GB" sz="16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Tensor Flow Neural Network Playground </a:t>
            </a:r>
            <a:r>
              <a:rPr lang="en-GB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https://playground.tensorflow.org/</a:t>
            </a:r>
            <a:endParaRPr lang="en-GB" sz="16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600" b="0" i="0" dirty="0"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600" b="0" i="0" dirty="0">
                <a:solidFill>
                  <a:srgbClr val="1C1D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Rough, K., Dai, A.M., Zhang, K., </a:t>
            </a:r>
            <a:r>
              <a:rPr lang="en-GB" sz="1600" b="0" i="0" dirty="0" err="1">
                <a:solidFill>
                  <a:srgbClr val="1C1D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Xue</a:t>
            </a:r>
            <a:r>
              <a:rPr lang="en-GB" sz="1600" b="0" i="0" dirty="0">
                <a:solidFill>
                  <a:srgbClr val="1C1D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Y., Vardoulakis, L.M., Cui, C., Butte, A.J., Howell, M.D. and </a:t>
            </a:r>
            <a:r>
              <a:rPr lang="en-GB" sz="1600" b="0" i="0" dirty="0" err="1">
                <a:solidFill>
                  <a:srgbClr val="1C1D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Rajkomar</a:t>
            </a:r>
            <a:r>
              <a:rPr lang="en-GB" sz="1600" b="0" i="0" dirty="0">
                <a:solidFill>
                  <a:srgbClr val="1C1D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 (2020), Predicting Inpatient Medication Orders From Electronic Health Record Data. Clin. </a:t>
            </a:r>
            <a:r>
              <a:rPr lang="en-GB" sz="1600" b="0" i="0" dirty="0" err="1">
                <a:solidFill>
                  <a:srgbClr val="1C1D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Pharmacol</a:t>
            </a:r>
            <a:r>
              <a:rPr lang="en-GB" sz="1600" b="0" i="0" dirty="0">
                <a:solidFill>
                  <a:srgbClr val="1C1D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600" b="0" i="0" dirty="0" err="1">
                <a:solidFill>
                  <a:srgbClr val="1C1D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</a:t>
            </a:r>
            <a:r>
              <a:rPr lang="en-GB" sz="1600" b="0" i="0" dirty="0">
                <a:solidFill>
                  <a:srgbClr val="1C1D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., 108: 145-154. </a:t>
            </a:r>
            <a:r>
              <a:rPr lang="en-GB" sz="1600" b="0" i="0" u="none" strike="noStrike" dirty="0">
                <a:solidFill>
                  <a:srgbClr val="1678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https://doi.org/10.1002/cpt.1826</a:t>
            </a:r>
            <a:endParaRPr lang="en-GB" sz="1600" b="0" i="0" u="none" strike="noStrike" dirty="0">
              <a:solidFill>
                <a:srgbClr val="1678A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600" dirty="0">
              <a:solidFill>
                <a:srgbClr val="1678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Mittermaier, M., Raza, M.M. &amp; </a:t>
            </a:r>
            <a:r>
              <a:rPr lang="en-GB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Kvedar</a:t>
            </a: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J.C. Bias in AI-based models for medical applications: challenges and mitigation strategies. </a:t>
            </a:r>
            <a:r>
              <a:rPr lang="en-GB" sz="1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npj</a:t>
            </a:r>
            <a:r>
              <a:rPr lang="en-GB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Digit. Med.</a:t>
            </a: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6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113 (2023). https://</a:t>
            </a:r>
            <a:r>
              <a:rPr lang="en-GB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doi.org</a:t>
            </a: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/10.1038/s41746-023-00858-z</a:t>
            </a:r>
            <a:endParaRPr lang="en-GB" sz="1600" b="0" i="0" u="none" strike="noStrike" dirty="0">
              <a:solidFill>
                <a:srgbClr val="1678A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46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 descr="Heading"/>
          <p:cNvSpPr>
            <a:spLocks noGrp="1"/>
          </p:cNvSpPr>
          <p:nvPr>
            <p:ph type="title"/>
          </p:nvPr>
        </p:nvSpPr>
        <p:spPr>
          <a:xfrm>
            <a:off x="360000" y="899999"/>
            <a:ext cx="8999900" cy="545742"/>
          </a:xfrm>
        </p:spPr>
        <p:txBody>
          <a:bodyPr/>
          <a:lstStyle/>
          <a:p>
            <a:r>
              <a:rPr lang="en-GB" dirty="0"/>
              <a:t>Think AI/ML won’t impact you?</a:t>
            </a:r>
          </a:p>
        </p:txBody>
      </p:sp>
      <p:sp>
        <p:nvSpPr>
          <p:cNvPr id="12" name="Text Placeholder 11" descr="Text"/>
          <p:cNvSpPr>
            <a:spLocks noGrp="1"/>
          </p:cNvSpPr>
          <p:nvPr>
            <p:ph type="body" sz="quarter" idx="13"/>
          </p:nvPr>
        </p:nvSpPr>
        <p:spPr>
          <a:xfrm>
            <a:off x="360000" y="1683657"/>
            <a:ext cx="10711654" cy="4328343"/>
          </a:xfrm>
        </p:spPr>
        <p:txBody>
          <a:bodyPr/>
          <a:lstStyle/>
          <a:p>
            <a:r>
              <a:rPr lang="en-GB" dirty="0"/>
              <a:t>More available data means that methods need to become more computationally complex.</a:t>
            </a:r>
          </a:p>
          <a:p>
            <a:r>
              <a:rPr lang="en-GB" dirty="0"/>
              <a:t>Greater number of AI-backed tools for researchers to use to assist with everything from coding to paper writing to summarising papers. We need to think critically!</a:t>
            </a:r>
          </a:p>
          <a:p>
            <a:r>
              <a:rPr lang="en-GB" dirty="0"/>
              <a:t>AI use in the data itself. Huge rise in AI-enabled medical devices and this data could in future be more integrated into our studies.</a:t>
            </a:r>
          </a:p>
        </p:txBody>
      </p:sp>
    </p:spTree>
    <p:extLst>
      <p:ext uri="{BB962C8B-B14F-4D97-AF65-F5344CB8AC3E}">
        <p14:creationId xmlns:p14="http://schemas.microsoft.com/office/powerpoint/2010/main" val="420701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F3E4B62-6F5B-F610-4687-875FE54B5539}"/>
              </a:ext>
            </a:extLst>
          </p:cNvPr>
          <p:cNvSpPr/>
          <p:nvPr/>
        </p:nvSpPr>
        <p:spPr>
          <a:xfrm>
            <a:off x="556054" y="815547"/>
            <a:ext cx="5832389" cy="5684108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474D21-B8EF-6BB1-FA74-89F498150811}"/>
              </a:ext>
            </a:extLst>
          </p:cNvPr>
          <p:cNvSpPr/>
          <p:nvPr/>
        </p:nvSpPr>
        <p:spPr>
          <a:xfrm>
            <a:off x="1445741" y="2372497"/>
            <a:ext cx="4081848" cy="413127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ADF253-C53A-7DAC-C536-66AEACE79897}"/>
              </a:ext>
            </a:extLst>
          </p:cNvPr>
          <p:cNvSpPr/>
          <p:nvPr/>
        </p:nvSpPr>
        <p:spPr>
          <a:xfrm>
            <a:off x="2236574" y="4065373"/>
            <a:ext cx="2516658" cy="245487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B23D9-722F-CF4D-62CC-C0EF5147328A}"/>
              </a:ext>
            </a:extLst>
          </p:cNvPr>
          <p:cNvSpPr txBox="1"/>
          <p:nvPr/>
        </p:nvSpPr>
        <p:spPr>
          <a:xfrm>
            <a:off x="2137719" y="1149179"/>
            <a:ext cx="26937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Artificial Intelligence:</a:t>
            </a:r>
          </a:p>
          <a:p>
            <a:pPr algn="ctr"/>
            <a:r>
              <a:rPr lang="en-US" sz="1600" dirty="0"/>
              <a:t>Computational approaches attempting to mimic human </a:t>
            </a:r>
            <a:r>
              <a:rPr lang="en-US" sz="1600" dirty="0" err="1"/>
              <a:t>behaviour</a:t>
            </a:r>
            <a:r>
              <a:rPr lang="en-US" sz="1600" dirty="0"/>
              <a:t> and cognition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29202-0229-A844-15DE-E5D9A071C837}"/>
              </a:ext>
            </a:extLst>
          </p:cNvPr>
          <p:cNvSpPr txBox="1"/>
          <p:nvPr/>
        </p:nvSpPr>
        <p:spPr>
          <a:xfrm>
            <a:off x="2141838" y="2697893"/>
            <a:ext cx="26937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Machine Learning:</a:t>
            </a:r>
          </a:p>
          <a:p>
            <a:pPr algn="ctr"/>
            <a:r>
              <a:rPr lang="en-US" sz="1600" dirty="0"/>
              <a:t>Algorithms with the ability to learn (e.g. do not need to hard code all potential outcomes).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C7277E-9457-4720-52E3-43A2ADA04E7F}"/>
              </a:ext>
            </a:extLst>
          </p:cNvPr>
          <p:cNvSpPr txBox="1"/>
          <p:nvPr/>
        </p:nvSpPr>
        <p:spPr>
          <a:xfrm>
            <a:off x="2183027" y="4815017"/>
            <a:ext cx="2693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Deep Learning:</a:t>
            </a:r>
          </a:p>
          <a:p>
            <a:pPr algn="ctr"/>
            <a:r>
              <a:rPr lang="en-US" sz="1600" dirty="0"/>
              <a:t>Uses highly-flexible and complex algorithms with a ‘brain-like’ structure.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E1866-3D2F-02F4-B92B-687547F4C276}"/>
              </a:ext>
            </a:extLst>
          </p:cNvPr>
          <p:cNvSpPr txBox="1"/>
          <p:nvPr/>
        </p:nvSpPr>
        <p:spPr>
          <a:xfrm>
            <a:off x="7253415" y="1915297"/>
            <a:ext cx="4423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Supervised learning = learning by example</a:t>
            </a:r>
          </a:p>
          <a:p>
            <a:pPr algn="l"/>
            <a:r>
              <a:rPr lang="en-US" i="1" dirty="0"/>
              <a:t>e.g. image classification, prediction of stroke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Unsupervised learning = discovering patterns</a:t>
            </a:r>
          </a:p>
          <a:p>
            <a:pPr algn="l"/>
            <a:r>
              <a:rPr lang="en-US" i="1" dirty="0"/>
              <a:t>e.g. generative models for speech synthesis, clustering of patients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Reinforcement learning = feedback on right or wrong results</a:t>
            </a:r>
          </a:p>
          <a:p>
            <a:pPr algn="l"/>
            <a:r>
              <a:rPr lang="en-US" i="1" dirty="0"/>
              <a:t>e.g. learning to play a game, identifying tumours from images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D74CA0F-2754-6571-B52A-6005A4EA5521}"/>
              </a:ext>
            </a:extLst>
          </p:cNvPr>
          <p:cNvSpPr/>
          <p:nvPr/>
        </p:nvSpPr>
        <p:spPr>
          <a:xfrm>
            <a:off x="4942703" y="2977977"/>
            <a:ext cx="2261286" cy="10626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7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 descr="Heading"/>
          <p:cNvSpPr>
            <a:spLocks noGrp="1"/>
          </p:cNvSpPr>
          <p:nvPr>
            <p:ph type="title"/>
          </p:nvPr>
        </p:nvSpPr>
        <p:spPr>
          <a:xfrm>
            <a:off x="360000" y="899999"/>
            <a:ext cx="8999900" cy="545742"/>
          </a:xfrm>
        </p:spPr>
        <p:txBody>
          <a:bodyPr/>
          <a:lstStyle/>
          <a:p>
            <a:r>
              <a:rPr lang="en-GB" dirty="0"/>
              <a:t>What is deep learning?</a:t>
            </a:r>
          </a:p>
        </p:txBody>
      </p:sp>
      <p:sp>
        <p:nvSpPr>
          <p:cNvPr id="12" name="Text Placeholder 11" descr="Text"/>
          <p:cNvSpPr>
            <a:spLocks noGrp="1"/>
          </p:cNvSpPr>
          <p:nvPr>
            <p:ph type="body" sz="quarter" idx="13"/>
          </p:nvPr>
        </p:nvSpPr>
        <p:spPr>
          <a:xfrm>
            <a:off x="360000" y="1683657"/>
            <a:ext cx="6399146" cy="4328343"/>
          </a:xfrm>
        </p:spPr>
        <p:txBody>
          <a:bodyPr/>
          <a:lstStyle/>
          <a:p>
            <a:r>
              <a:rPr lang="en-GB" dirty="0"/>
              <a:t>Artificial neural networks with many layers.</a:t>
            </a:r>
          </a:p>
          <a:p>
            <a:r>
              <a:rPr lang="en-GB" dirty="0"/>
              <a:t>Includes feature engineering, which is the process of extracting and transforming variables from the raw data that can be used in models.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Deep Learning Spreads">
            <a:extLst>
              <a:ext uri="{FF2B5EF4-FFF2-40B4-BE49-F238E27FC236}">
                <a16:creationId xmlns:a16="http://schemas.microsoft.com/office/drawing/2014/main" id="{4FA46FDB-FE35-CC3E-8344-2668421BF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744" y="1902941"/>
            <a:ext cx="5166129" cy="285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2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 descr="Heading"/>
          <p:cNvSpPr>
            <a:spLocks noGrp="1"/>
          </p:cNvSpPr>
          <p:nvPr>
            <p:ph type="title"/>
          </p:nvPr>
        </p:nvSpPr>
        <p:spPr>
          <a:xfrm>
            <a:off x="360000" y="899999"/>
            <a:ext cx="8999900" cy="545742"/>
          </a:xfrm>
        </p:spPr>
        <p:txBody>
          <a:bodyPr/>
          <a:lstStyle/>
          <a:p>
            <a:r>
              <a:rPr lang="en-GB" dirty="0"/>
              <a:t>What is deep learning?</a:t>
            </a:r>
          </a:p>
        </p:txBody>
      </p:sp>
      <p:sp>
        <p:nvSpPr>
          <p:cNvPr id="12" name="Text Placeholder 11" descr="Text"/>
          <p:cNvSpPr>
            <a:spLocks noGrp="1"/>
          </p:cNvSpPr>
          <p:nvPr>
            <p:ph type="body" sz="quarter" idx="13"/>
          </p:nvPr>
        </p:nvSpPr>
        <p:spPr>
          <a:xfrm>
            <a:off x="359999" y="1683657"/>
            <a:ext cx="11020573" cy="432834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Deep learning is very computationally intensive compared to other machine learning methods.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Therefore, it is best to use when:</a:t>
            </a:r>
          </a:p>
          <a:p>
            <a:pPr marL="457200" indent="-457200">
              <a:buAutoNum type="arabicPeriod"/>
            </a:pPr>
            <a:r>
              <a:rPr lang="en-GB" dirty="0"/>
              <a:t>There are a large number of examples (ideally, in the millions). Deep learning takes a ‘start from scratch’ approach to learning.</a:t>
            </a:r>
          </a:p>
          <a:p>
            <a:pPr marL="457200" indent="-457200">
              <a:buAutoNum type="arabicPeriod"/>
            </a:pPr>
            <a:r>
              <a:rPr lang="en-GB" dirty="0"/>
              <a:t>There is either complex model input or output (e.g. images/video, audio, sensor data, free text).</a:t>
            </a:r>
          </a:p>
          <a:p>
            <a:pPr marL="457200" indent="-457200">
              <a:buAutoNum type="arabicPeriod"/>
            </a:pPr>
            <a:endParaRPr lang="en-GB" dirty="0"/>
          </a:p>
          <a:p>
            <a:pPr marL="457200" indent="-457200"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83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 descr="Heading">
            <a:extLst>
              <a:ext uri="{FF2B5EF4-FFF2-40B4-BE49-F238E27FC236}">
                <a16:creationId xmlns:a16="http://schemas.microsoft.com/office/drawing/2014/main" id="{7E97EB02-45C2-9F53-4A52-86D85D4F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899999"/>
            <a:ext cx="10328595" cy="545742"/>
          </a:xfrm>
        </p:spPr>
        <p:txBody>
          <a:bodyPr/>
          <a:lstStyle/>
          <a:p>
            <a:pPr algn="ctr"/>
            <a:r>
              <a:rPr lang="en-GB" dirty="0"/>
              <a:t>Feed Forward Neural Networks</a:t>
            </a:r>
          </a:p>
        </p:txBody>
      </p:sp>
      <p:pic>
        <p:nvPicPr>
          <p:cNvPr id="7" name="Picture 6" descr="A diagram of a network&#10;&#10;Description automatically generated">
            <a:extLst>
              <a:ext uri="{FF2B5EF4-FFF2-40B4-BE49-F238E27FC236}">
                <a16:creationId xmlns:a16="http://schemas.microsoft.com/office/drawing/2014/main" id="{CDDED597-79A2-8980-0008-819191D68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395" y="1642174"/>
            <a:ext cx="6328204" cy="5074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747DCA-E85D-9F2A-8556-25D6223E6754}"/>
              </a:ext>
            </a:extLst>
          </p:cNvPr>
          <p:cNvSpPr txBox="1"/>
          <p:nvPr/>
        </p:nvSpPr>
        <p:spPr>
          <a:xfrm>
            <a:off x="522514" y="3164114"/>
            <a:ext cx="92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Nodes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4C2BF-4C6F-FB80-C1C4-FDD712D98755}"/>
              </a:ext>
            </a:extLst>
          </p:cNvPr>
          <p:cNvSpPr txBox="1"/>
          <p:nvPr/>
        </p:nvSpPr>
        <p:spPr>
          <a:xfrm>
            <a:off x="2677886" y="1792514"/>
            <a:ext cx="92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Edges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07A960-58C9-1F88-FE20-A7A9BC4676B0}"/>
              </a:ext>
            </a:extLst>
          </p:cNvPr>
          <p:cNvCxnSpPr/>
          <p:nvPr/>
        </p:nvCxnSpPr>
        <p:spPr>
          <a:xfrm>
            <a:off x="3091543" y="2162629"/>
            <a:ext cx="145143" cy="63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8809B0-D25D-3834-6E9F-5F505751541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86972" y="3533446"/>
            <a:ext cx="1422596" cy="12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1" descr="Text">
            <a:extLst>
              <a:ext uri="{FF2B5EF4-FFF2-40B4-BE49-F238E27FC236}">
                <a16:creationId xmlns:a16="http://schemas.microsoft.com/office/drawing/2014/main" id="{77988AD2-2888-A760-F922-9A70FC251D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98261" y="1584802"/>
            <a:ext cx="3719384" cy="4328343"/>
          </a:xfrm>
        </p:spPr>
        <p:txBody>
          <a:bodyPr/>
          <a:lstStyle/>
          <a:p>
            <a:r>
              <a:rPr lang="en-GB" dirty="0"/>
              <a:t>Every node is </a:t>
            </a:r>
            <a:r>
              <a:rPr lang="en-GB" b="1" dirty="0"/>
              <a:t>fully connected.</a:t>
            </a:r>
            <a:endParaRPr lang="en-GB" dirty="0"/>
          </a:p>
          <a:p>
            <a:r>
              <a:rPr lang="en-GB" dirty="0"/>
              <a:t>Every edge has an </a:t>
            </a:r>
            <a:r>
              <a:rPr lang="en-GB" b="1" dirty="0"/>
              <a:t>associated weight </a:t>
            </a:r>
            <a:r>
              <a:rPr lang="en-GB" dirty="0"/>
              <a:t>assigned to it.</a:t>
            </a:r>
          </a:p>
          <a:p>
            <a:r>
              <a:rPr lang="en-GB" dirty="0"/>
              <a:t>Single output node = binary prediction.</a:t>
            </a:r>
          </a:p>
          <a:p>
            <a:r>
              <a:rPr lang="en-GB" dirty="0"/>
              <a:t>Input layer is a numerical representation (e.g. each node could represent a picture).</a:t>
            </a:r>
          </a:p>
          <a:p>
            <a:r>
              <a:rPr lang="en-GB" dirty="0"/>
              <a:t>No fixed rule on deciding on the number of hidden layers but &gt;2 = deep.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929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2B2177B-EC0E-A3FD-9EF8-7B7BB79F44D2}"/>
              </a:ext>
            </a:extLst>
          </p:cNvPr>
          <p:cNvSpPr/>
          <p:nvPr/>
        </p:nvSpPr>
        <p:spPr>
          <a:xfrm>
            <a:off x="4707924" y="1841157"/>
            <a:ext cx="2557849" cy="249606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2504ED-9AA6-5358-DD65-D6416E3F49BB}"/>
              </a:ext>
            </a:extLst>
          </p:cNvPr>
          <p:cNvSpPr/>
          <p:nvPr/>
        </p:nvSpPr>
        <p:spPr>
          <a:xfrm>
            <a:off x="2759676" y="1610497"/>
            <a:ext cx="687860" cy="687859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8147C5-D000-02AF-20A7-FF3BDB1B3B4B}"/>
              </a:ext>
            </a:extLst>
          </p:cNvPr>
          <p:cNvSpPr/>
          <p:nvPr/>
        </p:nvSpPr>
        <p:spPr>
          <a:xfrm>
            <a:off x="2763795" y="2788508"/>
            <a:ext cx="687860" cy="687859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652F34-30A6-9DB4-33F9-B79BC20726E1}"/>
              </a:ext>
            </a:extLst>
          </p:cNvPr>
          <p:cNvSpPr/>
          <p:nvPr/>
        </p:nvSpPr>
        <p:spPr>
          <a:xfrm>
            <a:off x="2788509" y="4061254"/>
            <a:ext cx="687860" cy="687859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C072309-AFCC-206A-EB9A-9FC42C6D742A}"/>
              </a:ext>
            </a:extLst>
          </p:cNvPr>
          <p:cNvSpPr/>
          <p:nvPr/>
        </p:nvSpPr>
        <p:spPr>
          <a:xfrm>
            <a:off x="7278129" y="2804983"/>
            <a:ext cx="2483708" cy="6178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9C3827-195E-2DB2-D3A3-FB742E484F48}"/>
              </a:ext>
            </a:extLst>
          </p:cNvPr>
          <p:cNvCxnSpPr>
            <a:stCxn id="6" idx="6"/>
          </p:cNvCxnSpPr>
          <p:nvPr/>
        </p:nvCxnSpPr>
        <p:spPr>
          <a:xfrm>
            <a:off x="3447536" y="1954427"/>
            <a:ext cx="1445740" cy="49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89E3EE-064A-3ED6-1578-B2E9D771ADEC}"/>
              </a:ext>
            </a:extLst>
          </p:cNvPr>
          <p:cNvCxnSpPr>
            <a:stCxn id="7" idx="6"/>
            <a:endCxn id="5" idx="2"/>
          </p:cNvCxnSpPr>
          <p:nvPr/>
        </p:nvCxnSpPr>
        <p:spPr>
          <a:xfrm flipV="1">
            <a:off x="3451655" y="3089190"/>
            <a:ext cx="1256269" cy="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368621-6E40-2CA1-63DC-A83182A3B304}"/>
              </a:ext>
            </a:extLst>
          </p:cNvPr>
          <p:cNvCxnSpPr>
            <a:stCxn id="8" idx="6"/>
          </p:cNvCxnSpPr>
          <p:nvPr/>
        </p:nvCxnSpPr>
        <p:spPr>
          <a:xfrm flipV="1">
            <a:off x="3476369" y="3768811"/>
            <a:ext cx="1404550" cy="63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B66894-D467-DD06-F8BC-4695F76E374E}"/>
              </a:ext>
            </a:extLst>
          </p:cNvPr>
          <p:cNvSpPr txBox="1"/>
          <p:nvPr/>
        </p:nvSpPr>
        <p:spPr>
          <a:xfrm>
            <a:off x="2310713" y="1112107"/>
            <a:ext cx="139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Input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6406-D8B9-981F-7928-430FD173FDD5}"/>
              </a:ext>
            </a:extLst>
          </p:cNvPr>
          <p:cNvSpPr txBox="1"/>
          <p:nvPr/>
        </p:nvSpPr>
        <p:spPr>
          <a:xfrm>
            <a:off x="5156885" y="1128582"/>
            <a:ext cx="172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Hidden layers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C795DF-4425-B767-F5D8-2B7EB36FD95B}"/>
              </a:ext>
            </a:extLst>
          </p:cNvPr>
          <p:cNvSpPr txBox="1"/>
          <p:nvPr/>
        </p:nvSpPr>
        <p:spPr>
          <a:xfrm>
            <a:off x="2434281" y="5325762"/>
            <a:ext cx="2038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Input layer value x the weights</a:t>
            </a:r>
          </a:p>
        </p:txBody>
      </p:sp>
    </p:spTree>
    <p:extLst>
      <p:ext uri="{BB962C8B-B14F-4D97-AF65-F5344CB8AC3E}">
        <p14:creationId xmlns:p14="http://schemas.microsoft.com/office/powerpoint/2010/main" val="246982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2B2177B-EC0E-A3FD-9EF8-7B7BB79F44D2}"/>
              </a:ext>
            </a:extLst>
          </p:cNvPr>
          <p:cNvSpPr/>
          <p:nvPr/>
        </p:nvSpPr>
        <p:spPr>
          <a:xfrm>
            <a:off x="4707924" y="1841157"/>
            <a:ext cx="2557849" cy="249606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2504ED-9AA6-5358-DD65-D6416E3F49BB}"/>
              </a:ext>
            </a:extLst>
          </p:cNvPr>
          <p:cNvSpPr/>
          <p:nvPr/>
        </p:nvSpPr>
        <p:spPr>
          <a:xfrm>
            <a:off x="2759676" y="1610497"/>
            <a:ext cx="687860" cy="687859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8147C5-D000-02AF-20A7-FF3BDB1B3B4B}"/>
              </a:ext>
            </a:extLst>
          </p:cNvPr>
          <p:cNvSpPr/>
          <p:nvPr/>
        </p:nvSpPr>
        <p:spPr>
          <a:xfrm>
            <a:off x="2763795" y="2788508"/>
            <a:ext cx="687860" cy="687859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652F34-30A6-9DB4-33F9-B79BC20726E1}"/>
              </a:ext>
            </a:extLst>
          </p:cNvPr>
          <p:cNvSpPr/>
          <p:nvPr/>
        </p:nvSpPr>
        <p:spPr>
          <a:xfrm>
            <a:off x="2788509" y="4061254"/>
            <a:ext cx="687860" cy="687859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C072309-AFCC-206A-EB9A-9FC42C6D742A}"/>
              </a:ext>
            </a:extLst>
          </p:cNvPr>
          <p:cNvSpPr/>
          <p:nvPr/>
        </p:nvSpPr>
        <p:spPr>
          <a:xfrm>
            <a:off x="7278129" y="2804983"/>
            <a:ext cx="2483708" cy="6178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9C3827-195E-2DB2-D3A3-FB742E484F48}"/>
              </a:ext>
            </a:extLst>
          </p:cNvPr>
          <p:cNvCxnSpPr>
            <a:stCxn id="6" idx="6"/>
          </p:cNvCxnSpPr>
          <p:nvPr/>
        </p:nvCxnSpPr>
        <p:spPr>
          <a:xfrm>
            <a:off x="3447536" y="1954427"/>
            <a:ext cx="1445740" cy="49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89E3EE-064A-3ED6-1578-B2E9D771ADEC}"/>
              </a:ext>
            </a:extLst>
          </p:cNvPr>
          <p:cNvCxnSpPr>
            <a:stCxn id="7" idx="6"/>
            <a:endCxn id="5" idx="2"/>
          </p:cNvCxnSpPr>
          <p:nvPr/>
        </p:nvCxnSpPr>
        <p:spPr>
          <a:xfrm flipV="1">
            <a:off x="3451655" y="3089190"/>
            <a:ext cx="1256269" cy="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368621-6E40-2CA1-63DC-A83182A3B304}"/>
              </a:ext>
            </a:extLst>
          </p:cNvPr>
          <p:cNvCxnSpPr>
            <a:stCxn id="8" idx="6"/>
          </p:cNvCxnSpPr>
          <p:nvPr/>
        </p:nvCxnSpPr>
        <p:spPr>
          <a:xfrm flipV="1">
            <a:off x="3476369" y="3768811"/>
            <a:ext cx="1404550" cy="63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B66894-D467-DD06-F8BC-4695F76E374E}"/>
              </a:ext>
            </a:extLst>
          </p:cNvPr>
          <p:cNvSpPr txBox="1"/>
          <p:nvPr/>
        </p:nvSpPr>
        <p:spPr>
          <a:xfrm>
            <a:off x="2310713" y="1112107"/>
            <a:ext cx="139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Input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6406-D8B9-981F-7928-430FD173FDD5}"/>
              </a:ext>
            </a:extLst>
          </p:cNvPr>
          <p:cNvSpPr txBox="1"/>
          <p:nvPr/>
        </p:nvSpPr>
        <p:spPr>
          <a:xfrm>
            <a:off x="5156885" y="1128582"/>
            <a:ext cx="172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Hidden layers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C795DF-4425-B767-F5D8-2B7EB36FD95B}"/>
              </a:ext>
            </a:extLst>
          </p:cNvPr>
          <p:cNvSpPr txBox="1"/>
          <p:nvPr/>
        </p:nvSpPr>
        <p:spPr>
          <a:xfrm>
            <a:off x="5103341" y="4596713"/>
            <a:ext cx="2038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Produce a single weighted sum of the products</a:t>
            </a:r>
          </a:p>
        </p:txBody>
      </p:sp>
    </p:spTree>
    <p:extLst>
      <p:ext uri="{BB962C8B-B14F-4D97-AF65-F5344CB8AC3E}">
        <p14:creationId xmlns:p14="http://schemas.microsoft.com/office/powerpoint/2010/main" val="106032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2B2177B-EC0E-A3FD-9EF8-7B7BB79F44D2}"/>
              </a:ext>
            </a:extLst>
          </p:cNvPr>
          <p:cNvSpPr/>
          <p:nvPr/>
        </p:nvSpPr>
        <p:spPr>
          <a:xfrm>
            <a:off x="4707924" y="1841157"/>
            <a:ext cx="2557849" cy="249606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2504ED-9AA6-5358-DD65-D6416E3F49BB}"/>
              </a:ext>
            </a:extLst>
          </p:cNvPr>
          <p:cNvSpPr/>
          <p:nvPr/>
        </p:nvSpPr>
        <p:spPr>
          <a:xfrm>
            <a:off x="2759676" y="1610497"/>
            <a:ext cx="687860" cy="687859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8147C5-D000-02AF-20A7-FF3BDB1B3B4B}"/>
              </a:ext>
            </a:extLst>
          </p:cNvPr>
          <p:cNvSpPr/>
          <p:nvPr/>
        </p:nvSpPr>
        <p:spPr>
          <a:xfrm>
            <a:off x="2763795" y="2788508"/>
            <a:ext cx="687860" cy="687859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652F34-30A6-9DB4-33F9-B79BC20726E1}"/>
              </a:ext>
            </a:extLst>
          </p:cNvPr>
          <p:cNvSpPr/>
          <p:nvPr/>
        </p:nvSpPr>
        <p:spPr>
          <a:xfrm>
            <a:off x="2788509" y="4061254"/>
            <a:ext cx="687860" cy="687859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C072309-AFCC-206A-EB9A-9FC42C6D742A}"/>
              </a:ext>
            </a:extLst>
          </p:cNvPr>
          <p:cNvSpPr/>
          <p:nvPr/>
        </p:nvSpPr>
        <p:spPr>
          <a:xfrm>
            <a:off x="7278129" y="2804983"/>
            <a:ext cx="2483708" cy="6178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9C3827-195E-2DB2-D3A3-FB742E484F48}"/>
              </a:ext>
            </a:extLst>
          </p:cNvPr>
          <p:cNvCxnSpPr>
            <a:stCxn id="6" idx="6"/>
          </p:cNvCxnSpPr>
          <p:nvPr/>
        </p:nvCxnSpPr>
        <p:spPr>
          <a:xfrm>
            <a:off x="3447536" y="1954427"/>
            <a:ext cx="1445740" cy="49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89E3EE-064A-3ED6-1578-B2E9D771ADEC}"/>
              </a:ext>
            </a:extLst>
          </p:cNvPr>
          <p:cNvCxnSpPr>
            <a:stCxn id="7" idx="6"/>
            <a:endCxn id="5" idx="2"/>
          </p:cNvCxnSpPr>
          <p:nvPr/>
        </p:nvCxnSpPr>
        <p:spPr>
          <a:xfrm flipV="1">
            <a:off x="3451655" y="3089190"/>
            <a:ext cx="1256269" cy="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368621-6E40-2CA1-63DC-A83182A3B304}"/>
              </a:ext>
            </a:extLst>
          </p:cNvPr>
          <p:cNvCxnSpPr>
            <a:stCxn id="8" idx="6"/>
          </p:cNvCxnSpPr>
          <p:nvPr/>
        </p:nvCxnSpPr>
        <p:spPr>
          <a:xfrm flipV="1">
            <a:off x="3476369" y="3768811"/>
            <a:ext cx="1404550" cy="63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B66894-D467-DD06-F8BC-4695F76E374E}"/>
              </a:ext>
            </a:extLst>
          </p:cNvPr>
          <p:cNvSpPr txBox="1"/>
          <p:nvPr/>
        </p:nvSpPr>
        <p:spPr>
          <a:xfrm>
            <a:off x="2310713" y="1112107"/>
            <a:ext cx="139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Input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6406-D8B9-981F-7928-430FD173FDD5}"/>
              </a:ext>
            </a:extLst>
          </p:cNvPr>
          <p:cNvSpPr txBox="1"/>
          <p:nvPr/>
        </p:nvSpPr>
        <p:spPr>
          <a:xfrm>
            <a:off x="5156885" y="1128582"/>
            <a:ext cx="172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Hidden layers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C795DF-4425-B767-F5D8-2B7EB36FD95B}"/>
              </a:ext>
            </a:extLst>
          </p:cNvPr>
          <p:cNvSpPr txBox="1"/>
          <p:nvPr/>
        </p:nvSpPr>
        <p:spPr>
          <a:xfrm>
            <a:off x="7216347" y="3571102"/>
            <a:ext cx="4423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Activation function allows us to work with non-linear outputs. This output is then passed onto all the nodes in the next hidden layer.</a:t>
            </a:r>
          </a:p>
        </p:txBody>
      </p:sp>
    </p:spTree>
    <p:extLst>
      <p:ext uri="{BB962C8B-B14F-4D97-AF65-F5344CB8AC3E}">
        <p14:creationId xmlns:p14="http://schemas.microsoft.com/office/powerpoint/2010/main" val="1302354541"/>
      </p:ext>
    </p:extLst>
  </p:cSld>
  <p:clrMapOvr>
    <a:masterClrMapping/>
  </p:clrMapOvr>
</p:sld>
</file>

<file path=ppt/theme/theme1.xml><?xml version="1.0" encoding="utf-8"?>
<a:theme xmlns:a="http://schemas.openxmlformats.org/drawingml/2006/main" name="UCL_Black_Slide_Theme">
  <a:themeElements>
    <a:clrScheme name="UCL Black Theme">
      <a:dk1>
        <a:sysClr val="windowText" lastClr="000000"/>
      </a:dk1>
      <a:lt1>
        <a:srgbClr val="FFFFFF"/>
      </a:lt1>
      <a:dk2>
        <a:srgbClr val="000000"/>
      </a:dk2>
      <a:lt2>
        <a:srgbClr val="E6E6E6"/>
      </a:lt2>
      <a:accent1>
        <a:srgbClr val="F6BE00"/>
      </a:accent1>
      <a:accent2>
        <a:srgbClr val="B5BD00"/>
      </a:accent2>
      <a:accent3>
        <a:srgbClr val="A4DBE8"/>
      </a:accent3>
      <a:accent4>
        <a:srgbClr val="8C8279"/>
      </a:accent4>
      <a:accent5>
        <a:srgbClr val="EA7600"/>
      </a:accent5>
      <a:accent6>
        <a:srgbClr val="E03C31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custClrLst>
    <a:custClr name="name of colour">
      <a:srgbClr val="000000"/>
    </a:custClr>
  </a:custClrLst>
  <a:extLst>
    <a:ext uri="{05A4C25C-085E-4340-85A3-A5531E510DB2}">
      <thm15:themeFamily xmlns:thm15="http://schemas.microsoft.com/office/thememl/2012/main" name="UCL_Slide_Master_Purple_Vibrant" id="{9EDDA4A8-55F0-2040-AD9B-66D2D612AD8F}" vid="{362F8309-A915-C94D-A592-74FED24485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1551</TotalTime>
  <Words>1270</Words>
  <Application>Microsoft Macintosh PowerPoint</Application>
  <PresentationFormat>Widescreen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UCL_Black_Slide_Theme</vt:lpstr>
      <vt:lpstr>Deep Learning and Critically Assessing ML/AI Studies in Healthcare</vt:lpstr>
      <vt:lpstr>Think AI/ML won’t impact you?</vt:lpstr>
      <vt:lpstr>PowerPoint Presentation</vt:lpstr>
      <vt:lpstr>What is deep learning?</vt:lpstr>
      <vt:lpstr>What is deep learning?</vt:lpstr>
      <vt:lpstr>Feed Forward Neural Networks</vt:lpstr>
      <vt:lpstr>PowerPoint Presentation</vt:lpstr>
      <vt:lpstr>PowerPoint Presentation</vt:lpstr>
      <vt:lpstr>PowerPoint Presentation</vt:lpstr>
      <vt:lpstr>PowerPoint Presentation</vt:lpstr>
      <vt:lpstr>How are weights learned?</vt:lpstr>
      <vt:lpstr>Gradient Descent</vt:lpstr>
      <vt:lpstr>Hyperparameters</vt:lpstr>
      <vt:lpstr>Sequence Models</vt:lpstr>
      <vt:lpstr>PowerPoint Presentation</vt:lpstr>
      <vt:lpstr>Hallucinations</vt:lpstr>
      <vt:lpstr>Being Critical About ML/AI Use in Studies</vt:lpstr>
      <vt:lpstr>PowerPoint Presentation</vt:lpstr>
      <vt:lpstr>References</vt:lpstr>
    </vt:vector>
  </TitlesOfParts>
  <Company>University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Petterson, Helen</dc:creator>
  <cp:lastModifiedBy>Bryant, Olivia Kate</cp:lastModifiedBy>
  <cp:revision>47</cp:revision>
  <dcterms:created xsi:type="dcterms:W3CDTF">2020-09-10T09:35:54Z</dcterms:created>
  <dcterms:modified xsi:type="dcterms:W3CDTF">2023-11-09T11:45:26Z</dcterms:modified>
</cp:coreProperties>
</file>