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6A01F-DC88-470E-A4C3-67133C91E079}" v="1" dt="2022-08-05T16:21:24.851"/>
    <p1510:client id="{B43AB64A-7A06-4205-81B4-D72BD8C6CBF0}" v="75" dt="2022-08-05T16:13:48.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vert="horz" lIns="91440" tIns="45720" rIns="91440" bIns="45720" rtlCol="0">
            <a:normAutofit/>
          </a:bodyPr>
          <a:lstStyle/>
          <a:p>
            <a:r>
              <a:rPr lang="en-US" sz="2000">
                <a:solidFill>
                  <a:srgbClr val="080808"/>
                </a:solidFill>
                <a:cs typeface="Calibri"/>
              </a:rPr>
              <a:t>Ryan Croasdale</a:t>
            </a: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Stroke Prediction Model</a:t>
            </a:r>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FB0905-EA7D-0878-21C8-E3C2059A6BA1}"/>
              </a:ext>
            </a:extLst>
          </p:cNvPr>
          <p:cNvSpPr>
            <a:spLocks noGrp="1"/>
          </p:cNvSpPr>
          <p:nvPr>
            <p:ph type="title"/>
          </p:nvPr>
        </p:nvSpPr>
        <p:spPr>
          <a:xfrm>
            <a:off x="643468" y="621792"/>
            <a:ext cx="4989890" cy="5413248"/>
          </a:xfrm>
        </p:spPr>
        <p:txBody>
          <a:bodyPr>
            <a:normAutofit/>
          </a:bodyPr>
          <a:lstStyle/>
          <a:p>
            <a:r>
              <a:rPr lang="en-US" sz="3600">
                <a:cs typeface="Calibri Light"/>
              </a:rPr>
              <a:t>Project Description</a:t>
            </a:r>
            <a:endParaRPr lang="en-US" sz="3600"/>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5654BE4-EFC9-375C-35C4-CF3D880A56D8}"/>
              </a:ext>
            </a:extLst>
          </p:cNvPr>
          <p:cNvSpPr>
            <a:spLocks noGrp="1"/>
          </p:cNvSpPr>
          <p:nvPr>
            <p:ph idx="1"/>
          </p:nvPr>
        </p:nvSpPr>
        <p:spPr>
          <a:xfrm>
            <a:off x="6096000" y="643466"/>
            <a:ext cx="5452532" cy="5571065"/>
          </a:xfrm>
          <a:noFill/>
        </p:spPr>
        <p:txBody>
          <a:bodyPr vert="horz" lIns="91440" tIns="45720" rIns="91440" bIns="45720" rtlCol="0" anchor="ctr">
            <a:normAutofit/>
          </a:bodyPr>
          <a:lstStyle/>
          <a:p>
            <a:r>
              <a:rPr lang="en-US" sz="2000">
                <a:ea typeface="+mn-lt"/>
                <a:cs typeface="+mn-lt"/>
              </a:rPr>
              <a:t>The data scientists at World Health Organization have collected 12 pieces of information from 583 individuals. The aim is to build a predictive model and find out trends among the individuals.</a:t>
            </a:r>
            <a:endParaRPr lang="en-US" sz="2000"/>
          </a:p>
        </p:txBody>
      </p:sp>
    </p:spTree>
    <p:extLst>
      <p:ext uri="{BB962C8B-B14F-4D97-AF65-F5344CB8AC3E}">
        <p14:creationId xmlns:p14="http://schemas.microsoft.com/office/powerpoint/2010/main" val="371357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23EACB-ED66-B81F-88AF-51BE446D0C94}"/>
              </a:ext>
            </a:extLst>
          </p:cNvPr>
          <p:cNvSpPr>
            <a:spLocks noGrp="1"/>
          </p:cNvSpPr>
          <p:nvPr>
            <p:ph type="title"/>
          </p:nvPr>
        </p:nvSpPr>
        <p:spPr>
          <a:xfrm>
            <a:off x="643468" y="621792"/>
            <a:ext cx="4989890" cy="5413248"/>
          </a:xfrm>
        </p:spPr>
        <p:txBody>
          <a:bodyPr>
            <a:normAutofit/>
          </a:bodyPr>
          <a:lstStyle/>
          <a:p>
            <a:r>
              <a:rPr lang="en-US" sz="3600" b="1"/>
              <a:t>Context</a:t>
            </a:r>
            <a:endParaRPr lang="en-US" sz="3600"/>
          </a:p>
          <a:p>
            <a:endParaRPr lang="en-US" sz="3600">
              <a:cs typeface="Calibri Light"/>
            </a:endParaRP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31B3809-981C-8F41-16FA-AA06343E85B0}"/>
              </a:ext>
            </a:extLst>
          </p:cNvPr>
          <p:cNvSpPr>
            <a:spLocks noGrp="1"/>
          </p:cNvSpPr>
          <p:nvPr>
            <p:ph idx="1"/>
          </p:nvPr>
        </p:nvSpPr>
        <p:spPr>
          <a:xfrm>
            <a:off x="6096000" y="643466"/>
            <a:ext cx="5452532" cy="5571065"/>
          </a:xfrm>
          <a:noFill/>
        </p:spPr>
        <p:txBody>
          <a:bodyPr vert="horz" lIns="91440" tIns="45720" rIns="91440" bIns="45720" rtlCol="0" anchor="ctr">
            <a:normAutofit/>
          </a:bodyPr>
          <a:lstStyle/>
          <a:p>
            <a:r>
              <a:rPr lang="en-US" sz="2000">
                <a:ea typeface="+mn-lt"/>
                <a:cs typeface="+mn-lt"/>
              </a:rPr>
              <a:t>According to the World Health Organization (WHO) stroke is the 2nd leading cause of death globally, responsible for approximately 11% of total deaths. This dataset is used to predict whether a patient is likely to get stroke based on the input parameters like gender, age, various diseases, and smoking status. Each row in the data provides relavant information about the patient.</a:t>
            </a:r>
          </a:p>
        </p:txBody>
      </p:sp>
    </p:spTree>
    <p:extLst>
      <p:ext uri="{BB962C8B-B14F-4D97-AF65-F5344CB8AC3E}">
        <p14:creationId xmlns:p14="http://schemas.microsoft.com/office/powerpoint/2010/main" val="184627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9B9766-3DD5-CBC0-0174-B11C0971313E}"/>
              </a:ext>
            </a:extLst>
          </p:cNvPr>
          <p:cNvSpPr>
            <a:spLocks noGrp="1"/>
          </p:cNvSpPr>
          <p:nvPr>
            <p:ph type="title"/>
          </p:nvPr>
        </p:nvSpPr>
        <p:spPr>
          <a:xfrm>
            <a:off x="643468" y="621792"/>
            <a:ext cx="4989890" cy="5413248"/>
          </a:xfrm>
        </p:spPr>
        <p:txBody>
          <a:bodyPr>
            <a:normAutofit/>
          </a:bodyPr>
          <a:lstStyle/>
          <a:p>
            <a:r>
              <a:rPr lang="en-US" sz="3600" b="1"/>
              <a:t>Methods</a:t>
            </a:r>
            <a:endParaRPr lang="en-US" sz="3600"/>
          </a:p>
          <a:p>
            <a:endParaRPr lang="en-US" sz="3600">
              <a:cs typeface="Calibri Light"/>
            </a:endParaRP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C5FDD42-C8F0-27D9-0F99-D7A5E293A792}"/>
              </a:ext>
            </a:extLst>
          </p:cNvPr>
          <p:cNvSpPr>
            <a:spLocks noGrp="1"/>
          </p:cNvSpPr>
          <p:nvPr>
            <p:ph idx="1"/>
          </p:nvPr>
        </p:nvSpPr>
        <p:spPr>
          <a:xfrm>
            <a:off x="6096000" y="643466"/>
            <a:ext cx="5452532" cy="5571065"/>
          </a:xfrm>
          <a:noFill/>
        </p:spPr>
        <p:txBody>
          <a:bodyPr vert="horz" lIns="91440" tIns="45720" rIns="91440" bIns="45720" rtlCol="0" anchor="ctr">
            <a:normAutofit/>
          </a:bodyPr>
          <a:lstStyle/>
          <a:p>
            <a:r>
              <a:rPr lang="en-US" sz="2000">
                <a:ea typeface="+mn-lt"/>
                <a:cs typeface="+mn-lt"/>
              </a:rPr>
              <a:t>After cleaning the data and completing preprocessing, I used a Random Forest Classifier, KNN Model, Log Reg Model, Decision Tree Classifier, and a Soft Voting Classifier Model and with tuning to evaluate the dataset. I further went onto use PCA with a KNN model, and then Feature Engineering with a Random Forest Classifier to try to improve overall metrics.</a:t>
            </a:r>
            <a:endParaRPr lang="en-US" sz="2000"/>
          </a:p>
        </p:txBody>
      </p:sp>
    </p:spTree>
    <p:extLst>
      <p:ext uri="{BB962C8B-B14F-4D97-AF65-F5344CB8AC3E}">
        <p14:creationId xmlns:p14="http://schemas.microsoft.com/office/powerpoint/2010/main" val="410677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unburst chart&#10;&#10;Description automatically generated">
            <a:extLst>
              <a:ext uri="{FF2B5EF4-FFF2-40B4-BE49-F238E27FC236}">
                <a16:creationId xmlns:a16="http://schemas.microsoft.com/office/drawing/2014/main" id="{EF9A9CA7-86FF-9441-6AC8-0CBA81CE9D57}"/>
              </a:ext>
            </a:extLst>
          </p:cNvPr>
          <p:cNvPicPr>
            <a:picLocks noGrp="1" noChangeAspect="1"/>
          </p:cNvPicPr>
          <p:nvPr>
            <p:ph idx="1"/>
          </p:nvPr>
        </p:nvPicPr>
        <p:blipFill>
          <a:blip r:embed="rId2"/>
          <a:stretch>
            <a:fillRect/>
          </a:stretch>
        </p:blipFill>
        <p:spPr>
          <a:xfrm>
            <a:off x="643467" y="1834133"/>
            <a:ext cx="10905066" cy="318973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333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Bar chart&#10;&#10;Description automatically generated">
            <a:extLst>
              <a:ext uri="{FF2B5EF4-FFF2-40B4-BE49-F238E27FC236}">
                <a16:creationId xmlns:a16="http://schemas.microsoft.com/office/drawing/2014/main" id="{2EE41250-87FB-AA22-A11A-8CFF6A886CAB}"/>
              </a:ext>
            </a:extLst>
          </p:cNvPr>
          <p:cNvPicPr>
            <a:picLocks noGrp="1" noChangeAspect="1"/>
          </p:cNvPicPr>
          <p:nvPr>
            <p:ph idx="1"/>
          </p:nvPr>
        </p:nvPicPr>
        <p:blipFill>
          <a:blip r:embed="rId2"/>
          <a:stretch>
            <a:fillRect/>
          </a:stretch>
        </p:blipFill>
        <p:spPr>
          <a:xfrm>
            <a:off x="643467" y="1643295"/>
            <a:ext cx="10905066" cy="3571408"/>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132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4B265F-D580-D86C-C36E-E00B2BD47DD4}"/>
              </a:ext>
            </a:extLst>
          </p:cNvPr>
          <p:cNvSpPr>
            <a:spLocks noGrp="1"/>
          </p:cNvSpPr>
          <p:nvPr>
            <p:ph type="title"/>
          </p:nvPr>
        </p:nvSpPr>
        <p:spPr>
          <a:xfrm>
            <a:off x="7586471" y="1698171"/>
            <a:ext cx="3962061" cy="4516360"/>
          </a:xfrm>
        </p:spPr>
        <p:txBody>
          <a:bodyPr anchor="t">
            <a:normAutofit/>
          </a:bodyPr>
          <a:lstStyle/>
          <a:p>
            <a:r>
              <a:rPr lang="en-US" sz="3600">
                <a:cs typeface="Calibri Light"/>
              </a:rPr>
              <a:t>Results</a:t>
            </a:r>
            <a:endParaRPr lang="en-US" sz="360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EAFCCC09-D6A4-9BD4-F5BA-03C57FA616A3}"/>
              </a:ext>
            </a:extLst>
          </p:cNvPr>
          <p:cNvSpPr>
            <a:spLocks noGrp="1"/>
          </p:cNvSpPr>
          <p:nvPr>
            <p:ph idx="1"/>
          </p:nvPr>
        </p:nvSpPr>
        <p:spPr>
          <a:xfrm>
            <a:off x="643467" y="1698170"/>
            <a:ext cx="6478513" cy="4516361"/>
          </a:xfrm>
        </p:spPr>
        <p:txBody>
          <a:bodyPr vert="horz" lIns="91440" tIns="45720" rIns="91440" bIns="45720" rtlCol="0">
            <a:normAutofit/>
          </a:bodyPr>
          <a:lstStyle/>
          <a:p>
            <a:r>
              <a:rPr lang="en-US" sz="2000">
                <a:ea typeface="+mn-lt"/>
                <a:cs typeface="+mn-lt"/>
              </a:rPr>
              <a:t>The data shows that if you're a 65+ y/o Male, Smoker, with Hypertension and Heart Disease with elevated Avg Glucose Level, has been married and had kids, and worked in the Private Sector then you would be an indivdual with the absolute highest risk to have a stroke.</a:t>
            </a:r>
            <a:endParaRPr lang="en-US" sz="2000">
              <a:cs typeface="Calibri" panose="020F0502020204030204"/>
            </a:endParaRPr>
          </a:p>
          <a:p>
            <a:r>
              <a:rPr lang="en-US" sz="2000">
                <a:ea typeface="+mn-lt"/>
                <a:cs typeface="+mn-lt"/>
              </a:rPr>
              <a:t>All models tested performed very similiarly, with accuracy scores at or around 93.7%, before oversampling was applied.</a:t>
            </a:r>
            <a:endParaRPr lang="en-US" sz="2000"/>
          </a:p>
          <a:p>
            <a:r>
              <a:rPr lang="en-US" sz="2000">
                <a:ea typeface="+mn-lt"/>
                <a:cs typeface="+mn-lt"/>
              </a:rPr>
              <a:t>After oversampling was applied all models preformed very differently, giving a better outcome of results.</a:t>
            </a:r>
            <a:endParaRPr lang="en-US" sz="2000"/>
          </a:p>
          <a:p>
            <a:r>
              <a:rPr lang="en-US" sz="2000">
                <a:ea typeface="+mn-lt"/>
                <a:cs typeface="+mn-lt"/>
              </a:rPr>
              <a:t>The Random Forest Classifier had an accuracy of 98.3% with a recall of 97% and a precision of 100%.</a:t>
            </a:r>
            <a:endParaRPr lang="en-US" sz="2000"/>
          </a:p>
          <a:p>
            <a:endParaRPr lang="en-US" sz="2000">
              <a:cs typeface="Calibri"/>
            </a:endParaRPr>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1730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95AE5A2-1C27-5194-F2F6-A557F43018A9}"/>
              </a:ext>
            </a:extLst>
          </p:cNvPr>
          <p:cNvSpPr>
            <a:spLocks noGrp="1"/>
          </p:cNvSpPr>
          <p:nvPr>
            <p:ph type="title"/>
          </p:nvPr>
        </p:nvSpPr>
        <p:spPr>
          <a:xfrm>
            <a:off x="457201" y="723406"/>
            <a:ext cx="3234018" cy="3826728"/>
          </a:xfrm>
        </p:spPr>
        <p:txBody>
          <a:bodyPr vert="horz" lIns="91440" tIns="45720" rIns="91440" bIns="45720" rtlCol="0" anchor="b">
            <a:normAutofit/>
          </a:bodyPr>
          <a:lstStyle/>
          <a:p>
            <a:pPr algn="ctr"/>
            <a:r>
              <a:rPr lang="en-US" sz="5400" b="1" kern="1200">
                <a:solidFill>
                  <a:schemeClr val="tx1"/>
                </a:solidFill>
                <a:latin typeface="+mj-lt"/>
                <a:ea typeface="+mj-ea"/>
                <a:cs typeface="+mj-cs"/>
              </a:rPr>
              <a:t>Conclusion</a:t>
            </a:r>
            <a:endParaRPr lang="en-US" sz="5400" kern="1200">
              <a:solidFill>
                <a:schemeClr val="tx1"/>
              </a:solidFill>
              <a:latin typeface="+mj-lt"/>
              <a:ea typeface="+mj-ea"/>
              <a:cs typeface="+mj-cs"/>
            </a:endParaRPr>
          </a:p>
          <a:p>
            <a:pPr algn="ctr"/>
            <a:endParaRPr lang="en-US" sz="5400" kern="1200">
              <a:solidFill>
                <a:schemeClr val="tx1"/>
              </a:solidFill>
              <a:latin typeface="+mj-lt"/>
              <a:ea typeface="+mj-ea"/>
              <a:cs typeface="+mj-cs"/>
            </a:endParaRPr>
          </a:p>
        </p:txBody>
      </p:sp>
      <p:pic>
        <p:nvPicPr>
          <p:cNvPr id="4" name="Picture 4" descr="A picture containing chart&#10;&#10;Description automatically generated">
            <a:extLst>
              <a:ext uri="{FF2B5EF4-FFF2-40B4-BE49-F238E27FC236}">
                <a16:creationId xmlns:a16="http://schemas.microsoft.com/office/drawing/2014/main" id="{B7984CFA-E5EB-6E61-32DE-D09443FEAA92}"/>
              </a:ext>
            </a:extLst>
          </p:cNvPr>
          <p:cNvPicPr>
            <a:picLocks noGrp="1" noChangeAspect="1"/>
          </p:cNvPicPr>
          <p:nvPr>
            <p:ph idx="1"/>
          </p:nvPr>
        </p:nvPicPr>
        <p:blipFill>
          <a:blip r:embed="rId2"/>
          <a:stretch>
            <a:fillRect/>
          </a:stretch>
        </p:blipFill>
        <p:spPr>
          <a:xfrm>
            <a:off x="5645832" y="643469"/>
            <a:ext cx="5172179" cy="5571062"/>
          </a:xfrm>
          <a:prstGeom prst="rect">
            <a:avLst/>
          </a:prstGeom>
        </p:spPr>
      </p:pic>
    </p:spTree>
    <p:extLst>
      <p:ext uri="{BB962C8B-B14F-4D97-AF65-F5344CB8AC3E}">
        <p14:creationId xmlns:p14="http://schemas.microsoft.com/office/powerpoint/2010/main" val="3975850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297</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Stroke Prediction Model</vt:lpstr>
      <vt:lpstr>Project Description</vt:lpstr>
      <vt:lpstr>Context </vt:lpstr>
      <vt:lpstr>Methods </vt:lpstr>
      <vt:lpstr>PowerPoint Presentation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dc:creator>
  <cp:lastModifiedBy>Ryan Croasdale</cp:lastModifiedBy>
  <cp:revision>37</cp:revision>
  <dcterms:created xsi:type="dcterms:W3CDTF">2022-08-05T16:04:00Z</dcterms:created>
  <dcterms:modified xsi:type="dcterms:W3CDTF">2022-08-05T16:21:24Z</dcterms:modified>
</cp:coreProperties>
</file>