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60FFF-32CE-4B64-8295-4DE30398AC1F}" v="544" dt="2022-08-11T23:30:30.941"/>
    <p1510:client id="{4C9ECCCE-2EB6-4025-B281-C83CA60B08E8}" v="289" dt="2022-08-11T23:37:04.802"/>
    <p1510:client id="{B43AB64A-7A06-4205-81B4-D72BD8C6CBF0}" v="75" dt="2022-08-05T16:13:48.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can of a human brain in a neurology clinic">
            <a:extLst>
              <a:ext uri="{FF2B5EF4-FFF2-40B4-BE49-F238E27FC236}">
                <a16:creationId xmlns:a16="http://schemas.microsoft.com/office/drawing/2014/main" id="{3EB58A4E-195C-6888-A2A1-ABE3163ABF38}"/>
              </a:ext>
            </a:extLst>
          </p:cNvPr>
          <p:cNvPicPr>
            <a:picLocks noChangeAspect="1"/>
          </p:cNvPicPr>
          <p:nvPr/>
        </p:nvPicPr>
        <p:blipFill rotWithShape="1">
          <a:blip r:embed="rId2"/>
          <a:srcRect t="5436"/>
          <a:stretch/>
        </p:blipFill>
        <p:spPr>
          <a:xfrm>
            <a:off x="2522358" y="10"/>
            <a:ext cx="9669642" cy="6857990"/>
          </a:xfrm>
          <a:prstGeom prst="rect">
            <a:avLst/>
          </a:prstGeom>
        </p:spPr>
      </p:pic>
      <p:sp>
        <p:nvSpPr>
          <p:cNvPr id="35" name="Rectangle 3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228" y="743447"/>
            <a:ext cx="3973385" cy="3692028"/>
          </a:xfrm>
          <a:noFill/>
        </p:spPr>
        <p:txBody>
          <a:bodyPr>
            <a:normAutofit/>
          </a:bodyPr>
          <a:lstStyle/>
          <a:p>
            <a:pPr algn="l"/>
            <a:r>
              <a:rPr lang="en-US" sz="5200">
                <a:cs typeface="Calibri Light"/>
              </a:rPr>
              <a:t>Stroke Prediction Model</a:t>
            </a:r>
            <a:endParaRPr lang="en-US" sz="5200"/>
          </a:p>
        </p:txBody>
      </p:sp>
      <p:sp>
        <p:nvSpPr>
          <p:cNvPr id="3" name="Subtitle 2"/>
          <p:cNvSpPr>
            <a:spLocks noGrp="1"/>
          </p:cNvSpPr>
          <p:nvPr>
            <p:ph type="subTitle" idx="1"/>
          </p:nvPr>
        </p:nvSpPr>
        <p:spPr>
          <a:xfrm>
            <a:off x="952229" y="4629234"/>
            <a:ext cx="3973386" cy="1485319"/>
          </a:xfrm>
          <a:noFill/>
        </p:spPr>
        <p:txBody>
          <a:bodyPr vert="horz" lIns="91440" tIns="45720" rIns="91440" bIns="45720" rtlCol="0">
            <a:normAutofit/>
          </a:bodyPr>
          <a:lstStyle/>
          <a:p>
            <a:pPr algn="l"/>
            <a:r>
              <a:rPr lang="en-US">
                <a:cs typeface="Calibri"/>
              </a:rPr>
              <a:t>Ryan Croasdale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B0905-EA7D-0878-21C8-E3C2059A6BA1}"/>
              </a:ext>
            </a:extLst>
          </p:cNvPr>
          <p:cNvSpPr>
            <a:spLocks noGrp="1"/>
          </p:cNvSpPr>
          <p:nvPr>
            <p:ph type="title"/>
          </p:nvPr>
        </p:nvSpPr>
        <p:spPr>
          <a:xfrm>
            <a:off x="1721421" y="3483939"/>
            <a:ext cx="4097793" cy="1584663"/>
          </a:xfrm>
        </p:spPr>
        <p:txBody>
          <a:bodyPr>
            <a:normAutofit/>
          </a:bodyPr>
          <a:lstStyle/>
          <a:p>
            <a:r>
              <a:rPr lang="en-US" sz="3600">
                <a:cs typeface="Calibri Light"/>
              </a:rPr>
              <a:t>Project Description</a:t>
            </a: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654BE4-EFC9-375C-35C4-CF3D880A56D8}"/>
              </a:ext>
            </a:extLst>
          </p:cNvPr>
          <p:cNvSpPr>
            <a:spLocks noGrp="1"/>
          </p:cNvSpPr>
          <p:nvPr>
            <p:ph idx="1"/>
          </p:nvPr>
        </p:nvSpPr>
        <p:spPr>
          <a:xfrm>
            <a:off x="2248829" y="4416295"/>
            <a:ext cx="7143800" cy="2142065"/>
          </a:xfrm>
          <a:noFill/>
        </p:spPr>
        <p:txBody>
          <a:bodyPr vert="horz" lIns="91440" tIns="45720" rIns="91440" bIns="45720" rtlCol="0" anchor="ctr">
            <a:normAutofit/>
          </a:bodyPr>
          <a:lstStyle/>
          <a:p>
            <a:r>
              <a:rPr lang="en-US" sz="2400" dirty="0">
                <a:ea typeface="+mn-lt"/>
                <a:cs typeface="+mn-lt"/>
              </a:rPr>
              <a:t>The data scientists at World Health Organization have collected 12 pieces of information from 583 individuals. The aim is to build a predictive model and find out trends among the individuals.</a:t>
            </a:r>
            <a:endParaRPr lang="en-US" sz="2400" dirty="0"/>
          </a:p>
        </p:txBody>
      </p:sp>
      <p:sp>
        <p:nvSpPr>
          <p:cNvPr id="4" name="TextBox 3">
            <a:extLst>
              <a:ext uri="{FF2B5EF4-FFF2-40B4-BE49-F238E27FC236}">
                <a16:creationId xmlns:a16="http://schemas.microsoft.com/office/drawing/2014/main" id="{F5299460-EACE-B445-A39A-DDC32803F0BA}"/>
              </a:ext>
            </a:extLst>
          </p:cNvPr>
          <p:cNvSpPr txBox="1"/>
          <p:nvPr/>
        </p:nvSpPr>
        <p:spPr>
          <a:xfrm>
            <a:off x="1105829" y="966439"/>
            <a:ext cx="1040780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An ischemic stroke occurs when the blood supply to part of the brain is interrupted or reduced, preventing brain tissue from getting oxygen and nutrients. Brain cells begin to die in minutes.</a:t>
            </a:r>
            <a:endParaRPr lang="en-US" dirty="0">
              <a:cs typeface="Calibri"/>
            </a:endParaRPr>
          </a:p>
          <a:p>
            <a:endParaRPr lang="en-US" dirty="0">
              <a:ea typeface="+mn-lt"/>
              <a:cs typeface="+mn-lt"/>
            </a:endParaRPr>
          </a:p>
          <a:p>
            <a:r>
              <a:rPr lang="en-US" dirty="0">
                <a:ea typeface="+mn-lt"/>
                <a:cs typeface="+mn-lt"/>
              </a:rPr>
              <a:t>A stroke is a medical emergency, and prompt treatment is crucial. Early action can reduce brain damage and other complications.</a:t>
            </a:r>
            <a:endParaRPr lang="en-US">
              <a:cs typeface="Calibri"/>
            </a:endParaRPr>
          </a:p>
          <a:p>
            <a:endParaRPr lang="en-US" dirty="0">
              <a:ea typeface="+mn-lt"/>
              <a:cs typeface="+mn-lt"/>
            </a:endParaRPr>
          </a:p>
          <a:p>
            <a:r>
              <a:rPr lang="en-US" dirty="0">
                <a:ea typeface="+mn-lt"/>
                <a:cs typeface="+mn-lt"/>
              </a:rPr>
              <a:t>The good news is that many fewer Americans die of stroke now than in the past. Effective treatments can also help prevent disability from stroke.</a:t>
            </a:r>
            <a:endParaRPr lang="en-US">
              <a:cs typeface="Calibri"/>
            </a:endParaRPr>
          </a:p>
          <a:p>
            <a:endParaRPr lang="en-US" dirty="0">
              <a:cs typeface="Calibri"/>
            </a:endParaRPr>
          </a:p>
        </p:txBody>
      </p:sp>
      <p:sp>
        <p:nvSpPr>
          <p:cNvPr id="5" name="TextBox 4">
            <a:extLst>
              <a:ext uri="{FF2B5EF4-FFF2-40B4-BE49-F238E27FC236}">
                <a16:creationId xmlns:a16="http://schemas.microsoft.com/office/drawing/2014/main" id="{EB64457C-275C-D713-3147-79526EC44A9F}"/>
              </a:ext>
            </a:extLst>
          </p:cNvPr>
          <p:cNvSpPr txBox="1"/>
          <p:nvPr/>
        </p:nvSpPr>
        <p:spPr>
          <a:xfrm>
            <a:off x="1523999" y="353121"/>
            <a:ext cx="52689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Light"/>
                <a:cs typeface="Calibri"/>
              </a:rPr>
              <a:t>What is a Stroke?</a:t>
            </a:r>
            <a:endParaRPr lang="en-US" sz="3600" dirty="0">
              <a:latin typeface="Calibri Light"/>
            </a:endParaRPr>
          </a:p>
        </p:txBody>
      </p:sp>
    </p:spTree>
    <p:extLst>
      <p:ext uri="{BB962C8B-B14F-4D97-AF65-F5344CB8AC3E}">
        <p14:creationId xmlns:p14="http://schemas.microsoft.com/office/powerpoint/2010/main" val="371357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EACB-ED66-B81F-88AF-51BE446D0C94}"/>
              </a:ext>
            </a:extLst>
          </p:cNvPr>
          <p:cNvSpPr>
            <a:spLocks noGrp="1"/>
          </p:cNvSpPr>
          <p:nvPr>
            <p:ph type="title"/>
          </p:nvPr>
        </p:nvSpPr>
        <p:spPr>
          <a:xfrm>
            <a:off x="4965430" y="629268"/>
            <a:ext cx="6586491" cy="1286160"/>
          </a:xfrm>
        </p:spPr>
        <p:txBody>
          <a:bodyPr anchor="b">
            <a:normAutofit/>
          </a:bodyPr>
          <a:lstStyle/>
          <a:p>
            <a:r>
              <a:rPr lang="en-US" b="1"/>
              <a:t>Context</a:t>
            </a:r>
            <a:endParaRPr lang="en-US"/>
          </a:p>
          <a:p>
            <a:endParaRPr lang="en-US">
              <a:cs typeface="Calibri Light"/>
            </a:endParaRPr>
          </a:p>
        </p:txBody>
      </p:sp>
      <p:sp>
        <p:nvSpPr>
          <p:cNvPr id="3" name="Content Placeholder 2">
            <a:extLst>
              <a:ext uri="{FF2B5EF4-FFF2-40B4-BE49-F238E27FC236}">
                <a16:creationId xmlns:a16="http://schemas.microsoft.com/office/drawing/2014/main" id="{331B3809-981C-8F41-16FA-AA06343E85B0}"/>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dirty="0">
                <a:ea typeface="+mn-lt"/>
                <a:cs typeface="+mn-lt"/>
              </a:rPr>
              <a:t>According to the World Health Organization (WHO) stroke is the 2nd leading cause of death globally, responsible for approximately 11% of total deaths. This dataset is used to predict whether a patient is likely to get stroke based on the input parameters like gender, age, various diseases, and smoking status. Each row in the data provides relevant information about the patient.</a:t>
            </a:r>
          </a:p>
        </p:txBody>
      </p:sp>
      <p:pic>
        <p:nvPicPr>
          <p:cNvPr id="5" name="Picture 5" descr="Diagram&#10;&#10;Description automatically generated">
            <a:extLst>
              <a:ext uri="{FF2B5EF4-FFF2-40B4-BE49-F238E27FC236}">
                <a16:creationId xmlns:a16="http://schemas.microsoft.com/office/drawing/2014/main" id="{2411DFD5-2078-A086-A219-DF7E99D869C5}"/>
              </a:ext>
            </a:extLst>
          </p:cNvPr>
          <p:cNvPicPr>
            <a:picLocks noChangeAspect="1"/>
          </p:cNvPicPr>
          <p:nvPr/>
        </p:nvPicPr>
        <p:blipFill rotWithShape="1">
          <a:blip r:embed="rId2"/>
          <a:srcRect l="25618" r="4024" b="1"/>
          <a:stretch/>
        </p:blipFill>
        <p:spPr>
          <a:xfrm>
            <a:off x="20" y="10"/>
            <a:ext cx="4635571" cy="6857990"/>
          </a:xfrm>
          <a:prstGeom prst="rect">
            <a:avLst/>
          </a:prstGeom>
          <a:effectLst/>
        </p:spPr>
      </p:pic>
      <p:cxnSp>
        <p:nvCxnSpPr>
          <p:cNvPr id="27" name="Straight Connector 2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B14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4FE48A2-8744-80FB-1E84-1CAA4DE7B9C6}"/>
              </a:ext>
            </a:extLst>
          </p:cNvPr>
          <p:cNvSpPr txBox="1"/>
          <p:nvPr/>
        </p:nvSpPr>
        <p:spPr>
          <a:xfrm>
            <a:off x="2899317" y="3047999"/>
            <a:ext cx="6216804" cy="30201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84627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4">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B9766-3DD5-CBC0-0174-B11C0971313E}"/>
              </a:ext>
            </a:extLst>
          </p:cNvPr>
          <p:cNvSpPr>
            <a:spLocks noGrp="1"/>
          </p:cNvSpPr>
          <p:nvPr>
            <p:ph type="title"/>
          </p:nvPr>
        </p:nvSpPr>
        <p:spPr>
          <a:xfrm>
            <a:off x="612648" y="365125"/>
            <a:ext cx="5295015" cy="2063808"/>
          </a:xfrm>
        </p:spPr>
        <p:txBody>
          <a:bodyPr anchor="b">
            <a:normAutofit/>
          </a:bodyPr>
          <a:lstStyle/>
          <a:p>
            <a:r>
              <a:rPr lang="en-US" sz="5400" b="1"/>
              <a:t>Methods</a:t>
            </a:r>
            <a:endParaRPr lang="en-US" sz="5400"/>
          </a:p>
          <a:p>
            <a:endParaRPr lang="en-US" sz="5400">
              <a:cs typeface="Calibri Light"/>
            </a:endParaRPr>
          </a:p>
        </p:txBody>
      </p:sp>
      <p:sp>
        <p:nvSpPr>
          <p:cNvPr id="7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5FDD42-C8F0-27D9-0F99-D7A5E293A792}"/>
              </a:ext>
            </a:extLst>
          </p:cNvPr>
          <p:cNvSpPr>
            <a:spLocks noGrp="1"/>
          </p:cNvSpPr>
          <p:nvPr>
            <p:ph idx="1"/>
          </p:nvPr>
        </p:nvSpPr>
        <p:spPr>
          <a:xfrm>
            <a:off x="612648" y="2908005"/>
            <a:ext cx="5295015" cy="3268957"/>
          </a:xfrm>
        </p:spPr>
        <p:txBody>
          <a:bodyPr vert="horz" lIns="91440" tIns="45720" rIns="91440" bIns="45720" rtlCol="0" anchor="t">
            <a:normAutofit/>
          </a:bodyPr>
          <a:lstStyle/>
          <a:p>
            <a:r>
              <a:rPr lang="en-US" sz="2200" dirty="0">
                <a:ea typeface="+mn-lt"/>
                <a:cs typeface="+mn-lt"/>
              </a:rPr>
              <a:t>After cleaning the data and completing preprocessing, I used multiple models, such as:  Logistic Regression, Random Forest </a:t>
            </a:r>
            <a:r>
              <a:rPr lang="en-US" sz="2200" dirty="0" err="1">
                <a:ea typeface="+mn-lt"/>
                <a:cs typeface="+mn-lt"/>
              </a:rPr>
              <a:t>Classifer</a:t>
            </a:r>
            <a:r>
              <a:rPr lang="en-US" sz="2200" dirty="0">
                <a:ea typeface="+mn-lt"/>
                <a:cs typeface="+mn-lt"/>
              </a:rPr>
              <a:t> w/ </a:t>
            </a:r>
            <a:r>
              <a:rPr lang="en-US" sz="2200" dirty="0" err="1">
                <a:ea typeface="+mn-lt"/>
                <a:cs typeface="+mn-lt"/>
              </a:rPr>
              <a:t>GridSearchCV</a:t>
            </a:r>
            <a:r>
              <a:rPr lang="en-US" sz="2200" dirty="0">
                <a:ea typeface="+mn-lt"/>
                <a:cs typeface="+mn-lt"/>
              </a:rPr>
              <a:t>, KNN w/ </a:t>
            </a:r>
            <a:r>
              <a:rPr lang="en-US" sz="2200" dirty="0" err="1">
                <a:ea typeface="+mn-lt"/>
                <a:cs typeface="+mn-lt"/>
              </a:rPr>
              <a:t>GridSearchCV</a:t>
            </a:r>
            <a:r>
              <a:rPr lang="en-US" sz="2200" dirty="0">
                <a:ea typeface="+mn-lt"/>
                <a:cs typeface="+mn-lt"/>
              </a:rPr>
              <a:t>, and </a:t>
            </a:r>
            <a:r>
              <a:rPr lang="en-US" sz="2200" dirty="0" err="1">
                <a:ea typeface="+mn-lt"/>
                <a:cs typeface="+mn-lt"/>
              </a:rPr>
              <a:t>XGBoost</a:t>
            </a:r>
            <a:r>
              <a:rPr lang="en-US" sz="2200" dirty="0">
                <a:ea typeface="+mn-lt"/>
                <a:cs typeface="+mn-lt"/>
              </a:rPr>
              <a:t>, to find a model that would best predict the data.</a:t>
            </a:r>
          </a:p>
          <a:p>
            <a:r>
              <a:rPr lang="en-US" sz="2200" dirty="0">
                <a:ea typeface="+mn-lt"/>
                <a:cs typeface="+mn-lt"/>
              </a:rPr>
              <a:t>I evaluated all of these models with metrics valid to a classification problem such as this.</a:t>
            </a:r>
            <a:endParaRPr lang="en-US" sz="2200" dirty="0">
              <a:cs typeface="Calibri"/>
            </a:endParaRPr>
          </a:p>
        </p:txBody>
      </p:sp>
      <p:pic>
        <p:nvPicPr>
          <p:cNvPr id="5" name="Picture 5" descr="Graphical user interface&#10;&#10;Description automatically generated">
            <a:extLst>
              <a:ext uri="{FF2B5EF4-FFF2-40B4-BE49-F238E27FC236}">
                <a16:creationId xmlns:a16="http://schemas.microsoft.com/office/drawing/2014/main" id="{D2E92FD8-58B0-D7D2-A471-61ABFD3630B5}"/>
              </a:ext>
            </a:extLst>
          </p:cNvPr>
          <p:cNvPicPr>
            <a:picLocks noChangeAspect="1"/>
          </p:cNvPicPr>
          <p:nvPr/>
        </p:nvPicPr>
        <p:blipFill>
          <a:blip r:embed="rId2"/>
          <a:stretch>
            <a:fillRect/>
          </a:stretch>
        </p:blipFill>
        <p:spPr>
          <a:xfrm>
            <a:off x="6421072" y="362384"/>
            <a:ext cx="2554254" cy="2884488"/>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76D05737-5CB7-02AC-42BC-3B13266BDA9A}"/>
              </a:ext>
            </a:extLst>
          </p:cNvPr>
          <p:cNvPicPr>
            <a:picLocks noChangeAspect="1"/>
          </p:cNvPicPr>
          <p:nvPr/>
        </p:nvPicPr>
        <p:blipFill>
          <a:blip r:embed="rId3"/>
          <a:stretch>
            <a:fillRect/>
          </a:stretch>
        </p:blipFill>
        <p:spPr>
          <a:xfrm>
            <a:off x="9224328" y="364405"/>
            <a:ext cx="2603605" cy="2880444"/>
          </a:xfrm>
          <a:prstGeom prst="rect">
            <a:avLst/>
          </a:prstGeom>
        </p:spPr>
      </p:pic>
      <p:pic>
        <p:nvPicPr>
          <p:cNvPr id="7" name="Picture 8" descr="Graphical user interface&#10;&#10;Description automatically generated">
            <a:extLst>
              <a:ext uri="{FF2B5EF4-FFF2-40B4-BE49-F238E27FC236}">
                <a16:creationId xmlns:a16="http://schemas.microsoft.com/office/drawing/2014/main" id="{DDBFA7B1-8B32-0CE3-0E05-E442A43A73EB}"/>
              </a:ext>
            </a:extLst>
          </p:cNvPr>
          <p:cNvPicPr>
            <a:picLocks noChangeAspect="1"/>
          </p:cNvPicPr>
          <p:nvPr/>
        </p:nvPicPr>
        <p:blipFill>
          <a:blip r:embed="rId4"/>
          <a:stretch>
            <a:fillRect/>
          </a:stretch>
        </p:blipFill>
        <p:spPr>
          <a:xfrm>
            <a:off x="7754490" y="3426258"/>
            <a:ext cx="2715349" cy="2750705"/>
          </a:xfrm>
          <a:prstGeom prst="rect">
            <a:avLst/>
          </a:prstGeom>
        </p:spPr>
      </p:pic>
      <p:sp>
        <p:nvSpPr>
          <p:cNvPr id="4" name="TextBox 3">
            <a:extLst>
              <a:ext uri="{FF2B5EF4-FFF2-40B4-BE49-F238E27FC236}">
                <a16:creationId xmlns:a16="http://schemas.microsoft.com/office/drawing/2014/main" id="{E7D550EE-E41C-5837-D2A7-824F2D5C4CDD}"/>
              </a:ext>
            </a:extLst>
          </p:cNvPr>
          <p:cNvSpPr txBox="1"/>
          <p:nvPr/>
        </p:nvSpPr>
        <p:spPr>
          <a:xfrm>
            <a:off x="761999" y="4934857"/>
            <a:ext cx="468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41067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1">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92AB9FF6-6D40-E939-EE5D-5FF347ACFD4B}"/>
              </a:ext>
            </a:extLst>
          </p:cNvPr>
          <p:cNvSpPr txBox="1"/>
          <p:nvPr/>
        </p:nvSpPr>
        <p:spPr>
          <a:xfrm>
            <a:off x="804672" y="365125"/>
            <a:ext cx="4378881"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a:latin typeface="+mj-lt"/>
                <a:ea typeface="+mj-ea"/>
                <a:cs typeface="+mj-cs"/>
              </a:rPr>
              <a:t>Clustering Data</a:t>
            </a:r>
          </a:p>
        </p:txBody>
      </p:sp>
      <p:sp>
        <p:nvSpPr>
          <p:cNvPr id="38" name="Content Placeholder 24">
            <a:extLst>
              <a:ext uri="{FF2B5EF4-FFF2-40B4-BE49-F238E27FC236}">
                <a16:creationId xmlns:a16="http://schemas.microsoft.com/office/drawing/2014/main" id="{41ED9DF5-750D-C3B8-E46E-CD3D74641667}"/>
              </a:ext>
            </a:extLst>
          </p:cNvPr>
          <p:cNvSpPr>
            <a:spLocks noGrp="1"/>
          </p:cNvSpPr>
          <p:nvPr>
            <p:ph idx="1"/>
          </p:nvPr>
        </p:nvSpPr>
        <p:spPr>
          <a:xfrm>
            <a:off x="804672" y="2020824"/>
            <a:ext cx="5076090" cy="4151376"/>
          </a:xfrm>
        </p:spPr>
        <p:txBody>
          <a:bodyPr vert="horz" lIns="91440" tIns="45720" rIns="91440" bIns="45720" rtlCol="0">
            <a:normAutofit/>
          </a:bodyPr>
          <a:lstStyle/>
          <a:p>
            <a:r>
              <a:rPr lang="en-US" sz="2000"/>
              <a:t>I decided to break the group down into clusters to get a better understanding of the cohort of data, and try to see why we obtained the data we did. </a:t>
            </a:r>
          </a:p>
        </p:txBody>
      </p:sp>
      <p:pic>
        <p:nvPicPr>
          <p:cNvPr id="18" name="Picture 19" descr="Graphical user interface, application&#10;&#10;Description automatically generated">
            <a:extLst>
              <a:ext uri="{FF2B5EF4-FFF2-40B4-BE49-F238E27FC236}">
                <a16:creationId xmlns:a16="http://schemas.microsoft.com/office/drawing/2014/main" id="{E30A6933-A1FB-9954-9DDF-2B53103B0509}"/>
              </a:ext>
            </a:extLst>
          </p:cNvPr>
          <p:cNvPicPr>
            <a:picLocks noChangeAspect="1"/>
          </p:cNvPicPr>
          <p:nvPr/>
        </p:nvPicPr>
        <p:blipFill>
          <a:blip r:embed="rId2"/>
          <a:stretch>
            <a:fillRect/>
          </a:stretch>
        </p:blipFill>
        <p:spPr>
          <a:xfrm>
            <a:off x="7106802" y="1288243"/>
            <a:ext cx="4772455" cy="974152"/>
          </a:xfrm>
          <a:prstGeom prst="rect">
            <a:avLst/>
          </a:prstGeom>
        </p:spPr>
      </p:pic>
      <p:pic>
        <p:nvPicPr>
          <p:cNvPr id="14" name="Picture 15">
            <a:extLst>
              <a:ext uri="{FF2B5EF4-FFF2-40B4-BE49-F238E27FC236}">
                <a16:creationId xmlns:a16="http://schemas.microsoft.com/office/drawing/2014/main" id="{85864776-F36A-033F-C981-42E95EAD4BB9}"/>
              </a:ext>
            </a:extLst>
          </p:cNvPr>
          <p:cNvPicPr>
            <a:picLocks noChangeAspect="1"/>
          </p:cNvPicPr>
          <p:nvPr/>
        </p:nvPicPr>
        <p:blipFill>
          <a:blip r:embed="rId3"/>
          <a:stretch>
            <a:fillRect/>
          </a:stretch>
        </p:blipFill>
        <p:spPr>
          <a:xfrm>
            <a:off x="10177375" y="3429000"/>
            <a:ext cx="1701881" cy="2414016"/>
          </a:xfrm>
          <a:prstGeom prst="rect">
            <a:avLst/>
          </a:prstGeom>
        </p:spPr>
      </p:pic>
    </p:spTree>
    <p:extLst>
      <p:ext uri="{BB962C8B-B14F-4D97-AF65-F5344CB8AC3E}">
        <p14:creationId xmlns:p14="http://schemas.microsoft.com/office/powerpoint/2010/main" val="27333315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E5407ED-26F4-76B8-567B-F657DD6A971A}"/>
              </a:ext>
            </a:extLst>
          </p:cNvPr>
          <p:cNvSpPr txBox="1"/>
          <p:nvPr/>
        </p:nvSpPr>
        <p:spPr>
          <a:xfrm>
            <a:off x="638881" y="457200"/>
            <a:ext cx="10909640" cy="13686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600">
                <a:latin typeface="+mj-lt"/>
                <a:ea typeface="+mj-ea"/>
                <a:cs typeface="+mj-cs"/>
              </a:rPr>
              <a:t>Let's Take a Look at Smoking</a:t>
            </a:r>
          </a:p>
          <a:p>
            <a:pPr algn="ctr">
              <a:lnSpc>
                <a:spcPct val="90000"/>
              </a:lnSpc>
              <a:spcBef>
                <a:spcPct val="0"/>
              </a:spcBef>
            </a:pPr>
            <a:endParaRPr lang="en-US" sz="6600">
              <a:latin typeface="+mj-lt"/>
              <a:ea typeface="+mj-ea"/>
              <a:cs typeface="+mj-cs"/>
            </a:endParaRPr>
          </a:p>
        </p:txBody>
      </p:sp>
      <p:sp>
        <p:nvSpPr>
          <p:cNvPr id="4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text, application&#10;&#10;Description automatically generated">
            <a:extLst>
              <a:ext uri="{FF2B5EF4-FFF2-40B4-BE49-F238E27FC236}">
                <a16:creationId xmlns:a16="http://schemas.microsoft.com/office/drawing/2014/main" id="{0F7C377E-4B7D-170F-7CAD-3770DEB3E9D9}"/>
              </a:ext>
            </a:extLst>
          </p:cNvPr>
          <p:cNvPicPr>
            <a:picLocks noChangeAspect="1"/>
          </p:cNvPicPr>
          <p:nvPr/>
        </p:nvPicPr>
        <p:blipFill>
          <a:blip r:embed="rId2"/>
          <a:stretch>
            <a:fillRect/>
          </a:stretch>
        </p:blipFill>
        <p:spPr>
          <a:xfrm>
            <a:off x="525565" y="2326665"/>
            <a:ext cx="4998928" cy="3605784"/>
          </a:xfrm>
          <a:prstGeom prst="rect">
            <a:avLst/>
          </a:prstGeom>
        </p:spPr>
      </p:pic>
      <p:pic>
        <p:nvPicPr>
          <p:cNvPr id="6" name="Picture 6" descr="Chart, bar chart&#10;&#10;Description automatically generated">
            <a:extLst>
              <a:ext uri="{FF2B5EF4-FFF2-40B4-BE49-F238E27FC236}">
                <a16:creationId xmlns:a16="http://schemas.microsoft.com/office/drawing/2014/main" id="{369BB26F-FA01-4ABD-D731-95C60DCD8E51}"/>
              </a:ext>
            </a:extLst>
          </p:cNvPr>
          <p:cNvPicPr>
            <a:picLocks noGrp="1" noChangeAspect="1"/>
          </p:cNvPicPr>
          <p:nvPr>
            <p:ph idx="1"/>
          </p:nvPr>
        </p:nvPicPr>
        <p:blipFill>
          <a:blip r:embed="rId3"/>
          <a:stretch>
            <a:fillRect/>
          </a:stretch>
        </p:blipFill>
        <p:spPr>
          <a:xfrm>
            <a:off x="5771277" y="2296852"/>
            <a:ext cx="6097635" cy="3823385"/>
          </a:xfrm>
          <a:prstGeom prst="rect">
            <a:avLst/>
          </a:prstGeom>
        </p:spPr>
      </p:pic>
    </p:spTree>
    <p:extLst>
      <p:ext uri="{BB962C8B-B14F-4D97-AF65-F5344CB8AC3E}">
        <p14:creationId xmlns:p14="http://schemas.microsoft.com/office/powerpoint/2010/main" val="253132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B265F-D580-D86C-C36E-E00B2BD47DD4}"/>
              </a:ext>
            </a:extLst>
          </p:cNvPr>
          <p:cNvSpPr>
            <a:spLocks noGrp="1"/>
          </p:cNvSpPr>
          <p:nvPr>
            <p:ph type="title"/>
          </p:nvPr>
        </p:nvSpPr>
        <p:spPr>
          <a:xfrm>
            <a:off x="572493" y="238539"/>
            <a:ext cx="11018520" cy="1434415"/>
          </a:xfrm>
        </p:spPr>
        <p:txBody>
          <a:bodyPr anchor="b">
            <a:normAutofit/>
          </a:bodyPr>
          <a:lstStyle/>
          <a:p>
            <a:r>
              <a:rPr lang="en-US" sz="5400">
                <a:cs typeface="Calibri Light"/>
              </a:rPr>
              <a:t>Results</a:t>
            </a:r>
            <a:endParaRPr lang="en-US" sz="5400"/>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FCCC09-D6A4-9BD4-F5BA-03C57FA616A3}"/>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000" dirty="0">
                <a:ea typeface="+mn-lt"/>
                <a:cs typeface="+mn-lt"/>
              </a:rPr>
              <a:t>The data shows that if you're a 65+ y/o Male, Smoker, with Hypertension and Heart Disease with elevated Avg Glucose Level, has been married and had kids, and worked in the Private Sector then you would be an individual with the absolute highest risk to have a stroke.</a:t>
            </a:r>
            <a:endParaRPr lang="en-US" sz="2000" dirty="0">
              <a:cs typeface="Calibri" panose="020F0502020204030204"/>
            </a:endParaRPr>
          </a:p>
          <a:p>
            <a:r>
              <a:rPr lang="en-US" sz="2000" dirty="0">
                <a:ea typeface="+mn-lt"/>
                <a:cs typeface="+mn-lt"/>
              </a:rPr>
              <a:t>All models tested performed very similarly, with accuracy scores at or around 93.7%, before oversampling was applied.</a:t>
            </a:r>
            <a:endParaRPr lang="en-US" sz="2000" dirty="0"/>
          </a:p>
          <a:p>
            <a:r>
              <a:rPr lang="en-US" sz="2000" dirty="0">
                <a:ea typeface="+mn-lt"/>
                <a:cs typeface="+mn-lt"/>
              </a:rPr>
              <a:t>After oversampling was applied all models preformed very differently, giving a better outcome of results.</a:t>
            </a:r>
            <a:endParaRPr lang="en-US" sz="2000" dirty="0"/>
          </a:p>
          <a:p>
            <a:r>
              <a:rPr lang="en-US" sz="2000" dirty="0">
                <a:ea typeface="+mn-lt"/>
                <a:cs typeface="+mn-lt"/>
              </a:rPr>
              <a:t>The Logistic Regression Model had an Accuracy of only 76%, but this model was able to predict a stroke 72% of the time, which was the highest out of all models tried.</a:t>
            </a:r>
            <a:endParaRPr lang="en-US" sz="2000" dirty="0">
              <a:ea typeface="Calibri"/>
              <a:cs typeface="Calibri"/>
            </a:endParaRPr>
          </a:p>
          <a:p>
            <a:endParaRPr lang="en-US" sz="2000">
              <a:cs typeface="Calibri"/>
            </a:endParaRPr>
          </a:p>
        </p:txBody>
      </p:sp>
      <p:pic>
        <p:nvPicPr>
          <p:cNvPr id="4" name="Picture 4" descr="Graphical user interface&#10;&#10;Description automatically generated">
            <a:extLst>
              <a:ext uri="{FF2B5EF4-FFF2-40B4-BE49-F238E27FC236}">
                <a16:creationId xmlns:a16="http://schemas.microsoft.com/office/drawing/2014/main" id="{84F48C55-CDE7-7EFE-BFA9-ABE23F89CF80}"/>
              </a:ext>
            </a:extLst>
          </p:cNvPr>
          <p:cNvPicPr>
            <a:picLocks noChangeAspect="1"/>
          </p:cNvPicPr>
          <p:nvPr/>
        </p:nvPicPr>
        <p:blipFill rotWithShape="1">
          <a:blip r:embed="rId2"/>
          <a:srcRect r="4966" b="1"/>
          <a:stretch/>
        </p:blipFill>
        <p:spPr>
          <a:xfrm>
            <a:off x="7675658" y="2093976"/>
            <a:ext cx="3941064" cy="4096512"/>
          </a:xfrm>
          <a:prstGeom prst="rect">
            <a:avLst/>
          </a:prstGeom>
        </p:spPr>
      </p:pic>
    </p:spTree>
    <p:extLst>
      <p:ext uri="{BB962C8B-B14F-4D97-AF65-F5344CB8AC3E}">
        <p14:creationId xmlns:p14="http://schemas.microsoft.com/office/powerpoint/2010/main" val="411730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AE5A2-1C27-5194-F2F6-A557F43018A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a:solidFill>
                  <a:schemeClr val="tx1"/>
                </a:solidFill>
                <a:latin typeface="+mj-lt"/>
                <a:ea typeface="+mj-ea"/>
                <a:cs typeface="+mj-cs"/>
              </a:rPr>
              <a:t>Conclusion</a:t>
            </a:r>
            <a:endParaRPr lang="en-US" sz="5400" kern="1200">
              <a:solidFill>
                <a:schemeClr val="tx1"/>
              </a:solidFill>
              <a:latin typeface="+mj-lt"/>
              <a:ea typeface="+mj-ea"/>
              <a:cs typeface="+mj-cs"/>
            </a:endParaRPr>
          </a:p>
          <a:p>
            <a:endParaRPr lang="en-US" sz="54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00E273-1729-C6AB-E3CB-3B2A3AC828CF}"/>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Logistic Regression model would be the model I would put forward as the model a healthcare or insurance company could use to predict whether an individual is at risk for a stroke or not</a:t>
            </a:r>
          </a:p>
          <a:p>
            <a:pPr indent="-228600">
              <a:lnSpc>
                <a:spcPct val="90000"/>
              </a:lnSpc>
              <a:spcAft>
                <a:spcPts val="600"/>
              </a:spcAft>
              <a:buFont typeface="Arial" panose="020B0604020202020204" pitchFamily="34" charset="0"/>
              <a:buChar char="•"/>
            </a:pPr>
            <a:endParaRPr lang="en-US" sz="2200"/>
          </a:p>
        </p:txBody>
      </p:sp>
      <p:pic>
        <p:nvPicPr>
          <p:cNvPr id="6" name="Picture 6" descr="Graphical user interface&#10;&#10;Description automatically generated">
            <a:extLst>
              <a:ext uri="{FF2B5EF4-FFF2-40B4-BE49-F238E27FC236}">
                <a16:creationId xmlns:a16="http://schemas.microsoft.com/office/drawing/2014/main" id="{707A1D61-DEED-F686-B757-D7E1DE3B97B4}"/>
              </a:ext>
            </a:extLst>
          </p:cNvPr>
          <p:cNvPicPr>
            <a:picLocks noGrp="1" noChangeAspect="1"/>
          </p:cNvPicPr>
          <p:nvPr>
            <p:ph idx="1"/>
          </p:nvPr>
        </p:nvPicPr>
        <p:blipFill>
          <a:blip r:embed="rId2"/>
          <a:stretch>
            <a:fillRect/>
          </a:stretch>
        </p:blipFill>
        <p:spPr>
          <a:xfrm>
            <a:off x="6099048" y="732721"/>
            <a:ext cx="5458968" cy="5392558"/>
          </a:xfrm>
          <a:prstGeom prst="rect">
            <a:avLst/>
          </a:prstGeom>
        </p:spPr>
      </p:pic>
      <p:sp>
        <p:nvSpPr>
          <p:cNvPr id="7" name="TextBox 6">
            <a:extLst>
              <a:ext uri="{FF2B5EF4-FFF2-40B4-BE49-F238E27FC236}">
                <a16:creationId xmlns:a16="http://schemas.microsoft.com/office/drawing/2014/main" id="{C5C9C768-3369-84D0-233D-A9C455549F1F}"/>
              </a:ext>
            </a:extLst>
          </p:cNvPr>
          <p:cNvSpPr txBox="1"/>
          <p:nvPr/>
        </p:nvSpPr>
        <p:spPr>
          <a:xfrm>
            <a:off x="1087243" y="362414"/>
            <a:ext cx="3150219" cy="18213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975850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Stroke Prediction Model</vt:lpstr>
      <vt:lpstr>Project Description</vt:lpstr>
      <vt:lpstr>Context </vt:lpstr>
      <vt:lpstr>Methods </vt:lpstr>
      <vt:lpstr>PowerPoint Presentation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227</cp:revision>
  <dcterms:created xsi:type="dcterms:W3CDTF">2022-08-05T16:04:00Z</dcterms:created>
  <dcterms:modified xsi:type="dcterms:W3CDTF">2022-08-11T23:37:40Z</dcterms:modified>
</cp:coreProperties>
</file>