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97" r:id="rId12"/>
    <p:sldId id="269" r:id="rId13"/>
    <p:sldId id="270" r:id="rId14"/>
    <p:sldId id="271" r:id="rId15"/>
    <p:sldId id="272" r:id="rId16"/>
    <p:sldId id="273" r:id="rId17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45"/>
  </p:normalViewPr>
  <p:slideViewPr>
    <p:cSldViewPr>
      <p:cViewPr varScale="1">
        <p:scale>
          <a:sx n="79" d="100"/>
          <a:sy n="79" d="100"/>
        </p:scale>
        <p:origin x="60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5201899" y="0"/>
            <a:ext cx="3086100" cy="10283190"/>
          </a:xfrm>
          <a:custGeom>
            <a:avLst/>
            <a:gdLst/>
            <a:ahLst/>
            <a:cxnLst/>
            <a:rect l="l" t="t" r="r" b="b"/>
            <a:pathLst>
              <a:path w="3086100" h="10283190">
                <a:moveTo>
                  <a:pt x="3086099" y="10282980"/>
                </a:moveTo>
                <a:lnTo>
                  <a:pt x="0" y="10282980"/>
                </a:lnTo>
                <a:lnTo>
                  <a:pt x="0" y="0"/>
                </a:lnTo>
                <a:lnTo>
                  <a:pt x="3086099" y="0"/>
                </a:lnTo>
                <a:lnTo>
                  <a:pt x="3086099" y="10282980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71375" y="132425"/>
            <a:ext cx="4267199" cy="1066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55967" y="635000"/>
            <a:ext cx="584454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757680" cy="10288905"/>
          </a:xfrm>
          <a:custGeom>
            <a:avLst/>
            <a:gdLst/>
            <a:ahLst/>
            <a:cxnLst/>
            <a:rect l="l" t="t" r="r" b="b"/>
            <a:pathLst>
              <a:path w="1757680" h="10288905">
                <a:moveTo>
                  <a:pt x="1757137" y="10288863"/>
                </a:moveTo>
                <a:lnTo>
                  <a:pt x="0" y="10288863"/>
                </a:lnTo>
                <a:lnTo>
                  <a:pt x="0" y="0"/>
                </a:lnTo>
                <a:lnTo>
                  <a:pt x="1757137" y="0"/>
                </a:lnTo>
                <a:lnTo>
                  <a:pt x="1757137" y="10288863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757680" cy="10288905"/>
          </a:xfrm>
          <a:custGeom>
            <a:avLst/>
            <a:gdLst/>
            <a:ahLst/>
            <a:cxnLst/>
            <a:rect l="l" t="t" r="r" b="b"/>
            <a:pathLst>
              <a:path w="1757680" h="10288905">
                <a:moveTo>
                  <a:pt x="1757137" y="10288863"/>
                </a:moveTo>
                <a:lnTo>
                  <a:pt x="0" y="10288863"/>
                </a:lnTo>
                <a:lnTo>
                  <a:pt x="0" y="0"/>
                </a:lnTo>
                <a:lnTo>
                  <a:pt x="1757137" y="0"/>
                </a:lnTo>
                <a:lnTo>
                  <a:pt x="1757137" y="10288863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39295" y="2693318"/>
            <a:ext cx="179130" cy="17902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39295" y="2258468"/>
            <a:ext cx="179130" cy="17902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97125" y="2258468"/>
            <a:ext cx="179130" cy="17902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39295" y="1823619"/>
            <a:ext cx="179130" cy="17902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597125" y="1823619"/>
            <a:ext cx="179130" cy="179027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154484" y="1823619"/>
            <a:ext cx="179130" cy="179027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39295" y="1388769"/>
            <a:ext cx="179130" cy="179028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97125" y="1388769"/>
            <a:ext cx="179130" cy="179028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154484" y="1388769"/>
            <a:ext cx="179130" cy="179028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39295" y="954391"/>
            <a:ext cx="179130" cy="179027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11845" y="1388769"/>
            <a:ext cx="179130" cy="179028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97125" y="954391"/>
            <a:ext cx="179130" cy="179027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154484" y="954391"/>
            <a:ext cx="179130" cy="179027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11845" y="954391"/>
            <a:ext cx="179130" cy="179027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69675" y="954391"/>
            <a:ext cx="179130" cy="179027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39295" y="519542"/>
            <a:ext cx="179130" cy="179027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597125" y="519542"/>
            <a:ext cx="179130" cy="179027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154484" y="519542"/>
            <a:ext cx="179130" cy="179027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711845" y="519542"/>
            <a:ext cx="179130" cy="179027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269675" y="519542"/>
            <a:ext cx="179130" cy="179027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827033" y="519542"/>
            <a:ext cx="179131" cy="179027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39295" y="84692"/>
            <a:ext cx="179130" cy="179027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597125" y="84692"/>
            <a:ext cx="179130" cy="179027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154484" y="84692"/>
            <a:ext cx="179130" cy="179027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711845" y="84692"/>
            <a:ext cx="179130" cy="179027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269675" y="84692"/>
            <a:ext cx="179130" cy="179027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827033" y="84692"/>
            <a:ext cx="179131" cy="179027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84394" y="84692"/>
            <a:ext cx="179130" cy="1790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04271" y="309143"/>
            <a:ext cx="13037819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9944" y="3234163"/>
            <a:ext cx="14496415" cy="555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openxmlformats.org/officeDocument/2006/relationships/image" Target="../media/image22.jpg"/><Relationship Id="rId4" Type="http://schemas.openxmlformats.org/officeDocument/2006/relationships/image" Target="../media/image12.png"/><Relationship Id="rId9" Type="http://schemas.openxmlformats.org/officeDocument/2006/relationships/image" Target="../media/image7.png"/><Relationship Id="rId1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esearchgate.net/publication/372984441_IOT_BASED_HOME_APPLICATIONS_CONTROLING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://www.sciencedirect.com/science/article/pii/S277267112300261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searchgate.net/publication/354046870_Vision_based_Hand_gesture_pattern_recognition_ena" TargetMode="External"/><Relationship Id="rId11" Type="http://schemas.openxmlformats.org/officeDocument/2006/relationships/hyperlink" Target="http://www.researchgate.net/publication/373066982_Real-Time_Monocular_Skeleton-" TargetMode="External"/><Relationship Id="rId5" Type="http://schemas.openxmlformats.org/officeDocument/2006/relationships/slide" Target="slide1.xml"/><Relationship Id="rId10" Type="http://schemas.openxmlformats.org/officeDocument/2006/relationships/hyperlink" Target="http://www.researchgate.net/publication/373923804_HAND_GESTURE_RECOGNITION_USING_RECURR" TargetMode="External"/><Relationship Id="rId4" Type="http://schemas.openxmlformats.org/officeDocument/2006/relationships/hyperlink" Target="https://www.ijraset.com/best-journal/finger-gesture-recognition-based-home-automation-using-iot" TargetMode="External"/><Relationship Id="rId9" Type="http://schemas.openxmlformats.org/officeDocument/2006/relationships/hyperlink" Target="http://www.researchgate.net/publication/359801928_Gestures_Controlled_Home_Automation_using_Deep_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esearchgate.net/publication/374846019_Utilizing_ML_for_Hand_Gesture_Recognition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://www.researchgate.net/publication/352167439_Artificial_Intelligence_Based_Smart_Home_Autom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searchgate.net/publication/348308219_Improving_Real-" TargetMode="External"/><Relationship Id="rId11" Type="http://schemas.openxmlformats.org/officeDocument/2006/relationships/hyperlink" Target="http://www.researchgate.net/publication/372339326_Hand_Gesture_and_Voice_Assistants" TargetMode="External"/><Relationship Id="rId5" Type="http://schemas.openxmlformats.org/officeDocument/2006/relationships/hyperlink" Target="http://www.researchgate.net/publication/353624643_Convolutional_neural_networks_framework_for_hum" TargetMode="External"/><Relationship Id="rId10" Type="http://schemas.openxmlformats.org/officeDocument/2006/relationships/hyperlink" Target="http://www.researchgate.net/publication/374388028_HOME_AUTOMATION_SYSTEM" TargetMode="External"/><Relationship Id="rId4" Type="http://schemas.openxmlformats.org/officeDocument/2006/relationships/hyperlink" Target="https://www.researchgate.net/publication/371230969_Computer_Vision_based_Media_Control_using_Hand_Gestures" TargetMode="External"/><Relationship Id="rId9" Type="http://schemas.openxmlformats.org/officeDocument/2006/relationships/hyperlink" Target="http://www.researchgate.net/publication/369488379_Gesture_Vocabularies_for_Hand_Gestures_for_Co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12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24.png"/><Relationship Id="rId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9.png"/><Relationship Id="rId18" Type="http://schemas.openxmlformats.org/officeDocument/2006/relationships/image" Target="../media/image26.png"/><Relationship Id="rId3" Type="http://schemas.openxmlformats.org/officeDocument/2006/relationships/image" Target="../media/image10.png"/><Relationship Id="rId7" Type="http://schemas.openxmlformats.org/officeDocument/2006/relationships/image" Target="../media/image28.png"/><Relationship Id="rId12" Type="http://schemas.openxmlformats.org/officeDocument/2006/relationships/image" Target="../media/image18.png"/><Relationship Id="rId17" Type="http://schemas.openxmlformats.org/officeDocument/2006/relationships/image" Target="../media/image29.png"/><Relationship Id="rId2" Type="http://schemas.openxmlformats.org/officeDocument/2006/relationships/image" Target="../media/image27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3.jp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11.png"/><Relationship Id="rId21" Type="http://schemas.openxmlformats.org/officeDocument/2006/relationships/image" Target="../media/image3.jp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19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openxmlformats.org/officeDocument/2006/relationships/image" Target="../media/image25.png"/><Relationship Id="rId4" Type="http://schemas.openxmlformats.org/officeDocument/2006/relationships/image" Target="../media/image12.png"/><Relationship Id="rId9" Type="http://schemas.openxmlformats.org/officeDocument/2006/relationships/image" Target="../media/image7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086100" cy="10283190"/>
          </a:xfrm>
          <a:custGeom>
            <a:avLst/>
            <a:gdLst/>
            <a:ahLst/>
            <a:cxnLst/>
            <a:rect l="l" t="t" r="r" b="b"/>
            <a:pathLst>
              <a:path w="3086100" h="10283190">
                <a:moveTo>
                  <a:pt x="3086099" y="10282980"/>
                </a:moveTo>
                <a:lnTo>
                  <a:pt x="0" y="10282980"/>
                </a:lnTo>
                <a:lnTo>
                  <a:pt x="0" y="0"/>
                </a:lnTo>
                <a:lnTo>
                  <a:pt x="3086099" y="0"/>
                </a:lnTo>
                <a:lnTo>
                  <a:pt x="3086099" y="10282980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4309467"/>
            <a:ext cx="179131" cy="1790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3874618"/>
            <a:ext cx="179131" cy="1790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00982" y="3874618"/>
            <a:ext cx="179130" cy="1790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43623" y="3439768"/>
            <a:ext cx="179131" cy="1790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300982" y="3439768"/>
            <a:ext cx="179130" cy="1790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858812" y="3439768"/>
            <a:ext cx="179130" cy="1790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3004918"/>
            <a:ext cx="179131" cy="17902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300982" y="3004918"/>
            <a:ext cx="179130" cy="17902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58812" y="3004918"/>
            <a:ext cx="179130" cy="17902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416173" y="3004918"/>
            <a:ext cx="179130" cy="17902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2570069"/>
            <a:ext cx="179131" cy="17902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300982" y="2570069"/>
            <a:ext cx="179130" cy="17902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58812" y="2570069"/>
            <a:ext cx="179130" cy="17902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416173" y="2570069"/>
            <a:ext cx="179130" cy="17902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973531" y="2570069"/>
            <a:ext cx="179130" cy="17902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43623" y="2135691"/>
            <a:ext cx="179131" cy="17902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300982" y="2135691"/>
            <a:ext cx="179130" cy="17902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858812" y="2135691"/>
            <a:ext cx="179130" cy="17902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416173" y="2135691"/>
            <a:ext cx="179130" cy="17902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973531" y="2135691"/>
            <a:ext cx="179130" cy="17902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531362" y="2135691"/>
            <a:ext cx="179130" cy="17902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743623" y="1700841"/>
            <a:ext cx="179131" cy="17902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300982" y="1700841"/>
            <a:ext cx="179130" cy="17902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858812" y="1700841"/>
            <a:ext cx="179130" cy="17902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416173" y="1700841"/>
            <a:ext cx="179130" cy="17902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973531" y="1700841"/>
            <a:ext cx="179130" cy="17902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531362" y="1700841"/>
            <a:ext cx="179130" cy="17902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088722" y="1700841"/>
            <a:ext cx="179131" cy="179027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300982" y="1265992"/>
            <a:ext cx="179130" cy="17902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1265992"/>
            <a:ext cx="179131" cy="17902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58812" y="1265992"/>
            <a:ext cx="179130" cy="179027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416173" y="1265992"/>
            <a:ext cx="179130" cy="17902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973531" y="1265992"/>
            <a:ext cx="179130" cy="17902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531362" y="1265992"/>
            <a:ext cx="179130" cy="179027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088722" y="1265992"/>
            <a:ext cx="179131" cy="179027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646081" y="1265992"/>
            <a:ext cx="179130" cy="17902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831142"/>
            <a:ext cx="179131" cy="179027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00982" y="831142"/>
            <a:ext cx="179130" cy="179027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858812" y="831142"/>
            <a:ext cx="179130" cy="17902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416173" y="831142"/>
            <a:ext cx="179130" cy="17902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973531" y="831142"/>
            <a:ext cx="179130" cy="17902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531362" y="831142"/>
            <a:ext cx="179130" cy="17902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088722" y="831142"/>
            <a:ext cx="179131" cy="17902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646081" y="831142"/>
            <a:ext cx="179130" cy="179027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203911" y="831142"/>
            <a:ext cx="179130" cy="17902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396293"/>
            <a:ext cx="179131" cy="17902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00982" y="396293"/>
            <a:ext cx="179130" cy="179027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858812" y="396293"/>
            <a:ext cx="179130" cy="179027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416173" y="396293"/>
            <a:ext cx="179130" cy="17902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973531" y="396293"/>
            <a:ext cx="179130" cy="179027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531362" y="396293"/>
            <a:ext cx="179130" cy="179027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088722" y="396293"/>
            <a:ext cx="179131" cy="179027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646081" y="396293"/>
            <a:ext cx="179130" cy="179027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203911" y="396293"/>
            <a:ext cx="179130" cy="179027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4272476" y="186213"/>
            <a:ext cx="9744075" cy="2438400"/>
            <a:chOff x="4272476" y="186213"/>
            <a:chExt cx="9744075" cy="2438400"/>
          </a:xfrm>
        </p:grpSpPr>
        <p:pic>
          <p:nvPicPr>
            <p:cNvPr id="58" name="object 5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761271" y="396293"/>
              <a:ext cx="179130" cy="179027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72476" y="186213"/>
              <a:ext cx="9744074" cy="2438399"/>
            </a:xfrm>
            <a:prstGeom prst="rect">
              <a:avLst/>
            </a:prstGeom>
          </p:spPr>
        </p:pic>
      </p:grp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5204460" y="3116500"/>
            <a:ext cx="10492740" cy="1987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66925" marR="5080" indent="-2054860">
              <a:lnSpc>
                <a:spcPct val="123800"/>
              </a:lnSpc>
              <a:spcBef>
                <a:spcPts val="95"/>
              </a:spcBef>
            </a:pPr>
            <a:r>
              <a:rPr sz="5200" spc="229" dirty="0">
                <a:latin typeface="Arial"/>
                <a:cs typeface="Arial"/>
              </a:rPr>
              <a:t>HAND</a:t>
            </a:r>
            <a:r>
              <a:rPr sz="5200" spc="150" dirty="0">
                <a:latin typeface="Arial"/>
                <a:cs typeface="Arial"/>
              </a:rPr>
              <a:t> </a:t>
            </a:r>
            <a:r>
              <a:rPr sz="5200" spc="-70" dirty="0">
                <a:latin typeface="Arial"/>
                <a:cs typeface="Arial"/>
              </a:rPr>
              <a:t>GESTURE-</a:t>
            </a:r>
            <a:r>
              <a:rPr sz="5200" spc="60" dirty="0">
                <a:latin typeface="Arial"/>
                <a:cs typeface="Arial"/>
              </a:rPr>
              <a:t>DRIVEN</a:t>
            </a:r>
            <a:r>
              <a:rPr sz="5200" spc="155" dirty="0">
                <a:latin typeface="Arial"/>
                <a:cs typeface="Arial"/>
              </a:rPr>
              <a:t> </a:t>
            </a:r>
            <a:r>
              <a:rPr sz="5200" spc="229" dirty="0">
                <a:latin typeface="Arial"/>
                <a:cs typeface="Arial"/>
              </a:rPr>
              <a:t>HOME </a:t>
            </a:r>
            <a:r>
              <a:rPr sz="5200" spc="150" dirty="0">
                <a:latin typeface="Arial"/>
                <a:cs typeface="Arial"/>
              </a:rPr>
              <a:t>AUTOMATION</a:t>
            </a:r>
            <a:r>
              <a:rPr sz="5200" spc="140" dirty="0">
                <a:latin typeface="Arial"/>
                <a:cs typeface="Arial"/>
              </a:rPr>
              <a:t> </a:t>
            </a:r>
            <a:r>
              <a:rPr sz="5200" spc="70" dirty="0">
                <a:latin typeface="Arial"/>
                <a:cs typeface="Arial"/>
              </a:rPr>
              <a:t>HUB</a:t>
            </a:r>
            <a:endParaRPr sz="5200" dirty="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220200" y="6017272"/>
            <a:ext cx="2268220" cy="1328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sz="3600" b="1" spc="204" dirty="0">
                <a:latin typeface="Arial"/>
                <a:cs typeface="Arial"/>
              </a:rPr>
              <a:t>NAME </a:t>
            </a:r>
            <a:r>
              <a:rPr sz="3600" b="1" spc="110" dirty="0">
                <a:latin typeface="Arial"/>
                <a:cs typeface="Arial"/>
              </a:rPr>
              <a:t>GUIDE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201400" y="5809929"/>
            <a:ext cx="7025005" cy="1543371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95"/>
              </a:spcBef>
              <a:tabLst>
                <a:tab pos="669290" algn="l"/>
              </a:tabLst>
            </a:pPr>
            <a:r>
              <a:rPr lang="en-US" sz="3600" b="1" spc="155" dirty="0">
                <a:latin typeface="Arial"/>
                <a:cs typeface="Arial"/>
              </a:rPr>
              <a:t>  : </a:t>
            </a:r>
            <a:r>
              <a:rPr lang="en-US" sz="3600" b="1" spc="-60" dirty="0">
                <a:latin typeface="Arial"/>
                <a:cs typeface="Arial"/>
              </a:rPr>
              <a:t>PHAROS SOPHY SAMUEL T J</a:t>
            </a:r>
            <a:endParaRPr lang="en-US"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  <a:tabLst>
                <a:tab pos="669290" algn="l"/>
              </a:tabLst>
            </a:pPr>
            <a:r>
              <a:rPr lang="en-US" sz="3600" b="1" spc="155" dirty="0">
                <a:latin typeface="Arial"/>
                <a:cs typeface="Arial"/>
              </a:rPr>
              <a:t>  : </a:t>
            </a:r>
            <a:r>
              <a:rPr lang="en-US" sz="3600" b="1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BHAVADHARINI R M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AFCF4-C23F-FDA4-37FD-76EF108535BC}"/>
              </a:ext>
            </a:extLst>
          </p:cNvPr>
          <p:cNvSpPr txBox="1"/>
          <p:nvPr/>
        </p:nvSpPr>
        <p:spPr>
          <a:xfrm>
            <a:off x="9144000" y="537076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275965" algn="l"/>
                <a:tab pos="3933190" algn="l"/>
              </a:tabLst>
            </a:pPr>
            <a:r>
              <a:rPr lang="en-IN" sz="3600" b="1" spc="220" dirty="0">
                <a:latin typeface="Arial"/>
                <a:cs typeface="Arial"/>
              </a:rPr>
              <a:t>REG.NO  :</a:t>
            </a:r>
            <a:r>
              <a:rPr lang="en-IN" sz="3600" b="1" spc="80" dirty="0">
                <a:latin typeface="Arial"/>
                <a:cs typeface="Arial"/>
              </a:rPr>
              <a:t>20BAI1049</a:t>
            </a:r>
            <a:endParaRPr lang="en-IN"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4966" y="2068523"/>
            <a:ext cx="2741295" cy="706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5880">
              <a:lnSpc>
                <a:spcPts val="1830"/>
              </a:lnSpc>
            </a:pPr>
            <a:r>
              <a:rPr sz="1700" spc="165" dirty="0">
                <a:latin typeface="Arial MT"/>
                <a:cs typeface="Arial MT"/>
              </a:rPr>
              <a:t>Module</a:t>
            </a:r>
            <a:endParaRPr sz="17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7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17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1500" spc="155" dirty="0">
                <a:latin typeface="Arial MT"/>
                <a:cs typeface="Arial MT"/>
              </a:rPr>
              <a:t>Hand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160" dirty="0">
                <a:latin typeface="Arial MT"/>
                <a:cs typeface="Arial MT"/>
              </a:rPr>
              <a:t>Gesture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155" dirty="0">
                <a:latin typeface="Arial MT"/>
                <a:cs typeface="Arial MT"/>
              </a:rPr>
              <a:t>Recognition</a:t>
            </a:r>
            <a:endParaRPr sz="1500" dirty="0">
              <a:latin typeface="Arial MT"/>
              <a:cs typeface="Arial MT"/>
            </a:endParaRPr>
          </a:p>
          <a:p>
            <a:pPr marR="1378585">
              <a:lnSpc>
                <a:spcPts val="8850"/>
              </a:lnSpc>
              <a:spcBef>
                <a:spcPts val="420"/>
              </a:spcBef>
            </a:pPr>
            <a:r>
              <a:rPr sz="1500" spc="160" dirty="0">
                <a:latin typeface="Arial MT"/>
                <a:cs typeface="Arial MT"/>
              </a:rPr>
              <a:t>Arduino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spc="130" dirty="0">
                <a:latin typeface="Arial MT"/>
                <a:cs typeface="Arial MT"/>
              </a:rPr>
              <a:t>Uno Fan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50" dirty="0">
                <a:latin typeface="Arial MT"/>
                <a:cs typeface="Arial MT"/>
              </a:rPr>
              <a:t>Control </a:t>
            </a:r>
            <a:r>
              <a:rPr sz="1500" spc="175" dirty="0">
                <a:latin typeface="Arial MT"/>
                <a:cs typeface="Arial MT"/>
              </a:rPr>
              <a:t>Light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150" dirty="0">
                <a:latin typeface="Arial MT"/>
                <a:cs typeface="Arial MT"/>
              </a:rPr>
              <a:t>Control</a:t>
            </a:r>
            <a:endParaRPr sz="1500" dirty="0">
              <a:latin typeface="Arial MT"/>
              <a:cs typeface="Arial MT"/>
            </a:endParaRPr>
          </a:p>
          <a:p>
            <a:pPr marR="1135380">
              <a:lnSpc>
                <a:spcPts val="6750"/>
              </a:lnSpc>
              <a:spcBef>
                <a:spcPts val="430"/>
              </a:spcBef>
            </a:pPr>
            <a:r>
              <a:rPr sz="1500" spc="114" dirty="0">
                <a:latin typeface="Arial MT"/>
                <a:cs typeface="Arial MT"/>
              </a:rPr>
              <a:t>AC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165" dirty="0">
                <a:latin typeface="Arial MT"/>
                <a:cs typeface="Arial MT"/>
              </a:rPr>
              <a:t>Dimmer </a:t>
            </a:r>
            <a:r>
              <a:rPr sz="1500" spc="175" dirty="0">
                <a:latin typeface="Arial MT"/>
                <a:cs typeface="Arial MT"/>
              </a:rPr>
              <a:t>Motor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spc="135" dirty="0">
                <a:latin typeface="Arial MT"/>
                <a:cs typeface="Arial MT"/>
              </a:rPr>
              <a:t>Driver </a:t>
            </a:r>
            <a:r>
              <a:rPr sz="1500" spc="175" dirty="0">
                <a:latin typeface="Arial MT"/>
                <a:cs typeface="Arial MT"/>
              </a:rPr>
              <a:t>System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spc="150" dirty="0">
                <a:latin typeface="Arial MT"/>
                <a:cs typeface="Arial MT"/>
              </a:rPr>
              <a:t>Control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98279" y="2068523"/>
            <a:ext cx="7313295" cy="706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50640">
              <a:lnSpc>
                <a:spcPts val="1830"/>
              </a:lnSpc>
            </a:pPr>
            <a:r>
              <a:rPr sz="1700" spc="180" dirty="0">
                <a:latin typeface="Arial MT"/>
                <a:cs typeface="Arial MT"/>
              </a:rPr>
              <a:t>Functionality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1500" spc="160" dirty="0">
                <a:latin typeface="Arial MT"/>
                <a:cs typeface="Arial MT"/>
              </a:rPr>
              <a:t>Utilizes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30" dirty="0">
                <a:latin typeface="Arial MT"/>
                <a:cs typeface="Arial MT"/>
              </a:rPr>
              <a:t>YOLOv5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180" dirty="0">
                <a:latin typeface="Arial MT"/>
                <a:cs typeface="Arial MT"/>
              </a:rPr>
              <a:t>algorithm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204" dirty="0">
                <a:latin typeface="Arial MT"/>
                <a:cs typeface="Arial MT"/>
              </a:rPr>
              <a:t>to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160" dirty="0">
                <a:latin typeface="Arial MT"/>
                <a:cs typeface="Arial MT"/>
              </a:rPr>
              <a:t>recognize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155" dirty="0">
                <a:latin typeface="Arial MT"/>
                <a:cs typeface="Arial MT"/>
              </a:rPr>
              <a:t>hand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60" dirty="0">
                <a:latin typeface="Arial MT"/>
                <a:cs typeface="Arial MT"/>
              </a:rPr>
              <a:t>gestures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500">
              <a:latin typeface="Arial MT"/>
              <a:cs typeface="Arial MT"/>
            </a:endParaRPr>
          </a:p>
          <a:p>
            <a:pPr marR="742950">
              <a:lnSpc>
                <a:spcPct val="116700"/>
              </a:lnSpc>
            </a:pPr>
            <a:r>
              <a:rPr sz="1500" spc="204" dirty="0">
                <a:latin typeface="Arial MT"/>
                <a:cs typeface="Arial MT"/>
              </a:rPr>
              <a:t>Acts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60" dirty="0">
                <a:latin typeface="Arial MT"/>
                <a:cs typeface="Arial MT"/>
              </a:rPr>
              <a:t>as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190" dirty="0">
                <a:latin typeface="Arial MT"/>
                <a:cs typeface="Arial MT"/>
              </a:rPr>
              <a:t>the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185" dirty="0">
                <a:latin typeface="Arial MT"/>
                <a:cs typeface="Arial MT"/>
              </a:rPr>
              <a:t>central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175" dirty="0">
                <a:latin typeface="Arial MT"/>
                <a:cs typeface="Arial MT"/>
              </a:rPr>
              <a:t>microcontroller,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175" dirty="0">
                <a:latin typeface="Arial MT"/>
                <a:cs typeface="Arial MT"/>
              </a:rPr>
              <a:t>interpreting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155" dirty="0">
                <a:latin typeface="Arial MT"/>
                <a:cs typeface="Arial MT"/>
              </a:rPr>
              <a:t>and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175" dirty="0">
                <a:latin typeface="Arial MT"/>
                <a:cs typeface="Arial MT"/>
              </a:rPr>
              <a:t>executing </a:t>
            </a:r>
            <a:r>
              <a:rPr sz="1500" spc="190" dirty="0">
                <a:latin typeface="Arial MT"/>
                <a:cs typeface="Arial MT"/>
              </a:rPr>
              <a:t>commands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60" dirty="0">
                <a:latin typeface="Arial MT"/>
                <a:cs typeface="Arial MT"/>
              </a:rPr>
              <a:t>based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155" dirty="0">
                <a:latin typeface="Arial MT"/>
                <a:cs typeface="Arial MT"/>
              </a:rPr>
              <a:t>on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155" dirty="0">
                <a:latin typeface="Arial MT"/>
                <a:cs typeface="Arial MT"/>
              </a:rPr>
              <a:t>hand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160" dirty="0">
                <a:latin typeface="Arial MT"/>
                <a:cs typeface="Arial MT"/>
              </a:rPr>
              <a:t>gestures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500">
              <a:latin typeface="Arial MT"/>
              <a:cs typeface="Arial MT"/>
            </a:endParaRPr>
          </a:p>
          <a:p>
            <a:pPr marR="308610">
              <a:lnSpc>
                <a:spcPct val="116700"/>
              </a:lnSpc>
              <a:spcBef>
                <a:spcPts val="5"/>
              </a:spcBef>
            </a:pPr>
            <a:r>
              <a:rPr sz="1500" spc="160" dirty="0">
                <a:latin typeface="Arial MT"/>
                <a:cs typeface="Arial MT"/>
              </a:rPr>
              <a:t>Turns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155" dirty="0">
                <a:latin typeface="Arial MT"/>
                <a:cs typeface="Arial MT"/>
              </a:rPr>
              <a:t>on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90" dirty="0">
                <a:latin typeface="Arial MT"/>
                <a:cs typeface="Arial MT"/>
              </a:rPr>
              <a:t>the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160" dirty="0">
                <a:latin typeface="Arial MT"/>
                <a:cs typeface="Arial MT"/>
              </a:rPr>
              <a:t>fan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204" dirty="0">
                <a:latin typeface="Arial MT"/>
                <a:cs typeface="Arial MT"/>
              </a:rPr>
              <a:t>at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160" dirty="0">
                <a:latin typeface="Arial MT"/>
                <a:cs typeface="Arial MT"/>
              </a:rPr>
              <a:t>full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60" dirty="0">
                <a:latin typeface="Arial MT"/>
                <a:cs typeface="Arial MT"/>
              </a:rPr>
              <a:t>speed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200" dirty="0">
                <a:latin typeface="Arial MT"/>
                <a:cs typeface="Arial MT"/>
              </a:rPr>
              <a:t>when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55" dirty="0">
                <a:latin typeface="Arial MT"/>
                <a:cs typeface="Arial MT"/>
              </a:rPr>
              <a:t>one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160" dirty="0">
                <a:latin typeface="Arial MT"/>
                <a:cs typeface="Arial MT"/>
              </a:rPr>
              <a:t>finger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60" dirty="0">
                <a:latin typeface="Arial MT"/>
                <a:cs typeface="Arial MT"/>
              </a:rPr>
              <a:t>is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180" dirty="0">
                <a:latin typeface="Arial MT"/>
                <a:cs typeface="Arial MT"/>
              </a:rPr>
              <a:t>detected;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60" dirty="0">
                <a:latin typeface="Arial MT"/>
                <a:cs typeface="Arial MT"/>
              </a:rPr>
              <a:t>reduces </a:t>
            </a:r>
            <a:r>
              <a:rPr sz="1500" spc="190" dirty="0">
                <a:latin typeface="Arial MT"/>
                <a:cs typeface="Arial MT"/>
              </a:rPr>
              <a:t>the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160" dirty="0">
                <a:latin typeface="Arial MT"/>
                <a:cs typeface="Arial MT"/>
              </a:rPr>
              <a:t>fan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160" dirty="0">
                <a:latin typeface="Arial MT"/>
                <a:cs typeface="Arial MT"/>
              </a:rPr>
              <a:t>speed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220" dirty="0">
                <a:latin typeface="Arial MT"/>
                <a:cs typeface="Arial MT"/>
              </a:rPr>
              <a:t>with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245" dirty="0">
                <a:latin typeface="Arial MT"/>
                <a:cs typeface="Arial MT"/>
              </a:rPr>
              <a:t>two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150" dirty="0">
                <a:latin typeface="Arial MT"/>
                <a:cs typeface="Arial MT"/>
              </a:rPr>
              <a:t>fingers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16700"/>
              </a:lnSpc>
              <a:spcBef>
                <a:spcPts val="5"/>
              </a:spcBef>
            </a:pPr>
            <a:r>
              <a:rPr sz="1500" spc="190" dirty="0">
                <a:latin typeface="Arial MT"/>
                <a:cs typeface="Arial MT"/>
              </a:rPr>
              <a:t>Activates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245" dirty="0">
                <a:latin typeface="Arial MT"/>
                <a:cs typeface="Arial MT"/>
              </a:rPr>
              <a:t>two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75" dirty="0">
                <a:latin typeface="Arial MT"/>
                <a:cs typeface="Arial MT"/>
              </a:rPr>
              <a:t>lights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95" dirty="0">
                <a:latin typeface="Arial MT"/>
                <a:cs typeface="Arial MT"/>
              </a:rPr>
              <a:t>(LED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55" dirty="0">
                <a:latin typeface="Arial MT"/>
                <a:cs typeface="Arial MT"/>
              </a:rPr>
              <a:t>and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40" dirty="0">
                <a:latin typeface="Arial MT"/>
                <a:cs typeface="Arial MT"/>
              </a:rPr>
              <a:t>bulb)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220" dirty="0">
                <a:latin typeface="Arial MT"/>
                <a:cs typeface="Arial MT"/>
              </a:rPr>
              <a:t>with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60" dirty="0">
                <a:latin typeface="Arial MT"/>
                <a:cs typeface="Arial MT"/>
              </a:rPr>
              <a:t>higher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70" dirty="0">
                <a:latin typeface="Arial MT"/>
                <a:cs typeface="Arial MT"/>
              </a:rPr>
              <a:t>brightness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200" dirty="0">
                <a:latin typeface="Arial MT"/>
                <a:cs typeface="Arial MT"/>
              </a:rPr>
              <a:t>when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65" dirty="0">
                <a:latin typeface="Arial MT"/>
                <a:cs typeface="Arial MT"/>
              </a:rPr>
              <a:t>three </a:t>
            </a:r>
            <a:r>
              <a:rPr sz="1500" spc="160" dirty="0">
                <a:latin typeface="Arial MT"/>
                <a:cs typeface="Arial MT"/>
              </a:rPr>
              <a:t>fingers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60" dirty="0">
                <a:latin typeface="Arial MT"/>
                <a:cs typeface="Arial MT"/>
              </a:rPr>
              <a:t>are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180" dirty="0">
                <a:latin typeface="Arial MT"/>
                <a:cs typeface="Arial MT"/>
              </a:rPr>
              <a:t>detected;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170" dirty="0">
                <a:latin typeface="Arial MT"/>
                <a:cs typeface="Arial MT"/>
              </a:rPr>
              <a:t>reduces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70" dirty="0">
                <a:latin typeface="Arial MT"/>
                <a:cs typeface="Arial MT"/>
              </a:rPr>
              <a:t>brightness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220" dirty="0">
                <a:latin typeface="Arial MT"/>
                <a:cs typeface="Arial MT"/>
              </a:rPr>
              <a:t>with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160" dirty="0">
                <a:latin typeface="Arial MT"/>
                <a:cs typeface="Arial MT"/>
              </a:rPr>
              <a:t>four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50" dirty="0">
                <a:latin typeface="Arial MT"/>
                <a:cs typeface="Arial MT"/>
              </a:rPr>
              <a:t>fingers</a:t>
            </a:r>
            <a:endParaRPr sz="1500">
              <a:latin typeface="Arial MT"/>
              <a:cs typeface="Arial MT"/>
            </a:endParaRPr>
          </a:p>
          <a:p>
            <a:pPr marR="944244">
              <a:lnSpc>
                <a:spcPct val="375000"/>
              </a:lnSpc>
            </a:pPr>
            <a:r>
              <a:rPr sz="1500" spc="160" dirty="0">
                <a:latin typeface="Arial MT"/>
                <a:cs typeface="Arial MT"/>
              </a:rPr>
              <a:t>Controls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190" dirty="0">
                <a:latin typeface="Arial MT"/>
                <a:cs typeface="Arial MT"/>
              </a:rPr>
              <a:t>the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70" dirty="0">
                <a:latin typeface="Arial MT"/>
                <a:cs typeface="Arial MT"/>
              </a:rPr>
              <a:t>brightness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60" dirty="0">
                <a:latin typeface="Arial MT"/>
                <a:cs typeface="Arial MT"/>
              </a:rPr>
              <a:t>of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190" dirty="0">
                <a:latin typeface="Arial MT"/>
                <a:cs typeface="Arial MT"/>
              </a:rPr>
              <a:t>the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75" dirty="0">
                <a:latin typeface="Arial MT"/>
                <a:cs typeface="Arial MT"/>
              </a:rPr>
              <a:t>light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55" dirty="0">
                <a:latin typeface="Arial MT"/>
                <a:cs typeface="Arial MT"/>
              </a:rPr>
              <a:t>bulb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60" dirty="0">
                <a:latin typeface="Arial MT"/>
                <a:cs typeface="Arial MT"/>
              </a:rPr>
              <a:t>using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114" dirty="0">
                <a:latin typeface="Arial MT"/>
                <a:cs typeface="Arial MT"/>
              </a:rPr>
              <a:t>AC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70" dirty="0">
                <a:latin typeface="Arial MT"/>
                <a:cs typeface="Arial MT"/>
              </a:rPr>
              <a:t>dimming </a:t>
            </a:r>
            <a:r>
              <a:rPr sz="1500" spc="160" dirty="0">
                <a:latin typeface="Arial MT"/>
                <a:cs typeface="Arial MT"/>
              </a:rPr>
              <a:t>Regulates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190" dirty="0">
                <a:latin typeface="Arial MT"/>
                <a:cs typeface="Arial MT"/>
              </a:rPr>
              <a:t>the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160" dirty="0">
                <a:latin typeface="Arial MT"/>
                <a:cs typeface="Arial MT"/>
              </a:rPr>
              <a:t>speed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160" dirty="0">
                <a:latin typeface="Arial MT"/>
                <a:cs typeface="Arial MT"/>
              </a:rPr>
              <a:t>of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190" dirty="0">
                <a:latin typeface="Arial MT"/>
                <a:cs typeface="Arial MT"/>
              </a:rPr>
              <a:t>the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160" dirty="0">
                <a:latin typeface="Arial MT"/>
                <a:cs typeface="Arial MT"/>
              </a:rPr>
              <a:t>fan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160" dirty="0">
                <a:latin typeface="Arial MT"/>
                <a:cs typeface="Arial MT"/>
              </a:rPr>
              <a:t>by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75" dirty="0">
                <a:latin typeface="Arial MT"/>
                <a:cs typeface="Arial MT"/>
              </a:rPr>
              <a:t>controlling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190" dirty="0">
                <a:latin typeface="Arial MT"/>
                <a:cs typeface="Arial MT"/>
              </a:rPr>
              <a:t>the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170" dirty="0">
                <a:latin typeface="Arial MT"/>
                <a:cs typeface="Arial MT"/>
              </a:rPr>
              <a:t>motor </a:t>
            </a:r>
            <a:r>
              <a:rPr sz="1500" spc="160" dirty="0">
                <a:latin typeface="Arial MT"/>
                <a:cs typeface="Arial MT"/>
              </a:rPr>
              <a:t>Shuts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200" dirty="0">
                <a:latin typeface="Arial MT"/>
                <a:cs typeface="Arial MT"/>
              </a:rPr>
              <a:t>down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90" dirty="0">
                <a:latin typeface="Arial MT"/>
                <a:cs typeface="Arial MT"/>
              </a:rPr>
              <a:t>the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75" dirty="0">
                <a:latin typeface="Arial MT"/>
                <a:cs typeface="Arial MT"/>
              </a:rPr>
              <a:t>entire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90" dirty="0">
                <a:latin typeface="Arial MT"/>
                <a:cs typeface="Arial MT"/>
              </a:rPr>
              <a:t>system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200" dirty="0">
                <a:latin typeface="Arial MT"/>
                <a:cs typeface="Arial MT"/>
              </a:rPr>
              <a:t>when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60" dirty="0">
                <a:latin typeface="Arial MT"/>
                <a:cs typeface="Arial MT"/>
              </a:rPr>
              <a:t>five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60" dirty="0">
                <a:latin typeface="Arial MT"/>
                <a:cs typeface="Arial MT"/>
              </a:rPr>
              <a:t>fingers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60" dirty="0">
                <a:latin typeface="Arial MT"/>
                <a:cs typeface="Arial MT"/>
              </a:rPr>
              <a:t>are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180" dirty="0">
                <a:latin typeface="Arial MT"/>
                <a:cs typeface="Arial MT"/>
              </a:rPr>
              <a:t>detected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33800" y="1726258"/>
            <a:ext cx="13060044" cy="7753350"/>
          </a:xfrm>
          <a:custGeom>
            <a:avLst/>
            <a:gdLst/>
            <a:ahLst/>
            <a:cxnLst/>
            <a:rect l="l" t="t" r="r" b="b"/>
            <a:pathLst>
              <a:path w="13060044" h="7753350">
                <a:moveTo>
                  <a:pt x="14287" y="14287"/>
                </a:moveTo>
                <a:lnTo>
                  <a:pt x="14287" y="7739061"/>
                </a:lnTo>
              </a:path>
              <a:path w="13060044" h="7753350">
                <a:moveTo>
                  <a:pt x="3657599" y="14287"/>
                </a:moveTo>
                <a:lnTo>
                  <a:pt x="3657599" y="7739061"/>
                </a:lnTo>
              </a:path>
              <a:path w="13060044" h="7753350">
                <a:moveTo>
                  <a:pt x="13045570" y="14287"/>
                </a:moveTo>
                <a:lnTo>
                  <a:pt x="13045570" y="7739061"/>
                </a:lnTo>
              </a:path>
              <a:path w="13060044" h="7753350">
                <a:moveTo>
                  <a:pt x="0" y="0"/>
                </a:moveTo>
                <a:lnTo>
                  <a:pt x="13059857" y="0"/>
                </a:lnTo>
              </a:path>
              <a:path w="13060044" h="7753350">
                <a:moveTo>
                  <a:pt x="0" y="952499"/>
                </a:moveTo>
                <a:lnTo>
                  <a:pt x="13059857" y="952499"/>
                </a:lnTo>
              </a:path>
              <a:path w="13060044" h="7753350">
                <a:moveTo>
                  <a:pt x="0" y="1809749"/>
                </a:moveTo>
                <a:lnTo>
                  <a:pt x="13059857" y="1809749"/>
                </a:lnTo>
              </a:path>
              <a:path w="13060044" h="7753350">
                <a:moveTo>
                  <a:pt x="0" y="2933699"/>
                </a:moveTo>
                <a:lnTo>
                  <a:pt x="13059857" y="2933699"/>
                </a:lnTo>
              </a:path>
              <a:path w="13060044" h="7753350">
                <a:moveTo>
                  <a:pt x="0" y="4057649"/>
                </a:moveTo>
                <a:lnTo>
                  <a:pt x="13059857" y="4057649"/>
                </a:lnTo>
              </a:path>
              <a:path w="13060044" h="7753350">
                <a:moveTo>
                  <a:pt x="0" y="5181599"/>
                </a:moveTo>
                <a:lnTo>
                  <a:pt x="13059857" y="5181599"/>
                </a:lnTo>
              </a:path>
              <a:path w="13060044" h="7753350">
                <a:moveTo>
                  <a:pt x="0" y="6038849"/>
                </a:moveTo>
                <a:lnTo>
                  <a:pt x="13059857" y="6038849"/>
                </a:lnTo>
              </a:path>
              <a:path w="13060044" h="7753350">
                <a:moveTo>
                  <a:pt x="0" y="6896099"/>
                </a:moveTo>
                <a:lnTo>
                  <a:pt x="13059857" y="6896099"/>
                </a:lnTo>
              </a:path>
              <a:path w="13060044" h="7753350">
                <a:moveTo>
                  <a:pt x="0" y="7753349"/>
                </a:moveTo>
                <a:lnTo>
                  <a:pt x="13059857" y="775334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96261" y="346365"/>
            <a:ext cx="5692909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2805" algn="l"/>
              </a:tabLst>
            </a:pPr>
            <a:r>
              <a:rPr lang="en-IN" spc="-10" dirty="0"/>
              <a:t>TABULAR</a:t>
            </a:r>
            <a:r>
              <a:rPr lang="en-IN" dirty="0"/>
              <a:t>	</a:t>
            </a:r>
            <a:r>
              <a:rPr lang="en-IN" spc="-10" dirty="0"/>
              <a:t>COLUMN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1">
            <a:extLst>
              <a:ext uri="{FF2B5EF4-FFF2-40B4-BE49-F238E27FC236}">
                <a16:creationId xmlns:a16="http://schemas.microsoft.com/office/drawing/2014/main" id="{A08F3A72-DE19-37F9-F5CF-B67A52AE0308}"/>
              </a:ext>
            </a:extLst>
          </p:cNvPr>
          <p:cNvSpPr txBox="1">
            <a:spLocks/>
          </p:cNvSpPr>
          <p:nvPr/>
        </p:nvSpPr>
        <p:spPr>
          <a:xfrm>
            <a:off x="5334000" y="723900"/>
            <a:ext cx="84404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"/>
              </a:rPr>
              <a:t>WHAT IS TO BE DONE NEXT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51BD4-CCB1-7806-0F6F-2D89A27582C6}"/>
              </a:ext>
            </a:extLst>
          </p:cNvPr>
          <p:cNvSpPr txBox="1"/>
          <p:nvPr/>
        </p:nvSpPr>
        <p:spPr>
          <a:xfrm>
            <a:off x="2200910" y="4575054"/>
            <a:ext cx="1470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"/>
              </a:rPr>
              <a:t>The implementation to be shown </a:t>
            </a:r>
          </a:p>
        </p:txBody>
      </p:sp>
    </p:spTree>
    <p:extLst>
      <p:ext uri="{BB962C8B-B14F-4D97-AF65-F5344CB8AC3E}">
        <p14:creationId xmlns:p14="http://schemas.microsoft.com/office/powerpoint/2010/main" val="3275014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267200" y="635000"/>
            <a:ext cx="7233307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63495" algn="l"/>
                <a:tab pos="4173220" algn="l"/>
              </a:tabLst>
            </a:pPr>
            <a:r>
              <a:rPr lang="en-IN" spc="-10" dirty="0"/>
              <a:t>RESEARCH PAPER </a:t>
            </a:r>
            <a:r>
              <a:rPr lang="en-IN" spc="-20" dirty="0"/>
              <a:t>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8250B-FE76-9529-B611-6B76686E00E6}"/>
              </a:ext>
            </a:extLst>
          </p:cNvPr>
          <p:cNvSpPr txBox="1"/>
          <p:nvPr/>
        </p:nvSpPr>
        <p:spPr>
          <a:xfrm>
            <a:off x="3980754" y="4497169"/>
            <a:ext cx="775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+mn-lt"/>
              </a:rPr>
              <a:t>Resuts</a:t>
            </a:r>
            <a:r>
              <a:rPr lang="en-US" sz="3600" dirty="0">
                <a:latin typeface="+mn-lt"/>
              </a:rPr>
              <a:t> And Conclusion To Be Completed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3871375" y="0"/>
            <a:ext cx="4417060" cy="10283190"/>
            <a:chOff x="13871375" y="0"/>
            <a:chExt cx="4417060" cy="10283190"/>
          </a:xfrm>
        </p:grpSpPr>
        <p:sp>
          <p:nvSpPr>
            <p:cNvPr id="4" name="object 4"/>
            <p:cNvSpPr/>
            <p:nvPr/>
          </p:nvSpPr>
          <p:spPr>
            <a:xfrm>
              <a:off x="15201899" y="0"/>
              <a:ext cx="3086100" cy="10283190"/>
            </a:xfrm>
            <a:custGeom>
              <a:avLst/>
              <a:gdLst/>
              <a:ahLst/>
              <a:cxnLst/>
              <a:rect l="l" t="t" r="r" b="b"/>
              <a:pathLst>
                <a:path w="3086100" h="10283190">
                  <a:moveTo>
                    <a:pt x="3086099" y="10282980"/>
                  </a:moveTo>
                  <a:lnTo>
                    <a:pt x="0" y="10282980"/>
                  </a:lnTo>
                  <a:lnTo>
                    <a:pt x="0" y="0"/>
                  </a:lnTo>
                  <a:lnTo>
                    <a:pt x="3086099" y="0"/>
                  </a:lnTo>
                  <a:lnTo>
                    <a:pt x="3086099" y="10282980"/>
                  </a:lnTo>
                  <a:close/>
                </a:path>
              </a:pathLst>
            </a:custGeom>
            <a:solidFill>
              <a:srgbClr val="58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71375" y="132425"/>
              <a:ext cx="4267199" cy="10667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04899" y="463550"/>
            <a:ext cx="52184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5920" algn="l"/>
                <a:tab pos="4095115" algn="l"/>
              </a:tabLst>
            </a:pPr>
            <a:r>
              <a:rPr spc="-10" dirty="0"/>
              <a:t>Guide</a:t>
            </a:r>
            <a:r>
              <a:rPr dirty="0"/>
              <a:t>	</a:t>
            </a:r>
            <a:r>
              <a:rPr spc="-10" dirty="0"/>
              <a:t>Approval</a:t>
            </a:r>
            <a:r>
              <a:rPr dirty="0"/>
              <a:t>	</a:t>
            </a:r>
            <a:r>
              <a:rPr spc="-20" dirty="0"/>
              <a:t>Mail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17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71375" y="132425"/>
            <a:ext cx="4267199" cy="10667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44191" y="6040824"/>
            <a:ext cx="8255" cy="28575"/>
          </a:xfrm>
          <a:custGeom>
            <a:avLst/>
            <a:gdLst/>
            <a:ahLst/>
            <a:cxnLst/>
            <a:rect l="l" t="t" r="r" b="b"/>
            <a:pathLst>
              <a:path w="8254" h="28575">
                <a:moveTo>
                  <a:pt x="0" y="28574"/>
                </a:moveTo>
                <a:lnTo>
                  <a:pt x="0" y="0"/>
                </a:lnTo>
                <a:lnTo>
                  <a:pt x="7704" y="0"/>
                </a:lnTo>
                <a:lnTo>
                  <a:pt x="7704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4191" y="8860224"/>
            <a:ext cx="8255" cy="28575"/>
          </a:xfrm>
          <a:custGeom>
            <a:avLst/>
            <a:gdLst/>
            <a:ahLst/>
            <a:cxnLst/>
            <a:rect l="l" t="t" r="r" b="b"/>
            <a:pathLst>
              <a:path w="8254" h="28575">
                <a:moveTo>
                  <a:pt x="0" y="28574"/>
                </a:moveTo>
                <a:lnTo>
                  <a:pt x="0" y="0"/>
                </a:lnTo>
                <a:lnTo>
                  <a:pt x="7704" y="0"/>
                </a:lnTo>
                <a:lnTo>
                  <a:pt x="7704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0373" y="1424406"/>
            <a:ext cx="17597120" cy="820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034" indent="-394335">
              <a:lnSpc>
                <a:spcPct val="100000"/>
              </a:lnSpc>
              <a:spcBef>
                <a:spcPts val="100"/>
              </a:spcBef>
              <a:buSzPct val="96428"/>
              <a:buAutoNum type="arabicPlain"/>
              <a:tabLst>
                <a:tab pos="407034" algn="l"/>
              </a:tabLst>
            </a:pPr>
            <a:r>
              <a:rPr sz="2800" u="sng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4"/>
              </a:rPr>
              <a:t>https://www.ijraset.com/best-journal/finger-gesture-recognition-</a:t>
            </a:r>
            <a:r>
              <a:rPr sz="2800" u="sng" spc="-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4"/>
              </a:rPr>
              <a:t>based-home-automation-</a:t>
            </a:r>
            <a:r>
              <a:rPr sz="2800" u="sng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4"/>
              </a:rPr>
              <a:t>using-</a:t>
            </a:r>
            <a:r>
              <a:rPr sz="2800" u="sng" spc="-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4"/>
              </a:rPr>
              <a:t>iot</a:t>
            </a:r>
            <a:endParaRPr sz="2800">
              <a:latin typeface="Arial MT"/>
              <a:cs typeface="Arial MT"/>
            </a:endParaRPr>
          </a:p>
          <a:p>
            <a:pPr marL="12700" marR="86995" indent="394335">
              <a:lnSpc>
                <a:spcPct val="165200"/>
              </a:lnSpc>
              <a:buSzPct val="96428"/>
              <a:buAutoNum type="arabicPlain"/>
              <a:tabLst>
                <a:tab pos="407034" algn="l"/>
              </a:tabLst>
            </a:pP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5" action="ppaction://hlinksldjump"/>
              </a:rPr>
              <a:t>https://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6"/>
              </a:rPr>
              <a:t>www.researchgate.net/publication/354046870_Vision_based_Hand_gesture_pattern_recognition_ena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5" action="ppaction://hlinksldjump"/>
              </a:rPr>
              <a:t>bled_home_automation_system_using_Internet_of_Things</a:t>
            </a:r>
            <a:r>
              <a:rPr sz="2800" spc="-10" dirty="0">
                <a:latin typeface="Arial MT"/>
                <a:cs typeface="Arial MT"/>
              </a:rPr>
              <a:t> [3]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https://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7"/>
              </a:rPr>
              <a:t>www.sciencedirect.com/science/article/pii/S2772671123002619</a:t>
            </a:r>
            <a:r>
              <a:rPr sz="2800" spc="-10" dirty="0">
                <a:latin typeface="Arial MT"/>
                <a:cs typeface="Arial MT"/>
              </a:rPr>
              <a:t> [4]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https://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8"/>
              </a:rPr>
              <a:t>www.researchgate.net/publication/372984441_IOT_BASED_HOME_APPLICATIONS_CONTROLING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90"/>
              </a:spcBef>
            </a:pP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_USING_VISION_AND_GESTURE_THROUGH_RASPBERRY_PI</a:t>
            </a: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ct val="165200"/>
              </a:lnSpc>
            </a:pPr>
            <a:r>
              <a:rPr sz="2800" spc="-10" dirty="0">
                <a:latin typeface="Arial MT"/>
                <a:cs typeface="Arial MT"/>
              </a:rPr>
              <a:t>[5]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https://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9"/>
              </a:rPr>
              <a:t>www.researchgate.net/publication/359801928_Gestures_Controlled_Home_Automation_using_Deep_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Learning_A_Review</a:t>
            </a:r>
            <a:r>
              <a:rPr sz="2800" spc="-10" dirty="0">
                <a:latin typeface="Arial MT"/>
                <a:cs typeface="Arial MT"/>
              </a:rPr>
              <a:t> [6]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https://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10"/>
              </a:rPr>
              <a:t>www.researchgate.net/publication/373923804_HAND_GESTURE_RECOGNITION_USING_RECURR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ENT_NEURAL_NETWORKS_AND_SYNTHETIC_DATA_GENERATION</a:t>
            </a:r>
            <a:endParaRPr sz="2800">
              <a:latin typeface="Arial MT"/>
              <a:cs typeface="Arial MT"/>
            </a:endParaRPr>
          </a:p>
          <a:p>
            <a:pPr marL="12700" marR="3503929">
              <a:lnSpc>
                <a:spcPct val="165200"/>
              </a:lnSpc>
            </a:pPr>
            <a:r>
              <a:rPr sz="2800" spc="-20" dirty="0">
                <a:latin typeface="Arial MT"/>
                <a:cs typeface="Arial MT"/>
              </a:rPr>
              <a:t>[7]</a:t>
            </a:r>
            <a:r>
              <a:rPr sz="2800" u="sng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https://</a:t>
            </a:r>
            <a:r>
              <a:rPr sz="2800" u="sng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11"/>
              </a:rPr>
              <a:t>www.researchgate.net/publication/373066982_Real-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11"/>
              </a:rPr>
              <a:t>Time_Monocular_Skeleton-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u="sng" spc="-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Based_Hand_Gesture_Recognition_Using_3D-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Jointsformer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17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71375" y="132425"/>
            <a:ext cx="4267199" cy="10667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05467" y="2962910"/>
            <a:ext cx="8255" cy="28575"/>
          </a:xfrm>
          <a:custGeom>
            <a:avLst/>
            <a:gdLst/>
            <a:ahLst/>
            <a:cxnLst/>
            <a:rect l="l" t="t" r="r" b="b"/>
            <a:pathLst>
              <a:path w="8254" h="28575">
                <a:moveTo>
                  <a:pt x="0" y="28574"/>
                </a:moveTo>
                <a:lnTo>
                  <a:pt x="0" y="0"/>
                </a:lnTo>
                <a:lnTo>
                  <a:pt x="7704" y="0"/>
                </a:lnTo>
                <a:lnTo>
                  <a:pt x="7704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5467" y="4372610"/>
            <a:ext cx="8255" cy="28575"/>
          </a:xfrm>
          <a:custGeom>
            <a:avLst/>
            <a:gdLst/>
            <a:ahLst/>
            <a:cxnLst/>
            <a:rect l="l" t="t" r="r" b="b"/>
            <a:pathLst>
              <a:path w="8254" h="28575">
                <a:moveTo>
                  <a:pt x="0" y="28574"/>
                </a:moveTo>
                <a:lnTo>
                  <a:pt x="0" y="0"/>
                </a:lnTo>
                <a:lnTo>
                  <a:pt x="7704" y="0"/>
                </a:lnTo>
                <a:lnTo>
                  <a:pt x="7704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5467" y="5782310"/>
            <a:ext cx="8255" cy="28575"/>
          </a:xfrm>
          <a:custGeom>
            <a:avLst/>
            <a:gdLst/>
            <a:ahLst/>
            <a:cxnLst/>
            <a:rect l="l" t="t" r="r" b="b"/>
            <a:pathLst>
              <a:path w="8254" h="28575">
                <a:moveTo>
                  <a:pt x="0" y="28574"/>
                </a:moveTo>
                <a:lnTo>
                  <a:pt x="0" y="0"/>
                </a:lnTo>
                <a:lnTo>
                  <a:pt x="7704" y="0"/>
                </a:lnTo>
                <a:lnTo>
                  <a:pt x="7704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467" y="10011409"/>
            <a:ext cx="8255" cy="28575"/>
          </a:xfrm>
          <a:custGeom>
            <a:avLst/>
            <a:gdLst/>
            <a:ahLst/>
            <a:cxnLst/>
            <a:rect l="l" t="t" r="r" b="b"/>
            <a:pathLst>
              <a:path w="8254" h="28575">
                <a:moveTo>
                  <a:pt x="0" y="28574"/>
                </a:moveTo>
                <a:lnTo>
                  <a:pt x="0" y="0"/>
                </a:lnTo>
                <a:lnTo>
                  <a:pt x="7704" y="0"/>
                </a:lnTo>
                <a:lnTo>
                  <a:pt x="7704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1650" y="1165891"/>
            <a:ext cx="17260570" cy="891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 MT"/>
                <a:cs typeface="Arial MT"/>
              </a:rPr>
              <a:t>[8]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4"/>
              </a:rPr>
              <a:t>https://www.researchgate.net/publication/371230969_Computer_Vision_based_Media_Control_using_Han</a:t>
            </a:r>
            <a:endParaRPr sz="2800">
              <a:latin typeface="Arial MT"/>
              <a:cs typeface="Arial MT"/>
            </a:endParaRPr>
          </a:p>
          <a:p>
            <a:pPr marL="12700" marR="44450">
              <a:lnSpc>
                <a:spcPct val="165200"/>
              </a:lnSpc>
            </a:pP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4"/>
              </a:rPr>
              <a:t>d_Gestures</a:t>
            </a:r>
            <a:r>
              <a:rPr sz="2800" spc="-10" dirty="0">
                <a:latin typeface="Arial MT"/>
                <a:cs typeface="Arial MT"/>
              </a:rPr>
              <a:t> [9]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https://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5"/>
              </a:rPr>
              <a:t>www.researchgate.net/publication/353624643_Convolutional_neural_networks_framework_for_hum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an_hand_gesture_recognition</a:t>
            </a: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ct val="165200"/>
              </a:lnSpc>
            </a:pPr>
            <a:r>
              <a:rPr sz="2800" spc="-10" dirty="0">
                <a:latin typeface="Arial MT"/>
                <a:cs typeface="Arial MT"/>
              </a:rPr>
              <a:t>[10]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https://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6"/>
              </a:rPr>
              <a:t>www.researchgate.net/publication/348308219_Improving_Real-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Time_Hand_Gesture_Recognition_with_Semantic_Segmentation</a:t>
            </a:r>
            <a:r>
              <a:rPr sz="2800" spc="-10" dirty="0">
                <a:latin typeface="Arial MT"/>
                <a:cs typeface="Arial MT"/>
              </a:rPr>
              <a:t> [11]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https://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7"/>
              </a:rPr>
              <a:t>www.researchgate.net/publication/352167439_Artificial_Intelligence_Based_Smart_Home_Automa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tion_System_Using_Internet_of_Things#fullTextFileContent</a:t>
            </a:r>
            <a:r>
              <a:rPr sz="2800" spc="-10" dirty="0">
                <a:latin typeface="Arial MT"/>
                <a:cs typeface="Arial MT"/>
              </a:rPr>
              <a:t> [12]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https://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8"/>
              </a:rPr>
              <a:t>www.researchgate.net/publication/374846019_Utilizing_ML_for_Hand_Gesture_Recognition</a:t>
            </a:r>
            <a:r>
              <a:rPr sz="2800" spc="-10" dirty="0">
                <a:latin typeface="Arial MT"/>
                <a:cs typeface="Arial MT"/>
              </a:rPr>
              <a:t> [13]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https://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9"/>
              </a:rPr>
              <a:t>www.researchgate.net/publication/369488379_Gesture_Vocabularies_for_Hand_Gestures_for_Co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ntrolling_Air_Conditioners_in_Home_and_Vehicle_Environments</a:t>
            </a:r>
            <a:r>
              <a:rPr sz="2800" spc="-10" dirty="0">
                <a:latin typeface="Arial MT"/>
                <a:cs typeface="Arial MT"/>
              </a:rPr>
              <a:t> [14]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https://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10"/>
              </a:rPr>
              <a:t>www.researchgate.net/publication/374388028_HOME_AUTOMATION_SYSTEM</a:t>
            </a:r>
            <a:r>
              <a:rPr sz="2800" spc="-10" dirty="0">
                <a:latin typeface="Arial MT"/>
                <a:cs typeface="Arial MT"/>
              </a:rPr>
              <a:t> [15]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https://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11"/>
              </a:rPr>
              <a:t>www.researchgate.net/publication/372339326_Hand_Gesture_and_Voice_Assistants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629254" y="2571750"/>
            <a:ext cx="290830" cy="5144135"/>
          </a:xfrm>
          <a:custGeom>
            <a:avLst/>
            <a:gdLst/>
            <a:ahLst/>
            <a:cxnLst/>
            <a:rect l="l" t="t" r="r" b="b"/>
            <a:pathLst>
              <a:path w="290829" h="5144134">
                <a:moveTo>
                  <a:pt x="290232" y="5143698"/>
                </a:moveTo>
                <a:lnTo>
                  <a:pt x="0" y="5143698"/>
                </a:lnTo>
                <a:lnTo>
                  <a:pt x="0" y="0"/>
                </a:lnTo>
                <a:lnTo>
                  <a:pt x="290232" y="0"/>
                </a:lnTo>
                <a:lnTo>
                  <a:pt x="290232" y="5143698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47669" y="4414900"/>
            <a:ext cx="596963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b="0" spc="-825" dirty="0">
                <a:latin typeface="Arial Black"/>
                <a:cs typeface="Arial Black"/>
              </a:rPr>
              <a:t>Thank</a:t>
            </a:r>
            <a:r>
              <a:rPr sz="9200" b="0" spc="-885" dirty="0">
                <a:latin typeface="Arial Black"/>
                <a:cs typeface="Arial Black"/>
              </a:rPr>
              <a:t> </a:t>
            </a:r>
            <a:r>
              <a:rPr sz="9200" b="0" spc="-745" dirty="0">
                <a:latin typeface="Arial Black"/>
                <a:cs typeface="Arial Black"/>
              </a:rPr>
              <a:t>You</a:t>
            </a:r>
            <a:endParaRPr sz="9200">
              <a:latin typeface="Arial Black"/>
              <a:cs typeface="Arial Black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08282" y="3922117"/>
            <a:ext cx="179131" cy="1790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108282" y="3487268"/>
            <a:ext cx="179131" cy="1790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65642" y="3487268"/>
            <a:ext cx="179130" cy="1790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108282" y="3052418"/>
            <a:ext cx="179131" cy="1790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665642" y="3052418"/>
            <a:ext cx="179130" cy="17902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223471" y="3052418"/>
            <a:ext cx="179130" cy="17902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108282" y="2617568"/>
            <a:ext cx="179131" cy="17902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665642" y="2617568"/>
            <a:ext cx="179130" cy="17902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223471" y="2617568"/>
            <a:ext cx="179130" cy="17902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780831" y="2617568"/>
            <a:ext cx="179130" cy="17902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108282" y="2182719"/>
            <a:ext cx="179131" cy="17902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665642" y="2182719"/>
            <a:ext cx="179130" cy="17902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223471" y="2182719"/>
            <a:ext cx="179130" cy="17902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780831" y="2182719"/>
            <a:ext cx="179130" cy="17902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338190" y="2182719"/>
            <a:ext cx="179130" cy="17902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08282" y="1748341"/>
            <a:ext cx="179131" cy="17902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665642" y="1748341"/>
            <a:ext cx="179130" cy="17902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23471" y="1748341"/>
            <a:ext cx="179130" cy="17902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780831" y="1748341"/>
            <a:ext cx="179130" cy="17902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338190" y="1748341"/>
            <a:ext cx="179130" cy="17902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896021" y="1748341"/>
            <a:ext cx="179130" cy="17902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108282" y="1313492"/>
            <a:ext cx="179131" cy="17902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665642" y="1313492"/>
            <a:ext cx="179130" cy="17902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223471" y="1313492"/>
            <a:ext cx="179130" cy="17902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780831" y="1313492"/>
            <a:ext cx="179130" cy="17902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338190" y="1313492"/>
            <a:ext cx="179130" cy="179027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896021" y="1313492"/>
            <a:ext cx="179130" cy="17902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453380" y="1313492"/>
            <a:ext cx="179131" cy="17902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108282" y="878642"/>
            <a:ext cx="179131" cy="179027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665642" y="878642"/>
            <a:ext cx="179130" cy="17902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223471" y="878642"/>
            <a:ext cx="179130" cy="17902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338190" y="878642"/>
            <a:ext cx="179130" cy="179027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780831" y="878642"/>
            <a:ext cx="179130" cy="179027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896021" y="878642"/>
            <a:ext cx="179130" cy="17902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453380" y="878642"/>
            <a:ext cx="179131" cy="179027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010739" y="878642"/>
            <a:ext cx="179130" cy="179027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108282" y="443792"/>
            <a:ext cx="179131" cy="17902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665642" y="443792"/>
            <a:ext cx="179130" cy="17902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780831" y="443792"/>
            <a:ext cx="179130" cy="17902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223471" y="443792"/>
            <a:ext cx="179130" cy="17902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338190" y="443792"/>
            <a:ext cx="179130" cy="17902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896021" y="443792"/>
            <a:ext cx="179130" cy="179027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010739" y="443792"/>
            <a:ext cx="179130" cy="17902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453380" y="443792"/>
            <a:ext cx="179131" cy="17902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568571" y="443792"/>
            <a:ext cx="179130" cy="179027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108282" y="8943"/>
            <a:ext cx="179131" cy="179027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665642" y="8943"/>
            <a:ext cx="179130" cy="17902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223471" y="8943"/>
            <a:ext cx="179130" cy="179027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780831" y="8943"/>
            <a:ext cx="179130" cy="179027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338190" y="8943"/>
            <a:ext cx="179130" cy="179027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896021" y="8943"/>
            <a:ext cx="179130" cy="179027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453380" y="8943"/>
            <a:ext cx="179131" cy="179027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010739" y="8943"/>
            <a:ext cx="179130" cy="179027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68571" y="8943"/>
            <a:ext cx="179130" cy="179027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125930" y="8943"/>
            <a:ext cx="179130" cy="1790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117725" cy="10288905"/>
          </a:xfrm>
          <a:custGeom>
            <a:avLst/>
            <a:gdLst/>
            <a:ahLst/>
            <a:cxnLst/>
            <a:rect l="l" t="t" r="r" b="b"/>
            <a:pathLst>
              <a:path w="2117725" h="10288905">
                <a:moveTo>
                  <a:pt x="2117258" y="10288554"/>
                </a:moveTo>
                <a:lnTo>
                  <a:pt x="0" y="10288554"/>
                </a:lnTo>
                <a:lnTo>
                  <a:pt x="0" y="0"/>
                </a:lnTo>
                <a:lnTo>
                  <a:pt x="2117258" y="0"/>
                </a:lnTo>
                <a:lnTo>
                  <a:pt x="2117258" y="10288554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08282" y="2192972"/>
            <a:ext cx="179131" cy="1790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08282" y="1758122"/>
            <a:ext cx="179131" cy="1790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65642" y="1758122"/>
            <a:ext cx="179130" cy="1790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108282" y="1323273"/>
            <a:ext cx="179131" cy="1790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665642" y="1323273"/>
            <a:ext cx="179130" cy="1790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223471" y="1323273"/>
            <a:ext cx="179130" cy="1790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08282" y="888423"/>
            <a:ext cx="179131" cy="17902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665642" y="888423"/>
            <a:ext cx="179130" cy="17902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3471" y="888423"/>
            <a:ext cx="179130" cy="17902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780831" y="888423"/>
            <a:ext cx="179130" cy="17902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08282" y="453574"/>
            <a:ext cx="179131" cy="17902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65642" y="453574"/>
            <a:ext cx="179130" cy="17902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23471" y="453574"/>
            <a:ext cx="179130" cy="17902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780831" y="453574"/>
            <a:ext cx="179130" cy="17902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338190" y="453574"/>
            <a:ext cx="179130" cy="17902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08282" y="19196"/>
            <a:ext cx="179131" cy="17902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665642" y="19196"/>
            <a:ext cx="179130" cy="17902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3471" y="19196"/>
            <a:ext cx="179130" cy="17902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780831" y="19196"/>
            <a:ext cx="179130" cy="17902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338190" y="19196"/>
            <a:ext cx="179130" cy="179027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13776309" y="19196"/>
            <a:ext cx="4267200" cy="1200150"/>
            <a:chOff x="13776309" y="19196"/>
            <a:chExt cx="4267200" cy="1200150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96021" y="19196"/>
              <a:ext cx="179130" cy="17902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76309" y="151937"/>
              <a:ext cx="4267199" cy="1066799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997385" y="535762"/>
            <a:ext cx="6276663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1720" algn="l"/>
              </a:tabLst>
            </a:pPr>
            <a:r>
              <a:rPr lang="en-IN" spc="-10" dirty="0"/>
              <a:t>PROBLEM</a:t>
            </a:r>
            <a:r>
              <a:rPr lang="en-IN" dirty="0"/>
              <a:t>	</a:t>
            </a:r>
            <a:r>
              <a:rPr lang="en-IN" spc="-10" dirty="0"/>
              <a:t>STATEMENT</a:t>
            </a:r>
          </a:p>
        </p:txBody>
      </p:sp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79293" y="2079717"/>
            <a:ext cx="133350" cy="13334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79293" y="3756117"/>
            <a:ext cx="133350" cy="13334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79293" y="5432517"/>
            <a:ext cx="133350" cy="13334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79293" y="7108917"/>
            <a:ext cx="133350" cy="13334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79293" y="8785317"/>
            <a:ext cx="133350" cy="133349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2988508" y="1838418"/>
            <a:ext cx="15066010" cy="807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03780" algn="l"/>
                <a:tab pos="4581525" algn="l"/>
                <a:tab pos="6286500" algn="l"/>
                <a:tab pos="7972425" algn="l"/>
                <a:tab pos="8927465" algn="l"/>
                <a:tab pos="10678795" algn="l"/>
                <a:tab pos="12359005" algn="l"/>
                <a:tab pos="13293090" algn="l"/>
                <a:tab pos="14462760" algn="l"/>
              </a:tabLst>
            </a:pPr>
            <a:r>
              <a:rPr sz="3300" spc="-10" dirty="0">
                <a:latin typeface="Roboto"/>
                <a:cs typeface="Roboto"/>
              </a:rPr>
              <a:t>Controlling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appliances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through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buttons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5" dirty="0">
                <a:latin typeface="Roboto"/>
                <a:cs typeface="Roboto"/>
              </a:rPr>
              <a:t>and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tangible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devices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5" dirty="0">
                <a:latin typeface="Roboto"/>
                <a:cs typeface="Roboto"/>
              </a:rPr>
              <a:t>has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0" dirty="0">
                <a:latin typeface="Roboto"/>
                <a:cs typeface="Roboto"/>
              </a:rPr>
              <a:t>been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5" dirty="0">
                <a:latin typeface="Roboto"/>
                <a:cs typeface="Roboto"/>
              </a:rPr>
              <a:t>the</a:t>
            </a:r>
            <a:endParaRPr sz="33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sz="3300" spc="-30" dirty="0">
                <a:latin typeface="Roboto"/>
                <a:cs typeface="Roboto"/>
              </a:rPr>
              <a:t>traditional</a:t>
            </a:r>
            <a:r>
              <a:rPr sz="3300" spc="-130" dirty="0">
                <a:latin typeface="Roboto"/>
                <a:cs typeface="Roboto"/>
              </a:rPr>
              <a:t> </a:t>
            </a:r>
            <a:r>
              <a:rPr sz="3300" spc="-20" dirty="0">
                <a:latin typeface="Roboto"/>
                <a:cs typeface="Roboto"/>
              </a:rPr>
              <a:t>way.</a:t>
            </a:r>
            <a:endParaRPr sz="3300" dirty="0">
              <a:latin typeface="Roboto"/>
              <a:cs typeface="Roboto"/>
            </a:endParaRPr>
          </a:p>
          <a:p>
            <a:pPr marL="12700" marR="5080">
              <a:lnSpc>
                <a:spcPts val="6600"/>
              </a:lnSpc>
              <a:spcBef>
                <a:spcPts val="660"/>
              </a:spcBef>
              <a:tabLst>
                <a:tab pos="1090295" algn="l"/>
                <a:tab pos="2663825" algn="l"/>
                <a:tab pos="3856354" algn="l"/>
                <a:tab pos="4500245" algn="l"/>
                <a:tab pos="6710680" algn="l"/>
                <a:tab pos="7579995" algn="l"/>
                <a:tab pos="11055350" algn="l"/>
                <a:tab pos="13324840" algn="l"/>
                <a:tab pos="14037310" algn="l"/>
              </a:tabLst>
            </a:pPr>
            <a:r>
              <a:rPr sz="3300" spc="-20" dirty="0">
                <a:latin typeface="Roboto"/>
                <a:cs typeface="Roboto"/>
              </a:rPr>
              <a:t>This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project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0" dirty="0">
                <a:latin typeface="Roboto"/>
                <a:cs typeface="Roboto"/>
              </a:rPr>
              <a:t>aims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5" dirty="0">
                <a:latin typeface="Roboto"/>
                <a:cs typeface="Roboto"/>
              </a:rPr>
              <a:t>at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enhancing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5" dirty="0">
                <a:latin typeface="Roboto"/>
                <a:cs typeface="Roboto"/>
              </a:rPr>
              <a:t>the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85" dirty="0">
                <a:latin typeface="Roboto"/>
                <a:cs typeface="Roboto"/>
              </a:rPr>
              <a:t>human-</a:t>
            </a:r>
            <a:r>
              <a:rPr sz="3300" spc="-10" dirty="0">
                <a:latin typeface="Roboto"/>
                <a:cs typeface="Roboto"/>
              </a:rPr>
              <a:t>computer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interaction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5" dirty="0">
                <a:latin typeface="Roboto"/>
                <a:cs typeface="Roboto"/>
              </a:rPr>
              <a:t>by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55" dirty="0">
                <a:latin typeface="Roboto"/>
                <a:cs typeface="Roboto"/>
              </a:rPr>
              <a:t>using </a:t>
            </a:r>
            <a:r>
              <a:rPr sz="3300" spc="-10" dirty="0">
                <a:latin typeface="Roboto"/>
                <a:cs typeface="Roboto"/>
              </a:rPr>
              <a:t>gestures</a:t>
            </a:r>
            <a:r>
              <a:rPr sz="3300" spc="-90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controls</a:t>
            </a:r>
            <a:r>
              <a:rPr sz="3300" spc="-8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the</a:t>
            </a:r>
            <a:r>
              <a:rPr sz="3300" spc="-8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fan</a:t>
            </a:r>
            <a:r>
              <a:rPr sz="3300" spc="-8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speed</a:t>
            </a:r>
            <a:r>
              <a:rPr sz="3300" spc="-8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and</a:t>
            </a:r>
            <a:r>
              <a:rPr sz="3300" spc="-90" dirty="0">
                <a:latin typeface="Roboto"/>
                <a:cs typeface="Roboto"/>
              </a:rPr>
              <a:t> </a:t>
            </a:r>
            <a:r>
              <a:rPr sz="3300" spc="-20" dirty="0">
                <a:latin typeface="Roboto"/>
                <a:cs typeface="Roboto"/>
              </a:rPr>
              <a:t>brightness</a:t>
            </a:r>
            <a:r>
              <a:rPr sz="3300" spc="-8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of</a:t>
            </a:r>
            <a:r>
              <a:rPr sz="3300" spc="-8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a</a:t>
            </a:r>
            <a:r>
              <a:rPr sz="3300" spc="-8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bulb</a:t>
            </a:r>
            <a:r>
              <a:rPr sz="3300" spc="-8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&amp;</a:t>
            </a:r>
            <a:r>
              <a:rPr sz="3300" spc="-8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a</a:t>
            </a:r>
            <a:r>
              <a:rPr sz="3300" spc="-90" dirty="0">
                <a:latin typeface="Roboto"/>
                <a:cs typeface="Roboto"/>
              </a:rPr>
              <a:t> </a:t>
            </a:r>
            <a:r>
              <a:rPr sz="3300" spc="-20" dirty="0">
                <a:latin typeface="Roboto"/>
                <a:cs typeface="Roboto"/>
              </a:rPr>
              <a:t>led.</a:t>
            </a:r>
            <a:endParaRPr sz="3300" dirty="0">
              <a:latin typeface="Roboto"/>
              <a:cs typeface="Roboto"/>
            </a:endParaRPr>
          </a:p>
          <a:p>
            <a:pPr marL="12700" marR="5080">
              <a:lnSpc>
                <a:spcPts val="6600"/>
              </a:lnSpc>
            </a:pPr>
            <a:r>
              <a:rPr sz="3300" dirty="0">
                <a:latin typeface="Roboto"/>
                <a:cs typeface="Roboto"/>
              </a:rPr>
              <a:t>Given</a:t>
            </a:r>
            <a:r>
              <a:rPr sz="3300" spc="24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times</a:t>
            </a:r>
            <a:r>
              <a:rPr sz="3300" spc="24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where</a:t>
            </a:r>
            <a:r>
              <a:rPr sz="3300" spc="24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people</a:t>
            </a:r>
            <a:r>
              <a:rPr sz="3300" spc="24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might</a:t>
            </a:r>
            <a:r>
              <a:rPr sz="3300" spc="24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feel</a:t>
            </a:r>
            <a:r>
              <a:rPr sz="3300" spc="24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too</a:t>
            </a:r>
            <a:r>
              <a:rPr sz="3300" spc="24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lazy</a:t>
            </a:r>
            <a:r>
              <a:rPr sz="3300" spc="24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or</a:t>
            </a:r>
            <a:r>
              <a:rPr sz="3300" spc="24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tired</a:t>
            </a:r>
            <a:r>
              <a:rPr sz="3300" spc="24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to</a:t>
            </a:r>
            <a:r>
              <a:rPr sz="3300" spc="24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give</a:t>
            </a:r>
            <a:r>
              <a:rPr sz="3300" spc="24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voice</a:t>
            </a:r>
            <a:r>
              <a:rPr sz="3300" spc="245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commands, </a:t>
            </a:r>
            <a:r>
              <a:rPr sz="3300" dirty="0">
                <a:latin typeface="Roboto"/>
                <a:cs typeface="Roboto"/>
              </a:rPr>
              <a:t>simple</a:t>
            </a:r>
            <a:r>
              <a:rPr sz="3300" spc="-114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gestures</a:t>
            </a:r>
            <a:r>
              <a:rPr sz="3300" spc="-114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or</a:t>
            </a:r>
            <a:r>
              <a:rPr sz="3300" spc="-114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actions</a:t>
            </a:r>
            <a:r>
              <a:rPr sz="3300" spc="-114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could</a:t>
            </a:r>
            <a:r>
              <a:rPr sz="3300" spc="-114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make</a:t>
            </a:r>
            <a:r>
              <a:rPr sz="3300" spc="-114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the</a:t>
            </a:r>
            <a:r>
              <a:rPr sz="3300" spc="-114" dirty="0">
                <a:latin typeface="Roboto"/>
                <a:cs typeface="Roboto"/>
              </a:rPr>
              <a:t> </a:t>
            </a:r>
            <a:r>
              <a:rPr sz="3300" spc="-30" dirty="0">
                <a:latin typeface="Roboto"/>
                <a:cs typeface="Roboto"/>
              </a:rPr>
              <a:t>communication</a:t>
            </a:r>
            <a:r>
              <a:rPr sz="3300" spc="-114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process</a:t>
            </a:r>
            <a:r>
              <a:rPr sz="3300" spc="-114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easier.</a:t>
            </a:r>
            <a:endParaRPr sz="3300" dirty="0">
              <a:latin typeface="Roboto"/>
              <a:cs typeface="Roboto"/>
            </a:endParaRPr>
          </a:p>
          <a:p>
            <a:pPr marL="12700" marR="5080">
              <a:lnSpc>
                <a:spcPts val="6600"/>
              </a:lnSpc>
              <a:tabLst>
                <a:tab pos="2153920" algn="l"/>
                <a:tab pos="3336290" algn="l"/>
                <a:tab pos="5026025" algn="l"/>
                <a:tab pos="6449060" algn="l"/>
                <a:tab pos="7792720" algn="l"/>
                <a:tab pos="10217150" algn="l"/>
                <a:tab pos="11765280" algn="l"/>
                <a:tab pos="12832715" algn="l"/>
                <a:tab pos="13707110" algn="l"/>
              </a:tabLst>
            </a:pPr>
            <a:r>
              <a:rPr sz="3300" spc="-10" dirty="0">
                <a:latin typeface="Roboto"/>
                <a:cs typeface="Roboto"/>
              </a:rPr>
              <a:t>Moreover,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0" dirty="0">
                <a:latin typeface="Roboto"/>
                <a:cs typeface="Roboto"/>
              </a:rPr>
              <a:t>such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gesture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based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0" dirty="0">
                <a:latin typeface="Roboto"/>
                <a:cs typeface="Roboto"/>
              </a:rPr>
              <a:t>home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automation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greatly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0" dirty="0">
                <a:latin typeface="Roboto"/>
                <a:cs typeface="Roboto"/>
              </a:rPr>
              <a:t>aids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5" dirty="0">
                <a:latin typeface="Roboto"/>
                <a:cs typeface="Roboto"/>
              </a:rPr>
              <a:t>the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5" dirty="0">
                <a:latin typeface="Roboto"/>
                <a:cs typeface="Roboto"/>
              </a:rPr>
              <a:t>speech </a:t>
            </a:r>
            <a:r>
              <a:rPr sz="3300" spc="-10" dirty="0">
                <a:latin typeface="Roboto"/>
                <a:cs typeface="Roboto"/>
              </a:rPr>
              <a:t>impaired</a:t>
            </a:r>
            <a:r>
              <a:rPr sz="3300" spc="-13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people</a:t>
            </a:r>
            <a:r>
              <a:rPr sz="3300" spc="-12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to</a:t>
            </a:r>
            <a:r>
              <a:rPr sz="3300" spc="-125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interact</a:t>
            </a:r>
            <a:r>
              <a:rPr sz="3300" spc="-12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with</a:t>
            </a:r>
            <a:r>
              <a:rPr sz="3300" spc="-12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smart</a:t>
            </a:r>
            <a:r>
              <a:rPr sz="3300" spc="-12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devices</a:t>
            </a:r>
            <a:r>
              <a:rPr sz="3300" spc="-12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at</a:t>
            </a:r>
            <a:r>
              <a:rPr sz="3300" spc="-12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home,</a:t>
            </a:r>
            <a:r>
              <a:rPr sz="3300" spc="-125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possibly.</a:t>
            </a:r>
            <a:endParaRPr sz="3300" dirty="0">
              <a:latin typeface="Roboto"/>
              <a:cs typeface="Roboto"/>
            </a:endParaRPr>
          </a:p>
          <a:p>
            <a:pPr marL="12700" marR="5080" indent="149860">
              <a:lnSpc>
                <a:spcPts val="6600"/>
              </a:lnSpc>
            </a:pPr>
            <a:r>
              <a:rPr sz="3300" dirty="0">
                <a:latin typeface="Roboto"/>
                <a:cs typeface="Roboto"/>
              </a:rPr>
              <a:t>Instead</a:t>
            </a:r>
            <a:r>
              <a:rPr sz="3300" spc="27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of</a:t>
            </a:r>
            <a:r>
              <a:rPr sz="3300" spc="27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taking</a:t>
            </a:r>
            <a:r>
              <a:rPr sz="3300" spc="27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a</a:t>
            </a:r>
            <a:r>
              <a:rPr sz="3300" spc="27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single</a:t>
            </a:r>
            <a:r>
              <a:rPr sz="3300" spc="27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picture,</a:t>
            </a:r>
            <a:r>
              <a:rPr sz="3300" spc="27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we</a:t>
            </a:r>
            <a:r>
              <a:rPr sz="3300" spc="27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record</a:t>
            </a:r>
            <a:r>
              <a:rPr sz="3300" spc="27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frames</a:t>
            </a:r>
            <a:r>
              <a:rPr sz="3300" spc="27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of</a:t>
            </a:r>
            <a:r>
              <a:rPr sz="3300" spc="27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the</a:t>
            </a:r>
            <a:r>
              <a:rPr sz="3300" spc="27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movement</a:t>
            </a:r>
            <a:r>
              <a:rPr sz="3300" spc="275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through </a:t>
            </a:r>
            <a:r>
              <a:rPr sz="3300" dirty="0">
                <a:latin typeface="Roboto"/>
                <a:cs typeface="Roboto"/>
              </a:rPr>
              <a:t>cameras</a:t>
            </a:r>
            <a:r>
              <a:rPr sz="3300" spc="-14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that</a:t>
            </a:r>
            <a:r>
              <a:rPr sz="3300" spc="-14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detect</a:t>
            </a:r>
            <a:r>
              <a:rPr sz="3300" spc="-14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the</a:t>
            </a:r>
            <a:r>
              <a:rPr sz="3300" spc="-140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gestures</a:t>
            </a:r>
            <a:r>
              <a:rPr sz="3300" spc="-140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delivered.</a:t>
            </a:r>
            <a:endParaRPr sz="33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740660" cy="10287000"/>
          </a:xfrm>
          <a:custGeom>
            <a:avLst/>
            <a:gdLst/>
            <a:ahLst/>
            <a:cxnLst/>
            <a:rect l="l" t="t" r="r" b="b"/>
            <a:pathLst>
              <a:path w="2740660" h="10287000">
                <a:moveTo>
                  <a:pt x="2740204" y="10286470"/>
                </a:moveTo>
                <a:lnTo>
                  <a:pt x="0" y="10286470"/>
                </a:lnTo>
                <a:lnTo>
                  <a:pt x="0" y="0"/>
                </a:lnTo>
                <a:lnTo>
                  <a:pt x="2740204" y="0"/>
                </a:lnTo>
                <a:lnTo>
                  <a:pt x="2740204" y="10286470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3629250"/>
            <a:ext cx="179131" cy="1790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3194400"/>
            <a:ext cx="179131" cy="1790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00982" y="3194400"/>
            <a:ext cx="179130" cy="1790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2759550"/>
            <a:ext cx="179131" cy="1790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300982" y="2759550"/>
            <a:ext cx="179130" cy="1790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858812" y="2759550"/>
            <a:ext cx="179130" cy="1790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2324701"/>
            <a:ext cx="179131" cy="17902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300982" y="2324701"/>
            <a:ext cx="179130" cy="17902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858812" y="2324701"/>
            <a:ext cx="179130" cy="17902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416173" y="2324701"/>
            <a:ext cx="179130" cy="17902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1889852"/>
            <a:ext cx="179131" cy="17902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00982" y="1889852"/>
            <a:ext cx="179130" cy="17902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858812" y="1889852"/>
            <a:ext cx="179130" cy="17902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416173" y="1889852"/>
            <a:ext cx="179130" cy="17902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973531" y="1889852"/>
            <a:ext cx="179130" cy="17902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1455474"/>
            <a:ext cx="179131" cy="17902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300982" y="1455474"/>
            <a:ext cx="179130" cy="17902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858812" y="1455474"/>
            <a:ext cx="179130" cy="17902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416173" y="1455474"/>
            <a:ext cx="179130" cy="17902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973531" y="1455474"/>
            <a:ext cx="179130" cy="17902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531362" y="1455474"/>
            <a:ext cx="179130" cy="17902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743623" y="1020624"/>
            <a:ext cx="179131" cy="17902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300982" y="1020624"/>
            <a:ext cx="179130" cy="17902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858812" y="1020624"/>
            <a:ext cx="179130" cy="17902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416173" y="1020624"/>
            <a:ext cx="179130" cy="17902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973531" y="1020624"/>
            <a:ext cx="179130" cy="17902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531362" y="1020624"/>
            <a:ext cx="179130" cy="17902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088722" y="1020624"/>
            <a:ext cx="179131" cy="179027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00982" y="585775"/>
            <a:ext cx="179130" cy="17902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585775"/>
            <a:ext cx="179131" cy="17902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858812" y="585775"/>
            <a:ext cx="179130" cy="179027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416173" y="585775"/>
            <a:ext cx="179130" cy="17902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973531" y="585775"/>
            <a:ext cx="179130" cy="17902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531362" y="585775"/>
            <a:ext cx="179130" cy="179027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088722" y="585775"/>
            <a:ext cx="179131" cy="179027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646081" y="585775"/>
            <a:ext cx="179130" cy="17902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150925"/>
            <a:ext cx="179131" cy="179027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00982" y="150925"/>
            <a:ext cx="179130" cy="179027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858812" y="150925"/>
            <a:ext cx="179130" cy="17902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416173" y="150925"/>
            <a:ext cx="179130" cy="17902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973531" y="150925"/>
            <a:ext cx="179130" cy="17902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531362" y="150925"/>
            <a:ext cx="179130" cy="17902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088722" y="150925"/>
            <a:ext cx="179131" cy="17902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646081" y="150925"/>
            <a:ext cx="179130" cy="179027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13890425" y="132425"/>
            <a:ext cx="4267200" cy="1066800"/>
            <a:chOff x="13890425" y="132425"/>
            <a:chExt cx="4267200" cy="1066800"/>
          </a:xfrm>
        </p:grpSpPr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03912" y="150925"/>
              <a:ext cx="179130" cy="17902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890425" y="132425"/>
              <a:ext cx="4267199" cy="1066799"/>
            </a:xfrm>
            <a:prstGeom prst="rect">
              <a:avLst/>
            </a:prstGeom>
          </p:spPr>
        </p:pic>
      </p:grp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6121356" y="839666"/>
            <a:ext cx="7700591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63495" algn="l"/>
              </a:tabLst>
            </a:pPr>
            <a:r>
              <a:rPr lang="en-IN" spc="-10" dirty="0"/>
              <a:t>RESEARCH OBJECTIVE</a:t>
            </a:r>
          </a:p>
        </p:txBody>
      </p:sp>
      <p:pic>
        <p:nvPicPr>
          <p:cNvPr id="51" name="object 5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130729" y="3475464"/>
            <a:ext cx="133350" cy="133349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130729" y="5151864"/>
            <a:ext cx="133350" cy="133349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130729" y="6828263"/>
            <a:ext cx="133350" cy="133349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30729" y="7666463"/>
            <a:ext cx="133350" cy="133349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30729" y="8504663"/>
            <a:ext cx="133350" cy="133349"/>
          </a:xfrm>
          <a:prstGeom prst="rect">
            <a:avLst/>
          </a:prstGeom>
        </p:spPr>
      </p:pic>
      <p:sp>
        <p:nvSpPr>
          <p:cNvPr id="56" name="object 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9985" algn="l"/>
                <a:tab pos="2555240" algn="l"/>
                <a:tab pos="2965450" algn="l"/>
                <a:tab pos="5805805" algn="l"/>
                <a:tab pos="7046595" algn="l"/>
                <a:tab pos="9367520" algn="l"/>
                <a:tab pos="10906125" algn="l"/>
                <a:tab pos="12186285" algn="l"/>
                <a:tab pos="13893165" algn="l"/>
              </a:tabLst>
            </a:pPr>
            <a:r>
              <a:rPr spc="-10" dirty="0"/>
              <a:t>Goal:</a:t>
            </a:r>
            <a:r>
              <a:rPr dirty="0"/>
              <a:t>	</a:t>
            </a:r>
            <a:r>
              <a:rPr spc="-10" dirty="0"/>
              <a:t>Create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70" dirty="0"/>
              <a:t>gesture-</a:t>
            </a:r>
            <a:r>
              <a:rPr spc="-10" dirty="0"/>
              <a:t>based</a:t>
            </a:r>
            <a:r>
              <a:rPr dirty="0"/>
              <a:t>	</a:t>
            </a:r>
            <a:r>
              <a:rPr spc="-20" dirty="0"/>
              <a:t>home</a:t>
            </a:r>
            <a:r>
              <a:rPr dirty="0"/>
              <a:t>	</a:t>
            </a:r>
            <a:r>
              <a:rPr spc="-10" dirty="0"/>
              <a:t>automation</a:t>
            </a:r>
            <a:r>
              <a:rPr dirty="0"/>
              <a:t>	</a:t>
            </a:r>
            <a:r>
              <a:rPr spc="-10" dirty="0"/>
              <a:t>system</a:t>
            </a:r>
            <a:r>
              <a:rPr dirty="0"/>
              <a:t>	</a:t>
            </a:r>
            <a:r>
              <a:rPr spc="-10" dirty="0"/>
              <a:t>which</a:t>
            </a:r>
            <a:r>
              <a:rPr dirty="0"/>
              <a:t>	</a:t>
            </a:r>
            <a:r>
              <a:rPr spc="-10" dirty="0"/>
              <a:t>controls</a:t>
            </a:r>
            <a:r>
              <a:rPr dirty="0"/>
              <a:t>	</a:t>
            </a:r>
            <a:r>
              <a:rPr spc="-25" dirty="0"/>
              <a:t>the</a:t>
            </a: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dirty="0"/>
              <a:t>fan</a:t>
            </a:r>
            <a:r>
              <a:rPr spc="-65" dirty="0"/>
              <a:t> </a:t>
            </a:r>
            <a:r>
              <a:rPr dirty="0"/>
              <a:t>speed</a:t>
            </a:r>
            <a:r>
              <a:rPr spc="-6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brightness</a:t>
            </a:r>
            <a:r>
              <a:rPr spc="-6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dirty="0"/>
              <a:t>bulb</a:t>
            </a:r>
            <a:r>
              <a:rPr spc="-65" dirty="0"/>
              <a:t> </a:t>
            </a:r>
            <a:r>
              <a:rPr dirty="0"/>
              <a:t>&amp;</a:t>
            </a:r>
            <a:r>
              <a:rPr spc="-65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spc="-20" dirty="0"/>
              <a:t>led.</a:t>
            </a:r>
          </a:p>
          <a:p>
            <a:pPr marL="12700" marR="5080">
              <a:lnSpc>
                <a:spcPts val="6600"/>
              </a:lnSpc>
              <a:spcBef>
                <a:spcPts val="660"/>
              </a:spcBef>
              <a:tabLst>
                <a:tab pos="2522855" algn="l"/>
                <a:tab pos="3690620" algn="l"/>
                <a:tab pos="5725795" algn="l"/>
                <a:tab pos="7060565" algn="l"/>
                <a:tab pos="7563484" algn="l"/>
                <a:tab pos="9405620" algn="l"/>
                <a:tab pos="11141075" algn="l"/>
                <a:tab pos="11909425" algn="l"/>
                <a:tab pos="13077825" algn="l"/>
              </a:tabLst>
            </a:pPr>
            <a:r>
              <a:rPr spc="-10" dirty="0"/>
              <a:t>Technology:</a:t>
            </a:r>
            <a:r>
              <a:rPr dirty="0"/>
              <a:t>	</a:t>
            </a:r>
            <a:r>
              <a:rPr spc="-20" dirty="0"/>
              <a:t>Uses</a:t>
            </a:r>
            <a:r>
              <a:rPr dirty="0"/>
              <a:t>	</a:t>
            </a:r>
            <a:r>
              <a:rPr spc="-10" dirty="0"/>
              <a:t>computer</a:t>
            </a:r>
            <a:r>
              <a:rPr dirty="0"/>
              <a:t>	</a:t>
            </a:r>
            <a:r>
              <a:rPr spc="-10" dirty="0"/>
              <a:t>vision</a:t>
            </a:r>
            <a:r>
              <a:rPr dirty="0"/>
              <a:t>	</a:t>
            </a:r>
            <a:r>
              <a:rPr spc="-50" dirty="0"/>
              <a:t>&amp;</a:t>
            </a:r>
            <a:r>
              <a:rPr dirty="0"/>
              <a:t>	</a:t>
            </a:r>
            <a:r>
              <a:rPr spc="-10" dirty="0"/>
              <a:t>machine</a:t>
            </a:r>
            <a:r>
              <a:rPr dirty="0"/>
              <a:t>	</a:t>
            </a:r>
            <a:r>
              <a:rPr spc="-10" dirty="0"/>
              <a:t>learning</a:t>
            </a:r>
            <a:r>
              <a:rPr dirty="0"/>
              <a:t>	</a:t>
            </a:r>
            <a:r>
              <a:rPr spc="-25" dirty="0"/>
              <a:t>for</a:t>
            </a:r>
            <a:r>
              <a:rPr dirty="0"/>
              <a:t>	</a:t>
            </a:r>
            <a:r>
              <a:rPr spc="-20" dirty="0"/>
              <a:t>hand</a:t>
            </a:r>
            <a:r>
              <a:rPr dirty="0"/>
              <a:t>	</a:t>
            </a:r>
            <a:r>
              <a:rPr spc="-30" dirty="0"/>
              <a:t>gesture </a:t>
            </a:r>
            <a:r>
              <a:rPr spc="-10" dirty="0"/>
              <a:t>recognition.</a:t>
            </a:r>
          </a:p>
          <a:p>
            <a:pPr marL="12700" marR="1640839">
              <a:lnSpc>
                <a:spcPts val="6600"/>
              </a:lnSpc>
            </a:pPr>
            <a:r>
              <a:rPr spc="-10" dirty="0"/>
              <a:t>Purpose:</a:t>
            </a:r>
            <a:r>
              <a:rPr spc="-150" dirty="0"/>
              <a:t> </a:t>
            </a:r>
            <a:r>
              <a:rPr dirty="0"/>
              <a:t>Control</a:t>
            </a:r>
            <a:r>
              <a:rPr spc="-145" dirty="0"/>
              <a:t> </a:t>
            </a:r>
            <a:r>
              <a:rPr spc="-20" dirty="0"/>
              <a:t>household</a:t>
            </a:r>
            <a:r>
              <a:rPr spc="-145" dirty="0"/>
              <a:t> </a:t>
            </a:r>
            <a:r>
              <a:rPr spc="-20" dirty="0"/>
              <a:t>appliances</a:t>
            </a:r>
            <a:r>
              <a:rPr spc="-145" dirty="0"/>
              <a:t> </a:t>
            </a:r>
            <a:r>
              <a:rPr spc="-30" dirty="0"/>
              <a:t>through</a:t>
            </a:r>
            <a:r>
              <a:rPr spc="-150" dirty="0"/>
              <a:t> </a:t>
            </a:r>
            <a:r>
              <a:rPr dirty="0"/>
              <a:t>recognized</a:t>
            </a:r>
            <a:r>
              <a:rPr spc="-145" dirty="0"/>
              <a:t> </a:t>
            </a:r>
            <a:r>
              <a:rPr spc="-10" dirty="0"/>
              <a:t>gestures. </a:t>
            </a:r>
            <a:r>
              <a:rPr dirty="0"/>
              <a:t>Aim:</a:t>
            </a:r>
            <a:r>
              <a:rPr spc="-100" dirty="0"/>
              <a:t> </a:t>
            </a:r>
            <a:r>
              <a:rPr spc="-10" dirty="0"/>
              <a:t>Innovate</a:t>
            </a:r>
            <a:r>
              <a:rPr spc="-100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spc="-85" dirty="0"/>
              <a:t>user-</a:t>
            </a:r>
            <a:r>
              <a:rPr spc="-60" dirty="0"/>
              <a:t>friendly</a:t>
            </a:r>
            <a:r>
              <a:rPr spc="-100" dirty="0"/>
              <a:t> </a:t>
            </a:r>
            <a:r>
              <a:rPr dirty="0"/>
              <a:t>smart</a:t>
            </a:r>
            <a:r>
              <a:rPr spc="-95" dirty="0"/>
              <a:t> </a:t>
            </a:r>
            <a:r>
              <a:rPr spc="-10" dirty="0"/>
              <a:t>homes.</a:t>
            </a: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dirty="0"/>
              <a:t>Benefits:</a:t>
            </a:r>
            <a:r>
              <a:rPr spc="-145" dirty="0"/>
              <a:t> </a:t>
            </a:r>
            <a:r>
              <a:rPr dirty="0"/>
              <a:t>Enhances</a:t>
            </a:r>
            <a:r>
              <a:rPr spc="-140" dirty="0"/>
              <a:t> </a:t>
            </a:r>
            <a:r>
              <a:rPr dirty="0"/>
              <a:t>convenience,</a:t>
            </a:r>
            <a:r>
              <a:rPr spc="-140" dirty="0"/>
              <a:t> </a:t>
            </a:r>
            <a:r>
              <a:rPr spc="-20" dirty="0"/>
              <a:t>accessibility,</a:t>
            </a:r>
            <a:r>
              <a:rPr spc="-145" dirty="0"/>
              <a:t> </a:t>
            </a:r>
            <a:r>
              <a:rPr dirty="0"/>
              <a:t>and</a:t>
            </a:r>
            <a:r>
              <a:rPr spc="-140" dirty="0"/>
              <a:t> </a:t>
            </a:r>
            <a:r>
              <a:rPr dirty="0"/>
              <a:t>efficiency</a:t>
            </a:r>
            <a:r>
              <a:rPr spc="-140" dirty="0"/>
              <a:t> </a:t>
            </a:r>
            <a:r>
              <a:rPr dirty="0"/>
              <a:t>in</a:t>
            </a:r>
            <a:r>
              <a:rPr spc="-145" dirty="0"/>
              <a:t> </a:t>
            </a:r>
            <a:r>
              <a:rPr spc="-10" dirty="0"/>
              <a:t>daily</a:t>
            </a:r>
            <a:r>
              <a:rPr spc="-140" dirty="0"/>
              <a:t> </a:t>
            </a:r>
            <a:r>
              <a:rPr spc="-10" dirty="0"/>
              <a:t>living.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464685" cy="10287000"/>
            <a:chOff x="0" y="0"/>
            <a:chExt cx="446468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5" h="10287000">
                  <a:moveTo>
                    <a:pt x="0" y="0"/>
                  </a:moveTo>
                  <a:lnTo>
                    <a:pt x="1880189" y="0"/>
                  </a:lnTo>
                  <a:lnTo>
                    <a:pt x="1880189" y="10286999"/>
                  </a:lnTo>
                  <a:lnTo>
                    <a:pt x="0" y="10286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883" y="168981"/>
              <a:ext cx="4267199" cy="10667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60965" y="309143"/>
            <a:ext cx="13181125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4455" algn="l"/>
                <a:tab pos="4695825" algn="l"/>
                <a:tab pos="5201920" algn="l"/>
                <a:tab pos="7814309" algn="l"/>
                <a:tab pos="9885045" algn="l"/>
              </a:tabLst>
            </a:pPr>
            <a:r>
              <a:rPr lang="en-IN" spc="-10" dirty="0"/>
              <a:t>PROPOSED SYSTEM </a:t>
            </a:r>
            <a:r>
              <a:rPr lang="en-IN" spc="-50" dirty="0"/>
              <a:t>– </a:t>
            </a:r>
            <a:r>
              <a:rPr lang="en-IN" spc="-10" dirty="0"/>
              <a:t>PROPOSED SYSTEM</a:t>
            </a:r>
            <a:r>
              <a:rPr lang="en-IN" dirty="0"/>
              <a:t>	</a:t>
            </a:r>
            <a:r>
              <a:rPr lang="en-IN" spc="-10" dirty="0"/>
              <a:t>INTRODUCTION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1449" y="2057640"/>
            <a:ext cx="133350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31449" y="3734040"/>
            <a:ext cx="133350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31449" y="4572240"/>
            <a:ext cx="133350" cy="133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31449" y="5410440"/>
            <a:ext cx="133350" cy="1333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31449" y="7086840"/>
            <a:ext cx="133350" cy="1333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31449" y="8763240"/>
            <a:ext cx="133350" cy="13334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740665" y="1816341"/>
            <a:ext cx="15341600" cy="807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85" dirty="0">
                <a:latin typeface="Roboto"/>
                <a:cs typeface="Roboto"/>
              </a:rPr>
              <a:t>"Home-</a:t>
            </a:r>
            <a:r>
              <a:rPr sz="3300" spc="-25" dirty="0">
                <a:latin typeface="Roboto"/>
                <a:cs typeface="Roboto"/>
              </a:rPr>
              <a:t>based</a:t>
            </a:r>
            <a:r>
              <a:rPr sz="3300" spc="-10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Automation</a:t>
            </a:r>
            <a:r>
              <a:rPr sz="3300" spc="-10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Using</a:t>
            </a:r>
            <a:r>
              <a:rPr sz="3300" spc="-10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Hand</a:t>
            </a:r>
            <a:r>
              <a:rPr sz="3300" spc="-105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Gestures,"</a:t>
            </a:r>
            <a:r>
              <a:rPr sz="3300" spc="-10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leverages</a:t>
            </a:r>
            <a:r>
              <a:rPr sz="3300" spc="-10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the</a:t>
            </a:r>
            <a:r>
              <a:rPr sz="3300" spc="-10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Arduino</a:t>
            </a:r>
            <a:r>
              <a:rPr sz="3300" spc="-10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Uno</a:t>
            </a:r>
            <a:r>
              <a:rPr sz="3300" spc="-100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board</a:t>
            </a:r>
            <a:endParaRPr sz="3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sz="3300" dirty="0">
                <a:latin typeface="Roboto"/>
                <a:cs typeface="Roboto"/>
              </a:rPr>
              <a:t>and</a:t>
            </a:r>
            <a:r>
              <a:rPr sz="3300" spc="-12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the</a:t>
            </a:r>
            <a:r>
              <a:rPr sz="3300" spc="-120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YOLOv5</a:t>
            </a:r>
            <a:r>
              <a:rPr sz="3300" spc="-114" dirty="0">
                <a:latin typeface="Roboto"/>
                <a:cs typeface="Roboto"/>
              </a:rPr>
              <a:t> </a:t>
            </a:r>
            <a:r>
              <a:rPr sz="3300" spc="-20" dirty="0">
                <a:latin typeface="Roboto"/>
                <a:cs typeface="Roboto"/>
              </a:rPr>
              <a:t>algorithm</a:t>
            </a:r>
            <a:r>
              <a:rPr sz="3300" spc="-12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for</a:t>
            </a:r>
            <a:r>
              <a:rPr sz="3300" spc="-12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hand</a:t>
            </a:r>
            <a:r>
              <a:rPr sz="3300" spc="-114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gesture</a:t>
            </a:r>
            <a:r>
              <a:rPr sz="3300" spc="-120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recognition.</a:t>
            </a:r>
            <a:endParaRPr sz="3300">
              <a:latin typeface="Roboto"/>
              <a:cs typeface="Roboto"/>
            </a:endParaRPr>
          </a:p>
          <a:p>
            <a:pPr marL="12700" marR="2844165">
              <a:lnSpc>
                <a:spcPts val="6600"/>
              </a:lnSpc>
              <a:spcBef>
                <a:spcPts val="660"/>
              </a:spcBef>
            </a:pPr>
            <a:r>
              <a:rPr sz="3300" dirty="0">
                <a:latin typeface="Roboto"/>
                <a:cs typeface="Roboto"/>
              </a:rPr>
              <a:t>When</a:t>
            </a:r>
            <a:r>
              <a:rPr sz="3300" spc="-100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showing</a:t>
            </a:r>
            <a:r>
              <a:rPr sz="3300" spc="-10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one</a:t>
            </a:r>
            <a:r>
              <a:rPr sz="3300" spc="-10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finger,</a:t>
            </a:r>
            <a:r>
              <a:rPr sz="3300" spc="-10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the</a:t>
            </a:r>
            <a:r>
              <a:rPr sz="3300" spc="-100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system</a:t>
            </a:r>
            <a:r>
              <a:rPr sz="3300" spc="-95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turns</a:t>
            </a:r>
            <a:r>
              <a:rPr sz="3300" spc="-10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on</a:t>
            </a:r>
            <a:r>
              <a:rPr sz="3300" spc="-10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the</a:t>
            </a:r>
            <a:r>
              <a:rPr sz="3300" spc="-10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fan</a:t>
            </a:r>
            <a:r>
              <a:rPr sz="3300" spc="-10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at</a:t>
            </a:r>
            <a:r>
              <a:rPr sz="3300" spc="-10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full</a:t>
            </a:r>
            <a:r>
              <a:rPr sz="3300" spc="-95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speed. </a:t>
            </a:r>
            <a:r>
              <a:rPr sz="3300" spc="-20" dirty="0">
                <a:latin typeface="Roboto"/>
                <a:cs typeface="Roboto"/>
              </a:rPr>
              <a:t>Using</a:t>
            </a:r>
            <a:r>
              <a:rPr sz="3300" spc="-10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two</a:t>
            </a:r>
            <a:r>
              <a:rPr sz="3300" spc="-10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fingers</a:t>
            </a:r>
            <a:r>
              <a:rPr sz="3300" spc="-10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reduces</a:t>
            </a:r>
            <a:r>
              <a:rPr sz="3300" spc="-10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the</a:t>
            </a:r>
            <a:r>
              <a:rPr sz="3300" spc="-10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fan</a:t>
            </a:r>
            <a:r>
              <a:rPr sz="3300" spc="-100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speed.</a:t>
            </a:r>
            <a:endParaRPr sz="3300">
              <a:latin typeface="Roboto"/>
              <a:cs typeface="Roboto"/>
            </a:endParaRPr>
          </a:p>
          <a:p>
            <a:pPr marL="12700" marR="5080">
              <a:lnSpc>
                <a:spcPts val="6600"/>
              </a:lnSpc>
              <a:tabLst>
                <a:tab pos="1308100" algn="l"/>
                <a:tab pos="2830195" algn="l"/>
                <a:tab pos="4534535" algn="l"/>
                <a:tab pos="5454015" algn="l"/>
                <a:tab pos="6705600" algn="l"/>
                <a:tab pos="7049770" algn="l"/>
                <a:tab pos="7737475" algn="l"/>
                <a:tab pos="8704580" algn="l"/>
                <a:tab pos="9739630" algn="l"/>
                <a:tab pos="10664190" algn="l"/>
                <a:tab pos="11120755" algn="l"/>
                <a:tab pos="12152630" algn="l"/>
                <a:tab pos="12496800" algn="l"/>
                <a:tab pos="13509625" algn="l"/>
              </a:tabLst>
            </a:pPr>
            <a:r>
              <a:rPr sz="3300" spc="-10" dirty="0">
                <a:latin typeface="Roboto"/>
                <a:cs typeface="Roboto"/>
              </a:rPr>
              <a:t>Three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fingers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activate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5" dirty="0">
                <a:latin typeface="Roboto"/>
                <a:cs typeface="Roboto"/>
              </a:rPr>
              <a:t>two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lights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635" dirty="0">
                <a:latin typeface="Roboto"/>
                <a:cs typeface="Roboto"/>
              </a:rPr>
              <a:t>-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5" dirty="0">
                <a:latin typeface="Roboto"/>
                <a:cs typeface="Roboto"/>
              </a:rPr>
              <a:t>an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5" dirty="0">
                <a:latin typeface="Roboto"/>
                <a:cs typeface="Roboto"/>
              </a:rPr>
              <a:t>LED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light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5" dirty="0">
                <a:latin typeface="Roboto"/>
                <a:cs typeface="Roboto"/>
              </a:rPr>
              <a:t>and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50" dirty="0">
                <a:latin typeface="Roboto"/>
                <a:cs typeface="Roboto"/>
              </a:rPr>
              <a:t>a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0" dirty="0">
                <a:latin typeface="Roboto"/>
                <a:cs typeface="Roboto"/>
              </a:rPr>
              <a:t>bulb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635" dirty="0">
                <a:latin typeface="Roboto"/>
                <a:cs typeface="Roboto"/>
              </a:rPr>
              <a:t>-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0" dirty="0">
                <a:latin typeface="Roboto"/>
                <a:cs typeface="Roboto"/>
              </a:rPr>
              <a:t>with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5" dirty="0">
                <a:latin typeface="Roboto"/>
                <a:cs typeface="Roboto"/>
              </a:rPr>
              <a:t>increased </a:t>
            </a:r>
            <a:r>
              <a:rPr sz="3300" spc="-10" dirty="0">
                <a:latin typeface="Roboto"/>
                <a:cs typeface="Roboto"/>
              </a:rPr>
              <a:t>brightness.</a:t>
            </a:r>
            <a:endParaRPr sz="3300">
              <a:latin typeface="Roboto"/>
              <a:cs typeface="Roboto"/>
            </a:endParaRPr>
          </a:p>
          <a:p>
            <a:pPr marL="12700" marR="5080">
              <a:lnSpc>
                <a:spcPts val="6600"/>
              </a:lnSpc>
            </a:pPr>
            <a:r>
              <a:rPr sz="3300" dirty="0">
                <a:latin typeface="Roboto"/>
                <a:cs typeface="Roboto"/>
              </a:rPr>
              <a:t>Four</a:t>
            </a:r>
            <a:r>
              <a:rPr sz="3300" spc="-6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fingers</a:t>
            </a:r>
            <a:r>
              <a:rPr sz="3300" spc="-6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decrease</a:t>
            </a:r>
            <a:r>
              <a:rPr sz="3300" spc="-6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the</a:t>
            </a:r>
            <a:r>
              <a:rPr sz="3300" spc="-60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brightness</a:t>
            </a:r>
            <a:r>
              <a:rPr sz="3300" spc="-6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of</a:t>
            </a:r>
            <a:r>
              <a:rPr sz="3300" spc="-6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both</a:t>
            </a:r>
            <a:r>
              <a:rPr sz="3300" spc="-65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lights,</a:t>
            </a:r>
            <a:r>
              <a:rPr sz="3300" spc="-6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and</a:t>
            </a:r>
            <a:r>
              <a:rPr sz="3300" spc="-65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finally,</a:t>
            </a:r>
            <a:r>
              <a:rPr sz="3300" spc="-6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five</a:t>
            </a:r>
            <a:r>
              <a:rPr sz="3300" spc="-6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fingers</a:t>
            </a:r>
            <a:r>
              <a:rPr sz="3300" spc="-6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turn</a:t>
            </a:r>
            <a:r>
              <a:rPr sz="3300" spc="-65" dirty="0">
                <a:latin typeface="Roboto"/>
                <a:cs typeface="Roboto"/>
              </a:rPr>
              <a:t> </a:t>
            </a:r>
            <a:r>
              <a:rPr sz="3300" spc="-25" dirty="0">
                <a:latin typeface="Roboto"/>
                <a:cs typeface="Roboto"/>
              </a:rPr>
              <a:t>off </a:t>
            </a:r>
            <a:r>
              <a:rPr sz="3300" dirty="0">
                <a:latin typeface="Roboto"/>
                <a:cs typeface="Roboto"/>
              </a:rPr>
              <a:t>the</a:t>
            </a:r>
            <a:r>
              <a:rPr sz="3300" spc="-14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entire</a:t>
            </a:r>
            <a:r>
              <a:rPr sz="3300" spc="-135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system.</a:t>
            </a:r>
            <a:endParaRPr sz="3300">
              <a:latin typeface="Roboto"/>
              <a:cs typeface="Roboto"/>
            </a:endParaRPr>
          </a:p>
          <a:p>
            <a:pPr marL="12700" marR="5080">
              <a:lnSpc>
                <a:spcPts val="6600"/>
              </a:lnSpc>
              <a:tabLst>
                <a:tab pos="875030" algn="l"/>
                <a:tab pos="2778125" algn="l"/>
                <a:tab pos="5275580" algn="l"/>
                <a:tab pos="6778625" algn="l"/>
                <a:tab pos="7527925" algn="l"/>
                <a:tab pos="9142095" algn="l"/>
                <a:tab pos="10126345" algn="l"/>
                <a:tab pos="10513695" algn="l"/>
                <a:tab pos="11688445" algn="l"/>
                <a:tab pos="12534900" algn="l"/>
                <a:tab pos="13154025" algn="l"/>
                <a:tab pos="14051915" algn="l"/>
                <a:tab pos="15100300" algn="l"/>
              </a:tabLst>
            </a:pPr>
            <a:r>
              <a:rPr sz="3300" spc="-25" dirty="0">
                <a:latin typeface="Roboto"/>
                <a:cs typeface="Roboto"/>
              </a:rPr>
              <a:t>The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hardware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components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include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5" dirty="0">
                <a:latin typeface="Roboto"/>
                <a:cs typeface="Roboto"/>
              </a:rPr>
              <a:t>the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Arduino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0" dirty="0">
                <a:latin typeface="Roboto"/>
                <a:cs typeface="Roboto"/>
              </a:rPr>
              <a:t>Uno,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50" dirty="0">
                <a:latin typeface="Roboto"/>
                <a:cs typeface="Roboto"/>
              </a:rPr>
              <a:t>a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small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0" dirty="0">
                <a:latin typeface="Roboto"/>
                <a:cs typeface="Roboto"/>
              </a:rPr>
              <a:t>fan,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5" dirty="0">
                <a:latin typeface="Roboto"/>
                <a:cs typeface="Roboto"/>
              </a:rPr>
              <a:t>an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5" dirty="0">
                <a:latin typeface="Roboto"/>
                <a:cs typeface="Roboto"/>
              </a:rPr>
              <a:t>LED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light,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60" dirty="0">
                <a:latin typeface="Roboto"/>
                <a:cs typeface="Roboto"/>
              </a:rPr>
              <a:t>a </a:t>
            </a:r>
            <a:r>
              <a:rPr sz="3300" dirty="0">
                <a:latin typeface="Roboto"/>
                <a:cs typeface="Roboto"/>
              </a:rPr>
              <a:t>bulb,</a:t>
            </a:r>
            <a:r>
              <a:rPr sz="3300" spc="-9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an</a:t>
            </a:r>
            <a:r>
              <a:rPr sz="3300" spc="-95" dirty="0">
                <a:latin typeface="Roboto"/>
                <a:cs typeface="Roboto"/>
              </a:rPr>
              <a:t> </a:t>
            </a:r>
            <a:r>
              <a:rPr sz="3300" spc="60" dirty="0">
                <a:latin typeface="Roboto"/>
                <a:cs typeface="Roboto"/>
              </a:rPr>
              <a:t>AC</a:t>
            </a:r>
            <a:r>
              <a:rPr sz="3300" spc="-9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dimmer</a:t>
            </a:r>
            <a:r>
              <a:rPr sz="3300" spc="-9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for</a:t>
            </a:r>
            <a:r>
              <a:rPr sz="3300" spc="-9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light</a:t>
            </a:r>
            <a:r>
              <a:rPr sz="3300" spc="-95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control,</a:t>
            </a:r>
            <a:r>
              <a:rPr sz="3300" spc="-9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and</a:t>
            </a:r>
            <a:r>
              <a:rPr sz="3300" spc="-9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a</a:t>
            </a:r>
            <a:r>
              <a:rPr sz="3300" spc="-9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motor</a:t>
            </a:r>
            <a:r>
              <a:rPr sz="3300" spc="-9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driver</a:t>
            </a:r>
            <a:r>
              <a:rPr sz="3300" spc="-9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for</a:t>
            </a:r>
            <a:r>
              <a:rPr sz="3300" spc="-9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the</a:t>
            </a:r>
            <a:r>
              <a:rPr sz="3300" spc="-90" dirty="0">
                <a:latin typeface="Roboto"/>
                <a:cs typeface="Roboto"/>
              </a:rPr>
              <a:t> </a:t>
            </a:r>
            <a:r>
              <a:rPr sz="3300" spc="-20" dirty="0">
                <a:latin typeface="Roboto"/>
                <a:cs typeface="Roboto"/>
              </a:rPr>
              <a:t>fan.</a:t>
            </a:r>
            <a:endParaRPr sz="33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28699" y="8734931"/>
            <a:ext cx="16230600" cy="1552575"/>
          </a:xfrm>
          <a:custGeom>
            <a:avLst/>
            <a:gdLst/>
            <a:ahLst/>
            <a:cxnLst/>
            <a:rect l="l" t="t" r="r" b="b"/>
            <a:pathLst>
              <a:path w="16230600" h="1552575">
                <a:moveTo>
                  <a:pt x="16230598" y="1552067"/>
                </a:moveTo>
                <a:lnTo>
                  <a:pt x="0" y="1552067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1552067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0" y="635000"/>
            <a:ext cx="809023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4455" algn="l"/>
                <a:tab pos="4695825" algn="l"/>
              </a:tabLst>
            </a:pPr>
            <a:r>
              <a:rPr lang="en-IN" spc="-10" dirty="0"/>
              <a:t>PROPOSED SYSTEM</a:t>
            </a:r>
            <a:r>
              <a:rPr lang="en-IN" dirty="0"/>
              <a:t>	</a:t>
            </a:r>
            <a:r>
              <a:rPr lang="en-IN" spc="-10" dirty="0"/>
              <a:t>DIAGRAM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71375" y="132425"/>
            <a:ext cx="4267199" cy="10667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11471" y="2130842"/>
            <a:ext cx="10868024" cy="60293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28189" cy="10287000"/>
          </a:xfrm>
          <a:custGeom>
            <a:avLst/>
            <a:gdLst/>
            <a:ahLst/>
            <a:cxnLst/>
            <a:rect l="l" t="t" r="r" b="b"/>
            <a:pathLst>
              <a:path w="2028189" h="10287000">
                <a:moveTo>
                  <a:pt x="2027852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2027852" y="0"/>
                </a:lnTo>
                <a:lnTo>
                  <a:pt x="2027852" y="10286999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4309467"/>
            <a:ext cx="179131" cy="1790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3874618"/>
            <a:ext cx="179131" cy="1790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00982" y="3874618"/>
            <a:ext cx="179130" cy="1790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43623" y="3439768"/>
            <a:ext cx="179131" cy="1790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300982" y="3439768"/>
            <a:ext cx="179130" cy="1790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858812" y="3439768"/>
            <a:ext cx="179130" cy="1790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3004918"/>
            <a:ext cx="179131" cy="17902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300982" y="3004918"/>
            <a:ext cx="179130" cy="17902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58812" y="3004918"/>
            <a:ext cx="179130" cy="17902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416173" y="3004918"/>
            <a:ext cx="179130" cy="17902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2570069"/>
            <a:ext cx="179131" cy="17902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300982" y="2570069"/>
            <a:ext cx="179130" cy="17902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58812" y="2570069"/>
            <a:ext cx="179130" cy="17902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416173" y="2570069"/>
            <a:ext cx="179130" cy="17902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973531" y="2570069"/>
            <a:ext cx="179130" cy="17902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43623" y="2135691"/>
            <a:ext cx="179131" cy="17902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300982" y="2135691"/>
            <a:ext cx="179130" cy="17902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858812" y="2135691"/>
            <a:ext cx="179130" cy="17902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416173" y="2135691"/>
            <a:ext cx="179130" cy="17902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973531" y="2135691"/>
            <a:ext cx="179130" cy="17902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531362" y="2135691"/>
            <a:ext cx="179130" cy="17902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743623" y="1700841"/>
            <a:ext cx="179131" cy="17902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300982" y="1700841"/>
            <a:ext cx="179130" cy="17902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858812" y="1700841"/>
            <a:ext cx="179130" cy="17902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416173" y="1700841"/>
            <a:ext cx="179130" cy="17902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973531" y="1700841"/>
            <a:ext cx="179130" cy="17902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531362" y="1700841"/>
            <a:ext cx="179130" cy="17902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088722" y="1700841"/>
            <a:ext cx="179131" cy="179027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300982" y="1265992"/>
            <a:ext cx="179130" cy="17902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1265992"/>
            <a:ext cx="179131" cy="17902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58812" y="1265992"/>
            <a:ext cx="179130" cy="179027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416173" y="1265992"/>
            <a:ext cx="179130" cy="17902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973531" y="1265992"/>
            <a:ext cx="179130" cy="17902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531362" y="1265992"/>
            <a:ext cx="179130" cy="179027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088722" y="1265992"/>
            <a:ext cx="179131" cy="179027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646081" y="1265992"/>
            <a:ext cx="179130" cy="17902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831142"/>
            <a:ext cx="179131" cy="179027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00982" y="831142"/>
            <a:ext cx="179130" cy="179027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858812" y="831142"/>
            <a:ext cx="179130" cy="17902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416173" y="831142"/>
            <a:ext cx="179130" cy="17902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973531" y="831142"/>
            <a:ext cx="179130" cy="17902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531362" y="831142"/>
            <a:ext cx="179130" cy="17902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088722" y="831142"/>
            <a:ext cx="179131" cy="17902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646081" y="831142"/>
            <a:ext cx="179130" cy="179027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203911" y="831142"/>
            <a:ext cx="179130" cy="17902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396293"/>
            <a:ext cx="179131" cy="17902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00982" y="396293"/>
            <a:ext cx="179130" cy="179027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858812" y="396293"/>
            <a:ext cx="179130" cy="179027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416173" y="396293"/>
            <a:ext cx="179130" cy="17902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973531" y="396293"/>
            <a:ext cx="179130" cy="179027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531362" y="396293"/>
            <a:ext cx="179130" cy="179027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088722" y="396293"/>
            <a:ext cx="179131" cy="179027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646081" y="396293"/>
            <a:ext cx="179130" cy="179027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203911" y="396293"/>
            <a:ext cx="179130" cy="179027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761271" y="396293"/>
            <a:ext cx="179130" cy="179027"/>
          </a:xfrm>
          <a:prstGeom prst="rect">
            <a:avLst/>
          </a:prstGeom>
        </p:spPr>
      </p:pic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6549545" y="221745"/>
            <a:ext cx="464185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4050" algn="l"/>
                <a:tab pos="1744345" algn="l"/>
                <a:tab pos="2414905" algn="l"/>
              </a:tabLst>
            </a:pPr>
            <a:r>
              <a:rPr spc="-25" dirty="0"/>
              <a:t>c)</a:t>
            </a:r>
            <a:r>
              <a:rPr dirty="0"/>
              <a:t>	</a:t>
            </a:r>
            <a:r>
              <a:rPr lang="en-IN" spc="-20" dirty="0"/>
              <a:t>LIST </a:t>
            </a:r>
            <a:r>
              <a:rPr lang="en-IN" spc="-25" dirty="0"/>
              <a:t>OF</a:t>
            </a:r>
            <a:r>
              <a:rPr lang="en-IN" dirty="0"/>
              <a:t>	</a:t>
            </a:r>
            <a:r>
              <a:rPr lang="en-IN" spc="-10" dirty="0"/>
              <a:t>MODULES</a:t>
            </a:r>
            <a:endParaRPr spc="-10" dirty="0"/>
          </a:p>
        </p:txBody>
      </p:sp>
      <p:pic>
        <p:nvPicPr>
          <p:cNvPr id="59" name="object 5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956517" y="2354939"/>
            <a:ext cx="133350" cy="133349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956517" y="3193139"/>
            <a:ext cx="133350" cy="133349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956517" y="4031338"/>
            <a:ext cx="133350" cy="133349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956517" y="4869538"/>
            <a:ext cx="133350" cy="133349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956517" y="5707738"/>
            <a:ext cx="133350" cy="133349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956517" y="6545938"/>
            <a:ext cx="133350" cy="133349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956517" y="7384138"/>
            <a:ext cx="133350" cy="133349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6265733" y="2113639"/>
            <a:ext cx="5770245" cy="555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Roboto"/>
                <a:cs typeface="Roboto"/>
              </a:rPr>
              <a:t>Gesture</a:t>
            </a:r>
            <a:r>
              <a:rPr sz="3300" spc="-150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Sensing</a:t>
            </a:r>
            <a:r>
              <a:rPr sz="3300" spc="-145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Module</a:t>
            </a:r>
            <a:endParaRPr sz="3300" dirty="0">
              <a:latin typeface="Roboto"/>
              <a:cs typeface="Roboto"/>
            </a:endParaRPr>
          </a:p>
          <a:p>
            <a:pPr marL="12700" marR="5080">
              <a:lnSpc>
                <a:spcPts val="6600"/>
              </a:lnSpc>
              <a:spcBef>
                <a:spcPts val="660"/>
              </a:spcBef>
            </a:pPr>
            <a:r>
              <a:rPr sz="3300" dirty="0">
                <a:latin typeface="Roboto"/>
                <a:cs typeface="Roboto"/>
              </a:rPr>
              <a:t>Gesture</a:t>
            </a:r>
            <a:r>
              <a:rPr sz="3300" spc="-114" dirty="0">
                <a:latin typeface="Roboto"/>
                <a:cs typeface="Roboto"/>
              </a:rPr>
              <a:t> </a:t>
            </a:r>
            <a:r>
              <a:rPr sz="3300" spc="-25" dirty="0">
                <a:latin typeface="Roboto"/>
                <a:cs typeface="Roboto"/>
              </a:rPr>
              <a:t>Preprocessing</a:t>
            </a:r>
            <a:r>
              <a:rPr sz="3300" spc="-114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Module </a:t>
            </a:r>
            <a:r>
              <a:rPr sz="3300" dirty="0">
                <a:latin typeface="Roboto"/>
                <a:cs typeface="Roboto"/>
              </a:rPr>
              <a:t>Feature</a:t>
            </a:r>
            <a:r>
              <a:rPr sz="3300" spc="-114" dirty="0">
                <a:latin typeface="Roboto"/>
                <a:cs typeface="Roboto"/>
              </a:rPr>
              <a:t> </a:t>
            </a:r>
            <a:r>
              <a:rPr sz="3300" spc="-20" dirty="0">
                <a:latin typeface="Roboto"/>
                <a:cs typeface="Roboto"/>
              </a:rPr>
              <a:t>Extraction</a:t>
            </a:r>
            <a:r>
              <a:rPr sz="3300" spc="-110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Module</a:t>
            </a:r>
            <a:endParaRPr sz="3300" dirty="0">
              <a:latin typeface="Roboto"/>
              <a:cs typeface="Roboto"/>
            </a:endParaRPr>
          </a:p>
          <a:p>
            <a:pPr marL="12700" marR="474980">
              <a:lnSpc>
                <a:spcPts val="6600"/>
              </a:lnSpc>
            </a:pPr>
            <a:r>
              <a:rPr sz="3300" dirty="0">
                <a:latin typeface="Roboto"/>
                <a:cs typeface="Roboto"/>
              </a:rPr>
              <a:t>Gesture</a:t>
            </a:r>
            <a:r>
              <a:rPr sz="3300" spc="-130" dirty="0">
                <a:latin typeface="Roboto"/>
                <a:cs typeface="Roboto"/>
              </a:rPr>
              <a:t> </a:t>
            </a:r>
            <a:r>
              <a:rPr sz="3300" spc="-20" dirty="0">
                <a:latin typeface="Roboto"/>
                <a:cs typeface="Roboto"/>
              </a:rPr>
              <a:t>Recognition</a:t>
            </a:r>
            <a:r>
              <a:rPr sz="3300" spc="-130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Module Aurdino</a:t>
            </a:r>
            <a:r>
              <a:rPr sz="3300" spc="-170" dirty="0">
                <a:latin typeface="Roboto"/>
                <a:cs typeface="Roboto"/>
              </a:rPr>
              <a:t> </a:t>
            </a:r>
            <a:r>
              <a:rPr sz="3300" spc="-25" dirty="0">
                <a:latin typeface="Roboto"/>
                <a:cs typeface="Roboto"/>
              </a:rPr>
              <a:t>UNO</a:t>
            </a:r>
            <a:endParaRPr sz="3300" dirty="0">
              <a:latin typeface="Roboto"/>
              <a:cs typeface="Roboto"/>
            </a:endParaRPr>
          </a:p>
          <a:p>
            <a:pPr marL="12700" marR="3437890">
              <a:lnSpc>
                <a:spcPts val="6600"/>
              </a:lnSpc>
            </a:pPr>
            <a:r>
              <a:rPr sz="3300" spc="60" dirty="0">
                <a:latin typeface="Roboto"/>
                <a:cs typeface="Roboto"/>
              </a:rPr>
              <a:t>AC</a:t>
            </a:r>
            <a:r>
              <a:rPr sz="3300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Dimmer </a:t>
            </a:r>
            <a:r>
              <a:rPr sz="3300" dirty="0">
                <a:latin typeface="Roboto"/>
                <a:cs typeface="Roboto"/>
              </a:rPr>
              <a:t>Motor</a:t>
            </a:r>
            <a:r>
              <a:rPr sz="3300" spc="-95" dirty="0">
                <a:latin typeface="Roboto"/>
                <a:cs typeface="Roboto"/>
              </a:rPr>
              <a:t> </a:t>
            </a:r>
            <a:r>
              <a:rPr sz="3300" spc="-40" dirty="0">
                <a:latin typeface="Roboto"/>
                <a:cs typeface="Roboto"/>
              </a:rPr>
              <a:t>Driver</a:t>
            </a:r>
            <a:endParaRPr sz="3300" dirty="0">
              <a:latin typeface="Roboto"/>
              <a:cs typeface="Roboto"/>
            </a:endParaRPr>
          </a:p>
        </p:txBody>
      </p:sp>
      <p:pic>
        <p:nvPicPr>
          <p:cNvPr id="67" name="object 6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55109" y="151937"/>
            <a:ext cx="4267199" cy="10667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57680" cy="10288905"/>
          </a:xfrm>
          <a:custGeom>
            <a:avLst/>
            <a:gdLst/>
            <a:ahLst/>
            <a:cxnLst/>
            <a:rect l="l" t="t" r="r" b="b"/>
            <a:pathLst>
              <a:path w="1757680" h="10288905">
                <a:moveTo>
                  <a:pt x="1757137" y="10288863"/>
                </a:moveTo>
                <a:lnTo>
                  <a:pt x="0" y="10288863"/>
                </a:lnTo>
                <a:lnTo>
                  <a:pt x="0" y="0"/>
                </a:lnTo>
                <a:lnTo>
                  <a:pt x="1757137" y="0"/>
                </a:lnTo>
                <a:lnTo>
                  <a:pt x="1757137" y="10288863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39295" y="2693318"/>
            <a:ext cx="179130" cy="1790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39295" y="2258468"/>
            <a:ext cx="179130" cy="1790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97125" y="2258468"/>
            <a:ext cx="179130" cy="1790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39295" y="1823619"/>
            <a:ext cx="179130" cy="1790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597125" y="1823619"/>
            <a:ext cx="179130" cy="1790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154484" y="1823619"/>
            <a:ext cx="179130" cy="1790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39295" y="1388769"/>
            <a:ext cx="179130" cy="17902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97125" y="1388769"/>
            <a:ext cx="179130" cy="17902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54484" y="1388769"/>
            <a:ext cx="179130" cy="1790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39295" y="954391"/>
            <a:ext cx="179130" cy="17902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11845" y="1388769"/>
            <a:ext cx="179130" cy="17902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97125" y="954391"/>
            <a:ext cx="179130" cy="17902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54484" y="954391"/>
            <a:ext cx="179130" cy="17902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11845" y="954391"/>
            <a:ext cx="179130" cy="17902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69675" y="954391"/>
            <a:ext cx="179130" cy="17902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39295" y="519542"/>
            <a:ext cx="179130" cy="17902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597125" y="519542"/>
            <a:ext cx="179130" cy="17902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154484" y="519542"/>
            <a:ext cx="179130" cy="17902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711845" y="519542"/>
            <a:ext cx="179130" cy="17902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269675" y="519542"/>
            <a:ext cx="179130" cy="17902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827033" y="519542"/>
            <a:ext cx="179131" cy="17902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39295" y="84692"/>
            <a:ext cx="179130" cy="17902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597125" y="84692"/>
            <a:ext cx="179130" cy="17902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154484" y="84692"/>
            <a:ext cx="179130" cy="17902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711845" y="84692"/>
            <a:ext cx="179130" cy="17902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269675" y="84692"/>
            <a:ext cx="179130" cy="17902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827033" y="84692"/>
            <a:ext cx="179131" cy="17902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384394" y="84692"/>
            <a:ext cx="179130" cy="179027"/>
          </a:xfrm>
          <a:prstGeom prst="rect">
            <a:avLst/>
          </a:prstGeom>
        </p:spPr>
      </p:pic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041766" y="425800"/>
            <a:ext cx="844042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8180" algn="l"/>
                <a:tab pos="3826510" algn="l"/>
                <a:tab pos="4497070" algn="l"/>
                <a:tab pos="5248910" algn="l"/>
                <a:tab pos="6212840" algn="l"/>
              </a:tabLst>
            </a:pPr>
            <a:r>
              <a:rPr spc="-25" dirty="0"/>
              <a:t>d)</a:t>
            </a:r>
            <a:r>
              <a:rPr dirty="0"/>
              <a:t>	</a:t>
            </a:r>
            <a:r>
              <a:rPr lang="en-IN" spc="-10" dirty="0"/>
              <a:t>EXPLANATION </a:t>
            </a:r>
            <a:r>
              <a:rPr lang="en-IN" spc="-25" dirty="0"/>
              <a:t>OF ALL THE</a:t>
            </a:r>
            <a:r>
              <a:rPr lang="en-IN" dirty="0"/>
              <a:t>	  </a:t>
            </a:r>
            <a:r>
              <a:rPr lang="en-IN" spc="-10" dirty="0"/>
              <a:t>MODULES</a:t>
            </a:r>
            <a:endParaRPr spc="-10" dirty="0"/>
          </a:p>
        </p:txBody>
      </p:sp>
      <p:sp>
        <p:nvSpPr>
          <p:cNvPr id="32" name="object 32"/>
          <p:cNvSpPr txBox="1"/>
          <p:nvPr/>
        </p:nvSpPr>
        <p:spPr>
          <a:xfrm>
            <a:off x="2127966" y="2169304"/>
            <a:ext cx="15758794" cy="6197600"/>
          </a:xfrm>
          <a:prstGeom prst="rect">
            <a:avLst/>
          </a:prstGeom>
        </p:spPr>
        <p:txBody>
          <a:bodyPr vert="horz" wrap="square" lIns="0" tIns="281305" rIns="0" bIns="0" rtlCol="0">
            <a:spAutoFit/>
          </a:bodyPr>
          <a:lstStyle/>
          <a:p>
            <a:pPr marL="479425" indent="-466725">
              <a:lnSpc>
                <a:spcPct val="100000"/>
              </a:lnSpc>
              <a:spcBef>
                <a:spcPts val="2215"/>
              </a:spcBef>
              <a:buAutoNum type="arabicPeriod"/>
              <a:tabLst>
                <a:tab pos="479425" algn="l"/>
              </a:tabLst>
            </a:pPr>
            <a:r>
              <a:rPr sz="3300" b="1" dirty="0">
                <a:latin typeface="Roboto"/>
                <a:cs typeface="Roboto"/>
              </a:rPr>
              <a:t>Gesture</a:t>
            </a:r>
            <a:r>
              <a:rPr sz="3300" b="1" spc="55" dirty="0">
                <a:latin typeface="Roboto"/>
                <a:cs typeface="Roboto"/>
              </a:rPr>
              <a:t> </a:t>
            </a:r>
            <a:r>
              <a:rPr sz="3300" b="1" dirty="0">
                <a:latin typeface="Roboto"/>
                <a:cs typeface="Roboto"/>
              </a:rPr>
              <a:t>Sensing</a:t>
            </a:r>
            <a:r>
              <a:rPr sz="3300" b="1" spc="60" dirty="0">
                <a:latin typeface="Roboto"/>
                <a:cs typeface="Roboto"/>
              </a:rPr>
              <a:t> </a:t>
            </a:r>
            <a:r>
              <a:rPr sz="3300" b="1" spc="-10" dirty="0">
                <a:latin typeface="Roboto"/>
                <a:cs typeface="Roboto"/>
              </a:rPr>
              <a:t>Module:</a:t>
            </a:r>
            <a:endParaRPr sz="3300">
              <a:latin typeface="Roboto"/>
              <a:cs typeface="Roboto"/>
            </a:endParaRPr>
          </a:p>
          <a:p>
            <a:pPr marL="12700" marR="2578100">
              <a:lnSpc>
                <a:spcPct val="153400"/>
              </a:lnSpc>
            </a:pPr>
            <a:r>
              <a:rPr sz="3300" dirty="0">
                <a:latin typeface="Roboto"/>
                <a:cs typeface="Roboto"/>
              </a:rPr>
              <a:t>Hardware:</a:t>
            </a:r>
            <a:r>
              <a:rPr sz="3300" spc="-8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Camera</a:t>
            </a:r>
            <a:r>
              <a:rPr sz="3300" spc="-8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is</a:t>
            </a:r>
            <a:r>
              <a:rPr sz="3300" spc="-8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used</a:t>
            </a:r>
            <a:r>
              <a:rPr sz="3300" spc="-7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as</a:t>
            </a:r>
            <a:r>
              <a:rPr sz="3300" spc="-8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a</a:t>
            </a:r>
            <a:r>
              <a:rPr sz="3300" spc="-8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device</a:t>
            </a:r>
            <a:r>
              <a:rPr sz="3300" spc="-8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for</a:t>
            </a:r>
            <a:r>
              <a:rPr sz="3300" spc="-75" dirty="0">
                <a:latin typeface="Roboto"/>
                <a:cs typeface="Roboto"/>
              </a:rPr>
              <a:t> </a:t>
            </a:r>
            <a:r>
              <a:rPr sz="3300" spc="-20" dirty="0">
                <a:latin typeface="Roboto"/>
                <a:cs typeface="Roboto"/>
              </a:rPr>
              <a:t>capturing</a:t>
            </a:r>
            <a:r>
              <a:rPr sz="3300" spc="-8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hand</a:t>
            </a:r>
            <a:r>
              <a:rPr sz="3300" spc="-80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movements. </a:t>
            </a:r>
            <a:r>
              <a:rPr sz="3300" spc="-35" dirty="0">
                <a:latin typeface="Roboto"/>
                <a:cs typeface="Roboto"/>
              </a:rPr>
              <a:t>Functionality:</a:t>
            </a:r>
            <a:r>
              <a:rPr sz="3300" spc="-12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Captures</a:t>
            </a:r>
            <a:r>
              <a:rPr sz="3300" spc="-125" dirty="0">
                <a:latin typeface="Roboto"/>
                <a:cs typeface="Roboto"/>
              </a:rPr>
              <a:t> </a:t>
            </a:r>
            <a:r>
              <a:rPr sz="3300" spc="-90" dirty="0">
                <a:latin typeface="Roboto"/>
                <a:cs typeface="Roboto"/>
              </a:rPr>
              <a:t>real-</a:t>
            </a:r>
            <a:r>
              <a:rPr sz="3300" spc="-65" dirty="0">
                <a:latin typeface="Roboto"/>
                <a:cs typeface="Roboto"/>
              </a:rPr>
              <a:t>time</a:t>
            </a:r>
            <a:r>
              <a:rPr sz="3300" spc="-12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hand</a:t>
            </a:r>
            <a:r>
              <a:rPr sz="3300" spc="-125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gestures</a:t>
            </a:r>
            <a:r>
              <a:rPr sz="3300" spc="-125" dirty="0">
                <a:latin typeface="Roboto"/>
                <a:cs typeface="Roboto"/>
              </a:rPr>
              <a:t> </a:t>
            </a:r>
            <a:r>
              <a:rPr sz="3300" spc="-20" dirty="0">
                <a:latin typeface="Roboto"/>
                <a:cs typeface="Roboto"/>
              </a:rPr>
              <a:t>within</a:t>
            </a:r>
            <a:r>
              <a:rPr sz="3300" spc="-12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a</a:t>
            </a:r>
            <a:r>
              <a:rPr sz="3300" spc="-12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defined</a:t>
            </a:r>
            <a:r>
              <a:rPr sz="3300" spc="-125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space.</a:t>
            </a:r>
            <a:endParaRPr sz="3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33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3300">
              <a:latin typeface="Roboto"/>
              <a:cs typeface="Roboto"/>
            </a:endParaRPr>
          </a:p>
          <a:p>
            <a:pPr marL="479425" indent="-46672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479425" algn="l"/>
              </a:tabLst>
            </a:pPr>
            <a:r>
              <a:rPr sz="3300" b="1" dirty="0">
                <a:latin typeface="Roboto"/>
                <a:cs typeface="Roboto"/>
              </a:rPr>
              <a:t>Gesture</a:t>
            </a:r>
            <a:r>
              <a:rPr sz="3300" b="1" spc="160" dirty="0">
                <a:latin typeface="Roboto"/>
                <a:cs typeface="Roboto"/>
              </a:rPr>
              <a:t> </a:t>
            </a:r>
            <a:r>
              <a:rPr sz="3300" b="1" dirty="0">
                <a:latin typeface="Roboto"/>
                <a:cs typeface="Roboto"/>
              </a:rPr>
              <a:t>Preprocessing</a:t>
            </a:r>
            <a:r>
              <a:rPr sz="3300" b="1" spc="165" dirty="0">
                <a:latin typeface="Roboto"/>
                <a:cs typeface="Roboto"/>
              </a:rPr>
              <a:t> </a:t>
            </a:r>
            <a:r>
              <a:rPr sz="3300" b="1" spc="-10" dirty="0">
                <a:latin typeface="Roboto"/>
                <a:cs typeface="Roboto"/>
              </a:rPr>
              <a:t>Module:</a:t>
            </a:r>
            <a:endParaRPr sz="3300">
              <a:latin typeface="Roboto"/>
              <a:cs typeface="Roboto"/>
            </a:endParaRPr>
          </a:p>
          <a:p>
            <a:pPr marL="12700" marR="5080">
              <a:lnSpc>
                <a:spcPct val="153400"/>
              </a:lnSpc>
              <a:tabLst>
                <a:tab pos="2793365" algn="l"/>
                <a:tab pos="4355465" algn="l"/>
                <a:tab pos="5341620" algn="l"/>
                <a:tab pos="8159115" algn="l"/>
                <a:tab pos="9134475" algn="l"/>
                <a:tab pos="10829925" algn="l"/>
                <a:tab pos="12031980" algn="l"/>
                <a:tab pos="14063980" algn="l"/>
                <a:tab pos="15364460" algn="l"/>
              </a:tabLst>
            </a:pPr>
            <a:r>
              <a:rPr sz="3300" spc="-10" dirty="0">
                <a:latin typeface="Roboto"/>
                <a:cs typeface="Roboto"/>
              </a:rPr>
              <a:t>Functionality: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Cleans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5" dirty="0">
                <a:latin typeface="Roboto"/>
                <a:cs typeface="Roboto"/>
              </a:rPr>
              <a:t>and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preprocesses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5" dirty="0">
                <a:latin typeface="Roboto"/>
                <a:cs typeface="Roboto"/>
              </a:rPr>
              <a:t>raw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gesture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data,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removing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noise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40" dirty="0">
                <a:latin typeface="Roboto"/>
                <a:cs typeface="Roboto"/>
              </a:rPr>
              <a:t>or </a:t>
            </a:r>
            <a:r>
              <a:rPr sz="3300" spc="-10" dirty="0">
                <a:latin typeface="Roboto"/>
                <a:cs typeface="Roboto"/>
              </a:rPr>
              <a:t>irrelevant</a:t>
            </a:r>
            <a:r>
              <a:rPr sz="3300" spc="-185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information.</a:t>
            </a:r>
            <a:endParaRPr sz="3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300" dirty="0">
                <a:latin typeface="Roboto"/>
                <a:cs typeface="Roboto"/>
              </a:rPr>
              <a:t>Tasks:</a:t>
            </a:r>
            <a:r>
              <a:rPr sz="3300" spc="-150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Filtering,</a:t>
            </a:r>
            <a:r>
              <a:rPr sz="3300" spc="-14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noise</a:t>
            </a:r>
            <a:r>
              <a:rPr sz="3300" spc="-145" dirty="0">
                <a:latin typeface="Roboto"/>
                <a:cs typeface="Roboto"/>
              </a:rPr>
              <a:t> </a:t>
            </a:r>
            <a:r>
              <a:rPr sz="3300" spc="-20" dirty="0">
                <a:latin typeface="Roboto"/>
                <a:cs typeface="Roboto"/>
              </a:rPr>
              <a:t>reduction,</a:t>
            </a:r>
            <a:r>
              <a:rPr sz="3300" spc="-150" dirty="0">
                <a:latin typeface="Roboto"/>
                <a:cs typeface="Roboto"/>
              </a:rPr>
              <a:t> </a:t>
            </a:r>
            <a:r>
              <a:rPr sz="3300" spc="-25" dirty="0">
                <a:latin typeface="Roboto"/>
                <a:cs typeface="Roboto"/>
              </a:rPr>
              <a:t>background</a:t>
            </a:r>
            <a:r>
              <a:rPr sz="3300" spc="-145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subtraction.</a:t>
            </a:r>
            <a:endParaRPr sz="3300">
              <a:latin typeface="Roboto"/>
              <a:cs typeface="Roboto"/>
            </a:endParaRPr>
          </a:p>
        </p:txBody>
      </p:sp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3943" y="151937"/>
            <a:ext cx="4267199" cy="10667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2689" y="2443872"/>
            <a:ext cx="93554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2614" algn="l"/>
                <a:tab pos="3083560" algn="l"/>
                <a:tab pos="5947410" algn="l"/>
                <a:tab pos="7669530" algn="l"/>
                <a:tab pos="8815705" algn="l"/>
              </a:tabLst>
            </a:pPr>
            <a:r>
              <a:rPr sz="3300" spc="-10" dirty="0">
                <a:latin typeface="Roboto"/>
                <a:cs typeface="Roboto"/>
              </a:rPr>
              <a:t>features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0" dirty="0">
                <a:latin typeface="Roboto"/>
                <a:cs typeface="Roboto"/>
              </a:rPr>
              <a:t>from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preprocessed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gesture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0" dirty="0">
                <a:latin typeface="Roboto"/>
                <a:cs typeface="Roboto"/>
              </a:rPr>
              <a:t>data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5" dirty="0">
                <a:latin typeface="Roboto"/>
                <a:cs typeface="Roboto"/>
              </a:rPr>
              <a:t>for</a:t>
            </a:r>
            <a:endParaRPr sz="33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9762" y="1605672"/>
            <a:ext cx="6161405" cy="220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latin typeface="Roboto"/>
                <a:cs typeface="Roboto"/>
              </a:rPr>
              <a:t>3.</a:t>
            </a:r>
            <a:r>
              <a:rPr sz="3300" b="1" spc="-55" dirty="0">
                <a:latin typeface="Roboto"/>
                <a:cs typeface="Roboto"/>
              </a:rPr>
              <a:t> </a:t>
            </a:r>
            <a:r>
              <a:rPr sz="3300" b="1" dirty="0">
                <a:latin typeface="Roboto"/>
                <a:cs typeface="Roboto"/>
              </a:rPr>
              <a:t>Feature</a:t>
            </a:r>
            <a:r>
              <a:rPr sz="3300" b="1" spc="-50" dirty="0">
                <a:latin typeface="Roboto"/>
                <a:cs typeface="Roboto"/>
              </a:rPr>
              <a:t> </a:t>
            </a:r>
            <a:r>
              <a:rPr sz="3300" b="1" dirty="0">
                <a:latin typeface="Roboto"/>
                <a:cs typeface="Roboto"/>
              </a:rPr>
              <a:t>Extraction</a:t>
            </a:r>
            <a:r>
              <a:rPr sz="3300" b="1" spc="-50" dirty="0">
                <a:latin typeface="Roboto"/>
                <a:cs typeface="Roboto"/>
              </a:rPr>
              <a:t> </a:t>
            </a:r>
            <a:r>
              <a:rPr sz="3300" b="1" spc="-10" dirty="0">
                <a:latin typeface="Roboto"/>
                <a:cs typeface="Roboto"/>
              </a:rPr>
              <a:t>Module:</a:t>
            </a:r>
            <a:endParaRPr sz="3300" dirty="0">
              <a:latin typeface="Roboto"/>
              <a:cs typeface="Roboto"/>
            </a:endParaRPr>
          </a:p>
          <a:p>
            <a:pPr marL="12700" marR="5080">
              <a:lnSpc>
                <a:spcPts val="6600"/>
              </a:lnSpc>
              <a:spcBef>
                <a:spcPts val="459"/>
              </a:spcBef>
              <a:tabLst>
                <a:tab pos="2819400" algn="l"/>
                <a:tab pos="4661535" algn="l"/>
              </a:tabLst>
            </a:pPr>
            <a:r>
              <a:rPr sz="3300" spc="-10" dirty="0">
                <a:latin typeface="Roboto"/>
                <a:cs typeface="Roboto"/>
              </a:rPr>
              <a:t>Functionality: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Extracts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35" dirty="0">
                <a:latin typeface="Roboto"/>
                <a:cs typeface="Roboto"/>
              </a:rPr>
              <a:t>relevant </a:t>
            </a:r>
            <a:r>
              <a:rPr sz="3300" spc="-10" dirty="0">
                <a:latin typeface="Roboto"/>
                <a:cs typeface="Roboto"/>
              </a:rPr>
              <a:t>recognition.</a:t>
            </a:r>
            <a:endParaRPr sz="33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9762" y="4120272"/>
            <a:ext cx="14961235" cy="388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0" dirty="0">
                <a:latin typeface="Roboto"/>
                <a:cs typeface="Roboto"/>
              </a:rPr>
              <a:t>Techniques:</a:t>
            </a:r>
            <a:r>
              <a:rPr sz="3300" spc="-8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Histogram</a:t>
            </a:r>
            <a:r>
              <a:rPr sz="3300" spc="-8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of</a:t>
            </a:r>
            <a:r>
              <a:rPr sz="3300" spc="-7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Oriented</a:t>
            </a:r>
            <a:r>
              <a:rPr sz="3300" spc="-80" dirty="0">
                <a:latin typeface="Roboto"/>
                <a:cs typeface="Roboto"/>
              </a:rPr>
              <a:t> </a:t>
            </a:r>
            <a:r>
              <a:rPr sz="3300" spc="-20" dirty="0">
                <a:latin typeface="Roboto"/>
                <a:cs typeface="Roboto"/>
              </a:rPr>
              <a:t>Gradients</a:t>
            </a:r>
            <a:r>
              <a:rPr sz="3300" spc="-7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(HOG)</a:t>
            </a:r>
            <a:r>
              <a:rPr sz="3300" spc="-8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feature</a:t>
            </a:r>
            <a:r>
              <a:rPr sz="3300" spc="-75" dirty="0">
                <a:latin typeface="Roboto"/>
                <a:cs typeface="Roboto"/>
              </a:rPr>
              <a:t> </a:t>
            </a:r>
            <a:r>
              <a:rPr sz="3300" spc="-20" dirty="0">
                <a:latin typeface="Roboto"/>
                <a:cs typeface="Roboto"/>
              </a:rPr>
              <a:t>extraction</a:t>
            </a:r>
            <a:r>
              <a:rPr sz="3300" spc="-80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methods.</a:t>
            </a:r>
            <a:endParaRPr sz="33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33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33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3300" b="1" dirty="0">
                <a:latin typeface="Roboto"/>
                <a:cs typeface="Roboto"/>
              </a:rPr>
              <a:t>4.</a:t>
            </a:r>
            <a:r>
              <a:rPr sz="3300" b="1" spc="35" dirty="0">
                <a:latin typeface="Roboto"/>
                <a:cs typeface="Roboto"/>
              </a:rPr>
              <a:t> </a:t>
            </a:r>
            <a:r>
              <a:rPr sz="3300" b="1" dirty="0">
                <a:latin typeface="Roboto"/>
                <a:cs typeface="Roboto"/>
              </a:rPr>
              <a:t>Gesture</a:t>
            </a:r>
            <a:r>
              <a:rPr sz="3300" b="1" spc="40" dirty="0">
                <a:latin typeface="Roboto"/>
                <a:cs typeface="Roboto"/>
              </a:rPr>
              <a:t> </a:t>
            </a:r>
            <a:r>
              <a:rPr sz="3300" b="1" dirty="0">
                <a:latin typeface="Roboto"/>
                <a:cs typeface="Roboto"/>
              </a:rPr>
              <a:t>Recognition</a:t>
            </a:r>
            <a:r>
              <a:rPr sz="3300" b="1" spc="40" dirty="0">
                <a:latin typeface="Roboto"/>
                <a:cs typeface="Roboto"/>
              </a:rPr>
              <a:t> </a:t>
            </a:r>
            <a:r>
              <a:rPr sz="3300" b="1" spc="-10" dirty="0">
                <a:latin typeface="Roboto"/>
                <a:cs typeface="Roboto"/>
              </a:rPr>
              <a:t>Module:</a:t>
            </a:r>
            <a:endParaRPr sz="3300" dirty="0">
              <a:latin typeface="Roboto"/>
              <a:cs typeface="Roboto"/>
            </a:endParaRPr>
          </a:p>
          <a:p>
            <a:pPr marL="12700" marR="1539240">
              <a:lnSpc>
                <a:spcPts val="6600"/>
              </a:lnSpc>
              <a:spcBef>
                <a:spcPts val="459"/>
              </a:spcBef>
              <a:tabLst>
                <a:tab pos="9717405" algn="l"/>
              </a:tabLst>
            </a:pPr>
            <a:r>
              <a:rPr sz="3300" spc="-20" dirty="0">
                <a:latin typeface="Roboto"/>
                <a:cs typeface="Roboto"/>
              </a:rPr>
              <a:t>Algorithms:</a:t>
            </a:r>
            <a:r>
              <a:rPr sz="3300" spc="-120" dirty="0">
                <a:latin typeface="Roboto"/>
                <a:cs typeface="Roboto"/>
              </a:rPr>
              <a:t> </a:t>
            </a:r>
            <a:r>
              <a:rPr sz="3300" spc="-25" dirty="0">
                <a:latin typeface="Roboto"/>
                <a:cs typeface="Roboto"/>
              </a:rPr>
              <a:t>Convolutional</a:t>
            </a:r>
            <a:r>
              <a:rPr sz="3300" spc="-114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Neural</a:t>
            </a:r>
            <a:r>
              <a:rPr sz="3300" spc="-114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Networks</a:t>
            </a:r>
            <a:r>
              <a:rPr sz="3300" spc="-114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(CNNs)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0" dirty="0">
                <a:latin typeface="Roboto"/>
                <a:cs typeface="Roboto"/>
              </a:rPr>
              <a:t>recognition</a:t>
            </a:r>
            <a:r>
              <a:rPr sz="3300" spc="-125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models. </a:t>
            </a:r>
            <a:r>
              <a:rPr sz="3300" dirty="0">
                <a:latin typeface="Roboto"/>
                <a:cs typeface="Roboto"/>
              </a:rPr>
              <a:t>Tasks:</a:t>
            </a:r>
            <a:r>
              <a:rPr sz="3300" spc="-160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Interprets</a:t>
            </a:r>
            <a:r>
              <a:rPr sz="3300" spc="-16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extracted</a:t>
            </a:r>
            <a:r>
              <a:rPr sz="3300" spc="-16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features,</a:t>
            </a:r>
            <a:r>
              <a:rPr sz="3300" spc="-16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recognizes</a:t>
            </a:r>
            <a:r>
              <a:rPr sz="3300" spc="-15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specific</a:t>
            </a:r>
            <a:r>
              <a:rPr sz="3300" spc="-16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hand</a:t>
            </a:r>
            <a:r>
              <a:rPr sz="3300" spc="-160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gestures.</a:t>
            </a:r>
            <a:endParaRPr sz="3300" dirty="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812" y="195725"/>
            <a:ext cx="4267199" cy="10667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7281" y="1951041"/>
            <a:ext cx="16323310" cy="639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9425" indent="-466725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479425" algn="l"/>
              </a:tabLst>
            </a:pPr>
            <a:r>
              <a:rPr sz="3300" b="1" dirty="0">
                <a:latin typeface="Roboto"/>
                <a:cs typeface="Roboto"/>
              </a:rPr>
              <a:t>Gesture</a:t>
            </a:r>
            <a:r>
              <a:rPr sz="3300" b="1" spc="-10" dirty="0">
                <a:latin typeface="Roboto"/>
                <a:cs typeface="Roboto"/>
              </a:rPr>
              <a:t> </a:t>
            </a:r>
            <a:r>
              <a:rPr sz="3300" b="1" dirty="0">
                <a:latin typeface="Roboto"/>
                <a:cs typeface="Roboto"/>
              </a:rPr>
              <a:t>Mapping</a:t>
            </a:r>
            <a:r>
              <a:rPr sz="3300" b="1" spc="-5" dirty="0">
                <a:latin typeface="Roboto"/>
                <a:cs typeface="Roboto"/>
              </a:rPr>
              <a:t> </a:t>
            </a:r>
            <a:r>
              <a:rPr sz="3300" b="1" spc="-10" dirty="0">
                <a:latin typeface="Roboto"/>
                <a:cs typeface="Roboto"/>
              </a:rPr>
              <a:t>Module:</a:t>
            </a:r>
            <a:endParaRPr sz="3300" dirty="0">
              <a:latin typeface="Roboto"/>
              <a:cs typeface="Roboto"/>
            </a:endParaRPr>
          </a:p>
          <a:p>
            <a:pPr marL="12700" marR="1774189">
              <a:lnSpc>
                <a:spcPts val="6600"/>
              </a:lnSpc>
              <a:spcBef>
                <a:spcPts val="660"/>
              </a:spcBef>
            </a:pPr>
            <a:r>
              <a:rPr sz="3300" spc="-35" dirty="0">
                <a:latin typeface="Roboto"/>
                <a:cs typeface="Roboto"/>
              </a:rPr>
              <a:t>Functionality:</a:t>
            </a:r>
            <a:r>
              <a:rPr sz="3300" spc="-12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Maps</a:t>
            </a:r>
            <a:r>
              <a:rPr sz="3300" spc="-12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recognized</a:t>
            </a:r>
            <a:r>
              <a:rPr sz="3300" spc="-120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gestures</a:t>
            </a:r>
            <a:r>
              <a:rPr sz="3300" spc="-12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to</a:t>
            </a:r>
            <a:r>
              <a:rPr sz="3300" spc="-12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predefined</a:t>
            </a:r>
            <a:r>
              <a:rPr sz="3300" spc="-12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commands</a:t>
            </a:r>
            <a:r>
              <a:rPr sz="3300" spc="-12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or</a:t>
            </a:r>
            <a:r>
              <a:rPr sz="3300" spc="-120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actions. </a:t>
            </a:r>
            <a:r>
              <a:rPr sz="3300" dirty="0">
                <a:latin typeface="Roboto"/>
                <a:cs typeface="Roboto"/>
              </a:rPr>
              <a:t>Tasks:</a:t>
            </a:r>
            <a:r>
              <a:rPr sz="3300" spc="-165" dirty="0">
                <a:latin typeface="Roboto"/>
                <a:cs typeface="Roboto"/>
              </a:rPr>
              <a:t> </a:t>
            </a:r>
            <a:r>
              <a:rPr sz="3300" spc="-20" dirty="0">
                <a:latin typeface="Roboto"/>
                <a:cs typeface="Roboto"/>
              </a:rPr>
              <a:t>Associating</a:t>
            </a:r>
            <a:r>
              <a:rPr sz="3300" spc="-160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gestures</a:t>
            </a:r>
            <a:r>
              <a:rPr sz="3300" spc="-16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with</a:t>
            </a:r>
            <a:r>
              <a:rPr sz="3300" spc="-16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specific</a:t>
            </a:r>
            <a:r>
              <a:rPr sz="3300" spc="-160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functions</a:t>
            </a:r>
            <a:r>
              <a:rPr sz="3300" spc="-16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(e.g.,</a:t>
            </a:r>
            <a:r>
              <a:rPr sz="3300" spc="-160" dirty="0">
                <a:latin typeface="Roboto"/>
                <a:cs typeface="Roboto"/>
              </a:rPr>
              <a:t> </a:t>
            </a:r>
            <a:r>
              <a:rPr sz="3300" spc="-25" dirty="0">
                <a:latin typeface="Roboto"/>
                <a:cs typeface="Roboto"/>
              </a:rPr>
              <a:t>turning</a:t>
            </a:r>
            <a:r>
              <a:rPr sz="3300" spc="-160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lights</a:t>
            </a:r>
            <a:r>
              <a:rPr sz="3300" spc="-165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on/off)</a:t>
            </a:r>
            <a:endParaRPr sz="33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33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3300" dirty="0">
              <a:latin typeface="Roboto"/>
              <a:cs typeface="Roboto"/>
            </a:endParaRPr>
          </a:p>
          <a:p>
            <a:pPr marL="479425" indent="-466725">
              <a:lnSpc>
                <a:spcPct val="100000"/>
              </a:lnSpc>
              <a:buAutoNum type="arabicPeriod" startAt="6"/>
              <a:tabLst>
                <a:tab pos="479425" algn="l"/>
              </a:tabLst>
            </a:pPr>
            <a:r>
              <a:rPr sz="3300" b="1" spc="-10" dirty="0">
                <a:latin typeface="Roboto"/>
                <a:cs typeface="Roboto"/>
              </a:rPr>
              <a:t>Communication</a:t>
            </a:r>
            <a:r>
              <a:rPr sz="3300" b="1" spc="10" dirty="0">
                <a:latin typeface="Roboto"/>
                <a:cs typeface="Roboto"/>
              </a:rPr>
              <a:t> </a:t>
            </a:r>
            <a:r>
              <a:rPr sz="3300" b="1" dirty="0">
                <a:latin typeface="Roboto"/>
                <a:cs typeface="Roboto"/>
              </a:rPr>
              <a:t>Interface</a:t>
            </a:r>
            <a:r>
              <a:rPr sz="3300" b="1" spc="15" dirty="0">
                <a:latin typeface="Roboto"/>
                <a:cs typeface="Roboto"/>
              </a:rPr>
              <a:t> </a:t>
            </a:r>
            <a:r>
              <a:rPr sz="3300" b="1" spc="-10" dirty="0">
                <a:latin typeface="Roboto"/>
                <a:cs typeface="Roboto"/>
              </a:rPr>
              <a:t>Module:</a:t>
            </a:r>
            <a:endParaRPr sz="33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sz="3300" spc="-20" dirty="0">
                <a:latin typeface="Roboto"/>
                <a:cs typeface="Roboto"/>
              </a:rPr>
              <a:t>Protocols:</a:t>
            </a:r>
            <a:r>
              <a:rPr sz="3300" spc="-110" dirty="0">
                <a:latin typeface="Roboto"/>
                <a:cs typeface="Roboto"/>
              </a:rPr>
              <a:t> </a:t>
            </a:r>
            <a:r>
              <a:rPr sz="3300" spc="-130" dirty="0">
                <a:latin typeface="Roboto"/>
                <a:cs typeface="Roboto"/>
              </a:rPr>
              <a:t>Wi-</a:t>
            </a:r>
            <a:r>
              <a:rPr sz="3300" spc="-20" dirty="0">
                <a:latin typeface="Roboto"/>
                <a:cs typeface="Roboto"/>
              </a:rPr>
              <a:t>Fi,</a:t>
            </a:r>
            <a:r>
              <a:rPr sz="3300" spc="-105" dirty="0">
                <a:latin typeface="Roboto"/>
                <a:cs typeface="Roboto"/>
              </a:rPr>
              <a:t> </a:t>
            </a:r>
            <a:r>
              <a:rPr sz="3300" spc="-20" dirty="0">
                <a:latin typeface="Roboto"/>
                <a:cs typeface="Roboto"/>
              </a:rPr>
              <a:t>Bluetooth,</a:t>
            </a:r>
            <a:r>
              <a:rPr sz="3300" spc="-110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Zigbee,</a:t>
            </a:r>
            <a:r>
              <a:rPr sz="3300" spc="-10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or</a:t>
            </a:r>
            <a:r>
              <a:rPr sz="3300" spc="-105" dirty="0">
                <a:latin typeface="Roboto"/>
                <a:cs typeface="Roboto"/>
              </a:rPr>
              <a:t> </a:t>
            </a:r>
            <a:r>
              <a:rPr sz="3300" dirty="0">
                <a:latin typeface="Roboto"/>
                <a:cs typeface="Roboto"/>
              </a:rPr>
              <a:t>other</a:t>
            </a:r>
            <a:r>
              <a:rPr sz="3300" spc="-110" dirty="0">
                <a:latin typeface="Roboto"/>
                <a:cs typeface="Roboto"/>
              </a:rPr>
              <a:t> </a:t>
            </a:r>
            <a:r>
              <a:rPr sz="3300" spc="-30" dirty="0">
                <a:latin typeface="Roboto"/>
                <a:cs typeface="Roboto"/>
              </a:rPr>
              <a:t>communication</a:t>
            </a:r>
            <a:r>
              <a:rPr sz="3300" spc="-105" dirty="0">
                <a:latin typeface="Roboto"/>
                <a:cs typeface="Roboto"/>
              </a:rPr>
              <a:t> </a:t>
            </a:r>
            <a:r>
              <a:rPr sz="3300" spc="-10" dirty="0">
                <a:latin typeface="Roboto"/>
                <a:cs typeface="Roboto"/>
              </a:rPr>
              <a:t>protocols.</a:t>
            </a:r>
            <a:endParaRPr sz="3300" dirty="0">
              <a:latin typeface="Roboto"/>
              <a:cs typeface="Roboto"/>
            </a:endParaRPr>
          </a:p>
          <a:p>
            <a:pPr marL="12700" marR="5080">
              <a:lnSpc>
                <a:spcPts val="6600"/>
              </a:lnSpc>
              <a:spcBef>
                <a:spcPts val="459"/>
              </a:spcBef>
              <a:tabLst>
                <a:tab pos="1466850" algn="l"/>
                <a:tab pos="3620770" algn="l"/>
                <a:tab pos="4679950" algn="l"/>
                <a:tab pos="6706870" algn="l"/>
                <a:tab pos="8521065" algn="l"/>
                <a:tab pos="10808970" algn="l"/>
                <a:tab pos="11955780" algn="l"/>
                <a:tab pos="12881610" algn="l"/>
                <a:tab pos="14170660" algn="l"/>
              </a:tabLst>
            </a:pPr>
            <a:r>
              <a:rPr sz="3300" spc="-10" dirty="0">
                <a:latin typeface="Roboto"/>
                <a:cs typeface="Roboto"/>
              </a:rPr>
              <a:t>Tasks: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Facilitates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0" dirty="0">
                <a:latin typeface="Roboto"/>
                <a:cs typeface="Roboto"/>
              </a:rPr>
              <a:t>data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exchange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between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processing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10" dirty="0">
                <a:latin typeface="Roboto"/>
                <a:cs typeface="Roboto"/>
              </a:rPr>
              <a:t>units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5" dirty="0">
                <a:latin typeface="Roboto"/>
                <a:cs typeface="Roboto"/>
              </a:rPr>
              <a:t>and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20" dirty="0">
                <a:latin typeface="Roboto"/>
                <a:cs typeface="Roboto"/>
              </a:rPr>
              <a:t>home</a:t>
            </a:r>
            <a:r>
              <a:rPr sz="3300" dirty="0">
                <a:latin typeface="Roboto"/>
                <a:cs typeface="Roboto"/>
              </a:rPr>
              <a:t>	</a:t>
            </a:r>
            <a:r>
              <a:rPr sz="3300" spc="-35" dirty="0">
                <a:latin typeface="Roboto"/>
                <a:cs typeface="Roboto"/>
              </a:rPr>
              <a:t>automation </a:t>
            </a:r>
            <a:r>
              <a:rPr sz="3300" spc="-10" dirty="0">
                <a:latin typeface="Roboto"/>
                <a:cs typeface="Roboto"/>
              </a:rPr>
              <a:t>devices.</a:t>
            </a:r>
            <a:endParaRPr sz="3300" dirty="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109" y="195725"/>
            <a:ext cx="4267199" cy="10667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1235</Words>
  <Application>Microsoft Macintosh PowerPoint</Application>
  <PresentationFormat>Custom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Arial MT</vt:lpstr>
      <vt:lpstr>Calibri</vt:lpstr>
      <vt:lpstr>Roboto</vt:lpstr>
      <vt:lpstr>Office Theme</vt:lpstr>
      <vt:lpstr>HAND GESTURE-DRIVEN HOME AUTOMATION HUB</vt:lpstr>
      <vt:lpstr>PROBLEM STATEMENT</vt:lpstr>
      <vt:lpstr>RESEARCH OBJECTIVE</vt:lpstr>
      <vt:lpstr>PROPOSED SYSTEM – PROPOSED SYSTEM INTRODUCTION</vt:lpstr>
      <vt:lpstr>PROPOSED SYSTEM DIAGRAM</vt:lpstr>
      <vt:lpstr>c) LIST OF MODULES</vt:lpstr>
      <vt:lpstr>d) EXPLANATION OF ALL THE   MODULES</vt:lpstr>
      <vt:lpstr>PowerPoint Presentation</vt:lpstr>
      <vt:lpstr>PowerPoint Presentation</vt:lpstr>
      <vt:lpstr>TABULAR COLUMN</vt:lpstr>
      <vt:lpstr>PowerPoint Presentation</vt:lpstr>
      <vt:lpstr>RESEARCH PAPER STATUS</vt:lpstr>
      <vt:lpstr>Guide Approval Mail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2</dc:title>
  <dc:creator>Rupak Charan</dc:creator>
  <cp:keywords>DAF8qkqqKco,BAEr1ZrAG-U</cp:keywords>
  <cp:lastModifiedBy>Pharos Sophy Samuel</cp:lastModifiedBy>
  <cp:revision>3</cp:revision>
  <dcterms:created xsi:type="dcterms:W3CDTF">2024-10-02T04:43:27Z</dcterms:created>
  <dcterms:modified xsi:type="dcterms:W3CDTF">2024-10-02T05:09:01Z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2024-04-25T00:00:00Z</vt:filetime>
  </property>
  <property fmtid="{D5CDD505-2E9C-101B-9397-08002B2CF9AE}" pid="3" name="Creator">
    <vt:lpwstr>Canva</vt:lpwstr>
  </property>
  <property fmtid="{D5CDD505-2E9C-101B-9397-08002B2CF9AE}" pid="4" name="LastSaved">
    <vt:filetime>2024-10-02T00:00:00Z</vt:filetime>
  </property>
  <property fmtid="{D5CDD505-2E9C-101B-9397-08002B2CF9AE}" pid="5" name="Producer">
    <vt:lpwstr>Canva</vt:lpwstr>
  </property>
</Properties>
</file>