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P4F+XOmEdGDFKIM05aZK7orf5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964809" y="2587821"/>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D1C1D"/>
              </a:buClr>
              <a:buSzPts val="4800"/>
              <a:buFont typeface="Lato"/>
              <a:buNone/>
            </a:pPr>
            <a:r>
              <a:rPr b="0" i="0" lang="en-US" sz="4800">
                <a:solidFill>
                  <a:srgbClr val="1D1C1D"/>
                </a:solidFill>
                <a:latin typeface="Lato"/>
                <a:ea typeface="Lato"/>
                <a:cs typeface="Lato"/>
                <a:sym typeface="Lato"/>
              </a:rPr>
              <a:t>SAFETY HELMET, MASK, VEST DETECTION USING DEEP LEARNING METHOD</a:t>
            </a:r>
            <a:endParaRPr b="0" i="0" sz="4800">
              <a:solidFill>
                <a:srgbClr val="1D1C1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Module</a:t>
            </a:r>
            <a:r>
              <a:rPr b="1" lang="en-US" sz="54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Description</a:t>
            </a:r>
            <a:r>
              <a:rPr b="1" lang="en-US" sz="5400">
                <a:latin typeface="Times New Roman"/>
                <a:ea typeface="Times New Roman"/>
                <a:cs typeface="Times New Roman"/>
                <a:sym typeface="Times New Roman"/>
              </a:rPr>
              <a:t> </a:t>
            </a:r>
            <a:endParaRPr/>
          </a:p>
        </p:txBody>
      </p:sp>
      <p:sp>
        <p:nvSpPr>
          <p:cNvPr id="171" name="Google Shape;17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Module 1 : Data Collection:</a:t>
            </a:r>
            <a:endParaRPr/>
          </a:p>
          <a:p>
            <a:pPr indent="0" lvl="0" marL="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marR="0" rtl="0" algn="just">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In this module, a comprehensive and diverse dataset is compiled, featuring individuals from various occupational settings wearing safety helmets, masks, and vests. </a:t>
            </a:r>
            <a:endParaRPr sz="2000">
              <a:latin typeface="Times New Roman"/>
              <a:ea typeface="Times New Roman"/>
              <a:cs typeface="Times New Roman"/>
              <a:sym typeface="Times New Roman"/>
            </a:endParaRPr>
          </a:p>
          <a:p>
            <a:pPr indent="-228600" lvl="0" marL="228600" marR="0" rtl="0" algn="just">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The dataset should be well-annotated and represent different lighting conditions, perspectives, and environmental contexts to ensure the robustness of the model.</a:t>
            </a:r>
            <a:endParaRPr sz="2000">
              <a:latin typeface="Times New Roman"/>
              <a:ea typeface="Times New Roman"/>
              <a:cs typeface="Times New Roman"/>
              <a:sym typeface="Times New Roman"/>
            </a:endParaRPr>
          </a:p>
          <a:p>
            <a:pPr indent="0" lvl="0" marL="0" rtl="0" algn="l">
              <a:lnSpc>
                <a:spcPct val="90000"/>
              </a:lnSpc>
              <a:spcBef>
                <a:spcPts val="1800"/>
              </a:spcBef>
              <a:spcAft>
                <a:spcPts val="0"/>
              </a:spcAft>
              <a:buClr>
                <a:schemeClr val="dk1"/>
              </a:buClr>
              <a:buSzPts val="2600"/>
              <a:buNone/>
            </a:pPr>
            <a:r>
              <a:t/>
            </a:r>
            <a:endParaRPr sz="2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MODULE</a:t>
            </a:r>
            <a:r>
              <a:rPr b="1" lang="en-US" sz="54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DESCRIPTION</a:t>
            </a:r>
            <a:r>
              <a:rPr b="1" lang="en-US" sz="5400">
                <a:latin typeface="Times New Roman"/>
                <a:ea typeface="Times New Roman"/>
                <a:cs typeface="Times New Roman"/>
                <a:sym typeface="Times New Roman"/>
              </a:rPr>
              <a:t> </a:t>
            </a:r>
            <a:endParaRPr/>
          </a:p>
        </p:txBody>
      </p:sp>
      <p:sp>
        <p:nvSpPr>
          <p:cNvPr id="177" name="Google Shape;17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Module 2: Data Preprocessing</a:t>
            </a:r>
            <a:endParaRPr/>
          </a:p>
          <a:p>
            <a:pPr indent="-101600" lvl="1" marL="685800" rtl="0" algn="just">
              <a:lnSpc>
                <a:spcPct val="150000"/>
              </a:lnSpc>
              <a:spcBef>
                <a:spcPts val="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a:p>
            <a:pPr indent="-228600" lvl="1" marL="685800" rtl="0" algn="just">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The collected dataset undergoes preprocessing to enhance its quality and suitability for training. </a:t>
            </a:r>
            <a:endParaRPr sz="2000">
              <a:latin typeface="Times New Roman"/>
              <a:ea typeface="Times New Roman"/>
              <a:cs typeface="Times New Roman"/>
              <a:sym typeface="Times New Roman"/>
            </a:endParaRPr>
          </a:p>
          <a:p>
            <a:pPr indent="-228600" lvl="1" marL="685800" rtl="0" algn="just">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This involves tasks such as resizing images, normalizing pixel values, and applying data augmentation techniques to introduce variations. </a:t>
            </a:r>
            <a:endParaRPr sz="2000">
              <a:latin typeface="Times New Roman"/>
              <a:ea typeface="Times New Roman"/>
              <a:cs typeface="Times New Roman"/>
              <a:sym typeface="Times New Roman"/>
            </a:endParaRPr>
          </a:p>
          <a:p>
            <a:pPr indent="-114300" lvl="1" marL="685800" rtl="0" algn="l">
              <a:lnSpc>
                <a:spcPct val="90000"/>
              </a:lnSpc>
              <a:spcBef>
                <a:spcPts val="130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MODULE</a:t>
            </a:r>
            <a:r>
              <a:rPr b="1" lang="en-US" sz="54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DESCRIPTION</a:t>
            </a:r>
            <a:r>
              <a:rPr b="1" lang="en-US" sz="5400">
                <a:latin typeface="Times New Roman"/>
                <a:ea typeface="Times New Roman"/>
                <a:cs typeface="Times New Roman"/>
                <a:sym typeface="Times New Roman"/>
              </a:rPr>
              <a:t> </a:t>
            </a:r>
            <a:endParaRPr/>
          </a:p>
        </p:txBody>
      </p:sp>
      <p:sp>
        <p:nvSpPr>
          <p:cNvPr id="183" name="Google Shape;18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Module 3: Model Implementation</a:t>
            </a:r>
            <a:endParaRPr/>
          </a:p>
          <a:p>
            <a:pPr indent="0" lvl="1" marL="457200" rtl="0" algn="l">
              <a:lnSpc>
                <a:spcPct val="107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1" marL="457200" rtl="0" algn="just">
              <a:lnSpc>
                <a:spcPct val="107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1" marL="685800" rtl="0" algn="just">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This module focuses on the actual implementation of the chosen deep learning model, whether it be Faster R-CNN or YOLOv5. </a:t>
            </a:r>
            <a:endParaRPr sz="2000">
              <a:latin typeface="Times New Roman"/>
              <a:ea typeface="Times New Roman"/>
              <a:cs typeface="Times New Roman"/>
              <a:sym typeface="Times New Roman"/>
            </a:endParaRPr>
          </a:p>
          <a:p>
            <a:pPr indent="-228600" lvl="1" marL="685800" rtl="0" algn="just">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The model architecture is configured, and training parameters are set. The code for the chosen algorithm is written or configured to adapt to the specific requirements of the safety gear detection task.</a:t>
            </a:r>
            <a:endParaRPr sz="2000">
              <a:latin typeface="Times New Roman"/>
              <a:ea typeface="Times New Roman"/>
              <a:cs typeface="Times New Roman"/>
              <a:sym typeface="Times New Roman"/>
            </a:endParaRPr>
          </a:p>
          <a:p>
            <a:pPr indent="0" lvl="1" marL="457200" rtl="0" algn="l">
              <a:lnSpc>
                <a:spcPct val="150000"/>
              </a:lnSpc>
              <a:spcBef>
                <a:spcPts val="1300"/>
              </a:spcBef>
              <a:spcAft>
                <a:spcPts val="0"/>
              </a:spcAft>
              <a:buClr>
                <a:schemeClr val="dk1"/>
              </a:buClr>
              <a:buSzPts val="2600"/>
              <a:buNone/>
            </a:pPr>
            <a:r>
              <a:t/>
            </a:r>
            <a:endParaRPr sz="2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MODULE</a:t>
            </a:r>
            <a:r>
              <a:rPr b="1" lang="en-US" sz="54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DESCRIPTION</a:t>
            </a:r>
            <a:r>
              <a:rPr b="1" lang="en-US" sz="5400">
                <a:latin typeface="Times New Roman"/>
                <a:ea typeface="Times New Roman"/>
                <a:cs typeface="Times New Roman"/>
                <a:sym typeface="Times New Roman"/>
              </a:rPr>
              <a:t> </a:t>
            </a:r>
            <a:endParaRPr/>
          </a:p>
        </p:txBody>
      </p:sp>
      <p:sp>
        <p:nvSpPr>
          <p:cNvPr id="189" name="Google Shape;18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Module 4 : Loading the trained model</a:t>
            </a:r>
            <a:endParaRPr/>
          </a:p>
          <a:p>
            <a:pPr indent="-63500" lvl="0" marL="22860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a:p>
            <a:pPr indent="-228600" lvl="1" marL="685800" rtl="0" algn="just">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Once the model is trained successfully, it is saved and prepared for deployment.</a:t>
            </a:r>
            <a:endParaRPr sz="2000">
              <a:latin typeface="Times New Roman"/>
              <a:ea typeface="Times New Roman"/>
              <a:cs typeface="Times New Roman"/>
              <a:sym typeface="Times New Roman"/>
            </a:endParaRPr>
          </a:p>
          <a:p>
            <a:pPr indent="-228600" lvl="1" marL="685800" rtl="0" algn="just">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This module involves creating a mechanism to load the trained model efficiently during the operational phase. The loading process ensures that the model is ready to make predictions on new data.</a:t>
            </a:r>
            <a:endParaRPr sz="2000">
              <a:latin typeface="Times New Roman"/>
              <a:ea typeface="Times New Roman"/>
              <a:cs typeface="Times New Roman"/>
              <a:sym typeface="Times New Roman"/>
            </a:endParaRPr>
          </a:p>
          <a:p>
            <a:pPr indent="0" lvl="1" marL="457200" rtl="0" algn="l">
              <a:lnSpc>
                <a:spcPct val="150000"/>
              </a:lnSpc>
              <a:spcBef>
                <a:spcPts val="1300"/>
              </a:spcBef>
              <a:spcAft>
                <a:spcPts val="0"/>
              </a:spcAft>
              <a:buClr>
                <a:schemeClr val="dk1"/>
              </a:buClr>
              <a:buSzPts val="2400"/>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MODULE</a:t>
            </a:r>
            <a:r>
              <a:rPr b="1" lang="en-US" sz="54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DESCRIPTION</a:t>
            </a:r>
            <a:r>
              <a:rPr b="1" lang="en-US" sz="5400">
                <a:latin typeface="Times New Roman"/>
                <a:ea typeface="Times New Roman"/>
                <a:cs typeface="Times New Roman"/>
                <a:sym typeface="Times New Roman"/>
              </a:rPr>
              <a:t> </a:t>
            </a:r>
            <a:endParaRPr/>
          </a:p>
        </p:txBody>
      </p:sp>
      <p:sp>
        <p:nvSpPr>
          <p:cNvPr id="195" name="Google Shape;1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Module 5 : Prediction:</a:t>
            </a:r>
            <a:endParaRPr/>
          </a:p>
          <a:p>
            <a:pPr indent="-228600" lvl="0" marL="228600" rtl="0" algn="just">
              <a:lnSpc>
                <a:spcPct val="15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The final module involves utilizing the trained model to make predictions on live or new data captured by the webcam. </a:t>
            </a:r>
            <a:endParaRPr/>
          </a:p>
          <a:p>
            <a:pPr indent="-228600" lvl="0" marL="228600" rtl="0" algn="just">
              <a:lnSpc>
                <a:spcPct val="15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webcam feed is continuously analyzed, and the model predicts the presence and correct usage of safety equipment in real-time.</a:t>
            </a:r>
            <a:endParaRPr/>
          </a:p>
          <a:p>
            <a:pPr indent="-228600" lvl="0" marL="228600" rtl="0" algn="just">
              <a:lnSpc>
                <a:spcPct val="15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This prediction module is crucial for the system to provide immediate feedback on safety compliance, contributing to the overall goal of enhancing safety measures in the monitored environment.</a:t>
            </a:r>
            <a:endParaRPr/>
          </a:p>
          <a:p>
            <a:pPr indent="0" lvl="0" marL="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CONCLUSION</a:t>
            </a:r>
            <a:endParaRPr/>
          </a:p>
        </p:txBody>
      </p:sp>
      <p:sp>
        <p:nvSpPr>
          <p:cNvPr id="201" name="Google Shape;201;p15"/>
          <p:cNvSpPr txBox="1"/>
          <p:nvPr>
            <p:ph idx="1" type="body"/>
          </p:nvPr>
        </p:nvSpPr>
        <p:spPr>
          <a:xfrm>
            <a:off x="739726" y="1622914"/>
            <a:ext cx="10515600" cy="4351338"/>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D0D0D"/>
              </a:buClr>
              <a:buSzPts val="2000"/>
              <a:buNone/>
            </a:pPr>
            <a:r>
              <a:rPr lang="en-US" sz="2000">
                <a:solidFill>
                  <a:srgbClr val="0D0D0D"/>
                </a:solidFill>
                <a:latin typeface="Times New Roman"/>
                <a:ea typeface="Times New Roman"/>
                <a:cs typeface="Times New Roman"/>
                <a:sym typeface="Times New Roman"/>
              </a:rPr>
              <a:t>	In conclusion, this research has delved into the intersection of computer vision and deep learning, specifically focusing on the real-time detection of safety helmets, masks, and vests in industrial environments—a critical aspect of ensuring workplace safety. The comparative analysis of two prominent deep learning models, Faster R-CNN and YOLOv5, has provided a nuanced understanding of their performance characteristics, considering metrics such as precision, detection accuracy, speed, and resource utilization. The commitment to evaluating these models in real-world scenarios and diverse datasets adds practical relevance to the study, ensuring that the findings are applicable to the complexity and variability of industrial environments. By bridging the gap between theoretical understanding and practical implementation, this research contributes to the ongoing discourse on leveraging deep learning for workplace safety.</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Feature Enhancement:</a:t>
            </a:r>
            <a:endParaRPr/>
          </a:p>
        </p:txBody>
      </p:sp>
      <p:sp>
        <p:nvSpPr>
          <p:cNvPr id="207" name="Google Shape;207;p16"/>
          <p:cNvSpPr txBox="1"/>
          <p:nvPr>
            <p:ph idx="1" type="body"/>
          </p:nvPr>
        </p:nvSpPr>
        <p:spPr>
          <a:xfrm>
            <a:off x="838200" y="1558339"/>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	Future enhancements in the intersection of computer vision and deep learning for occupational safety could focus on refining model generalization across diverse industrial settings. Introducing transfer learning techniques that allow models trained on one environment to adapt seamlessly to new contexts could enhance the scalability and applicability of safety gear detection systems. Additionally, incorporating multimodal approaches, such as fusing information from RGB and depth sensors, could further improve accuracy and robustness, especially in challenging visual conditions. The integration of real-time environmental data, such as temperature and humidity, could enable adaptive models that respond to dynamic workplace conditions.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SYSTEM REQUIREMENTS</a:t>
            </a:r>
            <a:endParaRPr/>
          </a:p>
        </p:txBody>
      </p:sp>
      <p:sp>
        <p:nvSpPr>
          <p:cNvPr id="213" name="Google Shape;213;p17"/>
          <p:cNvSpPr txBox="1"/>
          <p:nvPr>
            <p:ph idx="1" type="body"/>
          </p:nvPr>
        </p:nvSpPr>
        <p:spPr>
          <a:xfrm>
            <a:off x="838200" y="1558339"/>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2200"/>
              <a:buNone/>
            </a:pPr>
            <a:r>
              <a:rPr b="1" lang="en-US" sz="2200">
                <a:latin typeface="Times New Roman"/>
                <a:ea typeface="Times New Roman"/>
                <a:cs typeface="Times New Roman"/>
                <a:sym typeface="Times New Roman"/>
              </a:rPr>
              <a:t>System Requirements:</a:t>
            </a:r>
            <a:endParaRPr/>
          </a:p>
          <a:p>
            <a:pPr indent="0" lvl="0" marL="0" rtl="0" algn="just">
              <a:lnSpc>
                <a:spcPct val="150000"/>
              </a:lnSpc>
              <a:spcBef>
                <a:spcPts val="1000"/>
              </a:spcBef>
              <a:spcAft>
                <a:spcPts val="0"/>
              </a:spcAft>
              <a:buClr>
                <a:schemeClr val="dk1"/>
              </a:buClr>
              <a:buSzPts val="2200"/>
              <a:buNone/>
            </a:pPr>
            <a:r>
              <a:rPr b="1" lang="en-US" sz="2200">
                <a:latin typeface="Times New Roman"/>
                <a:ea typeface="Times New Roman"/>
                <a:cs typeface="Times New Roman"/>
                <a:sym typeface="Times New Roman"/>
              </a:rPr>
              <a:t>Hardware Specification:</a:t>
            </a:r>
            <a:endParaRPr/>
          </a:p>
          <a:p>
            <a:pPr indent="0" lvl="0" marL="0" rtl="0" algn="just">
              <a:lnSpc>
                <a:spcPct val="15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Processor		:	Intel Core Duo 2.0 GHz or higher.</a:t>
            </a:r>
            <a:endParaRPr/>
          </a:p>
          <a:p>
            <a:pPr indent="0" lvl="0" marL="0" rtl="0" algn="just">
              <a:lnSpc>
                <a:spcPct val="15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RAM			:	Minimum1 GB or Greater.</a:t>
            </a:r>
            <a:endParaRPr/>
          </a:p>
          <a:p>
            <a:pPr indent="0" lvl="0" marL="0" rtl="0" algn="just">
              <a:lnSpc>
                <a:spcPct val="15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Hard disk		:	20 GB (Free Space).</a:t>
            </a:r>
            <a:endParaRPr/>
          </a:p>
          <a:p>
            <a:pPr indent="0" lvl="0" marL="0" rtl="0" algn="just">
              <a:lnSpc>
                <a:spcPct val="150000"/>
              </a:lnSpc>
              <a:spcBef>
                <a:spcPts val="1000"/>
              </a:spcBef>
              <a:spcAft>
                <a:spcPts val="0"/>
              </a:spcAft>
              <a:buClr>
                <a:schemeClr val="dk1"/>
              </a:buClr>
              <a:buSzPts val="2200"/>
              <a:buNone/>
            </a:pPr>
            <a:r>
              <a:rPr b="1" lang="en-US" sz="2200">
                <a:latin typeface="Times New Roman"/>
                <a:ea typeface="Times New Roman"/>
                <a:cs typeface="Times New Roman"/>
                <a:sym typeface="Times New Roman"/>
              </a:rPr>
              <a:t>Software Specification:</a:t>
            </a:r>
            <a:endParaRPr/>
          </a:p>
          <a:p>
            <a:pPr indent="0" lvl="0" marL="0" rtl="0" algn="just">
              <a:lnSpc>
                <a:spcPct val="15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Software		:	Visual Studio Code</a:t>
            </a:r>
            <a:endParaRPr/>
          </a:p>
          <a:p>
            <a:pPr indent="0" lvl="0" marL="0" rtl="0" algn="just">
              <a:lnSpc>
                <a:spcPct val="15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Operation System	:	Windows 7 or higher.</a:t>
            </a:r>
            <a:endParaRPr/>
          </a:p>
          <a:p>
            <a:pPr indent="0" lvl="0" marL="0" rtl="0" algn="just">
              <a:lnSpc>
                <a:spcPct val="15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REFERENCES</a:t>
            </a:r>
            <a:r>
              <a:rPr b="1" lang="en-US" sz="5400">
                <a:latin typeface="Times New Roman"/>
                <a:ea typeface="Times New Roman"/>
                <a:cs typeface="Times New Roman"/>
                <a:sym typeface="Times New Roman"/>
              </a:rPr>
              <a:t> </a:t>
            </a:r>
            <a:endParaRPr/>
          </a:p>
        </p:txBody>
      </p:sp>
      <p:sp>
        <p:nvSpPr>
          <p:cNvPr id="219" name="Google Shape;219;p18"/>
          <p:cNvSpPr txBox="1"/>
          <p:nvPr>
            <p:ph idx="1" type="body"/>
          </p:nvPr>
        </p:nvSpPr>
        <p:spPr>
          <a:xfrm>
            <a:off x="0" y="1420635"/>
            <a:ext cx="11622156" cy="5496201"/>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[1] R.  Girshick,  J.  Donahue,  T.  Darrell,  and  J.  Malik,  “Region  based  convolutional networks for accurate object detection and segmentation,”  IEEE  transactions  on  pattern  analysis  and  machine  intelligence, vol. 38, no. 1, pp. 142–158, 2016. </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 R.  Girshick,  “Fast  r-cnn,”  in  Proceedings  of  the  IEEE  international  conference on computer vision, 2015, pp. 1440–1448. </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S.  Ren,  K.  He,  R.  Girshick,  and  J.  Sun,  “Faster  r-cnn:  Towards  real-time object detection with region proposal networks,” in Advances in neural information processing systems, 2015, pp. 91–99.</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[4] K.  Kang,  H.  Li,  J.  Yan,  X.  Zeng,  B.  Yang,  T.  Xiao,  C.  Zhang,  Z.  Wang, R. Wang, X. Wang et al., “T-cnn: Tubelets with convolutional neural networks for object detection from videos,” IEEE Transactions on  Circuits  and  Systems  for  Video  Technology,  vol.  28,  no.  10,  pp.  </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2896–2907, 2018. </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ABSTRACT</a:t>
            </a:r>
            <a:endParaRPr/>
          </a:p>
        </p:txBody>
      </p:sp>
      <p:sp>
        <p:nvSpPr>
          <p:cNvPr id="90" name="Google Shape;9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0D0D0D"/>
              </a:buClr>
              <a:buSzPts val="2000"/>
              <a:buNone/>
            </a:pPr>
            <a:r>
              <a:rPr lang="en-US" sz="2000">
                <a:solidFill>
                  <a:srgbClr val="0D0D0D"/>
                </a:solidFill>
                <a:latin typeface="Times New Roman"/>
                <a:ea typeface="Times New Roman"/>
                <a:cs typeface="Times New Roman"/>
                <a:sym typeface="Times New Roman"/>
              </a:rPr>
              <a:t>	A</a:t>
            </a:r>
            <a:r>
              <a:rPr b="0" i="0" lang="en-US" sz="2000">
                <a:solidFill>
                  <a:srgbClr val="0D0D0D"/>
                </a:solidFill>
                <a:latin typeface="Times New Roman"/>
                <a:ea typeface="Times New Roman"/>
                <a:cs typeface="Times New Roman"/>
                <a:sym typeface="Times New Roman"/>
              </a:rPr>
              <a:t>utomating the detection of essential safety gear in industrial settings using advanced deep learning techniques, specifically Faster R-CNN and YOLOv5. By compiling a diverse and well-annotated dataset featuring individuals wearing safety helmets, masks, and vests in various work environments, the study aims to enhance the models' accuracy and generalization capabilities. The choice between Faster R-CNN and YOLOv5 considers factors like real-time processing demands and computational efficiency. The comparative analysis of precision, recall, and overall detection performance guides the decision-making process. The practical impact of this research is substantial, contributing to improved safety compliance and surveillance measures in industrial and safety-critical environments by providing reliable and automated means of monitoring the correct deployment of safety equipment.</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INTRODUCTION</a:t>
            </a:r>
            <a:br>
              <a:rPr lang="en-US"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96" name="Google Shape;96;p3"/>
          <p:cNvSpPr txBox="1"/>
          <p:nvPr>
            <p:ph idx="1" type="body"/>
          </p:nvPr>
        </p:nvSpPr>
        <p:spPr>
          <a:xfrm>
            <a:off x="486508" y="1492482"/>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0D0D0D"/>
              </a:buClr>
              <a:buSzPts val="1800"/>
              <a:buNone/>
            </a:pPr>
            <a:r>
              <a:rPr lang="en-US" sz="1800">
                <a:solidFill>
                  <a:srgbClr val="0D0D0D"/>
                </a:solidFill>
                <a:latin typeface="Times New Roman"/>
                <a:ea typeface="Times New Roman"/>
                <a:cs typeface="Times New Roman"/>
                <a:sym typeface="Times New Roman"/>
              </a:rPr>
              <a:t>	The intersection of computer vision and deep learning has emerged as a powerful solution for enhancing workplace security. This research delves into the development and comparative analysis of two prominent deep learning models, Faster R-CNN and YOLOv5, to address the imperative task of real-time detection of safety helmets, masks, and vests in industrial environments. As pivotal components of personal protective equipment, these items play a crucial role in minimizing risks and preventing injuries. The study aims to offer a nuanced understanding of the performance characteristics of each model, encompassing metrics such as precision, Through an exploration of architecture components, region proposal mechanisms, and feature extraction techniques, the research aims to unravel the nuances of Faster R-CNN. Simultaneously, it scrutinizes the one-stage detection approach, anchor box clustering, and feature pyramid network of YOLOv5. Sent to mail By evaluating detection accuracy, speed, and resource utilization, the study aspires to provide valuable insights for practitioners seeking to implement robust safety gear detection systems.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EXISTING</a:t>
            </a:r>
            <a:r>
              <a:rPr b="1" lang="en-US" sz="54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SYSTEM</a:t>
            </a:r>
            <a:r>
              <a:rPr b="1" lang="en-US" sz="5400">
                <a:latin typeface="Times New Roman"/>
                <a:ea typeface="Times New Roman"/>
                <a:cs typeface="Times New Roman"/>
                <a:sym typeface="Times New Roman"/>
              </a:rPr>
              <a:t> </a:t>
            </a:r>
            <a:endParaRPr/>
          </a:p>
        </p:txBody>
      </p:sp>
      <p:sp>
        <p:nvSpPr>
          <p:cNvPr id="102" name="Google Shape;102;p4"/>
          <p:cNvSpPr txBox="1"/>
          <p:nvPr>
            <p:ph idx="1" type="body"/>
          </p:nvPr>
        </p:nvSpPr>
        <p:spPr>
          <a:xfrm>
            <a:off x="838200" y="2149627"/>
            <a:ext cx="10894256" cy="4191981"/>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Existing systems for safety helmet, mask, and vest detection often leverage deep learning technologies to enhance workplace safety and compliance. These systems typically employ pre-trained convolutional neural network (CNN) architectures such as CNN, YOLO, or SSD, which have demonstrated effectiveness in object detection tasks. The training process involves using annotated datasets containing images of individuals wearing safety equipment and background images without the specified items. safety helmets, masks, and vests in images or video streams. Deployment of these systems can be integrated into existing surveillance infrastructure, enabling real-time monitoring and alerting when safety violations are detected. Continuous improvement through model retraining ensures adaptability to changing environments and evolving safety standards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DISADVANTAGES </a:t>
            </a:r>
            <a:endParaRPr/>
          </a:p>
        </p:txBody>
      </p:sp>
      <p:sp>
        <p:nvSpPr>
          <p:cNvPr id="108" name="Google Shape;10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50000"/>
              </a:lnSpc>
              <a:spcBef>
                <a:spcPts val="0"/>
              </a:spcBef>
              <a:spcAft>
                <a:spcPts val="0"/>
              </a:spcAft>
              <a:buClr>
                <a:srgbClr val="0D0D0D"/>
              </a:buClr>
              <a:buSzPts val="2000"/>
              <a:buFont typeface="Noto Sans Symbols"/>
              <a:buChar char="✔"/>
            </a:pPr>
            <a:r>
              <a:rPr lang="en-US" sz="2000">
                <a:solidFill>
                  <a:srgbClr val="0D0D0D"/>
                </a:solidFill>
                <a:latin typeface="Times New Roman"/>
                <a:ea typeface="Times New Roman"/>
                <a:cs typeface="Times New Roman"/>
                <a:sym typeface="Times New Roman"/>
              </a:rPr>
              <a:t>Deep learning models, especially complex ones used for object detection, often require significant computational resources during both training and inference</a:t>
            </a:r>
            <a:endParaRPr sz="20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D0D0D"/>
              </a:buClr>
              <a:buSzPts val="2000"/>
              <a:buFont typeface="Noto Sans Symbols"/>
              <a:buChar char="✔"/>
            </a:pPr>
            <a:r>
              <a:rPr lang="en-US" sz="2000">
                <a:solidFill>
                  <a:srgbClr val="0D0D0D"/>
                </a:solidFill>
                <a:latin typeface="Times New Roman"/>
                <a:ea typeface="Times New Roman"/>
                <a:cs typeface="Times New Roman"/>
                <a:sym typeface="Times New Roman"/>
              </a:rPr>
              <a:t>Addressing data bias is crucial for ensuring the model's effectiveness across different contexts.</a:t>
            </a:r>
            <a:endParaRPr sz="20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D0D0D"/>
              </a:buClr>
              <a:buSzPts val="2000"/>
              <a:buFont typeface="Noto Sans Symbols"/>
              <a:buChar char="✔"/>
            </a:pPr>
            <a:r>
              <a:rPr lang="en-US" sz="2000">
                <a:solidFill>
                  <a:srgbClr val="0D0D0D"/>
                </a:solidFill>
                <a:latin typeface="Times New Roman"/>
                <a:ea typeface="Times New Roman"/>
                <a:cs typeface="Times New Roman"/>
                <a:sym typeface="Times New Roman"/>
              </a:rPr>
              <a:t>Annotating a large dataset with bounding boxes for helmets, masks, and vests can be time-consuming and expensive</a:t>
            </a:r>
            <a:endParaRPr sz="2000">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PROPOSED</a:t>
            </a:r>
            <a:r>
              <a:rPr b="1" lang="en-US" sz="54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SYSTEM</a:t>
            </a:r>
            <a:r>
              <a:rPr b="1" lang="en-US" sz="5400">
                <a:latin typeface="Times New Roman"/>
                <a:ea typeface="Times New Roman"/>
                <a:cs typeface="Times New Roman"/>
                <a:sym typeface="Times New Roman"/>
              </a:rPr>
              <a:t> </a:t>
            </a:r>
            <a:endParaRPr/>
          </a:p>
        </p:txBody>
      </p:sp>
      <p:sp>
        <p:nvSpPr>
          <p:cNvPr id="114" name="Google Shape;11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chemeClr val="dk1"/>
              </a:buClr>
              <a:buSzPts val="1800"/>
              <a:buNone/>
            </a:pPr>
            <a:r>
              <a:rPr lang="en-US" sz="18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proposed system utilizes a webcam-based approach for real-time monitoring of safety compliance in industrial environments. Employing computer vision techniques, the system leverages the webcam feed to detect and identify essential safety gear such as helmets, masks, and vests worn by individuals in the monitored space. The system integrates state-of-the-art deep learning algorithms, specifically Faster R-CNN or YOLOv5, for accurate and efficient object detection. By continuously analysing the live webcam feed, the system provides instant  on the presence and correct usage of safety equipment, contributing to the enhancement of safety protocols. This technology aims to automate safety monitoring processes, ensuring a proactive and responsive approach to maintaining a secure working environment.</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ADVANTAGES </a:t>
            </a:r>
            <a:endParaRPr/>
          </a:p>
        </p:txBody>
      </p:sp>
      <p:sp>
        <p:nvSpPr>
          <p:cNvPr id="120" name="Google Shape;12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50000"/>
              </a:lnSpc>
              <a:spcBef>
                <a:spcPts val="0"/>
              </a:spcBef>
              <a:spcAft>
                <a:spcPts val="0"/>
              </a:spcAft>
              <a:buClr>
                <a:srgbClr val="0D0D0D"/>
              </a:buClr>
              <a:buSzPts val="2000"/>
              <a:buFont typeface="Noto Sans Symbols"/>
              <a:buChar char="✔"/>
            </a:pPr>
            <a:r>
              <a:rPr lang="en-US" sz="2000">
                <a:solidFill>
                  <a:srgbClr val="0D0D0D"/>
                </a:solidFill>
                <a:latin typeface="Times New Roman"/>
                <a:ea typeface="Times New Roman"/>
                <a:cs typeface="Times New Roman"/>
                <a:sym typeface="Times New Roman"/>
              </a:rPr>
              <a:t>Utilizing the webcam feed enables continuous, real-time monitoring of safety compliance.</a:t>
            </a:r>
            <a:endParaRPr sz="2000">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 </a:t>
            </a:r>
            <a:r>
              <a:rPr lang="en-US" sz="2000">
                <a:solidFill>
                  <a:srgbClr val="0D0D0D"/>
                </a:solidFill>
                <a:latin typeface="Times New Roman"/>
                <a:ea typeface="Times New Roman"/>
                <a:cs typeface="Times New Roman"/>
                <a:sym typeface="Times New Roman"/>
              </a:rPr>
              <a:t>The integration of advanced deep learning algorithms automates the surveillance process, eliminating the need for manual inspection.</a:t>
            </a:r>
            <a:endParaRPr sz="2000">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D0D0D"/>
              </a:buClr>
              <a:buSzPts val="2000"/>
              <a:buFont typeface="Noto Sans Symbols"/>
              <a:buChar char="✔"/>
            </a:pPr>
            <a:r>
              <a:rPr lang="en-US" sz="2000">
                <a:solidFill>
                  <a:srgbClr val="0D0D0D"/>
                </a:solidFill>
                <a:latin typeface="Times New Roman"/>
                <a:ea typeface="Times New Roman"/>
                <a:cs typeface="Times New Roman"/>
                <a:sym typeface="Times New Roman"/>
              </a:rPr>
              <a:t>The system's reliance on webcam technology enhances scalability and adaptability, making it easily deployable across various settings and industries.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ARCHITECTURE</a:t>
            </a:r>
            <a:endParaRPr/>
          </a:p>
        </p:txBody>
      </p:sp>
      <p:grpSp>
        <p:nvGrpSpPr>
          <p:cNvPr id="126" name="Google Shape;126;p8"/>
          <p:cNvGrpSpPr/>
          <p:nvPr/>
        </p:nvGrpSpPr>
        <p:grpSpPr>
          <a:xfrm>
            <a:off x="399143" y="1553029"/>
            <a:ext cx="10515205" cy="5123520"/>
            <a:chOff x="0" y="0"/>
            <a:chExt cx="6657300" cy="4447500"/>
          </a:xfrm>
        </p:grpSpPr>
        <p:sp>
          <p:nvSpPr>
            <p:cNvPr id="127" name="Google Shape;127;p8"/>
            <p:cNvSpPr/>
            <p:nvPr/>
          </p:nvSpPr>
          <p:spPr>
            <a:xfrm>
              <a:off x="0" y="0"/>
              <a:ext cx="6657300" cy="44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180975" y="142875"/>
              <a:ext cx="1724025" cy="466725"/>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i="0" lang="en-US" sz="1200" u="none" cap="none" strike="noStrike">
                  <a:solidFill>
                    <a:schemeClr val="lt1"/>
                  </a:solidFill>
                  <a:latin typeface="Times New Roman"/>
                  <a:ea typeface="Times New Roman"/>
                  <a:cs typeface="Times New Roman"/>
                  <a:sym typeface="Times New Roman"/>
                </a:rPr>
                <a:t>Data collection (images)</a:t>
              </a:r>
              <a:endParaRPr b="0" i="0" sz="1100" u="none" cap="none" strike="noStrike">
                <a:solidFill>
                  <a:schemeClr val="lt1"/>
                </a:solidFill>
                <a:latin typeface="Calibri"/>
                <a:ea typeface="Calibri"/>
                <a:cs typeface="Calibri"/>
                <a:sym typeface="Calibri"/>
              </a:endParaRPr>
            </a:p>
          </p:txBody>
        </p:sp>
        <p:sp>
          <p:nvSpPr>
            <p:cNvPr id="129" name="Google Shape;129;p8"/>
            <p:cNvSpPr/>
            <p:nvPr/>
          </p:nvSpPr>
          <p:spPr>
            <a:xfrm>
              <a:off x="2381250" y="133350"/>
              <a:ext cx="1657350" cy="466725"/>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i="0" lang="en-US" sz="1200" u="none" cap="none" strike="noStrike">
                  <a:solidFill>
                    <a:schemeClr val="lt1"/>
                  </a:solidFill>
                  <a:latin typeface="Times New Roman"/>
                  <a:ea typeface="Times New Roman"/>
                  <a:cs typeface="Times New Roman"/>
                  <a:sym typeface="Times New Roman"/>
                </a:rPr>
                <a:t>Data pre processing </a:t>
              </a:r>
              <a:endParaRPr b="0" i="0" sz="1100" u="none" cap="none" strike="noStrike">
                <a:solidFill>
                  <a:schemeClr val="lt1"/>
                </a:solidFill>
                <a:latin typeface="Calibri"/>
                <a:ea typeface="Calibri"/>
                <a:cs typeface="Calibri"/>
                <a:sym typeface="Calibri"/>
              </a:endParaRPr>
            </a:p>
          </p:txBody>
        </p:sp>
        <p:sp>
          <p:nvSpPr>
            <p:cNvPr id="130" name="Google Shape;130;p8"/>
            <p:cNvSpPr/>
            <p:nvPr/>
          </p:nvSpPr>
          <p:spPr>
            <a:xfrm>
              <a:off x="4543425" y="285750"/>
              <a:ext cx="1704975" cy="447675"/>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i="0" lang="en-US" sz="1200" u="none" cap="none" strike="noStrike">
                  <a:solidFill>
                    <a:schemeClr val="lt1"/>
                  </a:solidFill>
                  <a:latin typeface="Times New Roman"/>
                  <a:ea typeface="Times New Roman"/>
                  <a:cs typeface="Times New Roman"/>
                  <a:sym typeface="Times New Roman"/>
                </a:rPr>
                <a:t>Splitting of datasets </a:t>
              </a:r>
              <a:endParaRPr b="0" i="0" sz="1100" u="none" cap="none" strike="noStrike">
                <a:solidFill>
                  <a:schemeClr val="lt1"/>
                </a:solidFill>
                <a:latin typeface="Calibri"/>
                <a:ea typeface="Calibri"/>
                <a:cs typeface="Calibri"/>
                <a:sym typeface="Calibri"/>
              </a:endParaRPr>
            </a:p>
          </p:txBody>
        </p:sp>
        <p:sp>
          <p:nvSpPr>
            <p:cNvPr id="131" name="Google Shape;131;p8"/>
            <p:cNvSpPr/>
            <p:nvPr/>
          </p:nvSpPr>
          <p:spPr>
            <a:xfrm>
              <a:off x="4762500" y="95250"/>
              <a:ext cx="1771650" cy="23145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8"/>
            <p:cNvSpPr/>
            <p:nvPr/>
          </p:nvSpPr>
          <p:spPr>
            <a:xfrm>
              <a:off x="4400550" y="180975"/>
              <a:ext cx="1943100" cy="2305050"/>
            </a:xfrm>
            <a:prstGeom prst="rect">
              <a:avLst/>
            </a:prstGeom>
            <a:no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8"/>
            <p:cNvSpPr/>
            <p:nvPr/>
          </p:nvSpPr>
          <p:spPr>
            <a:xfrm>
              <a:off x="4543425" y="1104900"/>
              <a:ext cx="1724025" cy="51435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Train</a:t>
              </a:r>
              <a:endParaRPr sz="1100">
                <a:solidFill>
                  <a:schemeClr val="lt1"/>
                </a:solidFill>
                <a:latin typeface="Calibri"/>
                <a:ea typeface="Calibri"/>
                <a:cs typeface="Calibri"/>
                <a:sym typeface="Calibri"/>
              </a:endParaRPr>
            </a:p>
          </p:txBody>
        </p:sp>
        <p:sp>
          <p:nvSpPr>
            <p:cNvPr id="134" name="Google Shape;134;p8"/>
            <p:cNvSpPr/>
            <p:nvPr/>
          </p:nvSpPr>
          <p:spPr>
            <a:xfrm>
              <a:off x="4524375" y="1981200"/>
              <a:ext cx="1724025" cy="371475"/>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Test</a:t>
              </a:r>
              <a:endParaRPr sz="1100">
                <a:solidFill>
                  <a:schemeClr val="lt1"/>
                </a:solidFill>
                <a:latin typeface="Calibri"/>
                <a:ea typeface="Calibri"/>
                <a:cs typeface="Calibri"/>
                <a:sym typeface="Calibri"/>
              </a:endParaRPr>
            </a:p>
          </p:txBody>
        </p:sp>
        <p:sp>
          <p:nvSpPr>
            <p:cNvPr id="135" name="Google Shape;135;p8"/>
            <p:cNvSpPr/>
            <p:nvPr/>
          </p:nvSpPr>
          <p:spPr>
            <a:xfrm>
              <a:off x="1800225" y="1066800"/>
              <a:ext cx="1981200" cy="1647825"/>
            </a:xfrm>
            <a:prstGeom prst="rect">
              <a:avLst/>
            </a:prstGeom>
            <a:noFill/>
            <a:ln cap="flat" cmpd="sng" w="12700">
              <a:solidFill>
                <a:srgbClr val="1C30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8"/>
            <p:cNvSpPr/>
            <p:nvPr/>
          </p:nvSpPr>
          <p:spPr>
            <a:xfrm>
              <a:off x="1905000" y="1190625"/>
              <a:ext cx="1752600" cy="3906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Model implementation </a:t>
              </a:r>
              <a:endParaRPr sz="1100">
                <a:solidFill>
                  <a:schemeClr val="lt1"/>
                </a:solidFill>
                <a:latin typeface="Calibri"/>
                <a:ea typeface="Calibri"/>
                <a:cs typeface="Calibri"/>
                <a:sym typeface="Calibri"/>
              </a:endParaRPr>
            </a:p>
          </p:txBody>
        </p:sp>
        <p:sp>
          <p:nvSpPr>
            <p:cNvPr id="137" name="Google Shape;137;p8"/>
            <p:cNvSpPr/>
            <p:nvPr/>
          </p:nvSpPr>
          <p:spPr>
            <a:xfrm>
              <a:off x="1914525" y="2009775"/>
              <a:ext cx="1781175" cy="485775"/>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Deep learning method (R-CNN, YOLO V5)</a:t>
              </a:r>
              <a:endParaRPr sz="1100">
                <a:solidFill>
                  <a:schemeClr val="lt1"/>
                </a:solidFill>
                <a:latin typeface="Calibri"/>
                <a:ea typeface="Calibri"/>
                <a:cs typeface="Calibri"/>
                <a:sym typeface="Calibri"/>
              </a:endParaRPr>
            </a:p>
          </p:txBody>
        </p:sp>
        <p:sp>
          <p:nvSpPr>
            <p:cNvPr id="138" name="Google Shape;138;p8"/>
            <p:cNvSpPr/>
            <p:nvPr/>
          </p:nvSpPr>
          <p:spPr>
            <a:xfrm>
              <a:off x="238125" y="1714500"/>
              <a:ext cx="1200150" cy="485775"/>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Model file(pt)</a:t>
              </a:r>
              <a:endParaRPr sz="1100">
                <a:solidFill>
                  <a:schemeClr val="lt1"/>
                </a:solidFill>
                <a:latin typeface="Calibri"/>
                <a:ea typeface="Calibri"/>
                <a:cs typeface="Calibri"/>
                <a:sym typeface="Calibri"/>
              </a:endParaRPr>
            </a:p>
          </p:txBody>
        </p:sp>
        <p:sp>
          <p:nvSpPr>
            <p:cNvPr id="139" name="Google Shape;139;p8"/>
            <p:cNvSpPr/>
            <p:nvPr/>
          </p:nvSpPr>
          <p:spPr>
            <a:xfrm>
              <a:off x="523875" y="3048000"/>
              <a:ext cx="1647825" cy="47625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Deduction</a:t>
              </a:r>
              <a:endParaRPr sz="1100">
                <a:solidFill>
                  <a:schemeClr val="lt1"/>
                </a:solidFill>
                <a:latin typeface="Calibri"/>
                <a:ea typeface="Calibri"/>
                <a:cs typeface="Calibri"/>
                <a:sym typeface="Calibri"/>
              </a:endParaRPr>
            </a:p>
          </p:txBody>
        </p:sp>
        <p:sp>
          <p:nvSpPr>
            <p:cNvPr id="140" name="Google Shape;140;p8"/>
            <p:cNvSpPr/>
            <p:nvPr/>
          </p:nvSpPr>
          <p:spPr>
            <a:xfrm>
              <a:off x="104775" y="3876675"/>
              <a:ext cx="809236" cy="31428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Face Mask </a:t>
              </a:r>
              <a:endParaRPr sz="1100">
                <a:solidFill>
                  <a:schemeClr val="lt1"/>
                </a:solidFill>
                <a:latin typeface="Calibri"/>
                <a:ea typeface="Calibri"/>
                <a:cs typeface="Calibri"/>
                <a:sym typeface="Calibri"/>
              </a:endParaRPr>
            </a:p>
          </p:txBody>
        </p:sp>
        <p:cxnSp>
          <p:nvCxnSpPr>
            <p:cNvPr id="141" name="Google Shape;141;p8"/>
            <p:cNvCxnSpPr/>
            <p:nvPr/>
          </p:nvCxnSpPr>
          <p:spPr>
            <a:xfrm>
              <a:off x="1924050" y="390525"/>
              <a:ext cx="438150" cy="9525"/>
            </a:xfrm>
            <a:prstGeom prst="straightConnector1">
              <a:avLst/>
            </a:prstGeom>
            <a:noFill/>
            <a:ln cap="flat" cmpd="sng" w="9525">
              <a:solidFill>
                <a:schemeClr val="accent1"/>
              </a:solidFill>
              <a:prstDash val="solid"/>
              <a:miter lim="800000"/>
              <a:headEnd len="sm" w="sm" type="none"/>
              <a:tailEnd len="med" w="med" type="triangle"/>
            </a:ln>
          </p:spPr>
        </p:cxnSp>
        <p:cxnSp>
          <p:nvCxnSpPr>
            <p:cNvPr id="142" name="Google Shape;142;p8"/>
            <p:cNvCxnSpPr>
              <a:stCxn id="129" idx="3"/>
            </p:cNvCxnSpPr>
            <p:nvPr/>
          </p:nvCxnSpPr>
          <p:spPr>
            <a:xfrm flipH="1" rot="10800000">
              <a:off x="4038600" y="361913"/>
              <a:ext cx="390600" cy="4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3" name="Google Shape;143;p8"/>
            <p:cNvCxnSpPr/>
            <p:nvPr/>
          </p:nvCxnSpPr>
          <p:spPr>
            <a:xfrm>
              <a:off x="5391150" y="742950"/>
              <a:ext cx="9525" cy="333375"/>
            </a:xfrm>
            <a:prstGeom prst="straightConnector1">
              <a:avLst/>
            </a:prstGeom>
            <a:noFill/>
            <a:ln cap="flat" cmpd="sng" w="9525">
              <a:solidFill>
                <a:schemeClr val="accent1"/>
              </a:solidFill>
              <a:prstDash val="solid"/>
              <a:miter lim="800000"/>
              <a:headEnd len="sm" w="sm" type="none"/>
              <a:tailEnd len="med" w="med" type="triangle"/>
            </a:ln>
          </p:spPr>
        </p:cxnSp>
        <p:cxnSp>
          <p:nvCxnSpPr>
            <p:cNvPr id="144" name="Google Shape;144;p8"/>
            <p:cNvCxnSpPr>
              <a:stCxn id="133" idx="2"/>
            </p:cNvCxnSpPr>
            <p:nvPr/>
          </p:nvCxnSpPr>
          <p:spPr>
            <a:xfrm>
              <a:off x="5405438" y="1619250"/>
              <a:ext cx="4800" cy="333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5" name="Google Shape;145;p8"/>
            <p:cNvCxnSpPr/>
            <p:nvPr/>
          </p:nvCxnSpPr>
          <p:spPr>
            <a:xfrm flipH="1">
              <a:off x="3762375" y="1724025"/>
              <a:ext cx="638175" cy="28575"/>
            </a:xfrm>
            <a:prstGeom prst="straightConnector1">
              <a:avLst/>
            </a:prstGeom>
            <a:noFill/>
            <a:ln cap="flat" cmpd="sng" w="9525">
              <a:solidFill>
                <a:schemeClr val="accent1"/>
              </a:solidFill>
              <a:prstDash val="solid"/>
              <a:miter lim="800000"/>
              <a:headEnd len="sm" w="sm" type="none"/>
              <a:tailEnd len="med" w="med" type="triangle"/>
            </a:ln>
          </p:spPr>
        </p:cxnSp>
        <p:cxnSp>
          <p:nvCxnSpPr>
            <p:cNvPr id="146" name="Google Shape;146;p8"/>
            <p:cNvCxnSpPr>
              <a:stCxn id="136" idx="2"/>
            </p:cNvCxnSpPr>
            <p:nvPr/>
          </p:nvCxnSpPr>
          <p:spPr>
            <a:xfrm flipH="1">
              <a:off x="2771700" y="1581225"/>
              <a:ext cx="9600" cy="428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7" name="Google Shape;147;p8"/>
            <p:cNvCxnSpPr>
              <a:stCxn id="135" idx="1"/>
            </p:cNvCxnSpPr>
            <p:nvPr/>
          </p:nvCxnSpPr>
          <p:spPr>
            <a:xfrm flipH="1">
              <a:off x="1457325" y="1890713"/>
              <a:ext cx="342900" cy="14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8" name="Google Shape;148;p8"/>
            <p:cNvCxnSpPr>
              <a:endCxn id="139" idx="0"/>
            </p:cNvCxnSpPr>
            <p:nvPr/>
          </p:nvCxnSpPr>
          <p:spPr>
            <a:xfrm flipH="1">
              <a:off x="1347788" y="2200500"/>
              <a:ext cx="23700" cy="847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9" name="Google Shape;149;p8"/>
            <p:cNvCxnSpPr>
              <a:stCxn id="139" idx="2"/>
            </p:cNvCxnSpPr>
            <p:nvPr/>
          </p:nvCxnSpPr>
          <p:spPr>
            <a:xfrm flipH="1">
              <a:off x="828788" y="3524250"/>
              <a:ext cx="519000" cy="314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0" name="Google Shape;150;p8"/>
            <p:cNvCxnSpPr>
              <a:stCxn id="139" idx="2"/>
            </p:cNvCxnSpPr>
            <p:nvPr/>
          </p:nvCxnSpPr>
          <p:spPr>
            <a:xfrm>
              <a:off x="1347788" y="3524250"/>
              <a:ext cx="186000" cy="333300"/>
            </a:xfrm>
            <a:prstGeom prst="straightConnector1">
              <a:avLst/>
            </a:prstGeom>
            <a:noFill/>
            <a:ln cap="flat" cmpd="sng" w="9525">
              <a:solidFill>
                <a:schemeClr val="accent1"/>
              </a:solidFill>
              <a:prstDash val="solid"/>
              <a:miter lim="800000"/>
              <a:headEnd len="sm" w="sm" type="none"/>
              <a:tailEnd len="med" w="med" type="triangle"/>
            </a:ln>
          </p:spPr>
        </p:cxnSp>
      </p:grpSp>
      <p:sp>
        <p:nvSpPr>
          <p:cNvPr id="151" name="Google Shape;151;p8"/>
          <p:cNvSpPr/>
          <p:nvPr/>
        </p:nvSpPr>
        <p:spPr>
          <a:xfrm>
            <a:off x="2160047" y="6035330"/>
            <a:ext cx="1278228" cy="362049"/>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Helmet</a:t>
            </a:r>
            <a:endParaRPr sz="1100">
              <a:solidFill>
                <a:schemeClr val="lt1"/>
              </a:solidFill>
              <a:latin typeface="Calibri"/>
              <a:ea typeface="Calibri"/>
              <a:cs typeface="Calibri"/>
              <a:sym typeface="Calibri"/>
            </a:endParaRPr>
          </a:p>
        </p:txBody>
      </p:sp>
      <p:sp>
        <p:nvSpPr>
          <p:cNvPr id="152" name="Google Shape;152;p8"/>
          <p:cNvSpPr/>
          <p:nvPr/>
        </p:nvSpPr>
        <p:spPr>
          <a:xfrm>
            <a:off x="3663759" y="6035330"/>
            <a:ext cx="1278228" cy="362049"/>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US" sz="1200">
                <a:solidFill>
                  <a:schemeClr val="lt1"/>
                </a:solidFill>
                <a:latin typeface="Times New Roman"/>
                <a:ea typeface="Times New Roman"/>
                <a:cs typeface="Times New Roman"/>
                <a:sym typeface="Times New Roman"/>
              </a:rPr>
              <a:t>Vest</a:t>
            </a:r>
            <a:endParaRPr sz="1100">
              <a:solidFill>
                <a:schemeClr val="lt1"/>
              </a:solidFill>
              <a:latin typeface="Calibri"/>
              <a:ea typeface="Calibri"/>
              <a:cs typeface="Calibri"/>
              <a:sym typeface="Calibri"/>
            </a:endParaRPr>
          </a:p>
        </p:txBody>
      </p:sp>
      <p:sp>
        <p:nvSpPr>
          <p:cNvPr id="153" name="Google Shape;153;p8"/>
          <p:cNvSpPr/>
          <p:nvPr/>
        </p:nvSpPr>
        <p:spPr>
          <a:xfrm>
            <a:off x="6203851" y="5725551"/>
            <a:ext cx="2549875" cy="518388"/>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Mail Send to Supervisor</a:t>
            </a:r>
            <a:endParaRPr/>
          </a:p>
        </p:txBody>
      </p:sp>
      <p:cxnSp>
        <p:nvCxnSpPr>
          <p:cNvPr id="154" name="Google Shape;154;p8"/>
          <p:cNvCxnSpPr/>
          <p:nvPr/>
        </p:nvCxnSpPr>
        <p:spPr>
          <a:xfrm>
            <a:off x="2505166" y="5579976"/>
            <a:ext cx="1827992" cy="43278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5" name="Google Shape;155;p8"/>
          <p:cNvCxnSpPr/>
          <p:nvPr/>
        </p:nvCxnSpPr>
        <p:spPr>
          <a:xfrm>
            <a:off x="1203754" y="6611466"/>
            <a:ext cx="3129404" cy="14417"/>
          </a:xfrm>
          <a:prstGeom prst="straightConnector1">
            <a:avLst/>
          </a:prstGeom>
          <a:noFill/>
          <a:ln cap="flat" cmpd="sng" w="9525">
            <a:solidFill>
              <a:schemeClr val="accent1"/>
            </a:solidFill>
            <a:prstDash val="solid"/>
            <a:miter lim="800000"/>
            <a:headEnd len="sm" w="sm" type="none"/>
            <a:tailEnd len="sm" w="sm" type="none"/>
          </a:ln>
        </p:spPr>
      </p:cxnSp>
      <p:cxnSp>
        <p:nvCxnSpPr>
          <p:cNvPr id="156" name="Google Shape;156;p8"/>
          <p:cNvCxnSpPr/>
          <p:nvPr/>
        </p:nvCxnSpPr>
        <p:spPr>
          <a:xfrm rot="10800000">
            <a:off x="1203754" y="6397379"/>
            <a:ext cx="0" cy="228504"/>
          </a:xfrm>
          <a:prstGeom prst="straightConnector1">
            <a:avLst/>
          </a:prstGeom>
          <a:noFill/>
          <a:ln cap="flat" cmpd="sng" w="9525">
            <a:solidFill>
              <a:schemeClr val="accent1"/>
            </a:solidFill>
            <a:prstDash val="solid"/>
            <a:miter lim="800000"/>
            <a:headEnd len="sm" w="sm" type="none"/>
            <a:tailEnd len="med" w="med" type="triangle"/>
          </a:ln>
        </p:spPr>
      </p:cxnSp>
      <p:cxnSp>
        <p:nvCxnSpPr>
          <p:cNvPr id="157" name="Google Shape;157;p8"/>
          <p:cNvCxnSpPr>
            <a:endCxn id="151" idx="2"/>
          </p:cNvCxnSpPr>
          <p:nvPr/>
        </p:nvCxnSpPr>
        <p:spPr>
          <a:xfrm rot="10800000">
            <a:off x="2799161" y="6397379"/>
            <a:ext cx="0" cy="228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8" name="Google Shape;158;p8"/>
          <p:cNvCxnSpPr/>
          <p:nvPr/>
        </p:nvCxnSpPr>
        <p:spPr>
          <a:xfrm rot="10800000">
            <a:off x="4333158" y="6397379"/>
            <a:ext cx="0" cy="214087"/>
          </a:xfrm>
          <a:prstGeom prst="straightConnector1">
            <a:avLst/>
          </a:prstGeom>
          <a:noFill/>
          <a:ln cap="flat" cmpd="sng" w="9525">
            <a:solidFill>
              <a:schemeClr val="accent1"/>
            </a:solidFill>
            <a:prstDash val="solid"/>
            <a:miter lim="800000"/>
            <a:headEnd len="sm" w="sm" type="none"/>
            <a:tailEnd len="med" w="med" type="triangle"/>
          </a:ln>
        </p:spPr>
      </p:cxnSp>
      <p:cxnSp>
        <p:nvCxnSpPr>
          <p:cNvPr id="159" name="Google Shape;159;p8"/>
          <p:cNvCxnSpPr>
            <a:endCxn id="153" idx="2"/>
          </p:cNvCxnSpPr>
          <p:nvPr/>
        </p:nvCxnSpPr>
        <p:spPr>
          <a:xfrm flipH="1" rot="10800000">
            <a:off x="4333288" y="6243939"/>
            <a:ext cx="3145500" cy="381900"/>
          </a:xfrm>
          <a:prstGeom prst="bentConnector2">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MODULE</a:t>
            </a:r>
            <a:r>
              <a:rPr b="1" lang="en-US" sz="54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DESCRIPTION</a:t>
            </a:r>
            <a:r>
              <a:rPr b="1" lang="en-US" sz="5400">
                <a:latin typeface="Times New Roman"/>
                <a:ea typeface="Times New Roman"/>
                <a:cs typeface="Times New Roman"/>
                <a:sym typeface="Times New Roman"/>
              </a:rPr>
              <a:t> </a:t>
            </a:r>
            <a:endParaRPr/>
          </a:p>
        </p:txBody>
      </p:sp>
      <p:sp>
        <p:nvSpPr>
          <p:cNvPr id="165" name="Google Shape;16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Module 1 : Data collection </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Module 2 : Data Pre processing </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Module 3 : Model implementation</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Module 4 : Loading the trained model</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Model 5: Deduction</a:t>
            </a:r>
            <a:endParaRPr/>
          </a:p>
          <a:p>
            <a:pPr indent="0" lvl="0" marL="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2023-11-17T09:50:44Z</dcterms:created>
  <dc:creator>TPS PROJECTS</dc:creator>
</cp:coreProperties>
</file>