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7" r:id="rId8"/>
    <p:sldId id="266" r:id="rId9"/>
    <p:sldId id="263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hibabouzekri@hotmail.fr" initials="w" lastIdx="1" clrIdx="0">
    <p:extLst>
      <p:ext uri="{19B8F6BF-5375-455C-9EA6-DF929625EA0E}">
        <p15:presenceInfo xmlns:p15="http://schemas.microsoft.com/office/powerpoint/2012/main" userId="25d5f1a20bcd1d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1-27T13:57:49.07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1387 53 0,'-53'0'16,"0"0"-16,27 0 15,0 0-15,-1 0 16,27-27-16,-26 27 0,-1 0 16,1 0 30,-1 0-14,1 0-17,-27 0-15,26 0 16,-25 0 0,25 0-16,1 0 15,-27 0-15,0 0 16,26 0-1,1 0-15,-27 0 16,26 0-16,1 27 16,-53-27-16,26 0 15,26 0-15,-52 0 16,26 0-16,27 26 16,-27-26-16,26 0 15,-26 0 1,27 0-1,26 27 204,-27-27-219,27 26 31,0 1-15,-26-1 0,26 1-16,0-1 47,0 1-47,0-1 15,0 0 1,0 1-16,0-1 15,0 1 1,0-1-16,0 1 16,0-1-1,0 1 1,0-1 0,0 1-1,-27-27-15,27 52 16,0-25-16,0-1 31,0 1-31,0-1 16,0 1-16,-26-1 15,26 27 1,0-26 0,0-1-1,0 1-15,0-1 31,0 0-31,0 1 0,0-1 16,0 1 0,0-1-1,0 1 1,0-1-16,0 27 16,0-26-1,0-1 1,0 0-16,0 1 15,0-1-15,0 1 16,0-1-16,0 27 16,0-26-1,0-1-15,0 1 16,0-1 0,0 1-1,0-1-15,0 0 0,0 1 16,0-1-16,0 1 15,0-1-15,0 1 16,0-1 0,0 1-16,0-1 15,0 1-15,0-1 32,0 0-32,0 1 31,0-1-16,0 1 1,0-1 31,0 1-31,26-27-16,-26 26 15,27 27 1,-1-53-1,-26 27-15,27-1 16,-27 1 0,26-1-16,1-26 15,-27 26-15,26-26 16,-26 27-16,27-27 47,-1 26-47,1 1 15,-1-27 1,0 0 0,1 0-1,-1 0 1,-26 26 0,27-26-16,-1 0 15,1 0-15,-1 0 16,1 0-1,-1 0-15,1 0 16,-1 0-16,0 0 16,1 27-1,-1-27-15,1 0 16,-1 0 0,1 0-16,-1 0 0,1 0 15,-1 0 1,1 0-1,-1 26-15,1-26 0,-1 0 16,0 0 0,1 0-1,-1 0 17,1 0-17,-1 0 1,1 0-1,-1 0 1,1 0-16,-1 0 16,1 0-16,-1 0 15,0 0 1,1 0-16,-1 0 16,1-26-1,-1 26-15,27 0 16,-26 0-1,26-27 1,-27 27 0,1 0-16,-1 0 15,0 0 1,1-26 0,-1 26-16,1-27 0,-1 27 15,1-26 1,-1 26-1,1 0 1,-1 0 0,1-27-16,-1 1 31,0 26-31,1-26 16,-1-1-1,1 1 1,-27-1-1,26 27-15,-26-26 0,27 26 16,-27-53 15,0 26-31,0-26 16,26 53-16,-26-53 16,27 1-16,-27 25 15,0 1 1,0-1-16,0 1 15,0-27-15,0 26 16,0-26 0,0 1-1,0 25-15,0-26 16,0 27-16,0-1 16,0-26-16,0 27 15,0-1-15,0 1 16,0-1-16,-27 1 31,27 0-31,0-27 16,0 26-16,-26 27 15,26-26-15,0-27 16,-27 26-16,27 1 16,0-1-16,0 1 15,0 0 1,0-1-1,-26 1 1,-1-1 0,27 1-16,0-27 15,-26 53-15,26-53 16,0 26 0,-27 27-1,27-26-15,0-1 16,-26 1-16,0 0 15,26-1 1,0 1 0,0-1-16,-27 27 15,27-26 1,-26-1 0,26 1-1,0-1 1,0 1-1,-27 26 1,27-27 0,-26 27-1,26-26-15,0 0 16,-27 26 0,27-27 15,-26 1 0,-1 26 0,27-27 1,-26 27-17,26-26 1,-27 26 15,27-27-31,-26 27 16,0 0 62,26-26-78,-27 26 62,27-27-30,-26 27 186,-1 0-155,1 0 62,-1 0 344,1 0-407,-1 0-15,27-26 47,-26 26 203,26-27-282,0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fr/imgres?imgurl=https%3A%2F%2Flh4.ggpht.com%2F3RG_Y8JPK0Hcyui9OcapiONP_aDWKTRZ50wqZW_wbyOF0FamAYEYZfMTW9Cs1OT1kA&amp;imgrefurl=https%3A%2F%2Fplay.google.com%2Fstore%2Fapps%2Fdetails%3Fid%3Dcom.facebook.katana%26hl%3Dfr&amp;docid=GB0_XNetvVFMvM&amp;tbnid=s5-97YivyU5OkM%3A&amp;vet=10ahUKEwjSoYji1fneAhVPYxoKHd7VBcQQMwhCKAIwAg..i&amp;w=512&amp;h=250&amp;bih=715&amp;biw=1536&amp;q=facebock&amp;ved=0ahUKEwjSoYji1fneAhVPYxoKHd7VBcQQMwhC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1C858AD-149F-4B63-9A12-A8D9242AFB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451950"/>
            <a:ext cx="5760720" cy="3242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6BD6A-47C3-46AE-B83C-4AF9C3B7F4DF}"/>
              </a:ext>
            </a:extLst>
          </p:cNvPr>
          <p:cNvSpPr/>
          <p:nvPr/>
        </p:nvSpPr>
        <p:spPr>
          <a:xfrm>
            <a:off x="3048000" y="595703"/>
            <a:ext cx="6096000" cy="8645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700" b="1" dirty="0">
                <a:solidFill>
                  <a:srgbClr val="0B7FD9"/>
                </a:solidFill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Petit tour d’horizon de React.JS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960CC-22AF-4D2A-B9C4-C23652B56AAD}"/>
              </a:ext>
            </a:extLst>
          </p:cNvPr>
          <p:cNvSpPr/>
          <p:nvPr/>
        </p:nvSpPr>
        <p:spPr>
          <a:xfrm rot="10800000" flipV="1">
            <a:off x="2661456" y="6165358"/>
            <a:ext cx="7660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http://www.troispointzero.fr/articles/petit-tour-dhorizon-de-react-js/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B8E61F-FB64-4388-BE6D-AF507C4EAC8E}"/>
              </a:ext>
            </a:extLst>
          </p:cNvPr>
          <p:cNvSpPr txBox="1"/>
          <p:nvPr/>
        </p:nvSpPr>
        <p:spPr>
          <a:xfrm>
            <a:off x="4971495" y="1740023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Khelifa</a:t>
            </a:r>
            <a:r>
              <a:rPr lang="fr-FR" dirty="0"/>
              <a:t> et Nicolas</a:t>
            </a:r>
          </a:p>
        </p:txBody>
      </p:sp>
    </p:spTree>
    <p:extLst>
      <p:ext uri="{BB962C8B-B14F-4D97-AF65-F5344CB8AC3E}">
        <p14:creationId xmlns:p14="http://schemas.microsoft.com/office/powerpoint/2010/main" val="9770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41874-426F-4AE7-AA37-216EB7ED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851663"/>
            <a:ext cx="13019087" cy="1507067"/>
          </a:xfrm>
        </p:spPr>
        <p:txBody>
          <a:bodyPr/>
          <a:lstStyle/>
          <a:p>
            <a:r>
              <a:rPr lang="fr-FR" dirty="0"/>
              <a:t>Qui utilise react.js?</a:t>
            </a:r>
          </a:p>
        </p:txBody>
      </p:sp>
      <p:pic>
        <p:nvPicPr>
          <p:cNvPr id="4" name="Picture 3" descr="Résultat de recherche d'images pour &quot;facebook&quot;">
            <a:hlinkClick r:id="rId2"/>
            <a:extLst>
              <a:ext uri="{FF2B5EF4-FFF2-40B4-BE49-F238E27FC236}">
                <a16:creationId xmlns:a16="http://schemas.microsoft.com/office/drawing/2014/main" id="{B7D89AD7-D985-4A28-8B9F-D31605A4E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745456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2E2817-86C9-4B96-B3AE-C8BF6D88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27" y="302709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82127-2392-40A2-B986-1F0FE67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" y="0"/>
            <a:ext cx="8534400" cy="1507067"/>
          </a:xfrm>
        </p:spPr>
        <p:txBody>
          <a:bodyPr/>
          <a:lstStyle/>
          <a:p>
            <a:r>
              <a:rPr lang="fr-FR" dirty="0"/>
              <a:t>6- Démonstration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EE2A7-81B2-4A3C-A7D2-597CB5E2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CF62E-4EF0-49B1-8FED-C05B5CF3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D5A76-BB7A-47F2-B546-A023F807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58091"/>
            <a:ext cx="8534400" cy="36152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Plan</a:t>
            </a:r>
          </a:p>
          <a:p>
            <a:pPr marL="0" indent="0">
              <a:buNone/>
            </a:pPr>
            <a:r>
              <a:rPr lang="fr-FR" dirty="0"/>
              <a:t>1- Qu’est ce que React.JS ?</a:t>
            </a:r>
          </a:p>
          <a:p>
            <a:pPr marL="0" indent="0">
              <a:buNone/>
            </a:pPr>
            <a:r>
              <a:rPr lang="fr-FR" dirty="0"/>
              <a:t>2- Fonctionnement</a:t>
            </a:r>
          </a:p>
          <a:p>
            <a:pPr marL="0" indent="0">
              <a:buNone/>
            </a:pPr>
            <a:r>
              <a:rPr lang="fr-FR" dirty="0"/>
              <a:t>3- Qui utilise React.js?</a:t>
            </a:r>
          </a:p>
          <a:p>
            <a:pPr marL="0" indent="0">
              <a:buNone/>
            </a:pPr>
            <a:r>
              <a:rPr lang="fr-FR" dirty="0"/>
              <a:t>4- Démonstration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80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65085-162E-4FFA-B5F8-DCF7A098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1- Article &amp; site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3F35912-C8DF-4697-B362-93F2C9E8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829" y="4466545"/>
            <a:ext cx="2609850" cy="5905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8E7E30-125A-4F73-A490-62DCE03A8E7D}"/>
              </a:ext>
            </a:extLst>
          </p:cNvPr>
          <p:cNvSpPr txBox="1"/>
          <p:nvPr/>
        </p:nvSpPr>
        <p:spPr>
          <a:xfrm>
            <a:off x="1324118" y="1641672"/>
            <a:ext cx="745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L’article a été écrit par une jeune développeuse en 2015</a:t>
            </a:r>
          </a:p>
          <a:p>
            <a:endParaRPr lang="fr-FR" dirty="0"/>
          </a:p>
          <a:p>
            <a:r>
              <a:rPr lang="fr-FR" dirty="0"/>
              <a:t>Publier sur le site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L’article est une introduction de React.JS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CCB2B7-3C97-41B2-B3B1-99546F47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79" y="5057095"/>
            <a:ext cx="374707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824D7-0D19-4051-AF91-E005AF47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0" y="-223213"/>
            <a:ext cx="8534400" cy="1507067"/>
          </a:xfrm>
        </p:spPr>
        <p:txBody>
          <a:bodyPr/>
          <a:lstStyle/>
          <a:p>
            <a:r>
              <a:rPr lang="fr-FR" dirty="0"/>
              <a:t>Tendances</a:t>
            </a:r>
          </a:p>
        </p:txBody>
      </p:sp>
      <p:pic>
        <p:nvPicPr>
          <p:cNvPr id="4" name="Espace réservé du contenu 3" descr="Tendance des 5 dernières années">
            <a:extLst>
              <a:ext uri="{FF2B5EF4-FFF2-40B4-BE49-F238E27FC236}">
                <a16:creationId xmlns:a16="http://schemas.microsoft.com/office/drawing/2014/main" id="{B9718EBF-CEAA-48B0-8C07-B9D99A48F4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72" y="846322"/>
            <a:ext cx="8848724" cy="2681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3C993-CFB5-4129-BF82-540943718BF3}"/>
              </a:ext>
            </a:extLst>
          </p:cNvPr>
          <p:cNvSpPr/>
          <p:nvPr/>
        </p:nvSpPr>
        <p:spPr>
          <a:xfrm rot="19631733">
            <a:off x="4024313" y="1756092"/>
            <a:ext cx="4143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Tendance des 5 dernières années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EC98D4-9D5E-41DE-8312-45E159D005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1672" y="3868989"/>
            <a:ext cx="8848724" cy="26818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3EE2CD-82C5-4E9B-BB1D-D36FB3483B18}"/>
              </a:ext>
            </a:extLst>
          </p:cNvPr>
          <p:cNvSpPr/>
          <p:nvPr/>
        </p:nvSpPr>
        <p:spPr>
          <a:xfrm rot="19377812">
            <a:off x="4300893" y="4762694"/>
            <a:ext cx="2670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Tendance des 12 derniers mois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84275-F9EE-44FB-83CC-E62B8B9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2- qu’est ce que React.JS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01B8B-68E2-46D1-9302-32196DEC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1" y="1184563"/>
            <a:ext cx="10109555" cy="5278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React.JS </a:t>
            </a:r>
            <a:r>
              <a:rPr lang="fr-FR" dirty="0"/>
              <a:t>est une </a:t>
            </a:r>
            <a:r>
              <a:rPr lang="fr-FR" b="1" dirty="0"/>
              <a:t>bibliothèque</a:t>
            </a:r>
            <a:r>
              <a:rPr lang="fr-FR" dirty="0"/>
              <a:t> JavaScript libre créé par </a:t>
            </a:r>
            <a:r>
              <a:rPr lang="fr-FR" b="1" i="1" dirty="0"/>
              <a:t>Jordan Walke </a:t>
            </a:r>
            <a:r>
              <a:rPr lang="fr-FR" dirty="0"/>
              <a:t>en 2011.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i="1" dirty="0"/>
              <a:t>Pete Hunt </a:t>
            </a:r>
            <a:r>
              <a:rPr lang="fr-FR" dirty="0"/>
              <a:t>intéressé par la bibliothèque et assiste Walke afin de retirer les  dépendantes de Facebook.</a:t>
            </a:r>
          </a:p>
          <a:p>
            <a:pPr marL="0" indent="0">
              <a:buNone/>
            </a:pPr>
            <a:r>
              <a:rPr lang="fr-FR" dirty="0"/>
              <a:t>	Ceci a permet à </a:t>
            </a:r>
            <a:r>
              <a:rPr lang="fr-FR" dirty="0" err="1"/>
              <a:t>React</a:t>
            </a:r>
            <a:r>
              <a:rPr lang="fr-FR" dirty="0"/>
              <a:t> d'être publié sous licence Apache 2.0 en 2O13.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L’objectif principal </a:t>
            </a:r>
            <a:r>
              <a:rPr lang="fr-FR" dirty="0"/>
              <a:t>de cette bibliothèque est de </a:t>
            </a:r>
            <a:r>
              <a:rPr lang="fr-FR" b="1" dirty="0"/>
              <a:t>faciliter la création d'application web</a:t>
            </a:r>
            <a:r>
              <a:rPr lang="fr-FR" dirty="0"/>
              <a:t> </a:t>
            </a:r>
            <a:r>
              <a:rPr lang="fr-FR" b="1" dirty="0" err="1"/>
              <a:t>monopage</a:t>
            </a:r>
            <a:r>
              <a:rPr lang="fr-FR" dirty="0"/>
              <a:t>, via la création de composants dépendant d'un état et générant une page HTML à chaque changement d'état (Virtual DOM).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 err="1"/>
              <a:t>React</a:t>
            </a:r>
            <a:r>
              <a:rPr lang="fr-FR" b="1" dirty="0"/>
              <a:t> Native </a:t>
            </a:r>
            <a:r>
              <a:rPr lang="fr-FR" dirty="0"/>
              <a:t>est une version pour créer des applications natives pour mobile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6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78992-C64F-4CF6-A0BB-4C204DCB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55"/>
            <a:ext cx="8534400" cy="1507067"/>
          </a:xfrm>
        </p:spPr>
        <p:txBody>
          <a:bodyPr/>
          <a:lstStyle/>
          <a:p>
            <a:r>
              <a:rPr lang="fr-FR" dirty="0"/>
              <a:t>2- 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64C-FAA7-4556-AEBE-23700FDE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2" y="1095375"/>
            <a:ext cx="8534400" cy="576262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React.JS a été conçu comme étant une bibliothèque et non un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/>
              <a:t>MVC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Reconstruire l'arbre DOM suite à la modification</a:t>
            </a:r>
          </a:p>
          <a:p>
            <a:r>
              <a:rPr lang="fr-FR" dirty="0"/>
              <a:t>Calculer les CSS du nouvel arbre DOM</a:t>
            </a:r>
          </a:p>
          <a:p>
            <a:r>
              <a:rPr lang="fr-FR" dirty="0"/>
              <a:t>Calculer les positions et attributs de chaque bloc HTML</a:t>
            </a:r>
          </a:p>
          <a:p>
            <a:r>
              <a:rPr lang="fr-FR" dirty="0"/>
              <a:t>Afficher les blocs dans la page du navigateur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D46FC4-F61F-429B-9403-601237CE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0"/>
            <a:ext cx="3319849" cy="276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F1F7893A-D6F1-491B-89B0-B052D21240B1}"/>
                  </a:ext>
                </a:extLst>
              </p14:cNvPr>
              <p14:cNvContentPartPr/>
              <p14:nvPr/>
            </p14:nvContentPartPr>
            <p14:xfrm>
              <a:off x="9949485" y="1809765"/>
              <a:ext cx="761040" cy="85932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F1F7893A-D6F1-491B-89B0-B052D2124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3365" y="1803645"/>
                <a:ext cx="773280" cy="871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CF4F3C9-7B33-4BDF-A090-A631D9DA5EDF}"/>
              </a:ext>
            </a:extLst>
          </p:cNvPr>
          <p:cNvSpPr/>
          <p:nvPr/>
        </p:nvSpPr>
        <p:spPr>
          <a:xfrm>
            <a:off x="8972549" y="2768895"/>
            <a:ext cx="3219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MVC</a:t>
            </a:r>
            <a:r>
              <a:rPr lang="fr-FR" dirty="0">
                <a:latin typeface="Arial" panose="020B0604020202020204" pitchFamily="34" charset="0"/>
              </a:rPr>
              <a:t> (</a:t>
            </a:r>
            <a:r>
              <a:rPr lang="fr-FR" sz="1200" dirty="0">
                <a:latin typeface="Arial" panose="020B0604020202020204" pitchFamily="34" charset="0"/>
              </a:rPr>
              <a:t>Model </a:t>
            </a:r>
            <a:r>
              <a:rPr lang="fr-FR" sz="1200" dirty="0" err="1">
                <a:latin typeface="Arial" panose="020B0604020202020204" pitchFamily="34" charset="0"/>
              </a:rPr>
              <a:t>View</a:t>
            </a:r>
            <a:r>
              <a:rPr lang="fr-FR" sz="1200" dirty="0">
                <a:latin typeface="Arial" panose="020B0604020202020204" pitchFamily="34" charset="0"/>
              </a:rPr>
              <a:t> Controller</a:t>
            </a:r>
            <a:r>
              <a:rPr lang="fr-FR" dirty="0">
                <a:latin typeface="Arial" panose="020B0604020202020204" pitchFamily="34" charset="0"/>
              </a:rPr>
              <a:t>) </a:t>
            </a:r>
            <a:r>
              <a:rPr lang="fr-FR" sz="1200" dirty="0">
                <a:latin typeface="Arial" panose="020B0604020202020204" pitchFamily="34" charset="0"/>
              </a:rPr>
              <a:t>est un motif d'architecture logicielle destiné aux interfaces graphiques web lancé en 1978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C3171-FF71-4A7D-82BB-F66148557571}"/>
              </a:ext>
            </a:extLst>
          </p:cNvPr>
          <p:cNvSpPr/>
          <p:nvPr/>
        </p:nvSpPr>
        <p:spPr>
          <a:xfrm>
            <a:off x="942975" y="2514600"/>
            <a:ext cx="1136026" cy="82650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endParaRPr lang="fr-FR" sz="11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A018500-1D7C-4527-B9A1-2B93716C7E82}"/>
              </a:ext>
            </a:extLst>
          </p:cNvPr>
          <p:cNvSpPr/>
          <p:nvPr/>
        </p:nvSpPr>
        <p:spPr>
          <a:xfrm>
            <a:off x="2079001" y="2857501"/>
            <a:ext cx="834058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730FF451-0D7E-41D9-ABD6-28DBA983079E}"/>
              </a:ext>
            </a:extLst>
          </p:cNvPr>
          <p:cNvSpPr/>
          <p:nvPr/>
        </p:nvSpPr>
        <p:spPr>
          <a:xfrm>
            <a:off x="2981324" y="2514600"/>
            <a:ext cx="914399" cy="8265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Virtual DOM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A8D052-2865-4A70-9A61-1D2E03455739}"/>
              </a:ext>
            </a:extLst>
          </p:cNvPr>
          <p:cNvSpPr/>
          <p:nvPr/>
        </p:nvSpPr>
        <p:spPr>
          <a:xfrm>
            <a:off x="4037008" y="2857501"/>
            <a:ext cx="2430467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endParaRPr lang="fr-FR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29D1-044B-4353-A76D-FD65B4C294C2}"/>
              </a:ext>
            </a:extLst>
          </p:cNvPr>
          <p:cNvSpPr/>
          <p:nvPr/>
        </p:nvSpPr>
        <p:spPr>
          <a:xfrm>
            <a:off x="6553200" y="2514600"/>
            <a:ext cx="762000" cy="8265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 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B57A4-A8BE-4A10-9170-F35289F1CC5C}"/>
              </a:ext>
            </a:extLst>
          </p:cNvPr>
          <p:cNvSpPr/>
          <p:nvPr/>
        </p:nvSpPr>
        <p:spPr>
          <a:xfrm>
            <a:off x="956001" y="3507559"/>
            <a:ext cx="1136026" cy="82650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r>
              <a:rPr lang="fr-FR" sz="1100" dirty="0"/>
              <a:t> Native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CF7FAD8-3AE1-4B70-ACC9-D501F1E33F5B}"/>
              </a:ext>
            </a:extLst>
          </p:cNvPr>
          <p:cNvSpPr/>
          <p:nvPr/>
        </p:nvSpPr>
        <p:spPr>
          <a:xfrm>
            <a:off x="3018338" y="3538537"/>
            <a:ext cx="914399" cy="8265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Composants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FAEC39-5C0A-449E-91CB-4C4402A60576}"/>
              </a:ext>
            </a:extLst>
          </p:cNvPr>
          <p:cNvSpPr/>
          <p:nvPr/>
        </p:nvSpPr>
        <p:spPr>
          <a:xfrm>
            <a:off x="2092028" y="3847783"/>
            <a:ext cx="834058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FDDFD37D-77D0-4F1D-A8AB-C5A739E21614}"/>
              </a:ext>
            </a:extLst>
          </p:cNvPr>
          <p:cNvSpPr/>
          <p:nvPr/>
        </p:nvSpPr>
        <p:spPr>
          <a:xfrm>
            <a:off x="4024989" y="3847466"/>
            <a:ext cx="2430467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r>
              <a:rPr lang="fr-FR" sz="1100" dirty="0"/>
              <a:t> native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A99D-7AE0-44E0-8874-3014DB2AEBA9}"/>
              </a:ext>
            </a:extLst>
          </p:cNvPr>
          <p:cNvSpPr/>
          <p:nvPr/>
        </p:nvSpPr>
        <p:spPr>
          <a:xfrm>
            <a:off x="6550363" y="3516895"/>
            <a:ext cx="1728405" cy="10073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/>
              <a:t>Android</a:t>
            </a:r>
          </a:p>
          <a:p>
            <a:r>
              <a:rPr lang="fr-FR" sz="1400" dirty="0"/>
              <a:t>        Windows</a:t>
            </a:r>
          </a:p>
          <a:p>
            <a:pPr algn="ctr"/>
            <a:r>
              <a:rPr lang="fr-FR" sz="1400" dirty="0"/>
              <a:t>	     MacOs</a:t>
            </a:r>
          </a:p>
          <a:p>
            <a:pPr algn="ctr"/>
            <a:r>
              <a:rPr lang="fr-FR" sz="1400" dirty="0"/>
              <a:t>                    Ios 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0588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580F9-3FE5-4055-ABDB-A810E796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15354-EB4A-4D11-858D-BDAFAA9B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27338"/>
            <a:ext cx="8534400" cy="3615267"/>
          </a:xfrm>
        </p:spPr>
        <p:txBody>
          <a:bodyPr/>
          <a:lstStyle/>
          <a:p>
            <a:r>
              <a:rPr lang="fr-FR" b="1" dirty="0"/>
              <a:t>DOM virtuel :</a:t>
            </a:r>
            <a:r>
              <a:rPr lang="fr-FR" dirty="0"/>
              <a:t> est une représentation du DOM en JavaScript. </a:t>
            </a:r>
          </a:p>
          <a:p>
            <a:r>
              <a:rPr lang="fr-FR" dirty="0"/>
              <a:t>Au lieu de générer le DOM lui-même comme avec un langage de </a:t>
            </a:r>
            <a:r>
              <a:rPr lang="fr-FR" dirty="0" err="1"/>
              <a:t>templates</a:t>
            </a:r>
            <a:endParaRPr lang="fr-FR" dirty="0"/>
          </a:p>
          <a:p>
            <a:r>
              <a:rPr lang="fr-FR" b="1" dirty="0" err="1"/>
              <a:t>React</a:t>
            </a:r>
            <a:r>
              <a:rPr lang="fr-FR" dirty="0"/>
              <a:t> génère une arborescence d'objets JavaScript en mémoire</a:t>
            </a:r>
          </a:p>
          <a:p>
            <a:r>
              <a:rPr lang="fr-FR" b="1" dirty="0" err="1"/>
              <a:t>React</a:t>
            </a:r>
            <a:r>
              <a:rPr lang="fr-FR" b="1" dirty="0"/>
              <a:t> </a:t>
            </a:r>
            <a:r>
              <a:rPr lang="fr-FR" dirty="0"/>
              <a:t>n'utilise pas de système de </a:t>
            </a:r>
            <a:r>
              <a:rPr lang="fr-FR" dirty="0" err="1"/>
              <a:t>templates</a:t>
            </a:r>
            <a:r>
              <a:rPr lang="fr-FR" dirty="0"/>
              <a:t> et ne fonctionne qu'avec du JavaScript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21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B8F93-0CFA-4183-A489-AD14F001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9" y="5223375"/>
            <a:ext cx="8534400" cy="1507067"/>
          </a:xfrm>
        </p:spPr>
        <p:txBody>
          <a:bodyPr/>
          <a:lstStyle/>
          <a:p>
            <a:r>
              <a:rPr lang="fr-FR" dirty="0"/>
              <a:t>Interaction utilisateur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482008-D935-4CA5-9EF6-3429318BDAD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773414" y="692458"/>
            <a:ext cx="3803068" cy="5690587"/>
          </a:xfrm>
        </p:spPr>
        <p:txBody>
          <a:bodyPr>
            <a:normAutofit/>
          </a:bodyPr>
          <a:lstStyle/>
          <a:p>
            <a:r>
              <a:rPr lang="fr-FR" dirty="0"/>
              <a:t>l’utilisateur clique sur un bouton (1)) </a:t>
            </a:r>
          </a:p>
          <a:p>
            <a:r>
              <a:rPr lang="fr-FR" b="1" dirty="0"/>
              <a:t>événement</a:t>
            </a:r>
            <a:r>
              <a:rPr lang="fr-FR" dirty="0"/>
              <a:t> (2) </a:t>
            </a:r>
          </a:p>
          <a:p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écoute et utilise son </a:t>
            </a:r>
            <a:r>
              <a:rPr lang="fr-FR" b="1" dirty="0"/>
              <a:t>algorithme pour calculer la différence</a:t>
            </a:r>
            <a:r>
              <a:rPr lang="fr-FR" dirty="0"/>
              <a:t> entre le DOM physique et le DOM virtuel (3). Il </a:t>
            </a:r>
            <a:r>
              <a:rPr lang="fr-FR" b="1" dirty="0"/>
              <a:t>génère</a:t>
            </a:r>
            <a:r>
              <a:rPr lang="fr-FR" dirty="0"/>
              <a:t> ainsi un certain nombre d’opérations à effectuer pour </a:t>
            </a:r>
            <a:r>
              <a:rPr lang="fr-FR" b="1" i="1" dirty="0"/>
              <a:t>réconcilier</a:t>
            </a:r>
            <a:r>
              <a:rPr lang="fr-FR" b="1" dirty="0"/>
              <a:t> ces deux états</a:t>
            </a:r>
            <a:r>
              <a:rPr lang="fr-FR" dirty="0"/>
              <a:t>, les synchroniser</a:t>
            </a:r>
          </a:p>
          <a:p>
            <a:r>
              <a:rPr lang="fr-FR" b="1" dirty="0"/>
              <a:t>Applique </a:t>
            </a:r>
            <a:r>
              <a:rPr lang="fr-FR" dirty="0"/>
              <a:t>(4) </a:t>
            </a:r>
            <a:r>
              <a:rPr lang="fr-FR" b="1" dirty="0"/>
              <a:t>ces modificat</a:t>
            </a:r>
            <a:r>
              <a:rPr lang="fr-FR" dirty="0"/>
              <a:t>ions grâce à l’API DOM du navigateur.</a:t>
            </a:r>
          </a:p>
          <a:p>
            <a:endParaRPr lang="fr-FR" dirty="0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9C2CE5CE-5329-4067-A0F9-BB0448B838E6}"/>
              </a:ext>
            </a:extLst>
          </p:cNvPr>
          <p:cNvSpPr/>
          <p:nvPr/>
        </p:nvSpPr>
        <p:spPr>
          <a:xfrm>
            <a:off x="820484" y="291248"/>
            <a:ext cx="1343891" cy="1219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/>
              <a:t>Utilisateur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7F81C582-0903-4AD1-93B2-B02D103A3BFE}"/>
              </a:ext>
            </a:extLst>
          </p:cNvPr>
          <p:cNvSpPr/>
          <p:nvPr/>
        </p:nvSpPr>
        <p:spPr>
          <a:xfrm>
            <a:off x="5394111" y="295757"/>
            <a:ext cx="1343891" cy="1219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/>
              <a:t>Code JS</a:t>
            </a:r>
          </a:p>
          <a:p>
            <a:pPr algn="ctr"/>
            <a:r>
              <a:rPr lang="fr-FR" sz="1300" dirty="0" err="1"/>
              <a:t>React</a:t>
            </a:r>
            <a:endParaRPr lang="fr-FR" sz="1300" dirty="0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0B2C7BE-0785-483C-9F7D-732DE8018495}"/>
              </a:ext>
            </a:extLst>
          </p:cNvPr>
          <p:cNvSpPr/>
          <p:nvPr/>
        </p:nvSpPr>
        <p:spPr>
          <a:xfrm>
            <a:off x="5976738" y="1550829"/>
            <a:ext cx="264263" cy="82896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000D2F2-2AB5-4BBC-B38B-60225B3F0BBD}"/>
              </a:ext>
            </a:extLst>
          </p:cNvPr>
          <p:cNvSpPr/>
          <p:nvPr/>
        </p:nvSpPr>
        <p:spPr>
          <a:xfrm>
            <a:off x="1374816" y="1550829"/>
            <a:ext cx="264263" cy="82896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78135-B746-4343-9982-0895920546D4}"/>
              </a:ext>
            </a:extLst>
          </p:cNvPr>
          <p:cNvSpPr/>
          <p:nvPr/>
        </p:nvSpPr>
        <p:spPr>
          <a:xfrm>
            <a:off x="270437" y="2413245"/>
            <a:ext cx="2512381" cy="2436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FD231-E375-4CAE-87F5-A9812DAB0AF6}"/>
              </a:ext>
            </a:extLst>
          </p:cNvPr>
          <p:cNvSpPr/>
          <p:nvPr/>
        </p:nvSpPr>
        <p:spPr>
          <a:xfrm>
            <a:off x="4837777" y="2452119"/>
            <a:ext cx="2512381" cy="2436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B88C7699-9CAC-45AD-BDEA-5361EC27D17C}"/>
              </a:ext>
            </a:extLst>
          </p:cNvPr>
          <p:cNvSpPr/>
          <p:nvPr/>
        </p:nvSpPr>
        <p:spPr>
          <a:xfrm>
            <a:off x="1279355" y="2505368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AE3CEBA0-9D37-425B-BCD2-493C0181F00E}"/>
              </a:ext>
            </a:extLst>
          </p:cNvPr>
          <p:cNvSpPr/>
          <p:nvPr/>
        </p:nvSpPr>
        <p:spPr>
          <a:xfrm>
            <a:off x="533312" y="334507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10FD501D-2262-4F61-A813-F99DFB8ABD09}"/>
              </a:ext>
            </a:extLst>
          </p:cNvPr>
          <p:cNvSpPr/>
          <p:nvPr/>
        </p:nvSpPr>
        <p:spPr>
          <a:xfrm>
            <a:off x="1242879" y="3384741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C9BE8BAD-9235-4B07-B26F-0FB4FE00687E}"/>
              </a:ext>
            </a:extLst>
          </p:cNvPr>
          <p:cNvSpPr/>
          <p:nvPr/>
        </p:nvSpPr>
        <p:spPr>
          <a:xfrm>
            <a:off x="328136" y="4240737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7E091D95-79F2-4DDA-BFE5-C1F49C32056A}"/>
              </a:ext>
            </a:extLst>
          </p:cNvPr>
          <p:cNvSpPr/>
          <p:nvPr/>
        </p:nvSpPr>
        <p:spPr>
          <a:xfrm>
            <a:off x="932992" y="4238540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70985C03-F23E-429C-B334-6F587CB9B689}"/>
              </a:ext>
            </a:extLst>
          </p:cNvPr>
          <p:cNvSpPr/>
          <p:nvPr/>
        </p:nvSpPr>
        <p:spPr>
          <a:xfrm>
            <a:off x="1962546" y="3338186"/>
            <a:ext cx="443338" cy="534574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DBFD441E-E6EE-4B38-A067-D7B0D39D1661}"/>
              </a:ext>
            </a:extLst>
          </p:cNvPr>
          <p:cNvSpPr/>
          <p:nvPr/>
        </p:nvSpPr>
        <p:spPr>
          <a:xfrm>
            <a:off x="5548492" y="426112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040FF11B-A8AC-45EA-882D-B895D9DD4BED}"/>
              </a:ext>
            </a:extLst>
          </p:cNvPr>
          <p:cNvSpPr/>
          <p:nvPr/>
        </p:nvSpPr>
        <p:spPr>
          <a:xfrm>
            <a:off x="6671683" y="3309762"/>
            <a:ext cx="443338" cy="534574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69D7BC9D-BF78-42FC-A816-04E2060F22DA}"/>
              </a:ext>
            </a:extLst>
          </p:cNvPr>
          <p:cNvSpPr/>
          <p:nvPr/>
        </p:nvSpPr>
        <p:spPr>
          <a:xfrm>
            <a:off x="5914373" y="3331644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4411C4E0-CF91-4004-B40D-6348078FD8DD}"/>
              </a:ext>
            </a:extLst>
          </p:cNvPr>
          <p:cNvSpPr/>
          <p:nvPr/>
        </p:nvSpPr>
        <p:spPr>
          <a:xfrm>
            <a:off x="5192933" y="3330209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41101D25-CD76-462E-94CB-CCF4F17CA815}"/>
              </a:ext>
            </a:extLst>
          </p:cNvPr>
          <p:cNvSpPr/>
          <p:nvPr/>
        </p:nvSpPr>
        <p:spPr>
          <a:xfrm>
            <a:off x="5910714" y="2476365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66D1636C-C78E-4B42-A690-6DF9A75640AB}"/>
              </a:ext>
            </a:extLst>
          </p:cNvPr>
          <p:cNvSpPr/>
          <p:nvPr/>
        </p:nvSpPr>
        <p:spPr>
          <a:xfrm>
            <a:off x="4881049" y="426112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EEAF22E-7AF7-40DC-8F43-E7BF7A62B64B}"/>
              </a:ext>
            </a:extLst>
          </p:cNvPr>
          <p:cNvCxnSpPr/>
          <p:nvPr/>
        </p:nvCxnSpPr>
        <p:spPr>
          <a:xfrm flipH="1">
            <a:off x="1008543" y="3092290"/>
            <a:ext cx="322518" cy="355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9B330C7-E919-48D3-8344-96B6251100A8}"/>
              </a:ext>
            </a:extLst>
          </p:cNvPr>
          <p:cNvCxnSpPr>
            <a:cxnSpLocks/>
          </p:cNvCxnSpPr>
          <p:nvPr/>
        </p:nvCxnSpPr>
        <p:spPr>
          <a:xfrm flipH="1">
            <a:off x="1464879" y="3098871"/>
            <a:ext cx="9810" cy="243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A17B789-BEC8-4673-881A-616E67307033}"/>
              </a:ext>
            </a:extLst>
          </p:cNvPr>
          <p:cNvCxnSpPr>
            <a:cxnSpLocks/>
          </p:cNvCxnSpPr>
          <p:nvPr/>
        </p:nvCxnSpPr>
        <p:spPr>
          <a:xfrm>
            <a:off x="824695" y="3879647"/>
            <a:ext cx="151955" cy="381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370F30-F7C7-4A1E-A045-31DA59822AF9}"/>
              </a:ext>
            </a:extLst>
          </p:cNvPr>
          <p:cNvCxnSpPr>
            <a:cxnSpLocks/>
          </p:cNvCxnSpPr>
          <p:nvPr/>
        </p:nvCxnSpPr>
        <p:spPr>
          <a:xfrm flipH="1">
            <a:off x="443774" y="3885112"/>
            <a:ext cx="200649" cy="3608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C9AC7BD-8846-466B-95F3-78133488496C}"/>
              </a:ext>
            </a:extLst>
          </p:cNvPr>
          <p:cNvCxnSpPr>
            <a:cxnSpLocks/>
          </p:cNvCxnSpPr>
          <p:nvPr/>
        </p:nvCxnSpPr>
        <p:spPr>
          <a:xfrm>
            <a:off x="1732592" y="3068687"/>
            <a:ext cx="285211" cy="269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FF88C93-2007-4DCB-A108-113BFD1436B0}"/>
              </a:ext>
            </a:extLst>
          </p:cNvPr>
          <p:cNvCxnSpPr>
            <a:cxnSpLocks/>
          </p:cNvCxnSpPr>
          <p:nvPr/>
        </p:nvCxnSpPr>
        <p:spPr>
          <a:xfrm flipH="1">
            <a:off x="5593104" y="2933869"/>
            <a:ext cx="317526" cy="378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F60DDBF-4088-4906-8DAF-B0510A8F1734}"/>
              </a:ext>
            </a:extLst>
          </p:cNvPr>
          <p:cNvCxnSpPr>
            <a:cxnSpLocks/>
          </p:cNvCxnSpPr>
          <p:nvPr/>
        </p:nvCxnSpPr>
        <p:spPr>
          <a:xfrm>
            <a:off x="6132383" y="3039942"/>
            <a:ext cx="0" cy="2376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96289AB-BCCC-448E-9BD0-6F8871CFDCC4}"/>
              </a:ext>
            </a:extLst>
          </p:cNvPr>
          <p:cNvCxnSpPr>
            <a:cxnSpLocks/>
          </p:cNvCxnSpPr>
          <p:nvPr/>
        </p:nvCxnSpPr>
        <p:spPr>
          <a:xfrm>
            <a:off x="6429451" y="2996479"/>
            <a:ext cx="222485" cy="2265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ED8F6CE-024B-4D48-9FD2-93295C740F34}"/>
              </a:ext>
            </a:extLst>
          </p:cNvPr>
          <p:cNvCxnSpPr>
            <a:cxnSpLocks/>
          </p:cNvCxnSpPr>
          <p:nvPr/>
        </p:nvCxnSpPr>
        <p:spPr>
          <a:xfrm>
            <a:off x="5432081" y="3900789"/>
            <a:ext cx="318923" cy="337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A37043A-9F46-4447-A1FB-6C74D544EB04}"/>
              </a:ext>
            </a:extLst>
          </p:cNvPr>
          <p:cNvCxnSpPr/>
          <p:nvPr/>
        </p:nvCxnSpPr>
        <p:spPr>
          <a:xfrm flipH="1">
            <a:off x="5001869" y="3885112"/>
            <a:ext cx="322518" cy="355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983E991E-4A62-4024-B6E6-54A356F60490}"/>
              </a:ext>
            </a:extLst>
          </p:cNvPr>
          <p:cNvSpPr txBox="1"/>
          <p:nvPr/>
        </p:nvSpPr>
        <p:spPr>
          <a:xfrm>
            <a:off x="366485" y="1838602"/>
            <a:ext cx="22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Action de l’utilisateur (1)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3C1430-EC4B-4799-9BE8-58AF3B0C819B}"/>
              </a:ext>
            </a:extLst>
          </p:cNvPr>
          <p:cNvSpPr/>
          <p:nvPr/>
        </p:nvSpPr>
        <p:spPr>
          <a:xfrm>
            <a:off x="4924559" y="1780486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Action de l’utilisateur (3)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2AEA72-615D-4D4A-8864-F08798932EA9}"/>
              </a:ext>
            </a:extLst>
          </p:cNvPr>
          <p:cNvSpPr/>
          <p:nvPr/>
        </p:nvSpPr>
        <p:spPr>
          <a:xfrm>
            <a:off x="6762721" y="4438214"/>
            <a:ext cx="97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DOM Virtual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7E0A4C3-F485-499B-8AB7-7467D8A01518}"/>
              </a:ext>
            </a:extLst>
          </p:cNvPr>
          <p:cNvSpPr/>
          <p:nvPr/>
        </p:nvSpPr>
        <p:spPr>
          <a:xfrm rot="10800000" flipV="1">
            <a:off x="2268232" y="4482341"/>
            <a:ext cx="1659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92" name="Flèche : droite 91">
            <a:extLst>
              <a:ext uri="{FF2B5EF4-FFF2-40B4-BE49-F238E27FC236}">
                <a16:creationId xmlns:a16="http://schemas.microsoft.com/office/drawing/2014/main" id="{C0A9AAF3-0E15-4C82-B4EB-8863D945A8F3}"/>
              </a:ext>
            </a:extLst>
          </p:cNvPr>
          <p:cNvSpPr/>
          <p:nvPr/>
        </p:nvSpPr>
        <p:spPr>
          <a:xfrm flipH="1">
            <a:off x="2981397" y="4392349"/>
            <a:ext cx="1541547" cy="33821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BA29F6C8-FDD4-460A-B92A-FC5EF8736BFA}"/>
              </a:ext>
            </a:extLst>
          </p:cNvPr>
          <p:cNvSpPr/>
          <p:nvPr/>
        </p:nvSpPr>
        <p:spPr>
          <a:xfrm rot="10800000" flipH="1">
            <a:off x="3012772" y="3462182"/>
            <a:ext cx="1541547" cy="33821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7DA60EF-3FA0-4B35-8010-CEC79D4A5071}"/>
              </a:ext>
            </a:extLst>
          </p:cNvPr>
          <p:cNvSpPr txBox="1"/>
          <p:nvPr/>
        </p:nvSpPr>
        <p:spPr>
          <a:xfrm>
            <a:off x="2981397" y="3264632"/>
            <a:ext cx="18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Evénement (2)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A38D06E-8D1C-48C5-B456-7CB6CD5B8125}"/>
              </a:ext>
            </a:extLst>
          </p:cNvPr>
          <p:cNvSpPr txBox="1"/>
          <p:nvPr/>
        </p:nvSpPr>
        <p:spPr>
          <a:xfrm>
            <a:off x="2782530" y="4170852"/>
            <a:ext cx="218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Application du diff (4)</a:t>
            </a:r>
          </a:p>
        </p:txBody>
      </p:sp>
    </p:spTree>
    <p:extLst>
      <p:ext uri="{BB962C8B-B14F-4D97-AF65-F5344CB8AC3E}">
        <p14:creationId xmlns:p14="http://schemas.microsoft.com/office/powerpoint/2010/main" val="7770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71041-0AAA-4FE5-8250-B3869365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" y="0"/>
            <a:ext cx="8534400" cy="1507067"/>
          </a:xfrm>
        </p:spPr>
        <p:txBody>
          <a:bodyPr/>
          <a:lstStyle/>
          <a:p>
            <a:r>
              <a:rPr lang="fr-FR" dirty="0"/>
              <a:t>3- Points forts React.JS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A04C0-352B-44E4-B292-BC587CAE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7" y="1507067"/>
            <a:ext cx="8534400" cy="3395545"/>
          </a:xfrm>
        </p:spPr>
        <p:txBody>
          <a:bodyPr/>
          <a:lstStyle/>
          <a:p>
            <a:r>
              <a:rPr lang="fr-FR" dirty="0"/>
              <a:t>DOM virtuel: </a:t>
            </a:r>
          </a:p>
          <a:p>
            <a:pPr marL="0" indent="0">
              <a:buNone/>
            </a:pPr>
            <a:r>
              <a:rPr lang="fr-FR" dirty="0" err="1"/>
              <a:t>React</a:t>
            </a:r>
            <a:r>
              <a:rPr lang="fr-FR" dirty="0"/>
              <a:t> regarde quels changements doivent être apportés dans le DOM et le met à jour en conséquence sans tout recharger à chaque fois (</a:t>
            </a:r>
            <a:r>
              <a:rPr lang="fr-FR" b="1" dirty="0"/>
              <a:t>gains de performance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donne la possibilité de créer vos propres composants qui seront réutilisables plus tard (</a:t>
            </a:r>
            <a:r>
              <a:rPr lang="fr-FR" b="1" dirty="0"/>
              <a:t>gain de productivité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utilise une syntaxe spéciale appelée </a:t>
            </a:r>
            <a:r>
              <a:rPr lang="fr-FR" b="1" dirty="0"/>
              <a:t>JSX</a:t>
            </a:r>
            <a:r>
              <a:rPr lang="fr-FR" dirty="0"/>
              <a:t>, proche de XML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847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1243</TotalTime>
  <Words>376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Wingdings</vt:lpstr>
      <vt:lpstr>Wingdings 3</vt:lpstr>
      <vt:lpstr>Secteur</vt:lpstr>
      <vt:lpstr>Présentation PowerPoint</vt:lpstr>
      <vt:lpstr> </vt:lpstr>
      <vt:lpstr>1- Article &amp; site </vt:lpstr>
      <vt:lpstr>Tendances</vt:lpstr>
      <vt:lpstr>2- qu’est ce que React.JS ? </vt:lpstr>
      <vt:lpstr>2- Fonctionnement </vt:lpstr>
      <vt:lpstr>Fonctionnement </vt:lpstr>
      <vt:lpstr>Interaction utilisateur react</vt:lpstr>
      <vt:lpstr>3- Points forts React.JS</vt:lpstr>
      <vt:lpstr>Qui utilise react.js?</vt:lpstr>
      <vt:lpstr>6- Démonstration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wahibabouzekri@hotmail.fr</dc:creator>
  <cp:lastModifiedBy>wahibabouzekri@hotmail.fr</cp:lastModifiedBy>
  <cp:revision>52</cp:revision>
  <dcterms:created xsi:type="dcterms:W3CDTF">2018-11-24T14:22:41Z</dcterms:created>
  <dcterms:modified xsi:type="dcterms:W3CDTF">2018-11-29T15:32:38Z</dcterms:modified>
</cp:coreProperties>
</file>