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1" r:id="rId4"/>
    <p:sldId id="352" r:id="rId5"/>
    <p:sldId id="276" r:id="rId6"/>
    <p:sldId id="316" r:id="rId7"/>
    <p:sldId id="350" r:id="rId8"/>
    <p:sldId id="313" r:id="rId9"/>
    <p:sldId id="314" r:id="rId10"/>
    <p:sldId id="315" r:id="rId11"/>
    <p:sldId id="302" r:id="rId12"/>
    <p:sldId id="303" r:id="rId13"/>
    <p:sldId id="291" r:id="rId14"/>
    <p:sldId id="347" r:id="rId15"/>
    <p:sldId id="325" r:id="rId16"/>
    <p:sldId id="326" r:id="rId17"/>
    <p:sldId id="327" r:id="rId18"/>
    <p:sldId id="328" r:id="rId19"/>
    <p:sldId id="329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8" r:id="rId28"/>
    <p:sldId id="307" r:id="rId29"/>
    <p:sldId id="284" r:id="rId30"/>
    <p:sldId id="293" r:id="rId31"/>
    <p:sldId id="297" r:id="rId32"/>
    <p:sldId id="308" r:id="rId33"/>
    <p:sldId id="333" r:id="rId34"/>
    <p:sldId id="268" r:id="rId35"/>
    <p:sldId id="294" r:id="rId36"/>
    <p:sldId id="298" r:id="rId37"/>
    <p:sldId id="309" r:id="rId38"/>
    <p:sldId id="295" r:id="rId39"/>
    <p:sldId id="286" r:id="rId40"/>
    <p:sldId id="299" r:id="rId41"/>
    <p:sldId id="310" r:id="rId42"/>
    <p:sldId id="285" r:id="rId43"/>
    <p:sldId id="296" r:id="rId44"/>
    <p:sldId id="300" r:id="rId45"/>
    <p:sldId id="311" r:id="rId46"/>
    <p:sldId id="304" r:id="rId47"/>
    <p:sldId id="305" r:id="rId48"/>
    <p:sldId id="306" r:id="rId49"/>
    <p:sldId id="349" r:id="rId50"/>
    <p:sldId id="344" r:id="rId51"/>
    <p:sldId id="345" r:id="rId52"/>
    <p:sldId id="26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74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DD715-A277-43F8-A392-F5C8A170D1F3}" type="doc">
      <dgm:prSet loTypeId="urn:microsoft.com/office/officeart/2005/8/layout/pyramid1" loCatId="pyramid" qsTypeId="urn:microsoft.com/office/officeart/2005/8/quickstyle/3d2" qsCatId="3D" csTypeId="urn:microsoft.com/office/officeart/2005/8/colors/colorful5" csCatId="colorful" phldr="1"/>
      <dgm:spPr/>
    </dgm:pt>
    <dgm:pt modelId="{3D6E10B0-DA38-4173-B129-D75F3ADEAFC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Solution Design</a:t>
          </a:r>
          <a:endParaRPr lang="en-US" dirty="0">
            <a:solidFill>
              <a:schemeClr val="bg1"/>
            </a:solidFill>
          </a:endParaRPr>
        </a:p>
      </dgm:t>
    </dgm:pt>
    <dgm:pt modelId="{44EE9E36-810E-4825-AAF4-BB20816F0FC3}" type="parTrans" cxnId="{535867BD-0BC5-45EB-8C23-A373905D31A6}">
      <dgm:prSet/>
      <dgm:spPr/>
      <dgm:t>
        <a:bodyPr/>
        <a:lstStyle/>
        <a:p>
          <a:endParaRPr lang="en-US"/>
        </a:p>
      </dgm:t>
    </dgm:pt>
    <dgm:pt modelId="{67CD7F0C-2D0F-4476-9555-71B574F4888C}" type="sibTrans" cxnId="{535867BD-0BC5-45EB-8C23-A373905D31A6}">
      <dgm:prSet/>
      <dgm:spPr/>
      <dgm:t>
        <a:bodyPr/>
        <a:lstStyle/>
        <a:p>
          <a:endParaRPr lang="en-US"/>
        </a:p>
      </dgm:t>
    </dgm:pt>
    <dgm:pt modelId="{4E740313-4EC0-45F3-85B6-DFC56214802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 Architecture</a:t>
          </a:r>
          <a:endParaRPr lang="en-US" dirty="0">
            <a:solidFill>
              <a:schemeClr val="tx1"/>
            </a:solidFill>
          </a:endParaRPr>
        </a:p>
      </dgm:t>
    </dgm:pt>
    <dgm:pt modelId="{B943129F-2DB6-4833-8AE3-A9AF3FB5B211}" type="parTrans" cxnId="{2301CAF8-9ED9-4523-A9DF-F03B7DBCF782}">
      <dgm:prSet/>
      <dgm:spPr/>
      <dgm:t>
        <a:bodyPr/>
        <a:lstStyle/>
        <a:p>
          <a:endParaRPr lang="en-US"/>
        </a:p>
      </dgm:t>
    </dgm:pt>
    <dgm:pt modelId="{FF1530C3-40A0-4ED8-A554-0197F994E91B}" type="sibTrans" cxnId="{2301CAF8-9ED9-4523-A9DF-F03B7DBCF782}">
      <dgm:prSet/>
      <dgm:spPr/>
      <dgm:t>
        <a:bodyPr/>
        <a:lstStyle/>
        <a:p>
          <a:endParaRPr lang="en-US"/>
        </a:p>
      </dgm:t>
    </dgm:pt>
    <dgm:pt modelId="{15B1BAB1-35AC-40F6-B5FB-BA91434606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Software Construction</a:t>
          </a:r>
          <a:endParaRPr lang="en-US" dirty="0">
            <a:solidFill>
              <a:schemeClr val="tx1"/>
            </a:solidFill>
          </a:endParaRPr>
        </a:p>
      </dgm:t>
    </dgm:pt>
    <dgm:pt modelId="{B1F4E97E-6F79-4682-BDE3-0A01C96A4600}" type="parTrans" cxnId="{BAF53839-8488-421F-8E5F-A15A388E1916}">
      <dgm:prSet/>
      <dgm:spPr/>
      <dgm:t>
        <a:bodyPr/>
        <a:lstStyle/>
        <a:p>
          <a:endParaRPr lang="en-US"/>
        </a:p>
      </dgm:t>
    </dgm:pt>
    <dgm:pt modelId="{93179389-6F86-494A-B8E4-2383BA321B9A}" type="sibTrans" cxnId="{BAF53839-8488-421F-8E5F-A15A388E1916}">
      <dgm:prSet/>
      <dgm:spPr/>
      <dgm:t>
        <a:bodyPr/>
        <a:lstStyle/>
        <a:p>
          <a:endParaRPr lang="en-US"/>
        </a:p>
      </dgm:t>
    </dgm:pt>
    <dgm:pt modelId="{7B32545A-50F1-4DAF-B29F-AA3868699341}" type="pres">
      <dgm:prSet presAssocID="{371DD715-A277-43F8-A392-F5C8A170D1F3}" presName="Name0" presStyleCnt="0">
        <dgm:presLayoutVars>
          <dgm:dir/>
          <dgm:animLvl val="lvl"/>
          <dgm:resizeHandles val="exact"/>
        </dgm:presLayoutVars>
      </dgm:prSet>
      <dgm:spPr/>
    </dgm:pt>
    <dgm:pt modelId="{6F730215-8586-4EFF-BE7F-8EA3B75878E0}" type="pres">
      <dgm:prSet presAssocID="{3D6E10B0-DA38-4173-B129-D75F3ADEAFCE}" presName="Name8" presStyleCnt="0"/>
      <dgm:spPr/>
    </dgm:pt>
    <dgm:pt modelId="{CDC561A2-855D-4A09-B68D-D99CFA051007}" type="pres">
      <dgm:prSet presAssocID="{3D6E10B0-DA38-4173-B129-D75F3ADEAFCE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7C6CE-3843-4F21-898B-CE98A1D58742}" type="pres">
      <dgm:prSet presAssocID="{3D6E10B0-DA38-4173-B129-D75F3ADEAF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DAAC4-E89F-468D-873E-D8F74853F6D5}" type="pres">
      <dgm:prSet presAssocID="{4E740313-4EC0-45F3-85B6-DFC562148024}" presName="Name8" presStyleCnt="0"/>
      <dgm:spPr/>
    </dgm:pt>
    <dgm:pt modelId="{5F2A9147-1315-48AC-B2CA-D3AAFA1B4AE9}" type="pres">
      <dgm:prSet presAssocID="{4E740313-4EC0-45F3-85B6-DFC56214802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445C3-09BC-4B9D-83F4-2ADE64BEA6EF}" type="pres">
      <dgm:prSet presAssocID="{4E740313-4EC0-45F3-85B6-DFC5621480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09E39-E96F-4928-BD63-FF9C7E721930}" type="pres">
      <dgm:prSet presAssocID="{15B1BAB1-35AC-40F6-B5FB-BA9143460614}" presName="Name8" presStyleCnt="0"/>
      <dgm:spPr/>
    </dgm:pt>
    <dgm:pt modelId="{30E725AF-4566-4D9D-91F6-5C78B60EA288}" type="pres">
      <dgm:prSet presAssocID="{15B1BAB1-35AC-40F6-B5FB-BA914346061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C8D2C-7535-4BA7-9F96-A4E1A09C5A4C}" type="pres">
      <dgm:prSet presAssocID="{15B1BAB1-35AC-40F6-B5FB-BA91434606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71FD35-A462-40C0-823F-0018760B3CC2}" type="presOf" srcId="{4E740313-4EC0-45F3-85B6-DFC562148024}" destId="{6BA445C3-09BC-4B9D-83F4-2ADE64BEA6EF}" srcOrd="1" destOrd="0" presId="urn:microsoft.com/office/officeart/2005/8/layout/pyramid1"/>
    <dgm:cxn modelId="{E75BFB89-24C8-4DE1-AE3C-57E5A627ADF0}" type="presOf" srcId="{4E740313-4EC0-45F3-85B6-DFC562148024}" destId="{5F2A9147-1315-48AC-B2CA-D3AAFA1B4AE9}" srcOrd="0" destOrd="0" presId="urn:microsoft.com/office/officeart/2005/8/layout/pyramid1"/>
    <dgm:cxn modelId="{5F84E40D-97C2-4803-9C5C-EEA459061169}" type="presOf" srcId="{371DD715-A277-43F8-A392-F5C8A170D1F3}" destId="{7B32545A-50F1-4DAF-B29F-AA3868699341}" srcOrd="0" destOrd="0" presId="urn:microsoft.com/office/officeart/2005/8/layout/pyramid1"/>
    <dgm:cxn modelId="{D2CF9AAB-1E77-46BB-BA80-F8010999444F}" type="presOf" srcId="{15B1BAB1-35AC-40F6-B5FB-BA9143460614}" destId="{30E725AF-4566-4D9D-91F6-5C78B60EA288}" srcOrd="0" destOrd="0" presId="urn:microsoft.com/office/officeart/2005/8/layout/pyramid1"/>
    <dgm:cxn modelId="{2301CAF8-9ED9-4523-A9DF-F03B7DBCF782}" srcId="{371DD715-A277-43F8-A392-F5C8A170D1F3}" destId="{4E740313-4EC0-45F3-85B6-DFC562148024}" srcOrd="1" destOrd="0" parTransId="{B943129F-2DB6-4833-8AE3-A9AF3FB5B211}" sibTransId="{FF1530C3-40A0-4ED8-A554-0197F994E91B}"/>
    <dgm:cxn modelId="{377A241A-F76D-483F-8282-2038717D25F1}" type="presOf" srcId="{3D6E10B0-DA38-4173-B129-D75F3ADEAFCE}" destId="{FD77C6CE-3843-4F21-898B-CE98A1D58742}" srcOrd="1" destOrd="0" presId="urn:microsoft.com/office/officeart/2005/8/layout/pyramid1"/>
    <dgm:cxn modelId="{BAF53839-8488-421F-8E5F-A15A388E1916}" srcId="{371DD715-A277-43F8-A392-F5C8A170D1F3}" destId="{15B1BAB1-35AC-40F6-B5FB-BA9143460614}" srcOrd="2" destOrd="0" parTransId="{B1F4E97E-6F79-4682-BDE3-0A01C96A4600}" sibTransId="{93179389-6F86-494A-B8E4-2383BA321B9A}"/>
    <dgm:cxn modelId="{27FDA5B6-274F-4923-BA29-09FF6AF77C54}" type="presOf" srcId="{3D6E10B0-DA38-4173-B129-D75F3ADEAFCE}" destId="{CDC561A2-855D-4A09-B68D-D99CFA051007}" srcOrd="0" destOrd="0" presId="urn:microsoft.com/office/officeart/2005/8/layout/pyramid1"/>
    <dgm:cxn modelId="{FFC2EDF9-77D6-4538-A541-64737007D6BF}" type="presOf" srcId="{15B1BAB1-35AC-40F6-B5FB-BA9143460614}" destId="{95CC8D2C-7535-4BA7-9F96-A4E1A09C5A4C}" srcOrd="1" destOrd="0" presId="urn:microsoft.com/office/officeart/2005/8/layout/pyramid1"/>
    <dgm:cxn modelId="{535867BD-0BC5-45EB-8C23-A373905D31A6}" srcId="{371DD715-A277-43F8-A392-F5C8A170D1F3}" destId="{3D6E10B0-DA38-4173-B129-D75F3ADEAFCE}" srcOrd="0" destOrd="0" parTransId="{44EE9E36-810E-4825-AAF4-BB20816F0FC3}" sibTransId="{67CD7F0C-2D0F-4476-9555-71B574F4888C}"/>
    <dgm:cxn modelId="{5E994CD4-0CE2-4994-B1B3-C8A6AFA93BDF}" type="presParOf" srcId="{7B32545A-50F1-4DAF-B29F-AA3868699341}" destId="{6F730215-8586-4EFF-BE7F-8EA3B75878E0}" srcOrd="0" destOrd="0" presId="urn:microsoft.com/office/officeart/2005/8/layout/pyramid1"/>
    <dgm:cxn modelId="{0F254EB1-6CD5-430D-B86D-8BAA6A7E7B97}" type="presParOf" srcId="{6F730215-8586-4EFF-BE7F-8EA3B75878E0}" destId="{CDC561A2-855D-4A09-B68D-D99CFA051007}" srcOrd="0" destOrd="0" presId="urn:microsoft.com/office/officeart/2005/8/layout/pyramid1"/>
    <dgm:cxn modelId="{CDFA088C-A584-403F-BCCE-306230DB55AC}" type="presParOf" srcId="{6F730215-8586-4EFF-BE7F-8EA3B75878E0}" destId="{FD77C6CE-3843-4F21-898B-CE98A1D58742}" srcOrd="1" destOrd="0" presId="urn:microsoft.com/office/officeart/2005/8/layout/pyramid1"/>
    <dgm:cxn modelId="{10AC4243-E566-4541-8F32-5849759F864C}" type="presParOf" srcId="{7B32545A-50F1-4DAF-B29F-AA3868699341}" destId="{560DAAC4-E89F-468D-873E-D8F74853F6D5}" srcOrd="1" destOrd="0" presId="urn:microsoft.com/office/officeart/2005/8/layout/pyramid1"/>
    <dgm:cxn modelId="{D613E8A2-3491-41A0-9E00-54D08E14F4C9}" type="presParOf" srcId="{560DAAC4-E89F-468D-873E-D8F74853F6D5}" destId="{5F2A9147-1315-48AC-B2CA-D3AAFA1B4AE9}" srcOrd="0" destOrd="0" presId="urn:microsoft.com/office/officeart/2005/8/layout/pyramid1"/>
    <dgm:cxn modelId="{B96162D3-B7EB-40C0-B207-CAE320C3C86E}" type="presParOf" srcId="{560DAAC4-E89F-468D-873E-D8F74853F6D5}" destId="{6BA445C3-09BC-4B9D-83F4-2ADE64BEA6EF}" srcOrd="1" destOrd="0" presId="urn:microsoft.com/office/officeart/2005/8/layout/pyramid1"/>
    <dgm:cxn modelId="{E2492135-B2F1-4D9D-849D-59F22DB5EF7A}" type="presParOf" srcId="{7B32545A-50F1-4DAF-B29F-AA3868699341}" destId="{F9A09E39-E96F-4928-BD63-FF9C7E721930}" srcOrd="2" destOrd="0" presId="urn:microsoft.com/office/officeart/2005/8/layout/pyramid1"/>
    <dgm:cxn modelId="{DC132BE7-E49C-40BA-A2C2-FD97518E294F}" type="presParOf" srcId="{F9A09E39-E96F-4928-BD63-FF9C7E721930}" destId="{30E725AF-4566-4D9D-91F6-5C78B60EA288}" srcOrd="0" destOrd="0" presId="urn:microsoft.com/office/officeart/2005/8/layout/pyramid1"/>
    <dgm:cxn modelId="{3A0957C4-6D40-475F-BF0A-7B41BB233CE9}" type="presParOf" srcId="{F9A09E39-E96F-4928-BD63-FF9C7E721930}" destId="{95CC8D2C-7535-4BA7-9F96-A4E1A09C5A4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561A2-855D-4A09-B68D-D99CFA051007}">
      <dsp:nvSpPr>
        <dsp:cNvPr id="0" name=""/>
        <dsp:cNvSpPr/>
      </dsp:nvSpPr>
      <dsp:spPr>
        <a:xfrm>
          <a:off x="2438399" y="0"/>
          <a:ext cx="2438400" cy="1397000"/>
        </a:xfrm>
        <a:prstGeom prst="trapezoid">
          <a:avLst>
            <a:gd name="adj" fmla="val 8727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bg1"/>
              </a:solidFill>
            </a:rPr>
            <a:t>Solution Design</a:t>
          </a:r>
          <a:endParaRPr lang="en-US" sz="4500" kern="1200" dirty="0">
            <a:solidFill>
              <a:schemeClr val="bg1"/>
            </a:solidFill>
          </a:endParaRPr>
        </a:p>
      </dsp:txBody>
      <dsp:txXfrm>
        <a:off x="2438399" y="0"/>
        <a:ext cx="2438400" cy="1397000"/>
      </dsp:txXfrm>
    </dsp:sp>
    <dsp:sp modelId="{5F2A9147-1315-48AC-B2CA-D3AAFA1B4AE9}">
      <dsp:nvSpPr>
        <dsp:cNvPr id="0" name=""/>
        <dsp:cNvSpPr/>
      </dsp:nvSpPr>
      <dsp:spPr>
        <a:xfrm>
          <a:off x="1219199" y="1397000"/>
          <a:ext cx="4876800" cy="1397000"/>
        </a:xfrm>
        <a:prstGeom prst="trapezoid">
          <a:avLst>
            <a:gd name="adj" fmla="val 87273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Software Architecture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2072639" y="1397000"/>
        <a:ext cx="3169920" cy="1397000"/>
      </dsp:txXfrm>
    </dsp:sp>
    <dsp:sp modelId="{30E725AF-4566-4D9D-91F6-5C78B60EA288}">
      <dsp:nvSpPr>
        <dsp:cNvPr id="0" name=""/>
        <dsp:cNvSpPr/>
      </dsp:nvSpPr>
      <dsp:spPr>
        <a:xfrm>
          <a:off x="0" y="2794000"/>
          <a:ext cx="7315200" cy="1397000"/>
        </a:xfrm>
        <a:prstGeom prst="trapezoid">
          <a:avLst>
            <a:gd name="adj" fmla="val 87273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Software Construction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1280159" y="2794000"/>
        <a:ext cx="4754880" cy="13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914400"/>
            <a:ext cx="5111750" cy="24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1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6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6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0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95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40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22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1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Kansas City Developer Conference 2011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848600" y="152400"/>
            <a:ext cx="990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6/25/2011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76" y="228600"/>
            <a:ext cx="794356" cy="7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C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5419-5F40-4808-85D2-BBA8FF6ACB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1D47-1353-4C49-A218-E25FD1E0D0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nchmarklearning.com/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4.gif"/><Relationship Id="rId3" Type="http://schemas.openxmlformats.org/officeDocument/2006/relationships/image" Target="../media/image3.jpeg"/><Relationship Id="rId21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8.gif"/><Relationship Id="rId17" Type="http://schemas.openxmlformats.org/officeDocument/2006/relationships/image" Target="../media/image13.png"/><Relationship Id="rId2" Type="http://schemas.openxmlformats.org/officeDocument/2006/relationships/hyperlink" Target="http://www.architectnow.net/" TargetMode="External"/><Relationship Id="rId16" Type="http://schemas.openxmlformats.org/officeDocument/2006/relationships/image" Target="../media/image12.png"/><Relationship Id="rId20" Type="http://schemas.openxmlformats.org/officeDocument/2006/relationships/hyperlink" Target="http://adventuretechgroup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telerik.com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5" Type="http://schemas.openxmlformats.org/officeDocument/2006/relationships/image" Target="../media/image11.jpeg"/><Relationship Id="rId10" Type="http://schemas.openxmlformats.org/officeDocument/2006/relationships/hyperlink" Target="http://www.jccc.edu/" TargetMode="External"/><Relationship Id="rId19" Type="http://schemas.openxmlformats.org/officeDocument/2006/relationships/image" Target="../media/image15.jpeg"/><Relationship Id="rId4" Type="http://schemas.openxmlformats.org/officeDocument/2006/relationships/hyperlink" Target="http://www.microsoft.com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jpe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Implementation Patterns and Considerations in .NET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ution_s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000" y="1733550"/>
            <a:ext cx="5080000" cy="339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057400" y="3634026"/>
            <a:ext cx="49351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Beta Presentation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ution_s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2000" y="1733550"/>
            <a:ext cx="5080000" cy="3390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353985" y="3634026"/>
            <a:ext cx="4427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Opinions Ahead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05000"/>
            <a:ext cx="8229600" cy="4495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Concepts Behind DDD (as needed)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Concerns for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Building Blocks in C#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General DDD Coding Anti-Patterns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aseline="0" dirty="0" smtClean="0">
                <a:solidFill>
                  <a:schemeClr val="bg1">
                    <a:lumMod val="85000"/>
                  </a:schemeClr>
                </a:solidFill>
              </a:rPr>
              <a:t>Domain Entities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 Value Objects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aseline="0" dirty="0" smtClean="0">
                <a:solidFill>
                  <a:schemeClr val="bg1">
                    <a:lumMod val="85000"/>
                  </a:schemeClr>
                </a:solidFill>
              </a:rPr>
              <a:t>Domain Repositories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 Services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Domain Validation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Discussion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DDD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Patterns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Once: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it’s a fluke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twice: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its coincidence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three times: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it’s a pattern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Discovered (observed),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Invented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Except for their name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Elevate effectiveness of our communication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‘shorthand’ for more complex ideas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Only effective if we all agree on the semantic meaning of the elements of the Pattern Language!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042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Pattern Language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362200"/>
          <a:ext cx="7315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934200" y="3733800"/>
            <a:ext cx="1981200" cy="1143000"/>
          </a:xfrm>
          <a:prstGeom prst="wedgeRoundRectCallout">
            <a:avLst>
              <a:gd name="adj1" fmla="val -70013"/>
              <a:gd name="adj2" fmla="val 13725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GOF Design Patterns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" y="2743200"/>
            <a:ext cx="1981200" cy="1143000"/>
          </a:xfrm>
          <a:prstGeom prst="wedgeRoundRectCallout">
            <a:avLst>
              <a:gd name="adj1" fmla="val 89634"/>
              <a:gd name="adj2" fmla="val 101188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Fowler POEAA</a:t>
            </a:r>
            <a:endParaRPr lang="en-US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48400" y="1905000"/>
            <a:ext cx="1981200" cy="1143000"/>
          </a:xfrm>
          <a:prstGeom prst="wedgeRoundRectCallout">
            <a:avLst>
              <a:gd name="adj1" fmla="val -121463"/>
              <a:gd name="adj2" fmla="val 6381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Evans DDD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47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The Premise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Writing software is actually straightforward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Determining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what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to write is hard!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Key to success is understanding the Problem Domain intimately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words we choose to express concepts matter and convey rich meaning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Developers and Business People move in different worlds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languages to express our ideas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  R  I  C  T  I  O  N  ! ! !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What if we all spoke the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same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language?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Our common language would be…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ubiquitous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 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51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Ubiquitous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Used everywhere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classes, methods, variables, etc.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Even in Tests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Behavior-Driven Development!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Conversing using the language enables…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‘Solution smells’ detected by Domain Experts</a:t>
            </a:r>
            <a:endParaRPr lang="en-US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Discovery of new domain concepts by developers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85000"/>
                  </a:schemeClr>
                </a:solidFill>
              </a:rPr>
              <a:t>Shared learning by all involved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0353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Organizing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Aggregate Roots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Bounded Contexts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Context Maps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Anti-Corruption Layers</a:t>
            </a:r>
          </a:p>
        </p:txBody>
      </p:sp>
    </p:spTree>
    <p:extLst>
      <p:ext uri="{BB962C8B-B14F-4D97-AF65-F5344CB8AC3E}">
        <p14:creationId xmlns:p14="http://schemas.microsoft.com/office/powerpoint/2010/main" val="35572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http://kcdc.info/wp-content/uploads/2011/03/Logo-7_reasonably_smal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2784"/>
            <a:ext cx="1693416" cy="169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We want to thank the sponsors of KCDC. Without them, none of this would be possible.</a:t>
            </a:r>
            <a:endParaRPr lang="en-US" sz="150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31" name="Picture 7" descr="http://kcdc.info/wp-content/uploads/2011/03/mslogo-1-300x49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803333" cy="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kcdc.info/wp-content/uploads/2011/03/telerikLogo-web-225x90px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95" y="914400"/>
            <a:ext cx="2780305" cy="111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kcdc.info/wp-content/uploads/2011/03/Benchmark-Learning-RGB-300x51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81" y="2209800"/>
            <a:ext cx="3371819" cy="5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kcdc.info/wp-content/uploads/2011/06/JCCC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1000"/>
            <a:ext cx="1682139" cy="16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kcdc.info/wp-content/uploads/2011/04/TriCom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49" y="4333009"/>
            <a:ext cx="1463386" cy="84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kcdc.info/wp-content/uploads/2011/04/centriq_small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4340884"/>
            <a:ext cx="1733550" cy="7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kcdc.info/wp-content/uploads/2011/05/paige_color_logo_JPE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9" y="4372712"/>
            <a:ext cx="1542776" cy="7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cdc.info/wp-content/uploads/2011/05/dstsystems_red-black_jpg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49" y="4216803"/>
            <a:ext cx="1060451" cy="95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kcdc.info/wp-content/uploads/2011/03/GrapeCIty-PowerTools-logo-150-P-and-Red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36" y="5635336"/>
            <a:ext cx="1298864" cy="12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kcdc.info/wp-content/uploads/2011/03/Typemock_200x52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57900"/>
            <a:ext cx="190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kcdc.info/wp-content/uploads/2011/05/componentone_logo_vert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15" y="5942025"/>
            <a:ext cx="1180785" cy="7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kcdc.info/wp-content/uploads/2011/06/UMB-COM_color_rgb_JPG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055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kcdc.info/wp-content/uploads/2011/03/AdventureTech-Logo-Web.png">
            <a:hlinkClick r:id="rId20" tooltip="AdventureTech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5" y="2067224"/>
            <a:ext cx="1620945" cy="15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0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</a:rPr>
              <a:t>Thanks to Our Sponsors</a:t>
            </a:r>
            <a:endParaRPr lang="en-US" sz="44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54980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Product Sponsors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745468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Silver Sponsors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33400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Gold Sponsors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4" y="2468197"/>
            <a:ext cx="2111891" cy="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Aggregate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419600" cy="4068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‘Parent Entity’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Controls all access to children objects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Simplifies interaction with complex object graphs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‘Gateway’ to richer objects</a:t>
            </a:r>
          </a:p>
        </p:txBody>
      </p:sp>
      <p:pic>
        <p:nvPicPr>
          <p:cNvPr id="4" name="Picture 3" descr="secure_roo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28800"/>
            <a:ext cx="3429000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618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intball-t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22" y="1600200"/>
            <a:ext cx="4702878" cy="39492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storage_ta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76550"/>
            <a:ext cx="5715000" cy="3905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114800" cy="4068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Semantic Meaning is all about Context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Bounded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Context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810000" cy="4068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When we need to communicate across Bounded Contexts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Translation of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ideas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Not always bi-directional</a:t>
            </a:r>
          </a:p>
        </p:txBody>
      </p:sp>
      <p:pic>
        <p:nvPicPr>
          <p:cNvPr id="4" name="Picture 3" descr="context_map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209800"/>
            <a:ext cx="5055326" cy="3276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134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Anti-Corruption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962400" cy="4068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Protect your self from the Big Ball of Mud!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Isolate the parts of your system that change from the parts that are stable!</a:t>
            </a:r>
          </a:p>
        </p:txBody>
      </p:sp>
      <p:pic>
        <p:nvPicPr>
          <p:cNvPr id="4" name="Picture 3" descr="0715mud-day-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133600"/>
            <a:ext cx="2905125" cy="43611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8094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66800" y="2057400"/>
            <a:ext cx="6934200" cy="4495800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l-Driven-Design Graphic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6248400" cy="4284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Model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3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2133600"/>
            <a:ext cx="6934200" cy="4495800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rategic Design Graphic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2" y="2286000"/>
            <a:ext cx="6397087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Organizing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DDD: Model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Entities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 Objects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Repositories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Services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454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3" name="Picture 2" descr="fingerprint-thumb34650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2057400"/>
            <a:ext cx="3733800" cy="3733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/>
          <a:lstStyle/>
          <a:p>
            <a:r>
              <a:rPr lang="en-US" dirty="0" smtClean="0"/>
              <a:t>Coding DDD Entities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Identity Equality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Objects are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just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reference-equal by default in .NET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IEquatable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lvl="2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Identity Comparison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Control of Access to Children Objects within the aggregate</a:t>
            </a:r>
          </a:p>
          <a:p>
            <a:pPr lvl="1"/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Customer.AddOrder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theOrder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Customer.RemoveOrder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theOrder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600" i="1" dirty="0" smtClean="0">
                <a:solidFill>
                  <a:schemeClr val="bg1">
                    <a:lumMod val="85000"/>
                  </a:schemeClr>
                </a:solidFill>
              </a:rPr>
              <a:t>Not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Customer.Orders.Add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theOrder</a:t>
            </a:r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Infrastructure-Ignorant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Persistent-Ignorant, UI-Ignorant,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with DDD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 we expose Identity value as a property?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Isn’t that a persistence-concern?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Providing a setter means the ‘identity’ of my entity can be changed by something external to it (bad!)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Are General Property Setters/Getters a smell?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Means your domain is trending towards DTO-hell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Entities as property-containers for data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85000"/>
                  </a:schemeClr>
                </a:solidFill>
              </a:rPr>
              <a:t>Non-Meaningful names for things!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suck?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me (and the world) know!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http://spkr8.com/t/7865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4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Entities in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Value Objects</a:t>
            </a:r>
            <a:endParaRPr lang="en-US" dirty="0"/>
          </a:p>
        </p:txBody>
      </p:sp>
      <p:pic>
        <p:nvPicPr>
          <p:cNvPr id="3" name="Picture 2" descr="address post - bronze application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1905000"/>
            <a:ext cx="2285429" cy="4724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dollar-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066800"/>
            <a:ext cx="1923203" cy="2247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2438400"/>
            <a:ext cx="4267200" cy="3200400"/>
          </a:xfrm>
          <a:prstGeom prst="roundRect">
            <a:avLst>
              <a:gd name="adj" fmla="val 843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public class Customer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Id { get; set;}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Firstname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Lastname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BuildingNumber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string Street {get; set;}</a:t>
            </a:r>
          </a:p>
          <a:p>
            <a:r>
              <a:rPr lang="en-US" dirty="0" smtClean="0"/>
              <a:t>  public string City {get; set;}</a:t>
            </a:r>
          </a:p>
          <a:p>
            <a:r>
              <a:rPr lang="en-US" dirty="0" smtClean="0"/>
              <a:t>  public string State {get; set;}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PostalCode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DDD: Entities and Value Objects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05400" y="1981200"/>
            <a:ext cx="3733800" cy="1600200"/>
          </a:xfrm>
          <a:prstGeom prst="roundRect">
            <a:avLst>
              <a:gd name="adj" fmla="val 1333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public class Name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Firstname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Lastname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2286000"/>
            <a:ext cx="4495800" cy="2514600"/>
          </a:xfrm>
          <a:prstGeom prst="roundRect">
            <a:avLst>
              <a:gd name="adj" fmla="val 84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public class Customer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Id { get; set;}</a:t>
            </a:r>
          </a:p>
          <a:p>
            <a:r>
              <a:rPr lang="en-US" dirty="0" smtClean="0"/>
              <a:t>  public Name </a:t>
            </a:r>
            <a:r>
              <a:rPr lang="en-US" dirty="0" err="1" smtClean="0"/>
              <a:t>FullName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Address </a:t>
            </a:r>
            <a:r>
              <a:rPr lang="en-US" dirty="0" err="1" smtClean="0"/>
              <a:t>ShippingAddress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Address </a:t>
            </a:r>
            <a:r>
              <a:rPr lang="en-US" dirty="0" err="1" smtClean="0"/>
              <a:t>BillingAddress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4343400"/>
            <a:ext cx="3886200" cy="2362200"/>
          </a:xfrm>
          <a:prstGeom prst="roundRect">
            <a:avLst>
              <a:gd name="adj" fmla="val 1333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public class Address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BuildingNumber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  public string Street {get; set;}</a:t>
            </a:r>
          </a:p>
          <a:p>
            <a:r>
              <a:rPr lang="en-US" dirty="0" smtClean="0"/>
              <a:t>  public string City {get; set;}</a:t>
            </a:r>
          </a:p>
          <a:p>
            <a:r>
              <a:rPr lang="en-US" dirty="0" smtClean="0"/>
              <a:t>  public string State {get; set;}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PostalCode</a:t>
            </a:r>
            <a:r>
              <a:rPr lang="en-US" dirty="0" smtClean="0"/>
              <a:t> {get; set;}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2819400" y="3886200"/>
            <a:ext cx="1981200" cy="2743200"/>
          </a:xfrm>
          <a:prstGeom prst="bentUpArrow">
            <a:avLst>
              <a:gd name="adj1" fmla="val 13453"/>
              <a:gd name="adj2" fmla="val 14570"/>
              <a:gd name="adj3" fmla="val 1749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4495800" y="3733800"/>
            <a:ext cx="2133600" cy="762000"/>
          </a:xfrm>
          <a:prstGeom prst="bentUpArrow">
            <a:avLst>
              <a:gd name="adj1" fmla="val 31158"/>
              <a:gd name="adj2" fmla="val 28340"/>
              <a:gd name="adj3" fmla="val 3421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rot="5400000" flipH="1">
            <a:off x="3124200" y="1295400"/>
            <a:ext cx="1143000" cy="3124200"/>
          </a:xfrm>
          <a:prstGeom prst="bentUpArrow">
            <a:avLst>
              <a:gd name="adj1" fmla="val 20666"/>
              <a:gd name="adj2" fmla="val 19815"/>
              <a:gd name="adj3" fmla="val 2438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DDD Value Objects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Immutable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85000"/>
                  </a:schemeClr>
                </a:solidFill>
              </a:rPr>
              <a:t>After construction, no changes to the object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85000"/>
                  </a:schemeClr>
                </a:solidFill>
              </a:rPr>
              <a:t>Read-Only Properties</a:t>
            </a:r>
          </a:p>
          <a:p>
            <a:r>
              <a:rPr lang="en-US" sz="2900" dirty="0" smtClean="0">
                <a:solidFill>
                  <a:schemeClr val="bg1">
                    <a:lumMod val="85000"/>
                  </a:schemeClr>
                </a:solidFill>
              </a:rPr>
              <a:t>Value-Equality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GetHashCode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IEquatable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endParaRPr lang="en-US" sz="25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/>
            <a:r>
              <a:rPr lang="en-US" sz="2100" dirty="0" smtClean="0">
                <a:solidFill>
                  <a:schemeClr val="bg1">
                    <a:lumMod val="85000"/>
                  </a:schemeClr>
                </a:solidFill>
              </a:rPr>
              <a:t>Property-by-Property comparison!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with DDD Value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Tedious to write boilerplate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IEquatable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&lt;T&gt; implementation code by hand every time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If immutable, how do we modify one?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Not entirely a trick question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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If no identity, how do we persist them????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Deconstruction into basic data types?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Value Objects in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pic>
        <p:nvPicPr>
          <p:cNvPr id="3" name="Picture 2" descr="repository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057400"/>
            <a:ext cx="4495800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DDD Repositories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Domain Model not tied to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specific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Persistence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 the act of query/retrieval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 so in a Domain-Centric Way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CustomerRepository.GetById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id)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 is NOT domain-centric!)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This is a data-access-layer suffixed with ’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’!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with DDD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If no persistence in the Domain Model, how do we reference repositories in there?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Abstraction/indirection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Repository Boundary blurring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OK for query constructs to come from outside?</a:t>
            </a:r>
          </a:p>
          <a:p>
            <a:pPr lvl="2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repos.GetBySpecification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(Specification spec);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OK for Specification to be tied to implementation?</a:t>
            </a:r>
          </a:p>
          <a:p>
            <a:pPr lvl="2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repos.GetByCriteria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DetachedCriteria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crit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OK for lazy-executed queries to be returned?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IQueryable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&lt;Customer&gt;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GetCustomers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Guarding against Repository API-bloat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repository is dead, long live the repository!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Repositories in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057400"/>
            <a:ext cx="8382000" cy="4068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…and why should you care?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Steve Bohlen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Read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Books +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Software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en-US" sz="3200" baseline="0" dirty="0" smtClean="0">
                <a:solidFill>
                  <a:schemeClr val="bg1">
                    <a:lumMod val="85000"/>
                  </a:schemeClr>
                </a:solidFill>
              </a:rPr>
              <a:t>s.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 “Read Software + Write Books”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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Blog, 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Screencast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, Speak, Share,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3" name="Picture 2" descr="choreography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329180"/>
            <a:ext cx="4964430" cy="3309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DDD Services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Actions/Behaviors not belonging in Entities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Injected into Entities (?)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Operating Autonomously from Entities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with DDD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having Services just to inject into Entities an anti-pattern?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= new Order(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taxservice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double cost =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Order.TotalWithTax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If Services coordinate Entity interaction, who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s-up the service?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Having all behavior expressed in Services and none in Entities is an anti-pattern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Or is it?  And why?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Services in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33600"/>
            <a:ext cx="4719638" cy="35500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DDD Validation Distilled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Validation is often a stand-in for ‘business rules’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CanShipOrder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Distinguish between persistence validation and business action validation</a:t>
            </a:r>
          </a:p>
          <a:p>
            <a:pPr lvl="1"/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Rarely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same thing!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Entity Validation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Entities can be valid for some things and invalid for others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Place an order (if valid customer w/ a valid account)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Ship an Order (if valid account 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under credit limit)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 Object Validation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Prevent VO from entering an invalid state in the first place!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with DDD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Validation without ‘for what?’ is pointless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(); //???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Validation Frameworks tend to assume validation means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persistence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Does NOT mean cannot be repurposed for Domain Validation!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Where does validation happen if it requires collaboration between multiple Entities?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order.CanShipTo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(customer);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customer.CanShip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(order);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shippingValidator.CanShip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(customer, order)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Anemic Domain Model Anti-Pattern?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dirty="0" smtClean="0">
              <a:solidFill>
                <a:schemeClr val="bg1">
                  <a:lumMod val="85000"/>
                </a:schemeClr>
              </a:solidFill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Validation in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DDD Coding Anti-Patterns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05000"/>
            <a:ext cx="8229600" cy="4648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DDD Constructs with ‘type-suffixes’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‘Types’ are ‘roles’ in the Domain Model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Not…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CustomerEntity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AddressValueObject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CustomerRepository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ShippingService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</a:rPr>
              <a:t>OverdueOrderSpecification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Repository as glorified DAL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repository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.Get(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repository.Save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(Customer c)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repository.Delete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(Customer c)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repository.Update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(Customer c)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0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DDD Anti-Patterns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Anemic Domain Model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DTO pattern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Exposed DAOs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Repository ‘leakage’ into the domain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‘Fat’ Service Layer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Separation of Data and Behavior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Technical terms sneak into the Domain Model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Slightly-less-than-ubiquitous-language</a:t>
            </a:r>
          </a:p>
          <a:p>
            <a:endParaRPr lang="en-US" sz="29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458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Bohlen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1806544"/>
            <a:ext cx="8229600" cy="4724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Nearly 20 years developing software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LISP, Delphi, C/C++, VB, VB.NET, C#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000" dirty="0" smtClean="0">
                <a:solidFill>
                  <a:schemeClr val="bg1"/>
                </a:solidFill>
              </a:rPr>
              <a:t>Senior Engineer </a:t>
            </a:r>
            <a:r>
              <a:rPr lang="en-US" sz="3000" dirty="0" err="1" smtClean="0">
                <a:solidFill>
                  <a:schemeClr val="bg1"/>
                </a:solidFill>
              </a:rPr>
              <a:t>Springsource</a:t>
            </a:r>
            <a:r>
              <a:rPr lang="en-US" sz="3000" dirty="0" smtClean="0">
                <a:solidFill>
                  <a:schemeClr val="bg1"/>
                </a:solidFill>
              </a:rPr>
              <a:t>/VMware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Co-Founder, NYC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Alt.Net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 Group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http://nyalt.net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 smtClean="0">
                <a:solidFill>
                  <a:schemeClr val="bg1"/>
                </a:solidFill>
              </a:rPr>
              <a:t>Co-Organizer, </a:t>
            </a:r>
            <a:r>
              <a:rPr lang="en-US" sz="3000" dirty="0">
                <a:solidFill>
                  <a:schemeClr val="bg1"/>
                </a:solidFill>
              </a:rPr>
              <a:t>NYC </a:t>
            </a:r>
            <a:r>
              <a:rPr lang="en-US" sz="3000" dirty="0" smtClean="0">
                <a:solidFill>
                  <a:schemeClr val="bg1"/>
                </a:solidFill>
              </a:rPr>
              <a:t>DDD </a:t>
            </a:r>
            <a:r>
              <a:rPr lang="en-US" sz="3000" dirty="0">
                <a:solidFill>
                  <a:schemeClr val="bg1"/>
                </a:solidFill>
              </a:rPr>
              <a:t>User </a:t>
            </a:r>
            <a:r>
              <a:rPr lang="en-US" sz="3000" dirty="0" smtClean="0">
                <a:solidFill>
                  <a:schemeClr val="bg1"/>
                </a:solidFill>
              </a:rPr>
              <a:t>Group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smtClean="0">
                <a:solidFill>
                  <a:srgbClr val="FFC000"/>
                </a:solidFill>
              </a:rPr>
              <a:t>http://dddnyc.org</a:t>
            </a:r>
            <a:endParaRPr lang="en-US" sz="3000" dirty="0">
              <a:solidFill>
                <a:srgbClr val="FFC000"/>
              </a:solidFill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Contributor: various OSS projects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3000" dirty="0" smtClean="0">
                <a:solidFill>
                  <a:schemeClr val="bg1"/>
                </a:solidFill>
              </a:rPr>
              <a:t>	</a:t>
            </a:r>
            <a:r>
              <a:rPr lang="en-US" sz="3000" dirty="0" err="1" smtClean="0">
                <a:solidFill>
                  <a:srgbClr val="FFC000"/>
                </a:solidFill>
              </a:rPr>
              <a:t>NHibernate</a:t>
            </a:r>
            <a:r>
              <a:rPr lang="en-US" sz="3000" dirty="0" smtClean="0">
                <a:solidFill>
                  <a:schemeClr val="bg1"/>
                </a:solidFill>
              </a:rPr>
              <a:t> http://www.nhforge.org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err="1" smtClean="0">
                <a:solidFill>
                  <a:srgbClr val="FFC000"/>
                </a:solidFill>
              </a:rPr>
              <a:t>NDbUnit</a:t>
            </a:r>
            <a:r>
              <a:rPr lang="en-US" sz="3000" dirty="0" smtClean="0">
                <a:solidFill>
                  <a:schemeClr val="bg1"/>
                </a:solidFill>
              </a:rPr>
              <a:t> http://www.googlecode.com/ndbunit</a:t>
            </a:r>
            <a:endParaRPr lang="en-US" sz="3000" dirty="0">
              <a:solidFill>
                <a:schemeClr val="bg1"/>
              </a:solidFill>
            </a:endParaRP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dirty="0" smtClean="0">
                <a:solidFill>
                  <a:srgbClr val="FFC000"/>
                </a:solidFill>
              </a:rPr>
              <a:t>Spring.NET</a:t>
            </a:r>
            <a:r>
              <a:rPr lang="en-US" sz="3000" dirty="0" smtClean="0">
                <a:solidFill>
                  <a:schemeClr val="bg1"/>
                </a:solidFill>
              </a:rPr>
              <a:t> http</a:t>
            </a:r>
            <a:r>
              <a:rPr lang="en-US" sz="3000" dirty="0">
                <a:solidFill>
                  <a:schemeClr val="bg1"/>
                </a:solidFill>
              </a:rPr>
              <a:t>://</a:t>
            </a:r>
            <a:r>
              <a:rPr lang="en-US" sz="3000" dirty="0" smtClean="0">
                <a:solidFill>
                  <a:schemeClr val="bg1"/>
                </a:solidFill>
              </a:rPr>
              <a:t>www.springframework.net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blog: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</a:t>
            </a:r>
            <a:r>
              <a:rPr lang="en-US" sz="3000" dirty="0">
                <a:solidFill>
                  <a:srgbClr val="FFC000"/>
                </a:solidFill>
              </a:rPr>
              <a:t>blog.unhandled-exceptions.com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sbohlen@gmail.com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twitter: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sbohlen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ltnetnewyork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7004" y="2049980"/>
            <a:ext cx="1695996" cy="1238077"/>
          </a:xfrm>
          <a:prstGeom prst="rect">
            <a:avLst/>
          </a:prstGeom>
        </p:spPr>
      </p:pic>
      <p:pic>
        <p:nvPicPr>
          <p:cNvPr id="7" name="Picture 6" descr="MVP_FullColor_ForScre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5469" y="5245438"/>
            <a:ext cx="819064" cy="1285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60" y="3489375"/>
            <a:ext cx="1841683" cy="97155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51" y="1330294"/>
            <a:ext cx="2286000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9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Criticisms of 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Jeremy Miller: “Jargon Explosion”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Aggregates, Entities, Value Objects, Bounded Contexts, Anti-Corruption Layers, Oh My!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Singleton, Observer, State, Strategy, Adapter, Bridge, Facade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Rob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Conery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“Bland, Generic Terms”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Singleton, Observer, State, Strategy, Adapter, Bridge, Facade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050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Viewpoints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Experiences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Values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Domain Language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http://www.domainlanguage.com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More Discussion: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http://www.domaindesign.org 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http://tech.groups.yahoo.com/group/</a:t>
            </a:r>
          </a:p>
          <a:p>
            <a:pPr lvl="8">
              <a:buNone/>
            </a:pP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Domaindrivendesign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</a:p>
          <a:p>
            <a:pPr lvl="8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8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8">
              <a:buNone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bohlen.Raven\Downloads\Telerik_Logos_Web_png\telerikLogo-web-450x180px_Rever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876551"/>
            <a:ext cx="4286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30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 Controls for ASP.NET AJAX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5410200"/>
            <a:ext cx="27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 Controls for Silverlight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2133600"/>
            <a:ext cx="33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 Controls for Windows Phone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618" y="5037443"/>
            <a:ext cx="278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 Controls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Winforms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536860"/>
            <a:ext cx="222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 Controls for WPF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4548560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Reporting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1295400"/>
            <a:ext cx="251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OpenAccess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44" y="5867400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JustCode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3400" y="4733226"/>
            <a:ext cx="17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JustMock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5847" y="6079190"/>
            <a:ext cx="348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Extensions for ASP.NET MVC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441" y="1111321"/>
            <a:ext cx="196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Studio Express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2566" y="2711570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TeamPulse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1386" y="6324600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Test Studio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433" y="3429000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Sitefinity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CMS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4336177"/>
            <a:ext cx="202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Telerik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JustDecopile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6352" y="3549135"/>
            <a:ext cx="21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C#/VB.NET Converter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1081" y="2511770"/>
            <a:ext cx="246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ASPX to Razor Converter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3779667" cy="49768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Box 3"/>
          <p:cNvSpPr txBox="1"/>
          <p:nvPr/>
        </p:nvSpPr>
        <p:spPr>
          <a:xfrm>
            <a:off x="4724400" y="5943600"/>
            <a:ext cx="40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http://tinyurl.com/badnay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133600"/>
            <a:ext cx="4064000" cy="2743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101074"/>
            <a:ext cx="3779667" cy="490826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Box 3"/>
          <p:cNvSpPr txBox="1"/>
          <p:nvPr/>
        </p:nvSpPr>
        <p:spPr>
          <a:xfrm>
            <a:off x="4724400" y="5943600"/>
            <a:ext cx="40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http://tinyurl.com/b55f6q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133600"/>
            <a:ext cx="4064000" cy="2743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3361151" cy="5257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TextBox 3"/>
          <p:cNvSpPr txBox="1"/>
          <p:nvPr/>
        </p:nvSpPr>
        <p:spPr>
          <a:xfrm>
            <a:off x="4724400" y="5715000"/>
            <a:ext cx="3953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http://tinyurl.com/ykv4tf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http://tinyurl.com/58yf3k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133600"/>
            <a:ext cx="4064000" cy="2743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1456</Words>
  <Application>Microsoft Office PowerPoint</Application>
  <PresentationFormat>On-screen Show (4:3)</PresentationFormat>
  <Paragraphs>289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1_Office Theme</vt:lpstr>
      <vt:lpstr>Domain Driven Design</vt:lpstr>
      <vt:lpstr>PowerPoint Presentation</vt:lpstr>
      <vt:lpstr>Do I suck?</vt:lpstr>
      <vt:lpstr>Who am I?</vt:lpstr>
      <vt:lpstr>Steve Bohlen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Exploring DDD Concepts</vt:lpstr>
      <vt:lpstr>The Role of Patterns in Software</vt:lpstr>
      <vt:lpstr>Software Pattern Language Hierarchy</vt:lpstr>
      <vt:lpstr>DDD: The Premise</vt:lpstr>
      <vt:lpstr>Ubiquitous Language</vt:lpstr>
      <vt:lpstr>Ubiquitous Language</vt:lpstr>
      <vt:lpstr>DDD: Organizing Strategies</vt:lpstr>
      <vt:lpstr>DDD: Aggregate Root</vt:lpstr>
      <vt:lpstr>DDD: Bounded Contexts</vt:lpstr>
      <vt:lpstr>DDD: Context Maps</vt:lpstr>
      <vt:lpstr>DDD: Anti-Corruption Layers</vt:lpstr>
      <vt:lpstr>DDD: Model Building Blocks</vt:lpstr>
      <vt:lpstr>DDD: Organizing Strategies</vt:lpstr>
      <vt:lpstr>DDD: Model Building Blocks</vt:lpstr>
      <vt:lpstr>Entities</vt:lpstr>
      <vt:lpstr>Coding DDD Entities Distilled</vt:lpstr>
      <vt:lpstr>Challenges with DDD Entities</vt:lpstr>
      <vt:lpstr>Exploring Entities in Code</vt:lpstr>
      <vt:lpstr>Value Objects</vt:lpstr>
      <vt:lpstr>DDD: Entities and Value Objects</vt:lpstr>
      <vt:lpstr>Coding DDD Value Objects Distilled</vt:lpstr>
      <vt:lpstr>Challenges with DDD Value Objects</vt:lpstr>
      <vt:lpstr>Exploring Value Objects in Code</vt:lpstr>
      <vt:lpstr>Repositories</vt:lpstr>
      <vt:lpstr>Coding DDD Repositories Distilled</vt:lpstr>
      <vt:lpstr>Challenges with DDD Repositories</vt:lpstr>
      <vt:lpstr>Exploring Repositories in Code</vt:lpstr>
      <vt:lpstr>Services</vt:lpstr>
      <vt:lpstr>Coding DDD Services Distilled</vt:lpstr>
      <vt:lpstr>Challenges with DDD Services</vt:lpstr>
      <vt:lpstr>Exploring Services in Code</vt:lpstr>
      <vt:lpstr>Validation</vt:lpstr>
      <vt:lpstr>Coding DDD Validation Distilled</vt:lpstr>
      <vt:lpstr>Challenges with DDD Validation</vt:lpstr>
      <vt:lpstr>Exploring Validation in Code</vt:lpstr>
      <vt:lpstr>Common DDD Coding Anti-Patterns</vt:lpstr>
      <vt:lpstr>Common DDD Anti-Patterns</vt:lpstr>
      <vt:lpstr>Some Criticisms of DDD</vt:lpstr>
      <vt:lpstr>Discussion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Steve Bohlen</cp:lastModifiedBy>
  <cp:revision>255</cp:revision>
  <dcterms:created xsi:type="dcterms:W3CDTF">2008-09-22T00:48:41Z</dcterms:created>
  <dcterms:modified xsi:type="dcterms:W3CDTF">2011-06-25T12:50:48Z</dcterms:modified>
</cp:coreProperties>
</file>