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59" r:id="rId6"/>
    <p:sldId id="262" r:id="rId7"/>
    <p:sldId id="269" r:id="rId8"/>
    <p:sldId id="270" r:id="rId9"/>
    <p:sldId id="261" r:id="rId10"/>
    <p:sldId id="260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772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5FCD-1BC5-4E23-AE96-BD6138580527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8C76-F28E-4148-BAD5-8D51E060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8667" y="176107"/>
            <a:ext cx="11352107" cy="2746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tabLst/>
              <a:defRPr sz="1067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548626" indent="0">
              <a:buNone/>
              <a:defRPr sz="1333"/>
            </a:lvl2pPr>
            <a:lvl3pPr marL="1036294" indent="0">
              <a:buNone/>
              <a:defRPr sz="1333"/>
            </a:lvl3pPr>
            <a:lvl4pPr marL="1402045" indent="0">
              <a:buNone/>
              <a:defRPr sz="1333"/>
            </a:lvl4pPr>
            <a:lvl5pPr marL="1767796" indent="0">
              <a:buNone/>
              <a:defRPr sz="1333"/>
            </a:lvl5pPr>
          </a:lstStyle>
          <a:p>
            <a:pPr lvl="0"/>
            <a:r>
              <a:rPr lang="en-US" dirty="0" smtClean="0"/>
              <a:t>Theme, project, mission or org ID (optional)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9"/>
          </p:nvPr>
        </p:nvSpPr>
        <p:spPr>
          <a:xfrm>
            <a:off x="1882987" y="2136141"/>
            <a:ext cx="8426027" cy="36258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3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2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C479-88E5-40B6-9579-8E6018F5F58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5144-61C9-446D-BE3D-72AF4E34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richard.Otis@outlook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721" y="1122363"/>
            <a:ext cx="9664558" cy="23876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pycalphad</a:t>
            </a:r>
            <a:r>
              <a:rPr lang="en-US" dirty="0" smtClean="0"/>
              <a:t> 0.7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</a:t>
            </a:r>
            <a:r>
              <a:rPr lang="en-US" dirty="0" smtClean="0"/>
              <a:t>Otis and Brandon </a:t>
            </a:r>
            <a:r>
              <a:rPr lang="en-US" dirty="0" err="1" smtClean="0"/>
              <a:t>Bocklund</a:t>
            </a:r>
            <a:endParaRPr lang="en-US" dirty="0" smtClean="0"/>
          </a:p>
          <a:p>
            <a:r>
              <a:rPr lang="en-US" dirty="0" smtClean="0"/>
              <a:t>Sunday, May </a:t>
            </a:r>
            <a:r>
              <a:rPr lang="en-US" dirty="0" smtClean="0"/>
              <a:t>27, 2018</a:t>
            </a:r>
          </a:p>
          <a:p>
            <a:r>
              <a:rPr lang="en-US" dirty="0" smtClean="0"/>
              <a:t>CALPHAD </a:t>
            </a:r>
            <a:r>
              <a:rPr lang="en-US" dirty="0" smtClean="0"/>
              <a:t>XLVII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6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149-0551-49AF-9441-018BD7B6B6B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49" y="5112320"/>
            <a:ext cx="11347451" cy="958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98600"/>
            <a:ext cx="11074400" cy="113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743200" y="3022601"/>
            <a:ext cx="6400800" cy="1625600"/>
            <a:chOff x="1371600" y="2266950"/>
            <a:chExt cx="4800600" cy="1219200"/>
          </a:xfrm>
        </p:grpSpPr>
        <p:sp>
          <p:nvSpPr>
            <p:cNvPr id="9" name="TextBox 8"/>
            <p:cNvSpPr txBox="1"/>
            <p:nvPr/>
          </p:nvSpPr>
          <p:spPr>
            <a:xfrm>
              <a:off x="1905000" y="3105150"/>
              <a:ext cx="29718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[function continues here]</a:t>
              </a:r>
            </a:p>
          </p:txBody>
        </p:sp>
        <p:pic>
          <p:nvPicPr>
            <p:cNvPr id="3994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2266950"/>
              <a:ext cx="478155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>
            <a:xfrm>
              <a:off x="1371600" y="2266950"/>
              <a:ext cx="4800600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6925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Sustainability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pycalphad</a:t>
            </a:r>
            <a:r>
              <a:rPr lang="en-US" dirty="0" smtClean="0"/>
              <a:t> is developed as part of Richard’s job responsibilities</a:t>
            </a:r>
          </a:p>
          <a:p>
            <a:r>
              <a:rPr lang="en-US" dirty="0" smtClean="0"/>
              <a:t>Brandon has a fellowship supporting his development work</a:t>
            </a:r>
          </a:p>
          <a:p>
            <a:r>
              <a:rPr lang="en-US" dirty="0" smtClean="0"/>
              <a:t>We are looking to grow our team of collaborators!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3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richard.otis@outlook.com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ycalphad.org</a:t>
            </a:r>
          </a:p>
          <a:p>
            <a:r>
              <a:rPr lang="en-US" dirty="0" smtClean="0"/>
              <a:t>Chat with us on </a:t>
            </a:r>
            <a:r>
              <a:rPr lang="en-US" dirty="0" err="1" smtClean="0"/>
              <a:t>Gitter</a:t>
            </a:r>
            <a:r>
              <a:rPr lang="en-US" dirty="0" smtClean="0"/>
              <a:t>: gitter.im/</a:t>
            </a:r>
            <a:r>
              <a:rPr lang="en-US" dirty="0" err="1" smtClean="0"/>
              <a:t>pycalphad</a:t>
            </a:r>
            <a:r>
              <a:rPr lang="en-US" dirty="0" smtClean="0"/>
              <a:t>/</a:t>
            </a:r>
            <a:r>
              <a:rPr lang="en-US" dirty="0" err="1" smtClean="0"/>
              <a:t>pycalphad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ycalphad = Python + </a:t>
            </a:r>
            <a:r>
              <a:rPr lang="en-US" dirty="0" err="1" smtClean="0"/>
              <a:t>CALculation</a:t>
            </a:r>
            <a:r>
              <a:rPr lang="en-US" dirty="0" smtClean="0"/>
              <a:t> of </a:t>
            </a:r>
            <a:r>
              <a:rPr lang="en-US" dirty="0" err="1" smtClean="0"/>
              <a:t>PHAse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ycalphad</a:t>
            </a:r>
            <a:r>
              <a:rPr lang="en-US" dirty="0" smtClean="0"/>
              <a:t> </a:t>
            </a:r>
            <a:r>
              <a:rPr lang="en-US" dirty="0" smtClean="0"/>
              <a:t>is software for </a:t>
            </a:r>
            <a:r>
              <a:rPr lang="en-US" dirty="0" smtClean="0"/>
              <a:t>designing </a:t>
            </a:r>
            <a:r>
              <a:rPr lang="en-US" dirty="0"/>
              <a:t>thermodynamic models, calculating phase diagrams and investigating phase </a:t>
            </a:r>
            <a:r>
              <a:rPr lang="en-US" dirty="0" smtClean="0"/>
              <a:t>equilibria.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CALPHAD-based </a:t>
            </a:r>
            <a:r>
              <a:rPr lang="en-US" dirty="0" smtClean="0"/>
              <a:t>models, pycalphad predicts properties of materials, including</a:t>
            </a:r>
          </a:p>
          <a:p>
            <a:pPr lvl="1"/>
            <a:r>
              <a:rPr lang="en-US" dirty="0" smtClean="0"/>
              <a:t>Transition (e.g., melt) temperatures, phase fractions, solidification, degradation, corrosion, etc.</a:t>
            </a:r>
          </a:p>
          <a:p>
            <a:pPr lvl="1"/>
            <a:r>
              <a:rPr lang="en-US" dirty="0" smtClean="0"/>
              <a:t>Anything that can be connected to a chemical or thermodynamic process</a:t>
            </a:r>
          </a:p>
          <a:p>
            <a:r>
              <a:rPr lang="en-US" dirty="0" smtClean="0"/>
              <a:t>Free and open source at </a:t>
            </a:r>
            <a:r>
              <a:rPr lang="en-US" dirty="0" smtClean="0"/>
              <a:t>pycalphad.org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4" y="4303275"/>
            <a:ext cx="937121" cy="8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Features in </a:t>
            </a:r>
            <a:r>
              <a:rPr lang="en-US" dirty="0" err="1" smtClean="0"/>
              <a:t>pycalphad</a:t>
            </a:r>
            <a:r>
              <a:rPr lang="en-US" dirty="0" smtClean="0"/>
              <a:t> 0.7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State-of-the-art global energy minimization</a:t>
            </a:r>
          </a:p>
          <a:p>
            <a:r>
              <a:rPr lang="en-US" dirty="0" smtClean="0"/>
              <a:t>Binary and ternary phase diagram plotting</a:t>
            </a:r>
          </a:p>
          <a:p>
            <a:r>
              <a:rPr lang="en-US" dirty="0" smtClean="0"/>
              <a:t>T, P, x</a:t>
            </a:r>
            <a:r>
              <a:rPr lang="en-US" baseline="-25000" dirty="0" smtClean="0"/>
              <a:t>i</a:t>
            </a:r>
            <a:r>
              <a:rPr lang="en-US" dirty="0" smtClean="0"/>
              <a:t> conditions with multiple components</a:t>
            </a:r>
          </a:p>
          <a:p>
            <a:r>
              <a:rPr lang="en-US" dirty="0" smtClean="0"/>
              <a:t>Step/map calculation</a:t>
            </a:r>
          </a:p>
          <a:p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associates and ionic liquids</a:t>
            </a:r>
          </a:p>
          <a:p>
            <a:r>
              <a:rPr lang="en-US" dirty="0" smtClean="0"/>
              <a:t>IHJ and </a:t>
            </a:r>
            <a:r>
              <a:rPr lang="en-US" dirty="0" err="1" smtClean="0"/>
              <a:t>Xiong</a:t>
            </a:r>
            <a:r>
              <a:rPr lang="en-US" dirty="0" smtClean="0"/>
              <a:t> magnetic models</a:t>
            </a:r>
          </a:p>
          <a:p>
            <a:r>
              <a:rPr lang="en-US" dirty="0" smtClean="0"/>
              <a:t>Order-disorder model, Two-state model, Einstein model</a:t>
            </a:r>
          </a:p>
          <a:p>
            <a:r>
              <a:rPr lang="en-US" dirty="0" smtClean="0"/>
              <a:t>Windows, Mac, and Linux support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70282"/>
            <a:ext cx="10976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R. Otis, M. Emelianenko, Z. K. Liu, “An improved sampling strategy for global energy minimization of multi-component systems”, </a:t>
            </a:r>
            <a:r>
              <a:rPr lang="en-US" sz="1600" dirty="0" smtClean="0"/>
              <a:t>Comp. Mat. Sci. </a:t>
            </a:r>
            <a:r>
              <a:rPr lang="en-US" sz="1600" dirty="0"/>
              <a:t>130 (2017) 282–291. </a:t>
            </a:r>
          </a:p>
        </p:txBody>
      </p:sp>
    </p:spTree>
    <p:extLst>
      <p:ext uri="{BB962C8B-B14F-4D97-AF65-F5344CB8AC3E}">
        <p14:creationId xmlns:p14="http://schemas.microsoft.com/office/powerpoint/2010/main" val="12561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Limitations in </a:t>
            </a:r>
            <a:r>
              <a:rPr lang="en-US" dirty="0" err="1" smtClean="0"/>
              <a:t>pycalphad</a:t>
            </a:r>
            <a:r>
              <a:rPr lang="en-US" dirty="0" smtClean="0"/>
              <a:t> 0.7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progress: “Advanced” conditions (e.g., amount of a phase)</a:t>
            </a:r>
          </a:p>
          <a:p>
            <a:pPr lvl="1"/>
            <a:r>
              <a:rPr lang="en-US" dirty="0" smtClean="0"/>
              <a:t>Target release: August 2018</a:t>
            </a:r>
          </a:p>
          <a:p>
            <a:r>
              <a:rPr lang="en-US" dirty="0" smtClean="0"/>
              <a:t>First calculation of a session takes a minute to warm up the cache</a:t>
            </a:r>
          </a:p>
          <a:p>
            <a:pPr lvl="1"/>
            <a:r>
              <a:rPr lang="en-US" dirty="0" smtClean="0"/>
              <a:t>Subsequent calculations are fast</a:t>
            </a:r>
          </a:p>
          <a:p>
            <a:r>
              <a:rPr lang="en-US" dirty="0" smtClean="0"/>
              <a:t>Not yet implemented: </a:t>
            </a:r>
            <a:r>
              <a:rPr lang="en-US" dirty="0" err="1" smtClean="0"/>
              <a:t>Quasichemical</a:t>
            </a:r>
            <a:r>
              <a:rPr lang="en-US" dirty="0" smtClean="0"/>
              <a:t> model, ternary excess models other than </a:t>
            </a:r>
            <a:r>
              <a:rPr lang="en-US" dirty="0" err="1" smtClean="0"/>
              <a:t>Muggianu</a:t>
            </a:r>
            <a:r>
              <a:rPr lang="en-US" dirty="0" smtClean="0"/>
              <a:t> (the standard for alloys)</a:t>
            </a:r>
          </a:p>
          <a:p>
            <a:r>
              <a:rPr lang="en-US" dirty="0" smtClean="0"/>
              <a:t>A few TDB features are unsupported (Option “B”, Option “F”, STATUS_BITS, etc…)</a:t>
            </a:r>
          </a:p>
          <a:p>
            <a:pPr lvl="1"/>
            <a:r>
              <a:rPr lang="en-US" dirty="0" smtClean="0"/>
              <a:t>Contact us: we can usually help you work around the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:\home\rotis\git\research\dissertation\pycalphad_binary.png"/>
          <p:cNvPicPr/>
          <p:nvPr/>
        </p:nvPicPr>
        <p:blipFill>
          <a:blip r:embed="rId2" cstate="print"/>
          <a:srcRect l="13278" t="7605" r="12866" b="5066"/>
          <a:stretch>
            <a:fillRect/>
          </a:stretch>
        </p:blipFill>
        <p:spPr bwMode="auto">
          <a:xfrm>
            <a:off x="143838" y="201203"/>
            <a:ext cx="94488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803" y="2407012"/>
            <a:ext cx="5778357" cy="1325563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pycalphad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0416" y="3542506"/>
            <a:ext cx="5942744" cy="23970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Custom Gibbs energy models</a:t>
            </a:r>
          </a:p>
          <a:p>
            <a:r>
              <a:rPr lang="en-US" dirty="0" smtClean="0"/>
              <a:t>Custom material property models</a:t>
            </a:r>
          </a:p>
          <a:p>
            <a:r>
              <a:rPr lang="en-US" dirty="0" smtClean="0"/>
              <a:t>Digital notebooks (shareable, reproducible)</a:t>
            </a:r>
          </a:p>
          <a:p>
            <a:r>
              <a:rPr lang="en-US" dirty="0" smtClean="0"/>
              <a:t>Semi-automated database development (via ESPEI)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943" y="6473660"/>
            <a:ext cx="11762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R. </a:t>
            </a:r>
            <a:r>
              <a:rPr lang="en-US" sz="1600" dirty="0" smtClean="0">
                <a:solidFill>
                  <a:srgbClr val="000000"/>
                </a:solidFill>
              </a:rPr>
              <a:t>Otis and </a:t>
            </a:r>
            <a:r>
              <a:rPr lang="en-US" sz="1600" dirty="0">
                <a:solidFill>
                  <a:srgbClr val="000000"/>
                </a:solidFill>
              </a:rPr>
              <a:t>Z-K. Liu, “</a:t>
            </a:r>
            <a:r>
              <a:rPr lang="en-US" sz="1600" dirty="0" err="1">
                <a:solidFill>
                  <a:srgbClr val="000000"/>
                </a:solidFill>
              </a:rPr>
              <a:t>pycalphad</a:t>
            </a:r>
            <a:r>
              <a:rPr lang="en-US" sz="1600" dirty="0">
                <a:solidFill>
                  <a:srgbClr val="000000"/>
                </a:solidFill>
              </a:rPr>
              <a:t>: CALPHAD-based computational thermodynamics in Python”, </a:t>
            </a:r>
            <a:r>
              <a:rPr lang="en-US" sz="1600" i="1" dirty="0">
                <a:solidFill>
                  <a:srgbClr val="000000"/>
                </a:solidFill>
              </a:rPr>
              <a:t>Journal of Open Research Software</a:t>
            </a:r>
            <a:r>
              <a:rPr lang="en-US" sz="1600" dirty="0">
                <a:solidFill>
                  <a:srgbClr val="000000"/>
                </a:solidFill>
              </a:rPr>
              <a:t>, 5: 1 (2017)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78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A59A-1F87-44BC-B980-9503EA6D609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pycalphad-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1"/>
            <a:ext cx="12192000" cy="4649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40623" y="173037"/>
            <a:ext cx="5490680" cy="1325563"/>
          </a:xfrm>
        </p:spPr>
        <p:txBody>
          <a:bodyPr/>
          <a:lstStyle/>
          <a:p>
            <a:r>
              <a:rPr lang="en-US" dirty="0" smtClean="0"/>
              <a:t>Object-Oriented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A59A-1F87-44BC-B980-9503EA6D609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pycalphad-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1"/>
            <a:ext cx="12192000" cy="4649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40623" y="173037"/>
            <a:ext cx="5490680" cy="1325563"/>
          </a:xfrm>
        </p:spPr>
        <p:txBody>
          <a:bodyPr/>
          <a:lstStyle/>
          <a:p>
            <a:r>
              <a:rPr lang="en-US" dirty="0" smtClean="0"/>
              <a:t>Object-Oriented Design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2356" y="4304797"/>
            <a:ext cx="297608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Manipulate Databases programmatically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35389" y="2203236"/>
            <a:ext cx="2168418" cy="1356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1304818" y="3559996"/>
            <a:ext cx="375579" cy="74480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A59A-1F87-44BC-B980-9503EA6D609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pycalphad-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1"/>
            <a:ext cx="12192000" cy="46492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2540000" y="2209800"/>
            <a:ext cx="2438400" cy="142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559996" y="4300021"/>
            <a:ext cx="32620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Modify and </a:t>
            </a:r>
            <a:r>
              <a:rPr lang="en-US" sz="2400" dirty="0"/>
              <a:t>extend Models in </a:t>
            </a:r>
            <a:r>
              <a:rPr lang="en-US" sz="2400" dirty="0" smtClean="0"/>
              <a:t>your </a:t>
            </a:r>
            <a:r>
              <a:rPr lang="en-US" sz="2400" dirty="0"/>
              <a:t>scripts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4356243" y="3559996"/>
            <a:ext cx="834776" cy="7400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40623" y="173037"/>
            <a:ext cx="5490680" cy="1325563"/>
          </a:xfrm>
        </p:spPr>
        <p:txBody>
          <a:bodyPr/>
          <a:lstStyle/>
          <a:p>
            <a:r>
              <a:rPr lang="en-US" dirty="0" smtClean="0"/>
              <a:t>Object-Oriented Design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2356" y="4304797"/>
            <a:ext cx="297608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Manipulate Databases programmatically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35389" y="2203236"/>
            <a:ext cx="2168418" cy="1356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1304818" y="3559996"/>
            <a:ext cx="375579" cy="74480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Database parameter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149-0551-49AF-9441-018BD7B6B6B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06601"/>
            <a:ext cx="11677651" cy="605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1" y="2819400"/>
            <a:ext cx="95885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1" y="4648200"/>
            <a:ext cx="118237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528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401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pycalphad 0.7</vt:lpstr>
      <vt:lpstr>pycalphad = Python + CALculation of PHAse Diagrams</vt:lpstr>
      <vt:lpstr>Notable Features in pycalphad 0.7</vt:lpstr>
      <vt:lpstr>Current Limitations in pycalphad 0.7</vt:lpstr>
      <vt:lpstr>Why use pycalphad</vt:lpstr>
      <vt:lpstr>Object-Oriented Design</vt:lpstr>
      <vt:lpstr>Object-Oriented Design</vt:lpstr>
      <vt:lpstr>Object-Oriented Design</vt:lpstr>
      <vt:lpstr>Custom Database parameter types</vt:lpstr>
      <vt:lpstr>Defining custom Models</vt:lpstr>
      <vt:lpstr>Project Sustainability</vt:lpstr>
      <vt:lpstr>Contact Us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pycalphad</dc:title>
  <dc:creator>Otis, Richard (357H)</dc:creator>
  <cp:lastModifiedBy>Otis, Richard (357H)</cp:lastModifiedBy>
  <cp:revision>120</cp:revision>
  <dcterms:created xsi:type="dcterms:W3CDTF">2018-05-23T18:40:43Z</dcterms:created>
  <dcterms:modified xsi:type="dcterms:W3CDTF">2018-05-25T15:31:17Z</dcterms:modified>
</cp:coreProperties>
</file>