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7"/>
  </p:notesMasterIdLst>
  <p:sldIdLst>
    <p:sldId id="260" r:id="rId2"/>
    <p:sldId id="298" r:id="rId3"/>
    <p:sldId id="321" r:id="rId4"/>
    <p:sldId id="261" r:id="rId5"/>
    <p:sldId id="334" r:id="rId6"/>
    <p:sldId id="268" r:id="rId7"/>
    <p:sldId id="335" r:id="rId8"/>
    <p:sldId id="303" r:id="rId9"/>
    <p:sldId id="269" r:id="rId10"/>
    <p:sldId id="270" r:id="rId11"/>
    <p:sldId id="309" r:id="rId12"/>
    <p:sldId id="299" r:id="rId13"/>
    <p:sldId id="307" r:id="rId14"/>
    <p:sldId id="332" r:id="rId15"/>
    <p:sldId id="333" r:id="rId16"/>
    <p:sldId id="312" r:id="rId17"/>
    <p:sldId id="323" r:id="rId18"/>
    <p:sldId id="329" r:id="rId19"/>
    <p:sldId id="330" r:id="rId20"/>
    <p:sldId id="331" r:id="rId21"/>
    <p:sldId id="302" r:id="rId22"/>
    <p:sldId id="316" r:id="rId23"/>
    <p:sldId id="317" r:id="rId24"/>
    <p:sldId id="338" r:id="rId25"/>
    <p:sldId id="339" r:id="rId26"/>
    <p:sldId id="336" r:id="rId27"/>
    <p:sldId id="318" r:id="rId28"/>
    <p:sldId id="319" r:id="rId29"/>
    <p:sldId id="324" r:id="rId30"/>
    <p:sldId id="326" r:id="rId31"/>
    <p:sldId id="327" r:id="rId32"/>
    <p:sldId id="328" r:id="rId33"/>
    <p:sldId id="297" r:id="rId34"/>
    <p:sldId id="337" r:id="rId35"/>
    <p:sldId id="26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674" autoAdjust="0"/>
  </p:normalViewPr>
  <p:slideViewPr>
    <p:cSldViewPr snapToGrid="0">
      <p:cViewPr varScale="1">
        <p:scale>
          <a:sx n="65" d="100"/>
          <a:sy n="65" d="100"/>
        </p:scale>
        <p:origin x="816" y="60"/>
      </p:cViewPr>
      <p:guideLst>
        <p:guide orient="horz" pos="2183"/>
        <p:guide pos="381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21389-7BE4-40A6-B214-ABAD4418B4E6}" type="datetimeFigureOut">
              <a:rPr lang="vi-VN" smtClean="0"/>
              <a:t>2019-06-12</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DEDC0-7FF7-447E-AD41-C473FB384DEF}" type="slidenum">
              <a:rPr lang="vi-VN" smtClean="0"/>
              <a:t>‹#›</a:t>
            </a:fld>
            <a:endParaRPr lang="vi-VN"/>
          </a:p>
        </p:txBody>
      </p:sp>
    </p:spTree>
    <p:extLst>
      <p:ext uri="{BB962C8B-B14F-4D97-AF65-F5344CB8AC3E}">
        <p14:creationId xmlns:p14="http://schemas.microsoft.com/office/powerpoint/2010/main" val="1247893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5"/>
          </p:nvPr>
        </p:nvSpPr>
        <p:spPr/>
        <p:txBody>
          <a:bodyPr/>
          <a:lstStyle/>
          <a:p>
            <a:fld id="{034DEDC0-7FF7-447E-AD41-C473FB384DEF}" type="slidenum">
              <a:rPr lang="vi-VN" smtClean="0"/>
              <a:t>14</a:t>
            </a:fld>
            <a:endParaRPr lang="vi-VN"/>
          </a:p>
        </p:txBody>
      </p:sp>
    </p:spTree>
    <p:extLst>
      <p:ext uri="{BB962C8B-B14F-4D97-AF65-F5344CB8AC3E}">
        <p14:creationId xmlns:p14="http://schemas.microsoft.com/office/powerpoint/2010/main" val="54217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5"/>
          </p:nvPr>
        </p:nvSpPr>
        <p:spPr/>
        <p:txBody>
          <a:bodyPr/>
          <a:lstStyle/>
          <a:p>
            <a:fld id="{034DEDC0-7FF7-447E-AD41-C473FB384DEF}" type="slidenum">
              <a:rPr lang="vi-VN" smtClean="0"/>
              <a:t>30</a:t>
            </a:fld>
            <a:endParaRPr lang="vi-VN"/>
          </a:p>
        </p:txBody>
      </p:sp>
    </p:spTree>
    <p:extLst>
      <p:ext uri="{BB962C8B-B14F-4D97-AF65-F5344CB8AC3E}">
        <p14:creationId xmlns:p14="http://schemas.microsoft.com/office/powerpoint/2010/main" val="2031635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6324AE9D-D291-4F5D-9187-55AF910091EB}" type="datetimeFigureOut">
              <a:rPr lang="en-US" smtClean="0">
                <a:solidFill>
                  <a:prstClr val="black">
                    <a:tint val="75000"/>
                  </a:prstClr>
                </a:solidFill>
              </a:rPr>
              <a:pPr/>
              <a:t>6/12/2019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4625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6324AE9D-D291-4F5D-9187-55AF910091EB}" type="datetimeFigureOut">
              <a:rPr lang="en-US" smtClean="0">
                <a:solidFill>
                  <a:prstClr val="black">
                    <a:tint val="75000"/>
                  </a:prstClr>
                </a:solidFill>
              </a:rPr>
              <a:pPr/>
              <a:t>6/12/2019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6745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6324AE9D-D291-4F5D-9187-55AF910091EB}" type="datetimeFigureOut">
              <a:rPr lang="en-US" smtClean="0">
                <a:solidFill>
                  <a:prstClr val="black">
                    <a:tint val="75000"/>
                  </a:prstClr>
                </a:solidFill>
              </a:rPr>
              <a:pPr/>
              <a:t>6/12/2019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9812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0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506202" y="311154"/>
            <a:ext cx="342900" cy="365125"/>
          </a:xfrm>
          <a:solidFill>
            <a:schemeClr val="accent1"/>
          </a:solidFill>
        </p:spPr>
        <p:txBody>
          <a:bodyPr/>
          <a:lstStyle>
            <a:lvl1pPr>
              <a:defRPr sz="1000">
                <a:solidFill>
                  <a:schemeClr val="bg1"/>
                </a:solidFill>
              </a:defRPr>
            </a:lvl1pPr>
          </a:lstStyle>
          <a:p>
            <a:fld id="{16F919D3-A0D6-4586-82A8-25A537D2BD8F}" type="slidenum">
              <a:rPr lang="en-US" smtClean="0"/>
              <a:pPr/>
              <a:t>‹#›</a:t>
            </a:fld>
            <a:endParaRPr lang="en-US"/>
          </a:p>
        </p:txBody>
      </p:sp>
    </p:spTree>
    <p:extLst>
      <p:ext uri="{BB962C8B-B14F-4D97-AF65-F5344CB8AC3E}">
        <p14:creationId xmlns:p14="http://schemas.microsoft.com/office/powerpoint/2010/main" val="212215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6324AE9D-D291-4F5D-9187-55AF910091EB}" type="datetimeFigureOut">
              <a:rPr lang="en-US" smtClean="0">
                <a:solidFill>
                  <a:prstClr val="black">
                    <a:tint val="75000"/>
                  </a:prstClr>
                </a:solidFill>
              </a:rPr>
              <a:pPr/>
              <a:t>6/12/2019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6833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6324AE9D-D291-4F5D-9187-55AF910091EB}" type="datetimeFigureOut">
              <a:rPr lang="en-US" smtClean="0">
                <a:solidFill>
                  <a:prstClr val="black">
                    <a:tint val="75000"/>
                  </a:prstClr>
                </a:solidFill>
              </a:rPr>
              <a:pPr/>
              <a:t>6/12/2019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412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6324AE9D-D291-4F5D-9187-55AF910091EB}" type="datetimeFigureOut">
              <a:rPr lang="en-US" smtClean="0">
                <a:solidFill>
                  <a:prstClr val="black">
                    <a:tint val="75000"/>
                  </a:prstClr>
                </a:solidFill>
              </a:rPr>
              <a:pPr/>
              <a:t>6/12/2019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4416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ontent Placeholder 3"/>
          <p:cNvSpPr>
            <a:spLocks noGrp="1"/>
          </p:cNvSpPr>
          <p:nvPr>
            <p:ph sz="half" idx="2"/>
          </p:nvPr>
        </p:nvSpPr>
        <p:spPr>
          <a:xfrm>
            <a:off x="839788" y="2505075"/>
            <a:ext cx="5157787" cy="368458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ontent Placeholder 5"/>
          <p:cNvSpPr>
            <a:spLocks noGrp="1"/>
          </p:cNvSpPr>
          <p:nvPr>
            <p:ph sz="quarter" idx="4"/>
          </p:nvPr>
        </p:nvSpPr>
        <p:spPr>
          <a:xfrm>
            <a:off x="6172200" y="2505075"/>
            <a:ext cx="5183188" cy="368458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6324AE9D-D291-4F5D-9187-55AF910091EB}" type="datetimeFigureOut">
              <a:rPr lang="en-US" smtClean="0">
                <a:solidFill>
                  <a:prstClr val="black">
                    <a:tint val="75000"/>
                  </a:prstClr>
                </a:solidFill>
              </a:rPr>
              <a:pPr/>
              <a:t>6/12/2019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3772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6324AE9D-D291-4F5D-9187-55AF910091EB}" type="datetimeFigureOut">
              <a:rPr lang="en-US" smtClean="0">
                <a:solidFill>
                  <a:prstClr val="black">
                    <a:tint val="75000"/>
                  </a:prstClr>
                </a:solidFill>
              </a:rPr>
              <a:pPr/>
              <a:t>6/12/2019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866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4AE9D-D291-4F5D-9187-55AF910091EB}" type="datetimeFigureOut">
              <a:rPr lang="en-US" smtClean="0">
                <a:solidFill>
                  <a:prstClr val="black">
                    <a:tint val="75000"/>
                  </a:prstClr>
                </a:solidFill>
              </a:rPr>
              <a:pPr/>
              <a:t>6/12/2019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026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6324AE9D-D291-4F5D-9187-55AF910091EB}" type="datetimeFigureOut">
              <a:rPr lang="en-US" smtClean="0">
                <a:solidFill>
                  <a:prstClr val="black">
                    <a:tint val="75000"/>
                  </a:prstClr>
                </a:solidFill>
              </a:rPr>
              <a:pPr/>
              <a:t>6/12/2019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8126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6324AE9D-D291-4F5D-9187-55AF910091EB}" type="datetimeFigureOut">
              <a:rPr lang="en-US" smtClean="0">
                <a:solidFill>
                  <a:prstClr val="black">
                    <a:tint val="75000"/>
                  </a:prstClr>
                </a:solidFill>
              </a:rPr>
              <a:pPr/>
              <a:t>6/12/2019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436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4AE9D-D291-4F5D-9187-55AF910091EB}" type="datetimeFigureOut">
              <a:rPr lang="en-US" smtClean="0">
                <a:solidFill>
                  <a:prstClr val="black">
                    <a:tint val="75000"/>
                  </a:prstClr>
                </a:solidFill>
              </a:rPr>
              <a:pPr/>
              <a:t>6/12/2019</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07371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2.jpeg"/><Relationship Id="rId1" Type="http://schemas.openxmlformats.org/officeDocument/2006/relationships/slideLayout" Target="../slideLayouts/slideLayout1.xml"/><Relationship Id="rId6" Type="http://schemas.openxmlformats.org/officeDocument/2006/relationships/image" Target="../media/image27.jpg"/><Relationship Id="rId11" Type="http://schemas.openxmlformats.org/officeDocument/2006/relationships/image" Target="../media/image32.jp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TextBox 9"/>
          <p:cNvSpPr txBox="1"/>
          <p:nvPr/>
        </p:nvSpPr>
        <p:spPr>
          <a:xfrm>
            <a:off x="3126884" y="135847"/>
            <a:ext cx="5938221" cy="707886"/>
          </a:xfrm>
          <a:prstGeom prst="rect">
            <a:avLst/>
          </a:prstGeom>
          <a:noFill/>
        </p:spPr>
        <p:txBody>
          <a:bodyPr wrap="square" rtlCol="0">
            <a:spAutoFit/>
          </a:bodyPr>
          <a:lstStyle/>
          <a:p>
            <a:pPr algn="ct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Trường</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 </a:t>
            </a: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đại</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 </a:t>
            </a: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học</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 </a:t>
            </a: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Bách</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 </a:t>
            </a: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khoa</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 </a:t>
            </a: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Hà</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 </a:t>
            </a: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Nội</a:t>
            </a:r>
            <a:endParaRPr lang="en-US" sz="2000" b="1" dirty="0">
              <a:latin typeface="Times New Roman" panose="02020603050405020304" pitchFamily="18" charset="0"/>
              <a:ea typeface="Open Sans Light" panose="020B0306030504020204" pitchFamily="34" charset="0"/>
              <a:cs typeface="Times New Roman" panose="02020603050405020304" pitchFamily="18" charset="0"/>
            </a:endParaRPr>
          </a:p>
          <a:p>
            <a:pPr algn="ct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Viện</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 </a:t>
            </a: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Công</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 </a:t>
            </a: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nghệ</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 </a:t>
            </a: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thông</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 tin </a:t>
            </a: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và</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 </a:t>
            </a: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truyền</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 </a:t>
            </a: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thông</a:t>
            </a:r>
            <a:endParaRPr lang="en-US" sz="2000" b="1" dirty="0">
              <a:latin typeface="Times New Roman" panose="02020603050405020304" pitchFamily="18" charset="0"/>
              <a:ea typeface="Open Sans Light" panose="020B0306030504020204" pitchFamily="34" charset="0"/>
              <a:cs typeface="Times New Roman" panose="02020603050405020304" pitchFamily="18" charset="0"/>
            </a:endParaRPr>
          </a:p>
        </p:txBody>
      </p:sp>
      <p:sp>
        <p:nvSpPr>
          <p:cNvPr id="27" name="TextBox 26"/>
          <p:cNvSpPr txBox="1"/>
          <p:nvPr/>
        </p:nvSpPr>
        <p:spPr>
          <a:xfrm>
            <a:off x="1442905" y="2844225"/>
            <a:ext cx="9306190" cy="584775"/>
          </a:xfrm>
          <a:prstGeom prst="rect">
            <a:avLst/>
          </a:prstGeom>
          <a:noFill/>
        </p:spPr>
        <p:txBody>
          <a:bodyPr wrap="square" rtlCol="0">
            <a:spAutoFit/>
          </a:bodyPr>
          <a:lstStyle/>
          <a:p>
            <a:pPr algn="ctr"/>
            <a:r>
              <a:rPr lang="en-US" sz="3200" b="1" dirty="0" err="1">
                <a:latin typeface="Times New Roman" panose="02020603050405020304" pitchFamily="18" charset="0"/>
                <a:ea typeface="Open Sans" panose="020B0606030504020204" pitchFamily="34" charset="0"/>
                <a:cs typeface="Times New Roman" panose="02020603050405020304" pitchFamily="18" charset="0"/>
              </a:rPr>
              <a:t>Xây</a:t>
            </a:r>
            <a:r>
              <a:rPr lang="en-US" sz="3200" b="1" dirty="0">
                <a:latin typeface="Times New Roman" panose="02020603050405020304" pitchFamily="18" charset="0"/>
                <a:ea typeface="Open Sans" panose="020B0606030504020204" pitchFamily="34" charset="0"/>
                <a:cs typeface="Times New Roman" panose="02020603050405020304" pitchFamily="18" charset="0"/>
              </a:rPr>
              <a:t> </a:t>
            </a:r>
            <a:r>
              <a:rPr lang="en-US" sz="3200" b="1" dirty="0" err="1">
                <a:latin typeface="Times New Roman" panose="02020603050405020304" pitchFamily="18" charset="0"/>
                <a:ea typeface="Open Sans" panose="020B0606030504020204" pitchFamily="34" charset="0"/>
                <a:cs typeface="Times New Roman" panose="02020603050405020304" pitchFamily="18" charset="0"/>
              </a:rPr>
              <a:t>dựng</a:t>
            </a:r>
            <a:r>
              <a:rPr lang="en-US" sz="3200" b="1" dirty="0">
                <a:latin typeface="Times New Roman" panose="02020603050405020304" pitchFamily="18" charset="0"/>
                <a:ea typeface="Open Sans" panose="020B0606030504020204" pitchFamily="34" charset="0"/>
                <a:cs typeface="Times New Roman" panose="02020603050405020304" pitchFamily="18" charset="0"/>
              </a:rPr>
              <a:t> </a:t>
            </a:r>
            <a:r>
              <a:rPr lang="en-US" sz="3200" b="1" dirty="0" err="1">
                <a:latin typeface="Times New Roman" panose="02020603050405020304" pitchFamily="18" charset="0"/>
                <a:ea typeface="Open Sans" panose="020B0606030504020204" pitchFamily="34" charset="0"/>
                <a:cs typeface="Times New Roman" panose="02020603050405020304" pitchFamily="18" charset="0"/>
              </a:rPr>
              <a:t>hệ</a:t>
            </a:r>
            <a:r>
              <a:rPr lang="en-US" sz="3200" b="1" dirty="0">
                <a:latin typeface="Times New Roman" panose="02020603050405020304" pitchFamily="18" charset="0"/>
                <a:ea typeface="Open Sans" panose="020B0606030504020204" pitchFamily="34" charset="0"/>
                <a:cs typeface="Times New Roman" panose="02020603050405020304" pitchFamily="18" charset="0"/>
              </a:rPr>
              <a:t> </a:t>
            </a:r>
            <a:r>
              <a:rPr lang="en-US" sz="3200" b="1" dirty="0" err="1">
                <a:latin typeface="Times New Roman" panose="02020603050405020304" pitchFamily="18" charset="0"/>
                <a:ea typeface="Open Sans" panose="020B0606030504020204" pitchFamily="34" charset="0"/>
                <a:cs typeface="Times New Roman" panose="02020603050405020304" pitchFamily="18" charset="0"/>
              </a:rPr>
              <a:t>thống</a:t>
            </a:r>
            <a:r>
              <a:rPr lang="en-US" sz="3200" b="1" dirty="0">
                <a:latin typeface="Times New Roman" panose="02020603050405020304" pitchFamily="18" charset="0"/>
                <a:ea typeface="Open Sans" panose="020B0606030504020204" pitchFamily="34" charset="0"/>
                <a:cs typeface="Times New Roman" panose="02020603050405020304" pitchFamily="18" charset="0"/>
              </a:rPr>
              <a:t> </a:t>
            </a:r>
            <a:r>
              <a:rPr lang="en-US" sz="3200" b="1" dirty="0" err="1">
                <a:latin typeface="Times New Roman" panose="02020603050405020304" pitchFamily="18" charset="0"/>
                <a:ea typeface="Open Sans" panose="020B0606030504020204" pitchFamily="34" charset="0"/>
                <a:cs typeface="Times New Roman" panose="02020603050405020304" pitchFamily="18" charset="0"/>
              </a:rPr>
              <a:t>giới</a:t>
            </a:r>
            <a:r>
              <a:rPr lang="en-US" sz="3200" b="1" dirty="0">
                <a:latin typeface="Times New Roman" panose="02020603050405020304" pitchFamily="18" charset="0"/>
                <a:ea typeface="Open Sans" panose="020B0606030504020204" pitchFamily="34" charset="0"/>
                <a:cs typeface="Times New Roman" panose="02020603050405020304" pitchFamily="18" charset="0"/>
              </a:rPr>
              <a:t> </a:t>
            </a:r>
            <a:r>
              <a:rPr lang="en-US" sz="3200" b="1" dirty="0" err="1">
                <a:latin typeface="Times New Roman" panose="02020603050405020304" pitchFamily="18" charset="0"/>
                <a:ea typeface="Open Sans" panose="020B0606030504020204" pitchFamily="34" charset="0"/>
                <a:cs typeface="Times New Roman" panose="02020603050405020304" pitchFamily="18" charset="0"/>
              </a:rPr>
              <a:t>thiệu</a:t>
            </a:r>
            <a:r>
              <a:rPr lang="en-US" sz="3200" b="1" dirty="0">
                <a:latin typeface="Times New Roman" panose="02020603050405020304" pitchFamily="18" charset="0"/>
                <a:ea typeface="Open Sans" panose="020B0606030504020204" pitchFamily="34" charset="0"/>
                <a:cs typeface="Times New Roman" panose="02020603050405020304" pitchFamily="18" charset="0"/>
              </a:rPr>
              <a:t> </a:t>
            </a:r>
            <a:r>
              <a:rPr lang="en-US" sz="3200" b="1" dirty="0" err="1">
                <a:latin typeface="Times New Roman" panose="02020603050405020304" pitchFamily="18" charset="0"/>
                <a:ea typeface="Open Sans" panose="020B0606030504020204" pitchFamily="34" charset="0"/>
                <a:cs typeface="Times New Roman" panose="02020603050405020304" pitchFamily="18" charset="0"/>
              </a:rPr>
              <a:t>và</a:t>
            </a:r>
            <a:r>
              <a:rPr lang="en-US" sz="3200" b="1" dirty="0">
                <a:latin typeface="Times New Roman" panose="02020603050405020304" pitchFamily="18" charset="0"/>
                <a:ea typeface="Open Sans" panose="020B0606030504020204" pitchFamily="34" charset="0"/>
                <a:cs typeface="Times New Roman" panose="02020603050405020304" pitchFamily="18" charset="0"/>
              </a:rPr>
              <a:t> </a:t>
            </a:r>
            <a:r>
              <a:rPr lang="en-US" sz="3200" b="1" dirty="0" err="1">
                <a:latin typeface="Times New Roman" panose="02020603050405020304" pitchFamily="18" charset="0"/>
                <a:ea typeface="Open Sans" panose="020B0606030504020204" pitchFamily="34" charset="0"/>
                <a:cs typeface="Times New Roman" panose="02020603050405020304" pitchFamily="18" charset="0"/>
              </a:rPr>
              <a:t>gợi</a:t>
            </a:r>
            <a:r>
              <a:rPr lang="en-US" sz="3200" b="1" dirty="0">
                <a:latin typeface="Times New Roman" panose="02020603050405020304" pitchFamily="18" charset="0"/>
                <a:ea typeface="Open Sans" panose="020B0606030504020204" pitchFamily="34" charset="0"/>
                <a:cs typeface="Times New Roman" panose="02020603050405020304" pitchFamily="18" charset="0"/>
              </a:rPr>
              <a:t> ý </a:t>
            </a:r>
            <a:r>
              <a:rPr lang="en-US" sz="3200" b="1" dirty="0" err="1">
                <a:latin typeface="Times New Roman" panose="02020603050405020304" pitchFamily="18" charset="0"/>
                <a:ea typeface="Open Sans" panose="020B0606030504020204" pitchFamily="34" charset="0"/>
                <a:cs typeface="Times New Roman" panose="02020603050405020304" pitchFamily="18" charset="0"/>
              </a:rPr>
              <a:t>món</a:t>
            </a:r>
            <a:r>
              <a:rPr lang="en-US" sz="3200" b="1" dirty="0">
                <a:latin typeface="Times New Roman" panose="02020603050405020304" pitchFamily="18" charset="0"/>
                <a:ea typeface="Open Sans" panose="020B0606030504020204" pitchFamily="34" charset="0"/>
                <a:cs typeface="Times New Roman" panose="02020603050405020304" pitchFamily="18" charset="0"/>
              </a:rPr>
              <a:t> </a:t>
            </a:r>
            <a:r>
              <a:rPr lang="en-US" sz="3200" b="1" dirty="0" err="1">
                <a:latin typeface="Times New Roman" panose="02020603050405020304" pitchFamily="18" charset="0"/>
                <a:ea typeface="Open Sans" panose="020B0606030504020204" pitchFamily="34" charset="0"/>
                <a:cs typeface="Times New Roman" panose="02020603050405020304" pitchFamily="18" charset="0"/>
              </a:rPr>
              <a:t>ăn</a:t>
            </a:r>
            <a:endParaRPr lang="en-US" sz="3200" b="1"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4" name="TextBox 3"/>
          <p:cNvSpPr txBox="1"/>
          <p:nvPr/>
        </p:nvSpPr>
        <p:spPr>
          <a:xfrm>
            <a:off x="9065105" y="5940279"/>
            <a:ext cx="2676008" cy="369332"/>
          </a:xfrm>
          <a:prstGeom prst="rect">
            <a:avLst/>
          </a:prstGeom>
          <a:noFill/>
        </p:spPr>
        <p:txBody>
          <a:bodyPr wrap="square" rtlCol="0">
            <a:spAutoFit/>
          </a:bodyPr>
          <a:lstStyle/>
          <a:p>
            <a:pPr algn="ctr"/>
            <a:r>
              <a:rPr lang="en-US" dirty="0" err="1">
                <a:latin typeface="Times New Roman" pitchFamily="18" charset="0"/>
                <a:cs typeface="Times New Roman" pitchFamily="18" charset="0"/>
              </a:rPr>
              <a:t>Hà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Nội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ngày</a:t>
            </a:r>
            <a:r>
              <a:rPr lang="en-US" dirty="0">
                <a:latin typeface="Times New Roman" pitchFamily="18" charset="0"/>
                <a:cs typeface="Times New Roman" pitchFamily="18" charset="0"/>
              </a:rPr>
              <a:t> 12/06/2019</a:t>
            </a:r>
          </a:p>
        </p:txBody>
      </p:sp>
      <p:sp>
        <p:nvSpPr>
          <p:cNvPr id="15" name="Hộp Văn bản 14">
            <a:extLst>
              <a:ext uri="{FF2B5EF4-FFF2-40B4-BE49-F238E27FC236}">
                <a16:creationId xmlns:a16="http://schemas.microsoft.com/office/drawing/2014/main" id="{1450FCF8-4FF3-4A4E-9030-E400CA14A87A}"/>
              </a:ext>
            </a:extLst>
          </p:cNvPr>
          <p:cNvSpPr txBox="1"/>
          <p:nvPr/>
        </p:nvSpPr>
        <p:spPr>
          <a:xfrm>
            <a:off x="1636648" y="4739907"/>
            <a:ext cx="5483320" cy="923330"/>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hiện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Nguyễn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Huy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Phát</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CNTT-TT 2.03 – K59</a:t>
            </a:r>
          </a:p>
          <a:p>
            <a:r>
              <a:rPr lang="en-US" dirty="0" err="1">
                <a:latin typeface="Times New Roman" panose="02020603050405020304" pitchFamily="18" charset="0"/>
                <a:cs typeface="Times New Roman" panose="02020603050405020304" pitchFamily="18" charset="0"/>
              </a:rPr>
              <a:t>Giảng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TS. </a:t>
            </a:r>
            <a:r>
              <a:rPr lang="en-US" b="1" dirty="0" err="1">
                <a:latin typeface="Times New Roman" panose="02020603050405020304" pitchFamily="18" charset="0"/>
                <a:cs typeface="Times New Roman" panose="02020603050405020304" pitchFamily="18" charset="0"/>
              </a:rPr>
              <a:t>Thân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Quang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Khoát</a:t>
            </a:r>
            <a:endParaRPr lang="vi-VN" b="1" dirty="0">
              <a:latin typeface="Times New Roman" panose="02020603050405020304" pitchFamily="18" charset="0"/>
              <a:cs typeface="Times New Roman" panose="02020603050405020304" pitchFamily="18" charset="0"/>
            </a:endParaRPr>
          </a:p>
        </p:txBody>
      </p:sp>
      <p:sp>
        <p:nvSpPr>
          <p:cNvPr id="17" name="Hộp Văn bản 16">
            <a:extLst>
              <a:ext uri="{FF2B5EF4-FFF2-40B4-BE49-F238E27FC236}">
                <a16:creationId xmlns:a16="http://schemas.microsoft.com/office/drawing/2014/main" id="{40F82465-5FD0-4AD2-9AA7-DDF420F6FD20}"/>
              </a:ext>
            </a:extLst>
          </p:cNvPr>
          <p:cNvSpPr txBox="1"/>
          <p:nvPr/>
        </p:nvSpPr>
        <p:spPr>
          <a:xfrm>
            <a:off x="3452191" y="1582369"/>
            <a:ext cx="5287617"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ĐỒ ÁN TỐT NGHIỆP ĐẠI HỌC</a:t>
            </a:r>
            <a:endParaRPr lang="vi-V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73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35578" y="463675"/>
            <a:ext cx="11542122" cy="6074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000">
              <a:solidFill>
                <a:srgbClr val="92D050"/>
              </a:solidFill>
              <a:latin typeface="Roboto" panose="02000000000000000000"/>
              <a:ea typeface="Roboto" panose="02000000000000000000" pitchFamily="2" charset="0"/>
              <a:cs typeface="Lato" panose="020F0502020204030203" pitchFamily="34" charset="0"/>
            </a:endParaRPr>
          </a:p>
        </p:txBody>
      </p:sp>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Hộp Văn bản 6">
            <a:extLst>
              <a:ext uri="{FF2B5EF4-FFF2-40B4-BE49-F238E27FC236}">
                <a16:creationId xmlns:a16="http://schemas.microsoft.com/office/drawing/2014/main" id="{4FAA48E4-9680-4B6B-9988-D3DF3EF3FF4D}"/>
              </a:ext>
            </a:extLst>
          </p:cNvPr>
          <p:cNvSpPr txBox="1"/>
          <p:nvPr/>
        </p:nvSpPr>
        <p:spPr>
          <a:xfrm>
            <a:off x="789952" y="0"/>
            <a:ext cx="3942115" cy="461665"/>
          </a:xfrm>
          <a:prstGeom prst="rect">
            <a:avLst/>
          </a:prstGeom>
          <a:noFill/>
        </p:spPr>
        <p:txBody>
          <a:bodyPr wrap="square" rtlCol="0">
            <a:spAutoFit/>
          </a:bodyPr>
          <a:lstStyle/>
          <a:p>
            <a:r>
              <a:rPr lang="en-US" sz="2400" b="1" dirty="0" err="1">
                <a:cs typeface="Times New Roman" panose="02020603050405020304" pitchFamily="18" charset="0"/>
              </a:rPr>
              <a:t>Biểu</a:t>
            </a:r>
            <a:r>
              <a:rPr lang="en-US" sz="2400" b="1" dirty="0">
                <a:cs typeface="Times New Roman" panose="02020603050405020304" pitchFamily="18" charset="0"/>
              </a:rPr>
              <a:t> </a:t>
            </a:r>
            <a:r>
              <a:rPr lang="en-US" sz="2400" b="1" dirty="0" err="1">
                <a:cs typeface="Times New Roman" panose="02020603050405020304" pitchFamily="18" charset="0"/>
              </a:rPr>
              <a:t>đồ</a:t>
            </a:r>
            <a:r>
              <a:rPr lang="en-US" sz="2400" b="1" dirty="0">
                <a:cs typeface="Times New Roman" panose="02020603050405020304" pitchFamily="18" charset="0"/>
              </a:rPr>
              <a:t> use case </a:t>
            </a:r>
            <a:r>
              <a:rPr lang="en-US" sz="2400" b="1" dirty="0" err="1">
                <a:cs typeface="Times New Roman" panose="02020603050405020304" pitchFamily="18" charset="0"/>
              </a:rPr>
              <a:t>tổng</a:t>
            </a:r>
            <a:r>
              <a:rPr lang="en-US" sz="2400" b="1" dirty="0">
                <a:cs typeface="Times New Roman" panose="02020603050405020304" pitchFamily="18" charset="0"/>
              </a:rPr>
              <a:t> </a:t>
            </a:r>
            <a:r>
              <a:rPr lang="en-US" sz="2400" b="1" dirty="0" err="1">
                <a:cs typeface="Times New Roman" panose="02020603050405020304" pitchFamily="18" charset="0"/>
              </a:rPr>
              <a:t>quan</a:t>
            </a:r>
            <a:endParaRPr lang="vi-VN" sz="2400" b="1" dirty="0">
              <a:cs typeface="Times New Roman" panose="02020603050405020304" pitchFamily="18" charset="0"/>
            </a:endParaRPr>
          </a:p>
        </p:txBody>
      </p:sp>
      <p:sp>
        <p:nvSpPr>
          <p:cNvPr id="11" name="Rounded Rectangle 10"/>
          <p:cNvSpPr/>
          <p:nvPr/>
        </p:nvSpPr>
        <p:spPr>
          <a:xfrm>
            <a:off x="11714728" y="0"/>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10</a:t>
            </a:r>
          </a:p>
        </p:txBody>
      </p:sp>
      <p:pic>
        <p:nvPicPr>
          <p:cNvPr id="4" name="Hình ảnh 3">
            <a:extLst>
              <a:ext uri="{FF2B5EF4-FFF2-40B4-BE49-F238E27FC236}">
                <a16:creationId xmlns:a16="http://schemas.microsoft.com/office/drawing/2014/main" id="{E1B95B5D-0E30-479C-9C07-CEA5F3F57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668" y="513723"/>
            <a:ext cx="9192326" cy="6188469"/>
          </a:xfrm>
          <a:prstGeom prst="rect">
            <a:avLst/>
          </a:prstGeom>
        </p:spPr>
      </p:pic>
    </p:spTree>
    <p:extLst>
      <p:ext uri="{BB962C8B-B14F-4D97-AF65-F5344CB8AC3E}">
        <p14:creationId xmlns:p14="http://schemas.microsoft.com/office/powerpoint/2010/main" val="371980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1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Hộp Văn bản 3">
            <a:extLst>
              <a:ext uri="{FF2B5EF4-FFF2-40B4-BE49-F238E27FC236}">
                <a16:creationId xmlns:a16="http://schemas.microsoft.com/office/drawing/2014/main" id="{3F9E3AE9-3602-4B2F-89FC-02E9344F8EED}"/>
              </a:ext>
            </a:extLst>
          </p:cNvPr>
          <p:cNvSpPr txBox="1"/>
          <p:nvPr/>
        </p:nvSpPr>
        <p:spPr>
          <a:xfrm>
            <a:off x="1205008" y="-13855"/>
            <a:ext cx="6068291" cy="646331"/>
          </a:xfrm>
          <a:prstGeom prst="rect">
            <a:avLst/>
          </a:prstGeom>
          <a:noFill/>
        </p:spPr>
        <p:txBody>
          <a:bodyPr wrap="square" rtlCol="0">
            <a:spAutoFit/>
          </a:bodyPr>
          <a:lstStyle/>
          <a:p>
            <a:r>
              <a:rPr lang="en-US" sz="3600" dirty="0">
                <a:cs typeface="Times New Roman" panose="02020603050405020304" pitchFamily="18" charset="0"/>
              </a:rPr>
              <a:t>3.2  </a:t>
            </a:r>
            <a:r>
              <a:rPr lang="en-US" sz="3600" dirty="0" err="1">
                <a:cs typeface="Times New Roman" panose="02020603050405020304" pitchFamily="18" charset="0"/>
              </a:rPr>
              <a:t>Thiết</a:t>
            </a:r>
            <a:r>
              <a:rPr lang="en-US" sz="3600" dirty="0">
                <a:cs typeface="Times New Roman" panose="02020603050405020304" pitchFamily="18" charset="0"/>
              </a:rPr>
              <a:t> </a:t>
            </a:r>
            <a:r>
              <a:rPr lang="en-US" sz="3600" dirty="0" err="1">
                <a:cs typeface="Times New Roman" panose="02020603050405020304" pitchFamily="18" charset="0"/>
              </a:rPr>
              <a:t>kế</a:t>
            </a:r>
            <a:r>
              <a:rPr lang="en-US" sz="3600" dirty="0">
                <a:cs typeface="Times New Roman" panose="02020603050405020304" pitchFamily="18" charset="0"/>
              </a:rPr>
              <a:t> </a:t>
            </a:r>
            <a:r>
              <a:rPr lang="en-US" sz="3600" dirty="0" err="1">
                <a:cs typeface="Times New Roman" panose="02020603050405020304" pitchFamily="18" charset="0"/>
              </a:rPr>
              <a:t>hê</a:t>
            </a:r>
            <a:r>
              <a:rPr lang="en-US" sz="3600" dirty="0">
                <a:cs typeface="Times New Roman" panose="02020603050405020304" pitchFamily="18" charset="0"/>
              </a:rPr>
              <a:t>̣ </a:t>
            </a:r>
            <a:r>
              <a:rPr lang="en-US" sz="3600" dirty="0" err="1">
                <a:cs typeface="Times New Roman" panose="02020603050405020304" pitchFamily="18" charset="0"/>
              </a:rPr>
              <a:t>thống</a:t>
            </a:r>
            <a:endParaRPr lang="vi-VN" sz="3600" dirty="0">
              <a:cs typeface="Times New Roman" panose="02020603050405020304" pitchFamily="18" charset="0"/>
            </a:endParaRPr>
          </a:p>
        </p:txBody>
      </p:sp>
      <p:sp>
        <p:nvSpPr>
          <p:cNvPr id="7" name="Hộp Văn bản 6">
            <a:extLst>
              <a:ext uri="{FF2B5EF4-FFF2-40B4-BE49-F238E27FC236}">
                <a16:creationId xmlns:a16="http://schemas.microsoft.com/office/drawing/2014/main" id="{CB5383BE-C31C-4110-B51A-23E9CEBA6D8E}"/>
              </a:ext>
            </a:extLst>
          </p:cNvPr>
          <p:cNvSpPr txBox="1"/>
          <p:nvPr/>
        </p:nvSpPr>
        <p:spPr>
          <a:xfrm>
            <a:off x="1205008" y="632476"/>
            <a:ext cx="5891828" cy="461665"/>
          </a:xfrm>
          <a:prstGeom prst="rect">
            <a:avLst/>
          </a:prstGeom>
          <a:noFill/>
        </p:spPr>
        <p:txBody>
          <a:bodyPr wrap="square" rtlCol="0">
            <a:spAutoFit/>
          </a:bodyPr>
          <a:lstStyle/>
          <a:p>
            <a:r>
              <a:rPr lang="vi-VN" sz="2400" b="1" dirty="0">
                <a:latin typeface="Calibri" pitchFamily="34" charset="0"/>
                <a:cs typeface="Calibri" pitchFamily="34" charset="0"/>
              </a:rPr>
              <a:t>Biểu đồ triển khai mức người dùng</a:t>
            </a:r>
          </a:p>
        </p:txBody>
      </p:sp>
      <p:pic>
        <p:nvPicPr>
          <p:cNvPr id="14" name="Hình ảnh 13">
            <a:extLst>
              <a:ext uri="{FF2B5EF4-FFF2-40B4-BE49-F238E27FC236}">
                <a16:creationId xmlns:a16="http://schemas.microsoft.com/office/drawing/2014/main" id="{9229F850-7D11-4636-B282-8ECFFF901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019" y="1094141"/>
            <a:ext cx="9242265" cy="5551052"/>
          </a:xfrm>
          <a:prstGeom prst="rect">
            <a:avLst/>
          </a:prstGeom>
        </p:spPr>
      </p:pic>
      <p:sp>
        <p:nvSpPr>
          <p:cNvPr id="12" name="Rounded Rectangle 11"/>
          <p:cNvSpPr/>
          <p:nvPr/>
        </p:nvSpPr>
        <p:spPr>
          <a:xfrm>
            <a:off x="11714728" y="-13855"/>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11</a:t>
            </a:r>
            <a:endParaRPr lang="en-US" sz="1600" dirty="0">
              <a:solidFill>
                <a:schemeClr val="tx1"/>
              </a:solidFill>
            </a:endParaRPr>
          </a:p>
        </p:txBody>
      </p:sp>
    </p:spTree>
    <p:extLst>
      <p:ext uri="{BB962C8B-B14F-4D97-AF65-F5344CB8AC3E}">
        <p14:creationId xmlns:p14="http://schemas.microsoft.com/office/powerpoint/2010/main" val="1268005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Hộp Văn bản 3">
            <a:extLst>
              <a:ext uri="{FF2B5EF4-FFF2-40B4-BE49-F238E27FC236}">
                <a16:creationId xmlns:a16="http://schemas.microsoft.com/office/drawing/2014/main" id="{328FEA52-3BE9-4A74-8BF1-80DFECCEA410}"/>
              </a:ext>
            </a:extLst>
          </p:cNvPr>
          <p:cNvSpPr txBox="1"/>
          <p:nvPr/>
        </p:nvSpPr>
        <p:spPr>
          <a:xfrm>
            <a:off x="1205008" y="0"/>
            <a:ext cx="6012873" cy="461665"/>
          </a:xfrm>
          <a:prstGeom prst="rect">
            <a:avLst/>
          </a:prstGeom>
          <a:noFill/>
        </p:spPr>
        <p:txBody>
          <a:bodyPr wrap="square" rtlCol="0">
            <a:spAutoFit/>
          </a:bodyPr>
          <a:lstStyle/>
          <a:p>
            <a:r>
              <a:rPr lang="en-US" sz="2400" b="1" dirty="0" err="1">
                <a:cs typeface="Times New Roman" panose="02020603050405020304" pitchFamily="18" charset="0"/>
              </a:rPr>
              <a:t>Biểu</a:t>
            </a:r>
            <a:r>
              <a:rPr lang="en-US" sz="2400" b="1" dirty="0">
                <a:cs typeface="Times New Roman" panose="02020603050405020304" pitchFamily="18" charset="0"/>
              </a:rPr>
              <a:t> </a:t>
            </a:r>
            <a:r>
              <a:rPr lang="en-US" sz="2400" b="1" dirty="0" err="1">
                <a:cs typeface="Times New Roman" panose="02020603050405020304" pitchFamily="18" charset="0"/>
              </a:rPr>
              <a:t>đồ</a:t>
            </a:r>
            <a:r>
              <a:rPr lang="en-US" sz="2400" b="1" dirty="0">
                <a:cs typeface="Times New Roman" panose="02020603050405020304" pitchFamily="18" charset="0"/>
              </a:rPr>
              <a:t> </a:t>
            </a:r>
            <a:r>
              <a:rPr lang="en-US" sz="2400" b="1" dirty="0" err="1">
                <a:cs typeface="Times New Roman" panose="02020603050405020304" pitchFamily="18" charset="0"/>
              </a:rPr>
              <a:t>triển</a:t>
            </a:r>
            <a:r>
              <a:rPr lang="en-US" sz="2400" b="1" dirty="0">
                <a:cs typeface="Times New Roman" panose="02020603050405020304" pitchFamily="18" charset="0"/>
              </a:rPr>
              <a:t> </a:t>
            </a:r>
            <a:r>
              <a:rPr lang="en-US" sz="2400" b="1" dirty="0" err="1">
                <a:cs typeface="Times New Roman" panose="02020603050405020304" pitchFamily="18" charset="0"/>
              </a:rPr>
              <a:t>khai</a:t>
            </a:r>
            <a:r>
              <a:rPr lang="en-US" sz="2400" b="1" dirty="0">
                <a:cs typeface="Times New Roman" panose="02020603050405020304" pitchFamily="18" charset="0"/>
              </a:rPr>
              <a:t> </a:t>
            </a:r>
            <a:r>
              <a:rPr lang="en-US" sz="2400" b="1" dirty="0" err="1">
                <a:cs typeface="Times New Roman" panose="02020603050405020304" pitchFamily="18" charset="0"/>
              </a:rPr>
              <a:t>mức</a:t>
            </a:r>
            <a:r>
              <a:rPr lang="en-US" sz="2400" b="1" dirty="0">
                <a:cs typeface="Times New Roman" panose="02020603050405020304" pitchFamily="18" charset="0"/>
              </a:rPr>
              <a:t> </a:t>
            </a:r>
            <a:r>
              <a:rPr lang="en-US" sz="2400" b="1" dirty="0" err="1">
                <a:cs typeface="Times New Roman" panose="02020603050405020304" pitchFamily="18" charset="0"/>
              </a:rPr>
              <a:t>thành</a:t>
            </a:r>
            <a:r>
              <a:rPr lang="en-US" sz="2400" b="1" dirty="0">
                <a:cs typeface="Times New Roman" panose="02020603050405020304" pitchFamily="18" charset="0"/>
              </a:rPr>
              <a:t> </a:t>
            </a:r>
            <a:r>
              <a:rPr lang="en-US" sz="2400" b="1" dirty="0" err="1">
                <a:cs typeface="Times New Roman" panose="02020603050405020304" pitchFamily="18" charset="0"/>
              </a:rPr>
              <a:t>phần</a:t>
            </a:r>
            <a:r>
              <a:rPr lang="en-US" sz="2400" b="1" dirty="0">
                <a:cs typeface="Times New Roman" panose="02020603050405020304" pitchFamily="18" charset="0"/>
              </a:rPr>
              <a:t> </a:t>
            </a:r>
            <a:r>
              <a:rPr lang="en-US" sz="2400" b="1" dirty="0" err="1">
                <a:cs typeface="Times New Roman" panose="02020603050405020304" pitchFamily="18" charset="0"/>
              </a:rPr>
              <a:t>hê</a:t>
            </a:r>
            <a:r>
              <a:rPr lang="en-US" sz="2400" b="1" dirty="0">
                <a:cs typeface="Times New Roman" panose="02020603050405020304" pitchFamily="18" charset="0"/>
              </a:rPr>
              <a:t>̣ </a:t>
            </a:r>
            <a:r>
              <a:rPr lang="en-US" sz="2400" b="1" dirty="0" err="1">
                <a:cs typeface="Times New Roman" panose="02020603050405020304" pitchFamily="18" charset="0"/>
              </a:rPr>
              <a:t>thống</a:t>
            </a:r>
            <a:endParaRPr lang="vi-VN" sz="2400" b="1" dirty="0">
              <a:cs typeface="Times New Roman" panose="02020603050405020304" pitchFamily="18" charset="0"/>
            </a:endParaRPr>
          </a:p>
        </p:txBody>
      </p:sp>
      <p:pic>
        <p:nvPicPr>
          <p:cNvPr id="14" name="Hình ảnh 13">
            <a:extLst>
              <a:ext uri="{FF2B5EF4-FFF2-40B4-BE49-F238E27FC236}">
                <a16:creationId xmlns:a16="http://schemas.microsoft.com/office/drawing/2014/main" id="{52E9305D-1097-405F-AAEA-095BC344F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853" y="482546"/>
            <a:ext cx="9946741" cy="6205486"/>
          </a:xfrm>
          <a:prstGeom prst="rect">
            <a:avLst/>
          </a:prstGeom>
        </p:spPr>
      </p:pic>
      <p:sp>
        <p:nvSpPr>
          <p:cNvPr id="10" name="Rounded Rectangle 9"/>
          <p:cNvSpPr/>
          <p:nvPr/>
        </p:nvSpPr>
        <p:spPr>
          <a:xfrm>
            <a:off x="11714728" y="14160"/>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12</a:t>
            </a:r>
            <a:endParaRPr lang="en-US" sz="1600" dirty="0">
              <a:solidFill>
                <a:schemeClr val="tx1"/>
              </a:solidFill>
            </a:endParaRPr>
          </a:p>
        </p:txBody>
      </p:sp>
    </p:spTree>
    <p:extLst>
      <p:ext uri="{BB962C8B-B14F-4D97-AF65-F5344CB8AC3E}">
        <p14:creationId xmlns:p14="http://schemas.microsoft.com/office/powerpoint/2010/main" val="2875315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Hộp Văn bản 3">
            <a:extLst>
              <a:ext uri="{FF2B5EF4-FFF2-40B4-BE49-F238E27FC236}">
                <a16:creationId xmlns:a16="http://schemas.microsoft.com/office/drawing/2014/main" id="{661FF022-57EC-4F0F-AA50-F6AFC7D49F9B}"/>
              </a:ext>
            </a:extLst>
          </p:cNvPr>
          <p:cNvSpPr txBox="1"/>
          <p:nvPr/>
        </p:nvSpPr>
        <p:spPr>
          <a:xfrm>
            <a:off x="1026723" y="0"/>
            <a:ext cx="5224507" cy="461665"/>
          </a:xfrm>
          <a:prstGeom prst="rect">
            <a:avLst/>
          </a:prstGeom>
          <a:noFill/>
        </p:spPr>
        <p:txBody>
          <a:bodyPr wrap="none" rtlCol="0">
            <a:spAutoFit/>
          </a:bodyPr>
          <a:lstStyle/>
          <a:p>
            <a:r>
              <a:rPr lang="en-US" sz="2400" b="1" dirty="0" err="1">
                <a:cs typeface="Times New Roman" panose="02020603050405020304" pitchFamily="18" charset="0"/>
              </a:rPr>
              <a:t>Biểu</a:t>
            </a:r>
            <a:r>
              <a:rPr lang="en-US" sz="2400" b="1" dirty="0">
                <a:cs typeface="Times New Roman" panose="02020603050405020304" pitchFamily="18" charset="0"/>
              </a:rPr>
              <a:t> </a:t>
            </a:r>
            <a:r>
              <a:rPr lang="en-US" sz="2400" b="1" dirty="0" err="1">
                <a:cs typeface="Times New Roman" panose="02020603050405020304" pitchFamily="18" charset="0"/>
              </a:rPr>
              <a:t>đồ</a:t>
            </a:r>
            <a:r>
              <a:rPr lang="en-US" sz="2400" b="1" dirty="0">
                <a:cs typeface="Times New Roman" panose="02020603050405020304" pitchFamily="18" charset="0"/>
              </a:rPr>
              <a:t> </a:t>
            </a:r>
            <a:r>
              <a:rPr lang="en-US" sz="2400" b="1" dirty="0" err="1">
                <a:cs typeface="Times New Roman" panose="02020603050405020304" pitchFamily="18" charset="0"/>
              </a:rPr>
              <a:t>kiến</a:t>
            </a:r>
            <a:r>
              <a:rPr lang="en-US" sz="2400" b="1" dirty="0">
                <a:cs typeface="Times New Roman" panose="02020603050405020304" pitchFamily="18" charset="0"/>
              </a:rPr>
              <a:t> </a:t>
            </a:r>
            <a:r>
              <a:rPr lang="en-US" sz="2400" b="1" dirty="0" err="1">
                <a:cs typeface="Times New Roman" panose="02020603050405020304" pitchFamily="18" charset="0"/>
              </a:rPr>
              <a:t>trúc</a:t>
            </a:r>
            <a:r>
              <a:rPr lang="en-US" sz="2400" b="1" dirty="0">
                <a:cs typeface="Times New Roman" panose="02020603050405020304" pitchFamily="18" charset="0"/>
              </a:rPr>
              <a:t> </a:t>
            </a:r>
            <a:r>
              <a:rPr lang="en-US" sz="2400" b="1" dirty="0" err="1">
                <a:cs typeface="Times New Roman" panose="02020603050405020304" pitchFamily="18" charset="0"/>
              </a:rPr>
              <a:t>thành</a:t>
            </a:r>
            <a:r>
              <a:rPr lang="en-US" sz="2400" b="1" dirty="0">
                <a:cs typeface="Times New Roman" panose="02020603050405020304" pitchFamily="18" charset="0"/>
              </a:rPr>
              <a:t> </a:t>
            </a:r>
            <a:r>
              <a:rPr lang="en-US" sz="2400" b="1" dirty="0" err="1">
                <a:cs typeface="Times New Roman" panose="02020603050405020304" pitchFamily="18" charset="0"/>
              </a:rPr>
              <a:t>phần</a:t>
            </a:r>
            <a:r>
              <a:rPr lang="en-US" sz="2400" b="1" dirty="0">
                <a:cs typeface="Times New Roman" panose="02020603050405020304" pitchFamily="18" charset="0"/>
              </a:rPr>
              <a:t> web app</a:t>
            </a:r>
            <a:endParaRPr lang="vi-VN" sz="2400" b="1" dirty="0">
              <a:cs typeface="Times New Roman" panose="02020603050405020304" pitchFamily="18" charset="0"/>
            </a:endParaRPr>
          </a:p>
        </p:txBody>
      </p:sp>
      <p:pic>
        <p:nvPicPr>
          <p:cNvPr id="10" name="Hình ảnh 9">
            <a:extLst>
              <a:ext uri="{FF2B5EF4-FFF2-40B4-BE49-F238E27FC236}">
                <a16:creationId xmlns:a16="http://schemas.microsoft.com/office/drawing/2014/main" id="{93BE6846-E5BF-4BB9-B362-92E008227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645" y="578430"/>
            <a:ext cx="5843221" cy="6014099"/>
          </a:xfrm>
          <a:prstGeom prst="rect">
            <a:avLst/>
          </a:prstGeom>
        </p:spPr>
      </p:pic>
      <p:sp>
        <p:nvSpPr>
          <p:cNvPr id="11" name="Rounded Rectangle 10"/>
          <p:cNvSpPr/>
          <p:nvPr/>
        </p:nvSpPr>
        <p:spPr>
          <a:xfrm>
            <a:off x="11714728" y="0"/>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13</a:t>
            </a:r>
            <a:endParaRPr lang="en-US" sz="1600" dirty="0">
              <a:solidFill>
                <a:schemeClr val="tx1"/>
              </a:solidFill>
            </a:endParaRPr>
          </a:p>
        </p:txBody>
      </p:sp>
    </p:spTree>
    <p:extLst>
      <p:ext uri="{BB962C8B-B14F-4D97-AF65-F5344CB8AC3E}">
        <p14:creationId xmlns:p14="http://schemas.microsoft.com/office/powerpoint/2010/main" val="2532587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Hộp Văn bản 7">
            <a:extLst>
              <a:ext uri="{FF2B5EF4-FFF2-40B4-BE49-F238E27FC236}">
                <a16:creationId xmlns:a16="http://schemas.microsoft.com/office/drawing/2014/main" id="{028FCBE8-2D91-472D-BA1D-5B024FB007FC}"/>
              </a:ext>
            </a:extLst>
          </p:cNvPr>
          <p:cNvSpPr txBox="1"/>
          <p:nvPr/>
        </p:nvSpPr>
        <p:spPr>
          <a:xfrm>
            <a:off x="1205008" y="107018"/>
            <a:ext cx="2757055" cy="461665"/>
          </a:xfrm>
          <a:prstGeom prst="rect">
            <a:avLst/>
          </a:prstGeom>
          <a:noFill/>
        </p:spPr>
        <p:txBody>
          <a:bodyPr wrap="square" rtlCol="0">
            <a:spAutoFit/>
          </a:bodyPr>
          <a:lstStyle/>
          <a:p>
            <a:r>
              <a:rPr lang="en-US" sz="2400" b="1" dirty="0" err="1">
                <a:cs typeface="Times New Roman" panose="02020603050405020304" pitchFamily="18" charset="0"/>
              </a:rPr>
              <a:t>Thiết</a:t>
            </a:r>
            <a:r>
              <a:rPr lang="en-US" sz="2400" b="1" dirty="0">
                <a:cs typeface="Times New Roman" panose="02020603050405020304" pitchFamily="18" charset="0"/>
              </a:rPr>
              <a:t> </a:t>
            </a:r>
            <a:r>
              <a:rPr lang="en-US" sz="2400" b="1" dirty="0" err="1">
                <a:cs typeface="Times New Roman" panose="02020603050405020304" pitchFamily="18" charset="0"/>
              </a:rPr>
              <a:t>kế</a:t>
            </a:r>
            <a:r>
              <a:rPr lang="en-US" sz="2400" b="1" dirty="0">
                <a:cs typeface="Times New Roman" panose="02020603050405020304" pitchFamily="18" charset="0"/>
              </a:rPr>
              <a:t> </a:t>
            </a:r>
            <a:r>
              <a:rPr lang="en-US" sz="2400" b="1" dirty="0" err="1">
                <a:cs typeface="Times New Roman" panose="02020603050405020304" pitchFamily="18" charset="0"/>
              </a:rPr>
              <a:t>tầng</a:t>
            </a:r>
            <a:r>
              <a:rPr lang="en-US" sz="2400" b="1" dirty="0">
                <a:cs typeface="Times New Roman" panose="02020603050405020304" pitchFamily="18" charset="0"/>
              </a:rPr>
              <a:t> view</a:t>
            </a:r>
            <a:endParaRPr lang="vi-VN" sz="2400" b="1" dirty="0">
              <a:cs typeface="Times New Roman" panose="02020603050405020304" pitchFamily="18" charset="0"/>
            </a:endParaRPr>
          </a:p>
        </p:txBody>
      </p:sp>
      <p:sp>
        <p:nvSpPr>
          <p:cNvPr id="9" name="Hộp Văn bản 8">
            <a:extLst>
              <a:ext uri="{FF2B5EF4-FFF2-40B4-BE49-F238E27FC236}">
                <a16:creationId xmlns:a16="http://schemas.microsoft.com/office/drawing/2014/main" id="{354998EE-A0CA-4536-BAC5-1BA69258B02B}"/>
              </a:ext>
            </a:extLst>
          </p:cNvPr>
          <p:cNvSpPr txBox="1"/>
          <p:nvPr/>
        </p:nvSpPr>
        <p:spPr>
          <a:xfrm>
            <a:off x="1205008" y="625758"/>
            <a:ext cx="10793028" cy="5969006"/>
          </a:xfrm>
          <a:prstGeom prst="rect">
            <a:avLst/>
          </a:prstGeom>
          <a:noFill/>
        </p:spPr>
        <p:txBody>
          <a:bodyPr wrap="square" rtlCol="0">
            <a:spAutoFit/>
          </a:bodyPr>
          <a:lstStyle/>
          <a:p>
            <a:endParaRPr lang="vi-VN"/>
          </a:p>
        </p:txBody>
      </p:sp>
      <p:pic>
        <p:nvPicPr>
          <p:cNvPr id="13" name="Hình ảnh 12">
            <a:extLst>
              <a:ext uri="{FF2B5EF4-FFF2-40B4-BE49-F238E27FC236}">
                <a16:creationId xmlns:a16="http://schemas.microsoft.com/office/drawing/2014/main" id="{20597D84-DB14-486C-BA89-8B1E14EDC4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158" y="682833"/>
            <a:ext cx="10614728" cy="5911932"/>
          </a:xfrm>
          <a:prstGeom prst="rect">
            <a:avLst/>
          </a:prstGeom>
        </p:spPr>
      </p:pic>
      <p:sp>
        <p:nvSpPr>
          <p:cNvPr id="11" name="Rounded Rectangle 10"/>
          <p:cNvSpPr/>
          <p:nvPr/>
        </p:nvSpPr>
        <p:spPr>
          <a:xfrm>
            <a:off x="11714728" y="0"/>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14</a:t>
            </a:r>
            <a:endParaRPr lang="en-US" sz="1600" dirty="0">
              <a:solidFill>
                <a:schemeClr val="tx1"/>
              </a:solidFill>
            </a:endParaRPr>
          </a:p>
        </p:txBody>
      </p:sp>
    </p:spTree>
    <p:extLst>
      <p:ext uri="{BB962C8B-B14F-4D97-AF65-F5344CB8AC3E}">
        <p14:creationId xmlns:p14="http://schemas.microsoft.com/office/powerpoint/2010/main" val="39392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Hộp Văn bản 6">
            <a:extLst>
              <a:ext uri="{FF2B5EF4-FFF2-40B4-BE49-F238E27FC236}">
                <a16:creationId xmlns:a16="http://schemas.microsoft.com/office/drawing/2014/main" id="{83C72CE4-61E5-4BA6-AFD1-88B1E6BA4BA0}"/>
              </a:ext>
            </a:extLst>
          </p:cNvPr>
          <p:cNvSpPr txBox="1"/>
          <p:nvPr/>
        </p:nvSpPr>
        <p:spPr>
          <a:xfrm>
            <a:off x="866679" y="0"/>
            <a:ext cx="3671454" cy="461665"/>
          </a:xfrm>
          <a:prstGeom prst="rect">
            <a:avLst/>
          </a:prstGeom>
          <a:noFill/>
        </p:spPr>
        <p:txBody>
          <a:bodyPr wrap="square" rtlCol="0">
            <a:spAutoFit/>
          </a:bodyPr>
          <a:lstStyle/>
          <a:p>
            <a:r>
              <a:rPr lang="en-US" sz="2400" b="1" dirty="0" err="1">
                <a:cs typeface="Times New Roman" panose="02020603050405020304" pitchFamily="18" charset="0"/>
              </a:rPr>
              <a:t>Thiết</a:t>
            </a:r>
            <a:r>
              <a:rPr lang="en-US" sz="2400" b="1" dirty="0">
                <a:cs typeface="Times New Roman" panose="02020603050405020304" pitchFamily="18" charset="0"/>
              </a:rPr>
              <a:t> </a:t>
            </a:r>
            <a:r>
              <a:rPr lang="en-US" sz="2400" b="1" dirty="0" err="1">
                <a:cs typeface="Times New Roman" panose="02020603050405020304" pitchFamily="18" charset="0"/>
              </a:rPr>
              <a:t>kế</a:t>
            </a:r>
            <a:r>
              <a:rPr lang="en-US" sz="2400" b="1" dirty="0">
                <a:cs typeface="Times New Roman" panose="02020603050405020304" pitchFamily="18" charset="0"/>
              </a:rPr>
              <a:t> </a:t>
            </a:r>
            <a:r>
              <a:rPr lang="en-US" sz="2400" b="1" dirty="0" err="1">
                <a:cs typeface="Times New Roman" panose="02020603050405020304" pitchFamily="18" charset="0"/>
              </a:rPr>
              <a:t>tầng</a:t>
            </a:r>
            <a:r>
              <a:rPr lang="en-US" sz="2400" b="1" dirty="0">
                <a:cs typeface="Times New Roman" panose="02020603050405020304" pitchFamily="18" charset="0"/>
              </a:rPr>
              <a:t> Controller</a:t>
            </a:r>
            <a:endParaRPr lang="vi-VN" sz="2400" b="1" dirty="0">
              <a:cs typeface="Times New Roman" panose="02020603050405020304" pitchFamily="18" charset="0"/>
            </a:endParaRPr>
          </a:p>
        </p:txBody>
      </p:sp>
      <p:pic>
        <p:nvPicPr>
          <p:cNvPr id="12" name="Hình ảnh 11">
            <a:extLst>
              <a:ext uri="{FF2B5EF4-FFF2-40B4-BE49-F238E27FC236}">
                <a16:creationId xmlns:a16="http://schemas.microsoft.com/office/drawing/2014/main" id="{F2BA982C-36D7-4004-A7A6-6624459AC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890" y="604684"/>
            <a:ext cx="10680411" cy="5928581"/>
          </a:xfrm>
          <a:prstGeom prst="rect">
            <a:avLst/>
          </a:prstGeom>
        </p:spPr>
      </p:pic>
      <p:sp>
        <p:nvSpPr>
          <p:cNvPr id="10" name="Rounded Rectangle 9"/>
          <p:cNvSpPr/>
          <p:nvPr/>
        </p:nvSpPr>
        <p:spPr>
          <a:xfrm>
            <a:off x="11683301" y="-24976"/>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15</a:t>
            </a:r>
            <a:endParaRPr lang="en-US" sz="1600" dirty="0">
              <a:solidFill>
                <a:schemeClr val="tx1"/>
              </a:solidFill>
            </a:endParaRPr>
          </a:p>
        </p:txBody>
      </p:sp>
    </p:spTree>
    <p:extLst>
      <p:ext uri="{BB962C8B-B14F-4D97-AF65-F5344CB8AC3E}">
        <p14:creationId xmlns:p14="http://schemas.microsoft.com/office/powerpoint/2010/main" val="2092199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Hộp Văn bản 1">
            <a:extLst>
              <a:ext uri="{FF2B5EF4-FFF2-40B4-BE49-F238E27FC236}">
                <a16:creationId xmlns:a16="http://schemas.microsoft.com/office/drawing/2014/main" id="{8977DC65-D480-4F4D-A8C5-C2800CDD7BC1}"/>
              </a:ext>
            </a:extLst>
          </p:cNvPr>
          <p:cNvSpPr txBox="1"/>
          <p:nvPr/>
        </p:nvSpPr>
        <p:spPr>
          <a:xfrm>
            <a:off x="1121207" y="-68396"/>
            <a:ext cx="3255819" cy="461665"/>
          </a:xfrm>
          <a:prstGeom prst="rect">
            <a:avLst/>
          </a:prstGeom>
          <a:noFill/>
        </p:spPr>
        <p:txBody>
          <a:bodyPr wrap="square" rtlCol="0">
            <a:spAutoFit/>
          </a:bodyPr>
          <a:lstStyle/>
          <a:p>
            <a:r>
              <a:rPr lang="en-US" sz="2400" b="1" dirty="0" err="1">
                <a:cs typeface="Times New Roman" panose="02020603050405020304" pitchFamily="18" charset="0"/>
              </a:rPr>
              <a:t>Thiết</a:t>
            </a:r>
            <a:r>
              <a:rPr lang="en-US" sz="2400" b="1" dirty="0">
                <a:cs typeface="Times New Roman" panose="02020603050405020304" pitchFamily="18" charset="0"/>
              </a:rPr>
              <a:t> </a:t>
            </a:r>
            <a:r>
              <a:rPr lang="en-US" sz="2400" b="1" err="1">
                <a:cs typeface="Times New Roman" panose="02020603050405020304" pitchFamily="18" charset="0"/>
              </a:rPr>
              <a:t>kế</a:t>
            </a:r>
            <a:r>
              <a:rPr lang="en-US" sz="2400" b="1">
                <a:cs typeface="Times New Roman" panose="02020603050405020304" pitchFamily="18" charset="0"/>
              </a:rPr>
              <a:t> tầng model</a:t>
            </a:r>
            <a:endParaRPr lang="vi-VN" sz="2400" b="1" dirty="0">
              <a:cs typeface="Times New Roman" panose="02020603050405020304" pitchFamily="18" charset="0"/>
            </a:endParaRPr>
          </a:p>
        </p:txBody>
      </p:sp>
      <p:sp>
        <p:nvSpPr>
          <p:cNvPr id="9" name="Hộp Văn bản 8">
            <a:extLst>
              <a:ext uri="{FF2B5EF4-FFF2-40B4-BE49-F238E27FC236}">
                <a16:creationId xmlns:a16="http://schemas.microsoft.com/office/drawing/2014/main" id="{56DBCD35-677E-48F4-958E-20A4AA87FF24}"/>
              </a:ext>
            </a:extLst>
          </p:cNvPr>
          <p:cNvSpPr txBox="1"/>
          <p:nvPr/>
        </p:nvSpPr>
        <p:spPr>
          <a:xfrm>
            <a:off x="498765" y="665018"/>
            <a:ext cx="11596253" cy="6043895"/>
          </a:xfrm>
          <a:prstGeom prst="rect">
            <a:avLst/>
          </a:prstGeom>
          <a:noFill/>
        </p:spPr>
        <p:txBody>
          <a:bodyPr wrap="square" rtlCol="0">
            <a:spAutoFit/>
          </a:bodyPr>
          <a:lstStyle/>
          <a:p>
            <a:endParaRPr lang="vi-VN"/>
          </a:p>
        </p:txBody>
      </p:sp>
      <p:sp>
        <p:nvSpPr>
          <p:cNvPr id="11" name="Rounded Rectangle 10"/>
          <p:cNvSpPr/>
          <p:nvPr/>
        </p:nvSpPr>
        <p:spPr>
          <a:xfrm>
            <a:off x="11714728" y="17664"/>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16</a:t>
            </a:r>
            <a:endParaRPr lang="en-US" sz="1600" dirty="0">
              <a:solidFill>
                <a:schemeClr val="tx1"/>
              </a:solidFill>
            </a:endParaRPr>
          </a:p>
        </p:txBody>
      </p:sp>
      <p:pic>
        <p:nvPicPr>
          <p:cNvPr id="4" name="Hình ảnh 3">
            <a:extLst>
              <a:ext uri="{FF2B5EF4-FFF2-40B4-BE49-F238E27FC236}">
                <a16:creationId xmlns:a16="http://schemas.microsoft.com/office/drawing/2014/main" id="{B1BBBB63-B9CF-40B7-A0D1-8D1F28813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08" y="486050"/>
            <a:ext cx="10867344" cy="6161533"/>
          </a:xfrm>
          <a:prstGeom prst="rect">
            <a:avLst/>
          </a:prstGeom>
        </p:spPr>
      </p:pic>
    </p:spTree>
    <p:extLst>
      <p:ext uri="{BB962C8B-B14F-4D97-AF65-F5344CB8AC3E}">
        <p14:creationId xmlns:p14="http://schemas.microsoft.com/office/powerpoint/2010/main" val="3878652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Hộp Văn bản 1">
            <a:extLst>
              <a:ext uri="{FF2B5EF4-FFF2-40B4-BE49-F238E27FC236}">
                <a16:creationId xmlns:a16="http://schemas.microsoft.com/office/drawing/2014/main" id="{35DCE7DB-58D9-4A14-B6DF-356E37C6F0D0}"/>
              </a:ext>
            </a:extLst>
          </p:cNvPr>
          <p:cNvSpPr txBox="1"/>
          <p:nvPr/>
        </p:nvSpPr>
        <p:spPr>
          <a:xfrm>
            <a:off x="1205007" y="97354"/>
            <a:ext cx="6737990" cy="492443"/>
          </a:xfrm>
          <a:prstGeom prst="rect">
            <a:avLst/>
          </a:prstGeom>
          <a:noFill/>
        </p:spPr>
        <p:txBody>
          <a:bodyPr wrap="square" rtlCol="0">
            <a:spAutoFit/>
          </a:bodyPr>
          <a:lstStyle/>
          <a:p>
            <a:r>
              <a:rPr lang="en-US" sz="2600" b="1" dirty="0" err="1">
                <a:cs typeface="Times New Roman" panose="02020603050405020304" pitchFamily="18" charset="0"/>
              </a:rPr>
              <a:t>Thiết</a:t>
            </a:r>
            <a:r>
              <a:rPr lang="en-US" sz="2600" b="1" dirty="0">
                <a:cs typeface="Times New Roman" panose="02020603050405020304" pitchFamily="18" charset="0"/>
              </a:rPr>
              <a:t> </a:t>
            </a:r>
            <a:r>
              <a:rPr lang="en-US" sz="2600" b="1" dirty="0" err="1">
                <a:cs typeface="Times New Roman" panose="02020603050405020304" pitchFamily="18" charset="0"/>
              </a:rPr>
              <a:t>kế</a:t>
            </a:r>
            <a:r>
              <a:rPr lang="en-US" sz="2600" b="1" dirty="0">
                <a:cs typeface="Times New Roman" panose="02020603050405020304" pitchFamily="18" charset="0"/>
              </a:rPr>
              <a:t> </a:t>
            </a:r>
            <a:r>
              <a:rPr lang="en-US" sz="2600" b="1" dirty="0" err="1">
                <a:cs typeface="Times New Roman" panose="02020603050405020304" pitchFamily="18" charset="0"/>
              </a:rPr>
              <a:t>thành</a:t>
            </a:r>
            <a:r>
              <a:rPr lang="en-US" sz="2600" b="1" dirty="0">
                <a:cs typeface="Times New Roman" panose="02020603050405020304" pitchFamily="18" charset="0"/>
              </a:rPr>
              <a:t> </a:t>
            </a:r>
            <a:r>
              <a:rPr lang="en-US" sz="2600" b="1" dirty="0" err="1">
                <a:cs typeface="Times New Roman" panose="02020603050405020304" pitchFamily="18" charset="0"/>
              </a:rPr>
              <a:t>phần</a:t>
            </a:r>
            <a:r>
              <a:rPr lang="en-US" sz="2600" b="1" dirty="0">
                <a:cs typeface="Times New Roman" panose="02020603050405020304" pitchFamily="18" charset="0"/>
              </a:rPr>
              <a:t> </a:t>
            </a:r>
            <a:r>
              <a:rPr lang="en-US" sz="2600" b="1" dirty="0" err="1">
                <a:cs typeface="Times New Roman" panose="02020603050405020304" pitchFamily="18" charset="0"/>
              </a:rPr>
              <a:t>thời</a:t>
            </a:r>
            <a:r>
              <a:rPr lang="en-US" sz="2600" b="1" dirty="0">
                <a:cs typeface="Times New Roman" panose="02020603050405020304" pitchFamily="18" charset="0"/>
              </a:rPr>
              <a:t> </a:t>
            </a:r>
            <a:r>
              <a:rPr lang="en-US" sz="2600" b="1" dirty="0" err="1">
                <a:cs typeface="Times New Roman" panose="02020603050405020304" pitchFamily="18" charset="0"/>
              </a:rPr>
              <a:t>gian</a:t>
            </a:r>
            <a:r>
              <a:rPr lang="en-US" sz="2600" b="1" dirty="0">
                <a:cs typeface="Times New Roman" panose="02020603050405020304" pitchFamily="18" charset="0"/>
              </a:rPr>
              <a:t> </a:t>
            </a:r>
            <a:r>
              <a:rPr lang="en-US" sz="2600" b="1" dirty="0" err="1">
                <a:cs typeface="Times New Roman" panose="02020603050405020304" pitchFamily="18" charset="0"/>
              </a:rPr>
              <a:t>thực</a:t>
            </a:r>
            <a:r>
              <a:rPr lang="en-US" sz="2600" b="1" dirty="0">
                <a:cs typeface="Times New Roman" panose="02020603050405020304" pitchFamily="18" charset="0"/>
              </a:rPr>
              <a:t> (real-time)</a:t>
            </a:r>
            <a:endParaRPr lang="vi-VN" sz="2600" b="1" dirty="0">
              <a:cs typeface="Times New Roman" panose="02020603050405020304" pitchFamily="18" charset="0"/>
            </a:endParaRPr>
          </a:p>
        </p:txBody>
      </p:sp>
      <p:sp>
        <p:nvSpPr>
          <p:cNvPr id="3" name="Hộp Văn bản 2">
            <a:extLst>
              <a:ext uri="{FF2B5EF4-FFF2-40B4-BE49-F238E27FC236}">
                <a16:creationId xmlns:a16="http://schemas.microsoft.com/office/drawing/2014/main" id="{7A05EA85-9105-4589-97F8-5203E925DA6A}"/>
              </a:ext>
            </a:extLst>
          </p:cNvPr>
          <p:cNvSpPr txBox="1"/>
          <p:nvPr/>
        </p:nvSpPr>
        <p:spPr>
          <a:xfrm>
            <a:off x="1401097" y="759139"/>
            <a:ext cx="10205884" cy="2202526"/>
          </a:xfrm>
          <a:prstGeom prst="rect">
            <a:avLst/>
          </a:prstGeom>
          <a:noFill/>
        </p:spPr>
        <p:txBody>
          <a:bodyPr wrap="square" rtlCol="0">
            <a:spAutoFit/>
          </a:bodyPr>
          <a:lstStyle/>
          <a:p>
            <a:pPr marL="176213" indent="-176213">
              <a:lnSpc>
                <a:spcPct val="200000"/>
              </a:lnSpc>
              <a:buFont typeface="Wingdings" panose="05000000000000000000" pitchFamily="2" charset="2"/>
              <a:buChar char="q"/>
            </a:pPr>
            <a:r>
              <a:rPr lang="en-US" sz="2400" dirty="0">
                <a:cs typeface="Times New Roman" panose="02020603050405020304" pitchFamily="18" charset="0"/>
              </a:rPr>
              <a:t>   </a:t>
            </a:r>
            <a:r>
              <a:rPr lang="en-US" sz="2400" dirty="0" err="1">
                <a:cs typeface="Times New Roman" panose="02020603050405020304" pitchFamily="18" charset="0"/>
              </a:rPr>
              <a:t>Đảm</a:t>
            </a:r>
            <a:r>
              <a:rPr lang="en-US" sz="2400" dirty="0">
                <a:cs typeface="Times New Roman" panose="02020603050405020304" pitchFamily="18" charset="0"/>
              </a:rPr>
              <a:t> </a:t>
            </a:r>
            <a:r>
              <a:rPr lang="en-US" sz="2400" err="1">
                <a:cs typeface="Times New Roman" panose="02020603050405020304" pitchFamily="18" charset="0"/>
              </a:rPr>
              <a:t>nhiệm</a:t>
            </a:r>
            <a:r>
              <a:rPr lang="en-US" sz="2400">
                <a:cs typeface="Times New Roman" panose="02020603050405020304" pitchFamily="18" charset="0"/>
              </a:rPr>
              <a:t> việc x</a:t>
            </a:r>
            <a:r>
              <a:rPr lang="vi-VN" sz="2400">
                <a:latin typeface="Calibri (Thân)"/>
                <a:cs typeface="Times New Roman" panose="02020603050405020304" pitchFamily="18" charset="0"/>
              </a:rPr>
              <a:t>ư</a:t>
            </a:r>
            <a:r>
              <a:rPr lang="en-US" sz="2400">
                <a:cs typeface="Times New Roman" panose="02020603050405020304" pitchFamily="18" charset="0"/>
              </a:rPr>
              <a:t>̉ lý các yêu cầu thời gian th</a:t>
            </a:r>
            <a:r>
              <a:rPr lang="vi-VN" sz="2400">
                <a:latin typeface="Calibri (Thân)"/>
                <a:cs typeface="Times New Roman" panose="02020603050405020304" pitchFamily="18" charset="0"/>
              </a:rPr>
              <a:t>ư</a:t>
            </a:r>
            <a:r>
              <a:rPr lang="en-US" sz="2400">
                <a:cs typeface="Times New Roman" panose="02020603050405020304" pitchFamily="18" charset="0"/>
              </a:rPr>
              <a:t>̣c</a:t>
            </a:r>
            <a:endParaRPr lang="vi-VN" sz="2400" dirty="0">
              <a:cs typeface="Times New Roman" panose="02020603050405020304" pitchFamily="18" charset="0"/>
            </a:endParaRPr>
          </a:p>
          <a:p>
            <a:pPr marL="285750" indent="-285750">
              <a:lnSpc>
                <a:spcPct val="200000"/>
              </a:lnSpc>
              <a:buFont typeface="Wingdings" panose="05000000000000000000" pitchFamily="2" charset="2"/>
              <a:buChar char="q"/>
            </a:pPr>
            <a:r>
              <a:rPr lang="en-US" sz="2400" dirty="0">
                <a:cs typeface="Times New Roman" panose="02020603050405020304" pitchFamily="18" charset="0"/>
              </a:rPr>
              <a:t>   </a:t>
            </a:r>
            <a:r>
              <a:rPr lang="en-US" sz="2400" dirty="0" err="1">
                <a:cs typeface="Times New Roman" panose="02020603050405020304" pitchFamily="18" charset="0"/>
              </a:rPr>
              <a:t>Giao</a:t>
            </a:r>
            <a:r>
              <a:rPr lang="en-US" sz="2400" dirty="0">
                <a:cs typeface="Times New Roman" panose="02020603050405020304" pitchFamily="18" charset="0"/>
              </a:rPr>
              <a:t> </a:t>
            </a:r>
            <a:r>
              <a:rPr lang="en-US" sz="2400" dirty="0" err="1">
                <a:cs typeface="Times New Roman" panose="02020603050405020304" pitchFamily="18" charset="0"/>
              </a:rPr>
              <a:t>tiếp</a:t>
            </a:r>
            <a:r>
              <a:rPr lang="en-US" sz="2400" dirty="0">
                <a:cs typeface="Times New Roman" panose="02020603050405020304" pitchFamily="18" charset="0"/>
              </a:rPr>
              <a:t> </a:t>
            </a:r>
            <a:r>
              <a:rPr lang="en-US" sz="2400" dirty="0" err="1">
                <a:cs typeface="Times New Roman" panose="02020603050405020304" pitchFamily="18" charset="0"/>
              </a:rPr>
              <a:t>với</a:t>
            </a:r>
            <a:r>
              <a:rPr lang="en-US" sz="2400" dirty="0">
                <a:cs typeface="Times New Roman" panose="02020603050405020304" pitchFamily="18" charset="0"/>
              </a:rPr>
              <a:t> web-app </a:t>
            </a:r>
            <a:r>
              <a:rPr lang="en-US" sz="2400" dirty="0" err="1">
                <a:cs typeface="Times New Roman" panose="02020603050405020304" pitchFamily="18" charset="0"/>
              </a:rPr>
              <a:t>thông</a:t>
            </a:r>
            <a:r>
              <a:rPr lang="en-US" sz="2400" dirty="0">
                <a:cs typeface="Times New Roman" panose="02020603050405020304" pitchFamily="18" charset="0"/>
              </a:rPr>
              <a:t> </a:t>
            </a:r>
            <a:r>
              <a:rPr lang="en-US" sz="2400">
                <a:cs typeface="Times New Roman" panose="02020603050405020304" pitchFamily="18" charset="0"/>
              </a:rPr>
              <a:t>qua restful api</a:t>
            </a:r>
            <a:endParaRPr lang="en-US" sz="2400" dirty="0">
              <a:cs typeface="Times New Roman" panose="02020603050405020304" pitchFamily="18" charset="0"/>
            </a:endParaRPr>
          </a:p>
          <a:p>
            <a:pPr marL="285750" indent="-285750">
              <a:lnSpc>
                <a:spcPct val="200000"/>
              </a:lnSpc>
              <a:buFont typeface="Wingdings" panose="05000000000000000000" pitchFamily="2" charset="2"/>
              <a:buChar char="q"/>
            </a:pPr>
            <a:r>
              <a:rPr lang="en-US" sz="2400" dirty="0">
                <a:cs typeface="Times New Roman" panose="02020603050405020304" pitchFamily="18" charset="0"/>
              </a:rPr>
              <a:t>   </a:t>
            </a:r>
            <a:r>
              <a:rPr lang="en-US" sz="2400" dirty="0" err="1">
                <a:cs typeface="Times New Roman" panose="02020603050405020304" pitchFamily="18" charset="0"/>
              </a:rPr>
              <a:t>Giao</a:t>
            </a:r>
            <a:r>
              <a:rPr lang="en-US" sz="2400" dirty="0">
                <a:cs typeface="Times New Roman" panose="02020603050405020304" pitchFamily="18" charset="0"/>
              </a:rPr>
              <a:t> </a:t>
            </a:r>
            <a:r>
              <a:rPr lang="en-US" sz="2400" dirty="0" err="1">
                <a:cs typeface="Times New Roman" panose="02020603050405020304" pitchFamily="18" charset="0"/>
              </a:rPr>
              <a:t>tiếp</a:t>
            </a:r>
            <a:r>
              <a:rPr lang="en-US" sz="2400" dirty="0">
                <a:cs typeface="Times New Roman" panose="02020603050405020304" pitchFamily="18" charset="0"/>
              </a:rPr>
              <a:t> </a:t>
            </a:r>
            <a:r>
              <a:rPr lang="en-US" sz="2400" dirty="0" err="1">
                <a:cs typeface="Times New Roman" panose="02020603050405020304" pitchFamily="18" charset="0"/>
              </a:rPr>
              <a:t>với</a:t>
            </a:r>
            <a:r>
              <a:rPr lang="en-US" sz="2400" dirty="0">
                <a:cs typeface="Times New Roman" panose="02020603050405020304" pitchFamily="18" charset="0"/>
              </a:rPr>
              <a:t> client </a:t>
            </a:r>
            <a:r>
              <a:rPr lang="en-US" sz="2400" dirty="0" err="1">
                <a:cs typeface="Times New Roman" panose="02020603050405020304" pitchFamily="18" charset="0"/>
              </a:rPr>
              <a:t>thông</a:t>
            </a:r>
            <a:r>
              <a:rPr lang="en-US" sz="2400" dirty="0">
                <a:cs typeface="Times New Roman" panose="02020603050405020304" pitchFamily="18" charset="0"/>
              </a:rPr>
              <a:t> </a:t>
            </a:r>
            <a:r>
              <a:rPr lang="en-US" sz="2400">
                <a:cs typeface="Times New Roman" panose="02020603050405020304" pitchFamily="18" charset="0"/>
              </a:rPr>
              <a:t>qua socket</a:t>
            </a:r>
            <a:endParaRPr lang="vi-VN" sz="2400" dirty="0">
              <a:cs typeface="Times New Roman" panose="02020603050405020304" pitchFamily="18" charset="0"/>
            </a:endParaRPr>
          </a:p>
        </p:txBody>
      </p:sp>
      <p:pic>
        <p:nvPicPr>
          <p:cNvPr id="10" name="Hình ảnh 9">
            <a:extLst>
              <a:ext uri="{FF2B5EF4-FFF2-40B4-BE49-F238E27FC236}">
                <a16:creationId xmlns:a16="http://schemas.microsoft.com/office/drawing/2014/main" id="{6C7FF257-2682-420E-A931-AA570633D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8551" y="3465513"/>
            <a:ext cx="8168891" cy="3159109"/>
          </a:xfrm>
          <a:prstGeom prst="rect">
            <a:avLst/>
          </a:prstGeom>
        </p:spPr>
      </p:pic>
      <p:sp>
        <p:nvSpPr>
          <p:cNvPr id="11" name="Rounded Rectangle 10"/>
          <p:cNvSpPr/>
          <p:nvPr/>
        </p:nvSpPr>
        <p:spPr>
          <a:xfrm>
            <a:off x="11708504" y="-21711"/>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17</a:t>
            </a:r>
            <a:endParaRPr lang="en-US" sz="1600" dirty="0">
              <a:solidFill>
                <a:schemeClr val="tx1"/>
              </a:solidFill>
            </a:endParaRPr>
          </a:p>
        </p:txBody>
      </p:sp>
    </p:spTree>
    <p:extLst>
      <p:ext uri="{BB962C8B-B14F-4D97-AF65-F5344CB8AC3E}">
        <p14:creationId xmlns:p14="http://schemas.microsoft.com/office/powerpoint/2010/main" val="291185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Hộp Văn bản 3">
            <a:extLst>
              <a:ext uri="{FF2B5EF4-FFF2-40B4-BE49-F238E27FC236}">
                <a16:creationId xmlns:a16="http://schemas.microsoft.com/office/drawing/2014/main" id="{53A105CD-81EF-46B5-9A45-09F30C885E5A}"/>
              </a:ext>
            </a:extLst>
          </p:cNvPr>
          <p:cNvSpPr txBox="1"/>
          <p:nvPr/>
        </p:nvSpPr>
        <p:spPr>
          <a:xfrm>
            <a:off x="1301587" y="219283"/>
            <a:ext cx="7038447" cy="492443"/>
          </a:xfrm>
          <a:prstGeom prst="rect">
            <a:avLst/>
          </a:prstGeom>
          <a:noFill/>
        </p:spPr>
        <p:txBody>
          <a:bodyPr wrap="square" rtlCol="0">
            <a:spAutoFit/>
          </a:bodyPr>
          <a:lstStyle/>
          <a:p>
            <a:r>
              <a:rPr lang="en-US" sz="2600" b="1" dirty="0" err="1">
                <a:cs typeface="Times New Roman" panose="02020603050405020304" pitchFamily="18" charset="0"/>
              </a:rPr>
              <a:t>Xây</a:t>
            </a:r>
            <a:r>
              <a:rPr lang="en-US" sz="2600" b="1" dirty="0">
                <a:cs typeface="Times New Roman" panose="02020603050405020304" pitchFamily="18" charset="0"/>
              </a:rPr>
              <a:t> </a:t>
            </a:r>
            <a:r>
              <a:rPr lang="en-US" sz="2600" b="1" dirty="0" err="1">
                <a:cs typeface="Times New Roman" panose="02020603050405020304" pitchFamily="18" charset="0"/>
              </a:rPr>
              <a:t>dựng</a:t>
            </a:r>
            <a:r>
              <a:rPr lang="en-US" sz="2600" b="1" dirty="0">
                <a:cs typeface="Times New Roman" panose="02020603050405020304" pitchFamily="18" charset="0"/>
              </a:rPr>
              <a:t> </a:t>
            </a:r>
            <a:r>
              <a:rPr lang="en-US" sz="2600" b="1" dirty="0" err="1">
                <a:cs typeface="Times New Roman" panose="02020603050405020304" pitchFamily="18" charset="0"/>
              </a:rPr>
              <a:t>công</a:t>
            </a:r>
            <a:r>
              <a:rPr lang="en-US" sz="2600" b="1" dirty="0">
                <a:cs typeface="Times New Roman" panose="02020603050405020304" pitchFamily="18" charset="0"/>
              </a:rPr>
              <a:t> cụ </a:t>
            </a:r>
            <a:r>
              <a:rPr lang="en-US" sz="2600" b="1" dirty="0" err="1">
                <a:cs typeface="Times New Roman" panose="02020603050405020304" pitchFamily="18" charset="0"/>
              </a:rPr>
              <a:t>gợi</a:t>
            </a:r>
            <a:r>
              <a:rPr lang="en-US" sz="2600" b="1" dirty="0">
                <a:cs typeface="Times New Roman" panose="02020603050405020304" pitchFamily="18" charset="0"/>
              </a:rPr>
              <a:t> ý (recommendation engine)</a:t>
            </a:r>
            <a:endParaRPr lang="vi-VN" sz="2600" b="1" dirty="0">
              <a:cs typeface="Times New Roman" panose="02020603050405020304" pitchFamily="18" charset="0"/>
            </a:endParaRPr>
          </a:p>
        </p:txBody>
      </p:sp>
      <p:sp>
        <p:nvSpPr>
          <p:cNvPr id="6" name="Hộp Văn bản 5">
            <a:extLst>
              <a:ext uri="{FF2B5EF4-FFF2-40B4-BE49-F238E27FC236}">
                <a16:creationId xmlns:a16="http://schemas.microsoft.com/office/drawing/2014/main" id="{DC5A33CD-37E7-4E15-A717-09256B3290C0}"/>
              </a:ext>
            </a:extLst>
          </p:cNvPr>
          <p:cNvSpPr txBox="1"/>
          <p:nvPr/>
        </p:nvSpPr>
        <p:spPr>
          <a:xfrm>
            <a:off x="1301587" y="711726"/>
            <a:ext cx="10624050" cy="3682226"/>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q"/>
            </a:pPr>
            <a:r>
              <a:rPr lang="en-US" sz="2400" dirty="0">
                <a:cs typeface="Times New Roman" panose="02020603050405020304" pitchFamily="18" charset="0"/>
              </a:rPr>
              <a:t>   </a:t>
            </a:r>
            <a:r>
              <a:rPr lang="en-US" sz="2400" dirty="0" err="1">
                <a:cs typeface="Times New Roman" panose="02020603050405020304" pitchFamily="18" charset="0"/>
              </a:rPr>
              <a:t>Giao</a:t>
            </a:r>
            <a:r>
              <a:rPr lang="en-US" sz="2400" dirty="0">
                <a:cs typeface="Times New Roman" panose="02020603050405020304" pitchFamily="18" charset="0"/>
              </a:rPr>
              <a:t> </a:t>
            </a:r>
            <a:r>
              <a:rPr lang="en-US" sz="2400" dirty="0" err="1">
                <a:cs typeface="Times New Roman" panose="02020603050405020304" pitchFamily="18" charset="0"/>
              </a:rPr>
              <a:t>tiếp</a:t>
            </a:r>
            <a:r>
              <a:rPr lang="en-US" sz="2400" dirty="0">
                <a:cs typeface="Times New Roman" panose="02020603050405020304" pitchFamily="18" charset="0"/>
              </a:rPr>
              <a:t> </a:t>
            </a:r>
            <a:r>
              <a:rPr lang="en-US" sz="2400" dirty="0" err="1">
                <a:cs typeface="Times New Roman" panose="02020603050405020304" pitchFamily="18" charset="0"/>
              </a:rPr>
              <a:t>với</a:t>
            </a:r>
            <a:r>
              <a:rPr lang="en-US" sz="2400" dirty="0">
                <a:cs typeface="Times New Roman" panose="02020603050405020304" pitchFamily="18" charset="0"/>
              </a:rPr>
              <a:t> web-app </a:t>
            </a:r>
            <a:r>
              <a:rPr lang="en-US" sz="2400" dirty="0" err="1">
                <a:cs typeface="Times New Roman" panose="02020603050405020304" pitchFamily="18" charset="0"/>
              </a:rPr>
              <a:t>thông</a:t>
            </a:r>
            <a:r>
              <a:rPr lang="en-US" sz="2400" dirty="0">
                <a:cs typeface="Times New Roman" panose="02020603050405020304" pitchFamily="18" charset="0"/>
              </a:rPr>
              <a:t> </a:t>
            </a:r>
            <a:r>
              <a:rPr lang="en-US" sz="2400">
                <a:cs typeface="Times New Roman" panose="02020603050405020304" pitchFamily="18" charset="0"/>
              </a:rPr>
              <a:t>qua restful api</a:t>
            </a:r>
            <a:endParaRPr lang="en-US" sz="2400" dirty="0">
              <a:cs typeface="Times New Roman" panose="02020603050405020304" pitchFamily="18" charset="0"/>
            </a:endParaRPr>
          </a:p>
          <a:p>
            <a:pPr marL="285750" indent="-285750" algn="just">
              <a:lnSpc>
                <a:spcPct val="200000"/>
              </a:lnSpc>
              <a:buFont typeface="Wingdings" panose="05000000000000000000" pitchFamily="2" charset="2"/>
              <a:buChar char="q"/>
            </a:pPr>
            <a:r>
              <a:rPr lang="en-US" sz="2400" dirty="0">
                <a:cs typeface="Times New Roman" panose="02020603050405020304" pitchFamily="18" charset="0"/>
              </a:rPr>
              <a:t>   </a:t>
            </a:r>
            <a:r>
              <a:rPr lang="en-US" sz="2400" dirty="0" err="1">
                <a:cs typeface="Times New Roman" panose="02020603050405020304" pitchFamily="18" charset="0"/>
              </a:rPr>
              <a:t>Đảm</a:t>
            </a:r>
            <a:r>
              <a:rPr lang="en-US" sz="2400" dirty="0">
                <a:cs typeface="Times New Roman" panose="02020603050405020304" pitchFamily="18" charset="0"/>
              </a:rPr>
              <a:t> </a:t>
            </a:r>
            <a:r>
              <a:rPr lang="en-US" sz="2400" dirty="0" err="1">
                <a:cs typeface="Times New Roman" panose="02020603050405020304" pitchFamily="18" charset="0"/>
              </a:rPr>
              <a:t>nhiệm</a:t>
            </a:r>
            <a:r>
              <a:rPr lang="en-US" sz="2400" dirty="0">
                <a:cs typeface="Times New Roman" panose="02020603050405020304" pitchFamily="18" charset="0"/>
              </a:rPr>
              <a:t> </a:t>
            </a:r>
            <a:r>
              <a:rPr lang="en-US" sz="2400" dirty="0" err="1">
                <a:cs typeface="Times New Roman" panose="02020603050405020304" pitchFamily="18" charset="0"/>
              </a:rPr>
              <a:t>việc</a:t>
            </a:r>
            <a:r>
              <a:rPr lang="en-US" sz="2400" dirty="0">
                <a:cs typeface="Times New Roman" panose="02020603050405020304" pitchFamily="18" charset="0"/>
              </a:rPr>
              <a:t> </a:t>
            </a:r>
            <a:r>
              <a:rPr lang="en-US" sz="2400" dirty="0" err="1">
                <a:cs typeface="Times New Roman" panose="02020603050405020304" pitchFamily="18" charset="0"/>
              </a:rPr>
              <a:t>tính</a:t>
            </a:r>
            <a:r>
              <a:rPr lang="en-US" sz="2400" dirty="0">
                <a:cs typeface="Times New Roman" panose="02020603050405020304" pitchFamily="18" charset="0"/>
              </a:rPr>
              <a:t> </a:t>
            </a:r>
            <a:r>
              <a:rPr lang="en-US" sz="2400" dirty="0" err="1">
                <a:cs typeface="Times New Roman" panose="02020603050405020304" pitchFamily="18" charset="0"/>
              </a:rPr>
              <a:t>toán</a:t>
            </a:r>
            <a:r>
              <a:rPr lang="en-US" sz="2400" dirty="0">
                <a:cs typeface="Times New Roman" panose="02020603050405020304" pitchFamily="18" charset="0"/>
              </a:rPr>
              <a:t> </a:t>
            </a:r>
            <a:r>
              <a:rPr lang="en-US" sz="2400" dirty="0" err="1">
                <a:cs typeface="Times New Roman" panose="02020603050405020304" pitchFamily="18" charset="0"/>
              </a:rPr>
              <a:t>va</a:t>
            </a:r>
            <a:r>
              <a:rPr lang="en-US" sz="2400" dirty="0">
                <a:cs typeface="Times New Roman" panose="02020603050405020304" pitchFamily="18" charset="0"/>
              </a:rPr>
              <a:t>̀ </a:t>
            </a:r>
            <a:r>
              <a:rPr lang="en-US" sz="2400" dirty="0" err="1">
                <a:cs typeface="Times New Roman" panose="02020603050405020304" pitchFamily="18" charset="0"/>
              </a:rPr>
              <a:t>đưa</a:t>
            </a:r>
            <a:r>
              <a:rPr lang="en-US" sz="2400" dirty="0">
                <a:cs typeface="Times New Roman" panose="02020603050405020304" pitchFamily="18" charset="0"/>
              </a:rPr>
              <a:t> </a:t>
            </a:r>
            <a:r>
              <a:rPr lang="en-US" sz="2400" dirty="0" err="1">
                <a:cs typeface="Times New Roman" panose="02020603050405020304" pitchFamily="18" charset="0"/>
              </a:rPr>
              <a:t>ra</a:t>
            </a:r>
            <a:r>
              <a:rPr lang="en-US" sz="2400" dirty="0">
                <a:cs typeface="Times New Roman" panose="02020603050405020304" pitchFamily="18" charset="0"/>
              </a:rPr>
              <a:t> </a:t>
            </a:r>
            <a:r>
              <a:rPr lang="en-US" sz="2400" dirty="0" err="1">
                <a:cs typeface="Times New Roman" panose="02020603050405020304" pitchFamily="18" charset="0"/>
              </a:rPr>
              <a:t>các</a:t>
            </a:r>
            <a:r>
              <a:rPr lang="en-US" sz="2400" dirty="0">
                <a:cs typeface="Times New Roman" panose="02020603050405020304" pitchFamily="18" charset="0"/>
              </a:rPr>
              <a:t> </a:t>
            </a:r>
            <a:r>
              <a:rPr lang="en-US" sz="2400" dirty="0" err="1">
                <a:cs typeface="Times New Roman" panose="02020603050405020304" pitchFamily="18" charset="0"/>
              </a:rPr>
              <a:t>gợi</a:t>
            </a:r>
            <a:r>
              <a:rPr lang="en-US" sz="2400" dirty="0">
                <a:cs typeface="Times New Roman" panose="02020603050405020304" pitchFamily="18" charset="0"/>
              </a:rPr>
              <a:t> ý </a:t>
            </a:r>
            <a:r>
              <a:rPr lang="en-US" sz="2400" dirty="0" err="1">
                <a:cs typeface="Times New Roman" panose="02020603050405020304" pitchFamily="18" charset="0"/>
              </a:rPr>
              <a:t>cho</a:t>
            </a:r>
            <a:r>
              <a:rPr lang="en-US" sz="2400" dirty="0">
                <a:cs typeface="Times New Roman" panose="02020603050405020304" pitchFamily="18" charset="0"/>
              </a:rPr>
              <a:t> </a:t>
            </a:r>
            <a:r>
              <a:rPr lang="en-US" sz="2400" dirty="0" err="1">
                <a:cs typeface="Times New Roman" panose="02020603050405020304" pitchFamily="18" charset="0"/>
              </a:rPr>
              <a:t>người</a:t>
            </a:r>
            <a:r>
              <a:rPr lang="en-US" sz="2400" dirty="0">
                <a:cs typeface="Times New Roman" panose="02020603050405020304" pitchFamily="18" charset="0"/>
              </a:rPr>
              <a:t> </a:t>
            </a:r>
            <a:r>
              <a:rPr lang="en-US" sz="2400" dirty="0" err="1">
                <a:cs typeface="Times New Roman" panose="02020603050405020304" pitchFamily="18" charset="0"/>
              </a:rPr>
              <a:t>dùng</a:t>
            </a:r>
            <a:endParaRPr lang="vi-VN" sz="2400" dirty="0">
              <a:cs typeface="Times New Roman" panose="02020603050405020304" pitchFamily="18" charset="0"/>
            </a:endParaRPr>
          </a:p>
          <a:p>
            <a:pPr marL="285750" indent="-285750" algn="just">
              <a:lnSpc>
                <a:spcPct val="200000"/>
              </a:lnSpc>
              <a:buFont typeface="Wingdings" panose="05000000000000000000" pitchFamily="2" charset="2"/>
              <a:buChar char="q"/>
            </a:pPr>
            <a:r>
              <a:rPr lang="en-US" sz="2400" dirty="0">
                <a:cs typeface="Times New Roman" panose="02020603050405020304" pitchFamily="18" charset="0"/>
              </a:rPr>
              <a:t>   </a:t>
            </a:r>
            <a:r>
              <a:rPr lang="vi-VN" sz="2400" dirty="0">
                <a:latin typeface="Calibri" pitchFamily="34" charset="0"/>
                <a:cs typeface="Calibri" pitchFamily="34" charset="0"/>
              </a:rPr>
              <a:t>Lấy dữ liệu tương tác của người dùng từ cơ sở dữ liệu, </a:t>
            </a:r>
            <a:r>
              <a:rPr lang="vi-VN" sz="2400">
                <a:latin typeface="Calibri" pitchFamily="34" charset="0"/>
                <a:cs typeface="Calibri" pitchFamily="34" charset="0"/>
              </a:rPr>
              <a:t>tính toán gợi </a:t>
            </a:r>
            <a:r>
              <a:rPr lang="vi-VN" sz="2400" dirty="0">
                <a:latin typeface="Calibri" pitchFamily="34" charset="0"/>
                <a:cs typeface="Calibri" pitchFamily="34" charset="0"/>
              </a:rPr>
              <a:t>ý, </a:t>
            </a:r>
            <a:r>
              <a:rPr lang="vi-VN" sz="2400">
                <a:latin typeface="Calibri" pitchFamily="34" charset="0"/>
                <a:cs typeface="Calibri" pitchFamily="34" charset="0"/>
              </a:rPr>
              <a:t>gửi lại cho </a:t>
            </a:r>
            <a:r>
              <a:rPr lang="vi-VN" sz="2400" dirty="0">
                <a:latin typeface="Calibri" pitchFamily="34" charset="0"/>
                <a:cs typeface="Calibri" pitchFamily="34" charset="0"/>
              </a:rPr>
              <a:t>web-app lưu lại phục vụ việc gợi </a:t>
            </a:r>
            <a:r>
              <a:rPr lang="vi-VN" sz="2400" dirty="0">
                <a:latin typeface="Calibri (Thân)"/>
                <a:cs typeface="Calibri" pitchFamily="34" charset="0"/>
              </a:rPr>
              <a:t>ý</a:t>
            </a:r>
          </a:p>
          <a:p>
            <a:pPr marL="285750" indent="-285750" algn="just">
              <a:lnSpc>
                <a:spcPct val="200000"/>
              </a:lnSpc>
              <a:buFont typeface="Wingdings" panose="05000000000000000000" pitchFamily="2" charset="2"/>
              <a:buChar char="q"/>
            </a:pPr>
            <a:r>
              <a:rPr lang="vi-VN" sz="2400" dirty="0">
                <a:latin typeface="Calibri" pitchFamily="34" charset="0"/>
                <a:cs typeface="Calibri" pitchFamily="34" charset="0"/>
              </a:rPr>
              <a:t> </a:t>
            </a:r>
            <a:r>
              <a:rPr lang="en-US" sz="2400" dirty="0">
                <a:latin typeface="Calibri" pitchFamily="34" charset="0"/>
                <a:cs typeface="Calibri" pitchFamily="34" charset="0"/>
              </a:rPr>
              <a:t>  </a:t>
            </a:r>
            <a:r>
              <a:rPr lang="vi-VN" sz="2400" dirty="0">
                <a:latin typeface="Calibri" pitchFamily="34" charset="0"/>
                <a:cs typeface="Calibri" pitchFamily="34" charset="0"/>
              </a:rPr>
              <a:t>Được lập lịch để chạy lại gợi ý sau một khoảng thời gian </a:t>
            </a:r>
            <a:r>
              <a:rPr lang="vi-VN" sz="2400">
                <a:latin typeface="Calibri" pitchFamily="34" charset="0"/>
                <a:cs typeface="Calibri" pitchFamily="34" charset="0"/>
              </a:rPr>
              <a:t>định</a:t>
            </a:r>
            <a:r>
              <a:rPr lang="en-US" sz="2400">
                <a:latin typeface="Calibri" pitchFamily="34" charset="0"/>
                <a:cs typeface="Calibri" pitchFamily="34" charset="0"/>
              </a:rPr>
              <a:t> </a:t>
            </a:r>
            <a:r>
              <a:rPr lang="vi-VN" sz="2400">
                <a:latin typeface="Calibri" pitchFamily="34" charset="0"/>
                <a:cs typeface="Calibri" pitchFamily="34" charset="0"/>
              </a:rPr>
              <a:t>trước</a:t>
            </a:r>
            <a:endParaRPr lang="vi-VN" sz="2400" dirty="0">
              <a:latin typeface="Calibri" pitchFamily="34" charset="0"/>
              <a:cs typeface="Calibri" pitchFamily="34" charset="0"/>
            </a:endParaRPr>
          </a:p>
        </p:txBody>
      </p:sp>
      <p:sp>
        <p:nvSpPr>
          <p:cNvPr id="10" name="Rounded Rectangle 9"/>
          <p:cNvSpPr/>
          <p:nvPr/>
        </p:nvSpPr>
        <p:spPr>
          <a:xfrm>
            <a:off x="11687001" y="0"/>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18</a:t>
            </a:r>
            <a:endParaRPr lang="en-US" sz="1600" dirty="0">
              <a:solidFill>
                <a:schemeClr val="tx1"/>
              </a:solidFill>
            </a:endParaRPr>
          </a:p>
        </p:txBody>
      </p:sp>
    </p:spTree>
    <p:extLst>
      <p:ext uri="{BB962C8B-B14F-4D97-AF65-F5344CB8AC3E}">
        <p14:creationId xmlns:p14="http://schemas.microsoft.com/office/powerpoint/2010/main" val="2631225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Hộp Văn bản 1">
            <a:extLst>
              <a:ext uri="{FF2B5EF4-FFF2-40B4-BE49-F238E27FC236}">
                <a16:creationId xmlns:a16="http://schemas.microsoft.com/office/drawing/2014/main" id="{2A0FC3CF-EA51-4090-8A4F-A927BDF34486}"/>
              </a:ext>
            </a:extLst>
          </p:cNvPr>
          <p:cNvSpPr txBox="1"/>
          <p:nvPr/>
        </p:nvSpPr>
        <p:spPr>
          <a:xfrm>
            <a:off x="1094508" y="-4322"/>
            <a:ext cx="4405746" cy="461665"/>
          </a:xfrm>
          <a:prstGeom prst="rect">
            <a:avLst/>
          </a:prstGeom>
          <a:noFill/>
        </p:spPr>
        <p:txBody>
          <a:bodyPr wrap="square" rtlCol="0">
            <a:spAutoFit/>
          </a:bodyPr>
          <a:lstStyle/>
          <a:p>
            <a:r>
              <a:rPr lang="en-US" sz="2400" b="1" dirty="0" err="1">
                <a:cs typeface="Times New Roman" panose="02020603050405020304" pitchFamily="18" charset="0"/>
              </a:rPr>
              <a:t>Xây</a:t>
            </a:r>
            <a:r>
              <a:rPr lang="en-US" sz="2400" b="1" dirty="0">
                <a:cs typeface="Times New Roman" panose="02020603050405020304" pitchFamily="18" charset="0"/>
              </a:rPr>
              <a:t> </a:t>
            </a:r>
            <a:r>
              <a:rPr lang="en-US" sz="2400" b="1" dirty="0" err="1">
                <a:cs typeface="Times New Roman" panose="02020603050405020304" pitchFamily="18" charset="0"/>
              </a:rPr>
              <a:t>dựng</a:t>
            </a:r>
            <a:r>
              <a:rPr lang="en-US" sz="2400" b="1" dirty="0">
                <a:cs typeface="Times New Roman" panose="02020603050405020304" pitchFamily="18" charset="0"/>
              </a:rPr>
              <a:t> </a:t>
            </a:r>
            <a:r>
              <a:rPr lang="en-US" sz="2400" b="1" dirty="0" err="1">
                <a:cs typeface="Times New Roman" panose="02020603050405020304" pitchFamily="18" charset="0"/>
              </a:rPr>
              <a:t>công</a:t>
            </a:r>
            <a:r>
              <a:rPr lang="en-US" sz="2400" b="1" dirty="0">
                <a:cs typeface="Times New Roman" panose="02020603050405020304" pitchFamily="18" charset="0"/>
              </a:rPr>
              <a:t> cụ </a:t>
            </a:r>
            <a:r>
              <a:rPr lang="en-US" sz="2400" b="1" dirty="0" err="1">
                <a:cs typeface="Times New Roman" panose="02020603050405020304" pitchFamily="18" charset="0"/>
              </a:rPr>
              <a:t>gợi</a:t>
            </a:r>
            <a:r>
              <a:rPr lang="en-US" sz="2400" b="1" dirty="0">
                <a:cs typeface="Times New Roman" panose="02020603050405020304" pitchFamily="18" charset="0"/>
              </a:rPr>
              <a:t> ý</a:t>
            </a:r>
            <a:endParaRPr lang="vi-VN" sz="2400" b="1" dirty="0">
              <a:cs typeface="Times New Roman" panose="02020603050405020304" pitchFamily="18" charset="0"/>
            </a:endParaRPr>
          </a:p>
        </p:txBody>
      </p:sp>
      <p:sp>
        <p:nvSpPr>
          <p:cNvPr id="4" name="Hộp Văn bản 3">
            <a:extLst>
              <a:ext uri="{FF2B5EF4-FFF2-40B4-BE49-F238E27FC236}">
                <a16:creationId xmlns:a16="http://schemas.microsoft.com/office/drawing/2014/main" id="{CACBC162-43BE-4810-BC71-542C16030D7E}"/>
              </a:ext>
            </a:extLst>
          </p:cNvPr>
          <p:cNvSpPr txBox="1"/>
          <p:nvPr/>
        </p:nvSpPr>
        <p:spPr>
          <a:xfrm>
            <a:off x="1094508" y="522383"/>
            <a:ext cx="4544290" cy="430887"/>
          </a:xfrm>
          <a:prstGeom prst="rect">
            <a:avLst/>
          </a:prstGeom>
          <a:noFill/>
        </p:spPr>
        <p:txBody>
          <a:bodyPr wrap="square" rtlCol="0">
            <a:spAutoFit/>
          </a:bodyPr>
          <a:lstStyle/>
          <a:p>
            <a:r>
              <a:rPr lang="vi-VN" sz="2200" i="1" dirty="0">
                <a:latin typeface="Calibri" pitchFamily="34" charset="0"/>
                <a:cs typeface="Calibri" pitchFamily="34" charset="0"/>
              </a:rPr>
              <a:t>Dữ liệu tương tác của người dùng</a:t>
            </a:r>
          </a:p>
        </p:txBody>
      </p:sp>
      <p:sp>
        <p:nvSpPr>
          <p:cNvPr id="7" name="Hộp Văn bản 6">
            <a:extLst>
              <a:ext uri="{FF2B5EF4-FFF2-40B4-BE49-F238E27FC236}">
                <a16:creationId xmlns:a16="http://schemas.microsoft.com/office/drawing/2014/main" id="{3A227808-D2AB-4993-ADBA-DB56B5A75AD1}"/>
              </a:ext>
            </a:extLst>
          </p:cNvPr>
          <p:cNvSpPr txBox="1"/>
          <p:nvPr/>
        </p:nvSpPr>
        <p:spPr>
          <a:xfrm>
            <a:off x="1071201" y="1042432"/>
            <a:ext cx="10895931" cy="3383106"/>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q"/>
            </a:pPr>
            <a:r>
              <a:rPr lang="vi-VN" sz="2200" dirty="0">
                <a:latin typeface="Calibri" pitchFamily="34" charset="0"/>
                <a:cs typeface="Calibri" pitchFamily="34" charset="0"/>
              </a:rPr>
              <a:t> Dữ liệu tường minh (explicit): Là dữ liệu được người dùng trực tiếp tạo ra</a:t>
            </a:r>
            <a:r>
              <a:rPr lang="en-US" sz="2200" dirty="0">
                <a:latin typeface="Calibri" pitchFamily="34" charset="0"/>
                <a:cs typeface="Calibri" pitchFamily="34" charset="0"/>
              </a:rPr>
              <a:t>. V</a:t>
            </a:r>
            <a:r>
              <a:rPr lang="vi-VN" sz="2200" dirty="0">
                <a:latin typeface="Calibri" pitchFamily="34" charset="0"/>
                <a:cs typeface="Calibri" pitchFamily="34" charset="0"/>
              </a:rPr>
              <a:t>í dụ: đánh giá món ăn, thích món ăn, chia sẻ món ăn. Thể hiện quan điểm của người dùng về </a:t>
            </a:r>
            <a:r>
              <a:rPr lang="vi-VN" sz="2200">
                <a:latin typeface="Calibri" pitchFamily="34" charset="0"/>
                <a:cs typeface="Calibri" pitchFamily="34" charset="0"/>
              </a:rPr>
              <a:t>món ăn</a:t>
            </a:r>
            <a:endParaRPr lang="vi-VN" sz="2200" dirty="0">
              <a:latin typeface="Calibri" pitchFamily="34" charset="0"/>
              <a:cs typeface="Calibri" pitchFamily="34" charset="0"/>
            </a:endParaRPr>
          </a:p>
          <a:p>
            <a:pPr marL="285750" indent="-285750" algn="just">
              <a:lnSpc>
                <a:spcPct val="200000"/>
              </a:lnSpc>
              <a:buFont typeface="Wingdings" panose="05000000000000000000" pitchFamily="2" charset="2"/>
              <a:buChar char="q"/>
            </a:pPr>
            <a:r>
              <a:rPr lang="vi-VN" sz="2200" dirty="0">
                <a:latin typeface="Calibri" pitchFamily="34" charset="0"/>
                <a:cs typeface="Calibri" pitchFamily="34" charset="0"/>
              </a:rPr>
              <a:t> Dữ liệu ngầm (implicit): Là dữ liệu mà người dùng không trực tiếp tạo ra, được thu thập tự động bởi hệ thống thông qua hành vi sử dụng của người dùng</a:t>
            </a:r>
            <a:r>
              <a:rPr lang="en-US" sz="2200" dirty="0">
                <a:latin typeface="Calibri" pitchFamily="34" charset="0"/>
                <a:cs typeface="Calibri" pitchFamily="34" charset="0"/>
              </a:rPr>
              <a:t>. V</a:t>
            </a:r>
            <a:r>
              <a:rPr lang="vi-VN" sz="2200" dirty="0">
                <a:latin typeface="Calibri" pitchFamily="34" charset="0"/>
                <a:cs typeface="Calibri" pitchFamily="34" charset="0"/>
              </a:rPr>
              <a:t>í dụ: thời gian xem thông tin một món ăn, tìm kiếm món ăn</a:t>
            </a:r>
          </a:p>
        </p:txBody>
      </p:sp>
      <p:sp>
        <p:nvSpPr>
          <p:cNvPr id="12" name="Rounded Rectangle 11"/>
          <p:cNvSpPr/>
          <p:nvPr/>
        </p:nvSpPr>
        <p:spPr>
          <a:xfrm>
            <a:off x="11686350" y="0"/>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19</a:t>
            </a:r>
            <a:endParaRPr lang="en-US" sz="1600" dirty="0">
              <a:solidFill>
                <a:schemeClr val="tx1"/>
              </a:solidFill>
            </a:endParaRPr>
          </a:p>
        </p:txBody>
      </p:sp>
    </p:spTree>
    <p:extLst>
      <p:ext uri="{BB962C8B-B14F-4D97-AF65-F5344CB8AC3E}">
        <p14:creationId xmlns:p14="http://schemas.microsoft.com/office/powerpoint/2010/main" val="272843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49689" y="296048"/>
            <a:ext cx="11494416" cy="5455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err="1">
                <a:latin typeface="+mn-lt"/>
                <a:ea typeface="Roboto" panose="02000000000000000000" pitchFamily="2" charset="0"/>
                <a:cs typeface="Times New Roman" panose="02020603050405020304" pitchFamily="18" charset="0"/>
              </a:rPr>
              <a:t>Nội</a:t>
            </a:r>
            <a:r>
              <a:rPr lang="en-US" sz="4000" b="1" dirty="0">
                <a:latin typeface="+mn-lt"/>
                <a:ea typeface="Roboto" panose="02000000000000000000" pitchFamily="2" charset="0"/>
                <a:cs typeface="Times New Roman" panose="02020603050405020304" pitchFamily="18" charset="0"/>
              </a:rPr>
              <a:t> dung </a:t>
            </a:r>
            <a:r>
              <a:rPr lang="en-US" sz="4000" b="1" dirty="0" err="1">
                <a:latin typeface="+mn-lt"/>
                <a:ea typeface="Roboto" panose="02000000000000000000" pitchFamily="2" charset="0"/>
                <a:cs typeface="Times New Roman" panose="02020603050405020304" pitchFamily="18" charset="0"/>
              </a:rPr>
              <a:t>trình</a:t>
            </a:r>
            <a:r>
              <a:rPr lang="en-US" sz="4000" b="1" dirty="0">
                <a:latin typeface="+mn-lt"/>
                <a:ea typeface="Roboto" panose="02000000000000000000" pitchFamily="2" charset="0"/>
                <a:cs typeface="Times New Roman" panose="02020603050405020304" pitchFamily="18" charset="0"/>
              </a:rPr>
              <a:t> </a:t>
            </a:r>
            <a:r>
              <a:rPr lang="en-US" sz="4000" b="1" dirty="0" err="1">
                <a:latin typeface="+mn-lt"/>
                <a:ea typeface="Roboto" panose="02000000000000000000" pitchFamily="2" charset="0"/>
                <a:cs typeface="Times New Roman" panose="02020603050405020304" pitchFamily="18" charset="0"/>
              </a:rPr>
              <a:t>bày</a:t>
            </a:r>
            <a:endParaRPr lang="en-US" sz="4000" b="1" dirty="0">
              <a:latin typeface="+mn-lt"/>
              <a:ea typeface="Roboto" panose="02000000000000000000" pitchFamily="2" charset="0"/>
              <a:cs typeface="Times New Roman" panose="02020603050405020304" pitchFamily="18" charset="0"/>
            </a:endParaRPr>
          </a:p>
        </p:txBody>
      </p:sp>
      <p:sp>
        <p:nvSpPr>
          <p:cNvPr id="5" name="Rounded Rectangle 4"/>
          <p:cNvSpPr/>
          <p:nvPr/>
        </p:nvSpPr>
        <p:spPr>
          <a:xfrm>
            <a:off x="11714728" y="0"/>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TextBox 5"/>
          <p:cNvSpPr txBox="1"/>
          <p:nvPr/>
        </p:nvSpPr>
        <p:spPr>
          <a:xfrm>
            <a:off x="2975336" y="1286629"/>
            <a:ext cx="6994734" cy="1077218"/>
          </a:xfrm>
          <a:prstGeom prst="rect">
            <a:avLst/>
          </a:prstGeom>
          <a:noFill/>
        </p:spPr>
        <p:txBody>
          <a:bodyPr wrap="square" rtlCol="0">
            <a:spAutoFit/>
          </a:bodyPr>
          <a:lstStyle/>
          <a:p>
            <a:r>
              <a:rPr lang="en-US" sz="3200" dirty="0" err="1">
                <a:cs typeface="Times New Roman" panose="02020603050405020304" pitchFamily="18" charset="0"/>
              </a:rPr>
              <a:t>Giới</a:t>
            </a:r>
            <a:r>
              <a:rPr lang="en-US" sz="3200" dirty="0">
                <a:cs typeface="Times New Roman" panose="02020603050405020304" pitchFamily="18" charset="0"/>
              </a:rPr>
              <a:t> </a:t>
            </a:r>
            <a:r>
              <a:rPr lang="en-US" sz="3200" dirty="0" err="1">
                <a:cs typeface="Times New Roman" panose="02020603050405020304" pitchFamily="18" charset="0"/>
              </a:rPr>
              <a:t>thiệu</a:t>
            </a:r>
            <a:r>
              <a:rPr lang="en-US" sz="3200" dirty="0">
                <a:cs typeface="Times New Roman" panose="02020603050405020304" pitchFamily="18" charset="0"/>
              </a:rPr>
              <a:t> </a:t>
            </a:r>
            <a:r>
              <a:rPr lang="en-US" sz="3200" dirty="0" err="1">
                <a:cs typeface="Times New Roman" panose="02020603050405020304" pitchFamily="18" charset="0"/>
              </a:rPr>
              <a:t>đề</a:t>
            </a:r>
            <a:r>
              <a:rPr lang="en-US" sz="3200" dirty="0">
                <a:cs typeface="Times New Roman" panose="02020603050405020304" pitchFamily="18" charset="0"/>
              </a:rPr>
              <a:t>̀ </a:t>
            </a:r>
            <a:r>
              <a:rPr lang="en-US" sz="3200" dirty="0" err="1">
                <a:cs typeface="Times New Roman" panose="02020603050405020304" pitchFamily="18" charset="0"/>
              </a:rPr>
              <a:t>tài</a:t>
            </a:r>
            <a:endParaRPr lang="en-US" sz="3200" dirty="0"/>
          </a:p>
          <a:p>
            <a:endParaRPr lang="en-US" sz="3200" dirty="0">
              <a:solidFill>
                <a:srgbClr val="FF0000"/>
              </a:solidFill>
            </a:endParaRPr>
          </a:p>
        </p:txBody>
      </p:sp>
      <p:sp>
        <p:nvSpPr>
          <p:cNvPr id="54" name="TextBox 53"/>
          <p:cNvSpPr txBox="1"/>
          <p:nvPr/>
        </p:nvSpPr>
        <p:spPr>
          <a:xfrm>
            <a:off x="2975336" y="2340169"/>
            <a:ext cx="7093132" cy="584775"/>
          </a:xfrm>
          <a:prstGeom prst="rect">
            <a:avLst/>
          </a:prstGeom>
          <a:noFill/>
        </p:spPr>
        <p:txBody>
          <a:bodyPr wrap="square" rtlCol="0">
            <a:spAutoFit/>
          </a:bodyPr>
          <a:lstStyle/>
          <a:p>
            <a:r>
              <a:rPr lang="en-US" sz="3200" dirty="0" err="1">
                <a:cs typeface="Times New Roman" panose="02020603050405020304" pitchFamily="18" charset="0"/>
              </a:rPr>
              <a:t>Phân</a:t>
            </a:r>
            <a:r>
              <a:rPr lang="en-US" sz="3200" dirty="0">
                <a:cs typeface="Times New Roman" panose="02020603050405020304" pitchFamily="18" charset="0"/>
              </a:rPr>
              <a:t> </a:t>
            </a:r>
            <a:r>
              <a:rPr lang="en-US" sz="3200" dirty="0" err="1">
                <a:cs typeface="Times New Roman" panose="02020603050405020304" pitchFamily="18" charset="0"/>
              </a:rPr>
              <a:t>tích</a:t>
            </a:r>
            <a:r>
              <a:rPr lang="en-US" sz="3200" dirty="0">
                <a:cs typeface="Times New Roman" panose="02020603050405020304" pitchFamily="18" charset="0"/>
              </a:rPr>
              <a:t> </a:t>
            </a:r>
            <a:r>
              <a:rPr lang="en-US" sz="3200" dirty="0" err="1">
                <a:cs typeface="Times New Roman" panose="02020603050405020304" pitchFamily="18" charset="0"/>
              </a:rPr>
              <a:t>môi</a:t>
            </a:r>
            <a:r>
              <a:rPr lang="en-US" sz="3200" dirty="0">
                <a:cs typeface="Times New Roman" panose="02020603050405020304" pitchFamily="18" charset="0"/>
              </a:rPr>
              <a:t> </a:t>
            </a:r>
            <a:r>
              <a:rPr lang="en-US" sz="3200" dirty="0" err="1">
                <a:cs typeface="Times New Roman" panose="02020603050405020304" pitchFamily="18" charset="0"/>
              </a:rPr>
              <a:t>trường</a:t>
            </a:r>
            <a:r>
              <a:rPr lang="en-US" sz="3200" dirty="0">
                <a:cs typeface="Times New Roman" panose="02020603050405020304" pitchFamily="18" charset="0"/>
              </a:rPr>
              <a:t> </a:t>
            </a:r>
            <a:r>
              <a:rPr lang="en-US" sz="3200" dirty="0" err="1">
                <a:cs typeface="Times New Roman" panose="02020603050405020304" pitchFamily="18" charset="0"/>
              </a:rPr>
              <a:t>và</a:t>
            </a:r>
            <a:r>
              <a:rPr lang="en-US" sz="3200" dirty="0">
                <a:cs typeface="Times New Roman" panose="02020603050405020304" pitchFamily="18" charset="0"/>
              </a:rPr>
              <a:t> </a:t>
            </a:r>
            <a:r>
              <a:rPr lang="en-US" sz="3200" dirty="0" err="1">
                <a:cs typeface="Times New Roman" panose="02020603050405020304" pitchFamily="18" charset="0"/>
              </a:rPr>
              <a:t>nhu</a:t>
            </a:r>
            <a:r>
              <a:rPr lang="en-US" sz="3200" dirty="0">
                <a:cs typeface="Times New Roman" panose="02020603050405020304" pitchFamily="18" charset="0"/>
              </a:rPr>
              <a:t> </a:t>
            </a:r>
            <a:r>
              <a:rPr lang="en-US" sz="3200" dirty="0" err="1">
                <a:cs typeface="Times New Roman" panose="02020603050405020304" pitchFamily="18" charset="0"/>
              </a:rPr>
              <a:t>cầu</a:t>
            </a:r>
            <a:endParaRPr lang="en-US" sz="3200" dirty="0">
              <a:cs typeface="Times New Roman" panose="02020603050405020304" pitchFamily="18" charset="0"/>
            </a:endParaRPr>
          </a:p>
        </p:txBody>
      </p:sp>
      <p:sp>
        <p:nvSpPr>
          <p:cNvPr id="56" name="TextBox 55"/>
          <p:cNvSpPr txBox="1"/>
          <p:nvPr/>
        </p:nvSpPr>
        <p:spPr>
          <a:xfrm>
            <a:off x="2975336" y="4368356"/>
            <a:ext cx="7564119" cy="584775"/>
          </a:xfrm>
          <a:prstGeom prst="rect">
            <a:avLst/>
          </a:prstGeom>
          <a:noFill/>
        </p:spPr>
        <p:txBody>
          <a:bodyPr wrap="square" rtlCol="0">
            <a:spAutoFit/>
          </a:bodyPr>
          <a:lstStyle/>
          <a:p>
            <a:r>
              <a:rPr lang="en-US" sz="3200" dirty="0" err="1">
                <a:cs typeface="Times New Roman" panose="02020603050405020304" pitchFamily="18" charset="0"/>
              </a:rPr>
              <a:t>Phát</a:t>
            </a:r>
            <a:r>
              <a:rPr lang="en-US" sz="3200" dirty="0">
                <a:cs typeface="Times New Roman" panose="02020603050405020304" pitchFamily="18" charset="0"/>
              </a:rPr>
              <a:t> </a:t>
            </a:r>
            <a:r>
              <a:rPr lang="en-US" sz="3200" dirty="0" err="1">
                <a:cs typeface="Times New Roman" panose="02020603050405020304" pitchFamily="18" charset="0"/>
              </a:rPr>
              <a:t>triển</a:t>
            </a:r>
            <a:r>
              <a:rPr lang="en-US" sz="3200" dirty="0">
                <a:cs typeface="Times New Roman" panose="02020603050405020304" pitchFamily="18" charset="0"/>
              </a:rPr>
              <a:t> </a:t>
            </a:r>
            <a:r>
              <a:rPr lang="en-US" sz="3200" dirty="0" err="1">
                <a:cs typeface="Times New Roman" panose="02020603050405020304" pitchFamily="18" charset="0"/>
              </a:rPr>
              <a:t>và</a:t>
            </a:r>
            <a:r>
              <a:rPr lang="en-US" sz="3200" dirty="0">
                <a:cs typeface="Times New Roman" panose="02020603050405020304" pitchFamily="18" charset="0"/>
              </a:rPr>
              <a:t> </a:t>
            </a:r>
            <a:r>
              <a:rPr lang="en-US" sz="3200" dirty="0" err="1">
                <a:cs typeface="Times New Roman" panose="02020603050405020304" pitchFamily="18" charset="0"/>
              </a:rPr>
              <a:t>thử</a:t>
            </a:r>
            <a:r>
              <a:rPr lang="en-US" sz="3200" dirty="0">
                <a:cs typeface="Times New Roman" panose="02020603050405020304" pitchFamily="18" charset="0"/>
              </a:rPr>
              <a:t> </a:t>
            </a:r>
            <a:r>
              <a:rPr lang="en-US" sz="3200" dirty="0" err="1">
                <a:cs typeface="Times New Roman" panose="02020603050405020304" pitchFamily="18" charset="0"/>
              </a:rPr>
              <a:t>nghiệm</a:t>
            </a:r>
            <a:r>
              <a:rPr lang="en-US" sz="3200" dirty="0">
                <a:cs typeface="Times New Roman" panose="02020603050405020304" pitchFamily="18" charset="0"/>
              </a:rPr>
              <a:t> </a:t>
            </a:r>
            <a:r>
              <a:rPr lang="en-US" sz="3200" dirty="0" err="1">
                <a:cs typeface="Times New Roman" panose="02020603050405020304" pitchFamily="18" charset="0"/>
              </a:rPr>
              <a:t>hệ</a:t>
            </a:r>
            <a:r>
              <a:rPr lang="en-US" sz="3200" dirty="0">
                <a:cs typeface="Times New Roman" panose="02020603050405020304" pitchFamily="18" charset="0"/>
              </a:rPr>
              <a:t> </a:t>
            </a:r>
            <a:r>
              <a:rPr lang="en-US" sz="3200" dirty="0" err="1">
                <a:cs typeface="Times New Roman" panose="02020603050405020304" pitchFamily="18" charset="0"/>
              </a:rPr>
              <a:t>thống</a:t>
            </a:r>
            <a:endParaRPr lang="en-US" sz="3200" dirty="0">
              <a:cs typeface="Times New Roman" panose="02020603050405020304" pitchFamily="18" charset="0"/>
            </a:endParaRPr>
          </a:p>
        </p:txBody>
      </p:sp>
      <p:sp>
        <p:nvSpPr>
          <p:cNvPr id="18" name="TextBox 17"/>
          <p:cNvSpPr txBox="1"/>
          <p:nvPr/>
        </p:nvSpPr>
        <p:spPr>
          <a:xfrm>
            <a:off x="2975335" y="3294721"/>
            <a:ext cx="8491367" cy="584775"/>
          </a:xfrm>
          <a:prstGeom prst="rect">
            <a:avLst/>
          </a:prstGeom>
          <a:noFill/>
        </p:spPr>
        <p:txBody>
          <a:bodyPr wrap="square" rtlCol="0">
            <a:spAutoFit/>
          </a:bodyPr>
          <a:lstStyle/>
          <a:p>
            <a:r>
              <a:rPr lang="en-US" sz="3200" dirty="0" err="1">
                <a:cs typeface="Times New Roman" panose="02020603050405020304" pitchFamily="18" charset="0"/>
              </a:rPr>
              <a:t>Phân</a:t>
            </a:r>
            <a:r>
              <a:rPr lang="en-US" sz="3200" dirty="0">
                <a:cs typeface="Times New Roman" panose="02020603050405020304" pitchFamily="18" charset="0"/>
              </a:rPr>
              <a:t> </a:t>
            </a:r>
            <a:r>
              <a:rPr lang="en-US" sz="3200" dirty="0" err="1">
                <a:cs typeface="Times New Roman" panose="02020603050405020304" pitchFamily="18" charset="0"/>
              </a:rPr>
              <a:t>tích</a:t>
            </a:r>
            <a:r>
              <a:rPr lang="en-US" sz="3200" dirty="0">
                <a:cs typeface="Times New Roman" panose="02020603050405020304" pitchFamily="18" charset="0"/>
              </a:rPr>
              <a:t> </a:t>
            </a:r>
            <a:r>
              <a:rPr lang="en-US" sz="3200" dirty="0" err="1">
                <a:cs typeface="Times New Roman" panose="02020603050405020304" pitchFamily="18" charset="0"/>
              </a:rPr>
              <a:t>yêu</a:t>
            </a:r>
            <a:r>
              <a:rPr lang="en-US" sz="3200" dirty="0">
                <a:cs typeface="Times New Roman" panose="02020603050405020304" pitchFamily="18" charset="0"/>
              </a:rPr>
              <a:t> </a:t>
            </a:r>
            <a:r>
              <a:rPr lang="en-US" sz="3200" dirty="0" err="1">
                <a:cs typeface="Times New Roman" panose="02020603050405020304" pitchFamily="18" charset="0"/>
              </a:rPr>
              <a:t>cầu</a:t>
            </a:r>
            <a:r>
              <a:rPr lang="en-US" sz="3200" dirty="0">
                <a:cs typeface="Times New Roman" panose="02020603050405020304" pitchFamily="18" charset="0"/>
              </a:rPr>
              <a:t> </a:t>
            </a:r>
            <a:r>
              <a:rPr lang="en-US" sz="3200" dirty="0" err="1">
                <a:cs typeface="Times New Roman" panose="02020603050405020304" pitchFamily="18" charset="0"/>
              </a:rPr>
              <a:t>và</a:t>
            </a:r>
            <a:r>
              <a:rPr lang="en-US" sz="3200" dirty="0">
                <a:cs typeface="Times New Roman" panose="02020603050405020304" pitchFamily="18" charset="0"/>
              </a:rPr>
              <a:t> </a:t>
            </a:r>
            <a:r>
              <a:rPr lang="en-US" sz="3200" dirty="0" err="1">
                <a:cs typeface="Times New Roman" panose="02020603050405020304" pitchFamily="18" charset="0"/>
              </a:rPr>
              <a:t>thiết</a:t>
            </a:r>
            <a:r>
              <a:rPr lang="en-US" sz="3200" dirty="0">
                <a:cs typeface="Times New Roman" panose="02020603050405020304" pitchFamily="18" charset="0"/>
              </a:rPr>
              <a:t> </a:t>
            </a:r>
            <a:r>
              <a:rPr lang="en-US" sz="3200" dirty="0" err="1">
                <a:cs typeface="Times New Roman" panose="02020603050405020304" pitchFamily="18" charset="0"/>
              </a:rPr>
              <a:t>kế</a:t>
            </a:r>
            <a:r>
              <a:rPr lang="en-US" sz="3200" dirty="0">
                <a:cs typeface="Times New Roman" panose="02020603050405020304" pitchFamily="18" charset="0"/>
              </a:rPr>
              <a:t> </a:t>
            </a:r>
            <a:r>
              <a:rPr lang="en-US" sz="3200" dirty="0" err="1">
                <a:cs typeface="Times New Roman" panose="02020603050405020304" pitchFamily="18" charset="0"/>
              </a:rPr>
              <a:t>hệ</a:t>
            </a:r>
            <a:r>
              <a:rPr lang="en-US" sz="3200" dirty="0">
                <a:cs typeface="Times New Roman" panose="02020603050405020304" pitchFamily="18" charset="0"/>
              </a:rPr>
              <a:t> </a:t>
            </a:r>
            <a:r>
              <a:rPr lang="en-US" sz="3200" dirty="0" err="1">
                <a:cs typeface="Times New Roman" panose="02020603050405020304" pitchFamily="18" charset="0"/>
              </a:rPr>
              <a:t>thống</a:t>
            </a:r>
            <a:endParaRPr lang="en-US" sz="3200" dirty="0">
              <a:cs typeface="Times New Roman" panose="02020603050405020304" pitchFamily="18" charset="0"/>
            </a:endParaRPr>
          </a:p>
        </p:txBody>
      </p:sp>
      <p:sp>
        <p:nvSpPr>
          <p:cNvPr id="19" name="Oval 18"/>
          <p:cNvSpPr/>
          <p:nvPr/>
        </p:nvSpPr>
        <p:spPr>
          <a:xfrm>
            <a:off x="1625167" y="5273097"/>
            <a:ext cx="661259" cy="640433"/>
          </a:xfrm>
          <a:prstGeom prst="ellipse">
            <a:avLst/>
          </a:prstGeom>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solidFill>
                  <a:schemeClr val="bg1"/>
                </a:solidFill>
              </a:rPr>
              <a:t>5</a:t>
            </a:r>
          </a:p>
        </p:txBody>
      </p:sp>
      <p:sp>
        <p:nvSpPr>
          <p:cNvPr id="20" name="TextBox 19"/>
          <p:cNvSpPr txBox="1"/>
          <p:nvPr/>
        </p:nvSpPr>
        <p:spPr>
          <a:xfrm>
            <a:off x="2975336" y="5390310"/>
            <a:ext cx="7564119" cy="584775"/>
          </a:xfrm>
          <a:prstGeom prst="rect">
            <a:avLst/>
          </a:prstGeom>
          <a:noFill/>
        </p:spPr>
        <p:txBody>
          <a:bodyPr wrap="square" rtlCol="0">
            <a:spAutoFit/>
          </a:bodyPr>
          <a:lstStyle/>
          <a:p>
            <a:r>
              <a:rPr lang="en-US" sz="3200" dirty="0" err="1">
                <a:cs typeface="Times New Roman" panose="02020603050405020304" pitchFamily="18" charset="0"/>
              </a:rPr>
              <a:t>Kết</a:t>
            </a:r>
            <a:r>
              <a:rPr lang="en-US" sz="3200" dirty="0">
                <a:cs typeface="Times New Roman" panose="02020603050405020304" pitchFamily="18" charset="0"/>
              </a:rPr>
              <a:t> quả </a:t>
            </a:r>
            <a:r>
              <a:rPr lang="en-US" sz="3200" dirty="0" err="1">
                <a:cs typeface="Times New Roman" panose="02020603050405020304" pitchFamily="18" charset="0"/>
              </a:rPr>
              <a:t>đạt</a:t>
            </a:r>
            <a:r>
              <a:rPr lang="en-US" sz="3200" dirty="0">
                <a:cs typeface="Times New Roman" panose="02020603050405020304" pitchFamily="18" charset="0"/>
              </a:rPr>
              <a:t> </a:t>
            </a:r>
            <a:r>
              <a:rPr lang="en-US" sz="3200" dirty="0" err="1">
                <a:cs typeface="Times New Roman" panose="02020603050405020304" pitchFamily="18" charset="0"/>
              </a:rPr>
              <a:t>được</a:t>
            </a:r>
            <a:r>
              <a:rPr lang="en-US" sz="3200" dirty="0">
                <a:cs typeface="Times New Roman" panose="02020603050405020304" pitchFamily="18" charset="0"/>
              </a:rPr>
              <a:t> </a:t>
            </a:r>
            <a:r>
              <a:rPr lang="en-US" sz="3200" dirty="0" err="1">
                <a:cs typeface="Times New Roman" panose="02020603050405020304" pitchFamily="18" charset="0"/>
              </a:rPr>
              <a:t>và</a:t>
            </a:r>
            <a:r>
              <a:rPr lang="en-US" sz="3200" dirty="0">
                <a:cs typeface="Times New Roman" panose="02020603050405020304" pitchFamily="18" charset="0"/>
              </a:rPr>
              <a:t> </a:t>
            </a:r>
            <a:r>
              <a:rPr lang="en-US" sz="3200" dirty="0" err="1">
                <a:cs typeface="Times New Roman" panose="02020603050405020304" pitchFamily="18" charset="0"/>
              </a:rPr>
              <a:t>hướng</a:t>
            </a:r>
            <a:r>
              <a:rPr lang="en-US" sz="3200" dirty="0">
                <a:cs typeface="Times New Roman" panose="02020603050405020304" pitchFamily="18" charset="0"/>
              </a:rPr>
              <a:t> </a:t>
            </a:r>
            <a:r>
              <a:rPr lang="en-US" sz="3200" dirty="0" err="1">
                <a:cs typeface="Times New Roman" panose="02020603050405020304" pitchFamily="18" charset="0"/>
              </a:rPr>
              <a:t>phát</a:t>
            </a:r>
            <a:r>
              <a:rPr lang="en-US" sz="3200" dirty="0">
                <a:cs typeface="Times New Roman" panose="02020603050405020304" pitchFamily="18" charset="0"/>
              </a:rPr>
              <a:t> </a:t>
            </a:r>
            <a:r>
              <a:rPr lang="en-US" sz="3200" dirty="0" err="1">
                <a:cs typeface="Times New Roman" panose="02020603050405020304" pitchFamily="18" charset="0"/>
              </a:rPr>
              <a:t>triển</a:t>
            </a:r>
            <a:r>
              <a:rPr lang="en-US" sz="3200" dirty="0">
                <a:cs typeface="Times New Roman" panose="02020603050405020304" pitchFamily="18" charset="0"/>
              </a:rPr>
              <a:t> </a:t>
            </a:r>
          </a:p>
        </p:txBody>
      </p:sp>
      <p:sp>
        <p:nvSpPr>
          <p:cNvPr id="21" name="Oval 20"/>
          <p:cNvSpPr/>
          <p:nvPr/>
        </p:nvSpPr>
        <p:spPr>
          <a:xfrm>
            <a:off x="1625166" y="4309749"/>
            <a:ext cx="661259" cy="640433"/>
          </a:xfrm>
          <a:prstGeom prst="ellipse">
            <a:avLst/>
          </a:prstGeom>
          <a:solidFill>
            <a:schemeClr val="accent5"/>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solidFill>
                  <a:schemeClr val="bg1"/>
                </a:solidFill>
              </a:rPr>
              <a:t>4</a:t>
            </a:r>
          </a:p>
        </p:txBody>
      </p:sp>
      <p:sp>
        <p:nvSpPr>
          <p:cNvPr id="22" name="Oval 21"/>
          <p:cNvSpPr/>
          <p:nvPr/>
        </p:nvSpPr>
        <p:spPr>
          <a:xfrm>
            <a:off x="1625165" y="3236114"/>
            <a:ext cx="661259" cy="640433"/>
          </a:xfrm>
          <a:prstGeom prst="ellipse">
            <a:avLst/>
          </a:prstGeom>
          <a:solidFill>
            <a:schemeClr val="accent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solidFill>
                  <a:schemeClr val="bg1"/>
                </a:solidFill>
              </a:rPr>
              <a:t>3</a:t>
            </a:r>
          </a:p>
        </p:txBody>
      </p:sp>
      <p:sp>
        <p:nvSpPr>
          <p:cNvPr id="23" name="Oval 22"/>
          <p:cNvSpPr/>
          <p:nvPr/>
        </p:nvSpPr>
        <p:spPr>
          <a:xfrm>
            <a:off x="1625167" y="2281562"/>
            <a:ext cx="661259" cy="640433"/>
          </a:xfrm>
          <a:prstGeom prst="ellipse">
            <a:avLst/>
          </a:prstGeom>
          <a:solidFill>
            <a:schemeClr val="accent6"/>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solidFill>
                  <a:schemeClr val="bg1"/>
                </a:solidFill>
              </a:rPr>
              <a:t>2</a:t>
            </a:r>
          </a:p>
        </p:txBody>
      </p:sp>
      <p:sp>
        <p:nvSpPr>
          <p:cNvPr id="24" name="Oval 23"/>
          <p:cNvSpPr/>
          <p:nvPr/>
        </p:nvSpPr>
        <p:spPr>
          <a:xfrm>
            <a:off x="1605119" y="1286629"/>
            <a:ext cx="661259" cy="640433"/>
          </a:xfrm>
          <a:prstGeom prst="ellipse">
            <a:avLst/>
          </a:prstGeom>
          <a:solidFill>
            <a:schemeClr val="accent2"/>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solidFill>
                  <a:schemeClr val="bg1"/>
                </a:solidFill>
              </a:rPr>
              <a:t>1</a:t>
            </a:r>
          </a:p>
        </p:txBody>
      </p:sp>
    </p:spTree>
    <p:extLst>
      <p:ext uri="{BB962C8B-B14F-4D97-AF65-F5344CB8AC3E}">
        <p14:creationId xmlns:p14="http://schemas.microsoft.com/office/powerpoint/2010/main" val="3698937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Hộp Văn bản 1">
            <a:extLst>
              <a:ext uri="{FF2B5EF4-FFF2-40B4-BE49-F238E27FC236}">
                <a16:creationId xmlns:a16="http://schemas.microsoft.com/office/drawing/2014/main" id="{4BE33CDB-E211-42E0-B016-F090931F73E7}"/>
              </a:ext>
            </a:extLst>
          </p:cNvPr>
          <p:cNvSpPr txBox="1"/>
          <p:nvPr/>
        </p:nvSpPr>
        <p:spPr>
          <a:xfrm>
            <a:off x="1025237" y="0"/>
            <a:ext cx="3449781" cy="461665"/>
          </a:xfrm>
          <a:prstGeom prst="rect">
            <a:avLst/>
          </a:prstGeom>
          <a:noFill/>
        </p:spPr>
        <p:txBody>
          <a:bodyPr wrap="square" rtlCol="0">
            <a:spAutoFit/>
          </a:bodyPr>
          <a:lstStyle/>
          <a:p>
            <a:r>
              <a:rPr lang="en-US" sz="2400" b="1" dirty="0" err="1">
                <a:cs typeface="Times New Roman" panose="02020603050405020304" pitchFamily="18" charset="0"/>
              </a:rPr>
              <a:t>Xây</a:t>
            </a:r>
            <a:r>
              <a:rPr lang="en-US" sz="2400" b="1" dirty="0">
                <a:cs typeface="Times New Roman" panose="02020603050405020304" pitchFamily="18" charset="0"/>
              </a:rPr>
              <a:t> </a:t>
            </a:r>
            <a:r>
              <a:rPr lang="en-US" sz="2400" b="1" dirty="0" err="1">
                <a:cs typeface="Times New Roman" panose="02020603050405020304" pitchFamily="18" charset="0"/>
              </a:rPr>
              <a:t>dựng</a:t>
            </a:r>
            <a:r>
              <a:rPr lang="en-US" sz="2400" b="1" dirty="0">
                <a:cs typeface="Times New Roman" panose="02020603050405020304" pitchFamily="18" charset="0"/>
              </a:rPr>
              <a:t> </a:t>
            </a:r>
            <a:r>
              <a:rPr lang="en-US" sz="2400" b="1" dirty="0" err="1">
                <a:cs typeface="Times New Roman" panose="02020603050405020304" pitchFamily="18" charset="0"/>
              </a:rPr>
              <a:t>công</a:t>
            </a:r>
            <a:r>
              <a:rPr lang="en-US" sz="2400" b="1" dirty="0">
                <a:cs typeface="Times New Roman" panose="02020603050405020304" pitchFamily="18" charset="0"/>
              </a:rPr>
              <a:t> cụ </a:t>
            </a:r>
            <a:r>
              <a:rPr lang="en-US" sz="2400" b="1" dirty="0" err="1">
                <a:cs typeface="Times New Roman" panose="02020603050405020304" pitchFamily="18" charset="0"/>
              </a:rPr>
              <a:t>gợi</a:t>
            </a:r>
            <a:r>
              <a:rPr lang="en-US" sz="2400" b="1" dirty="0">
                <a:cs typeface="Times New Roman" panose="02020603050405020304" pitchFamily="18" charset="0"/>
              </a:rPr>
              <a:t> ý</a:t>
            </a:r>
            <a:endParaRPr lang="vi-VN" sz="2400" b="1" dirty="0">
              <a:cs typeface="Times New Roman" panose="02020603050405020304" pitchFamily="18" charset="0"/>
            </a:endParaRPr>
          </a:p>
        </p:txBody>
      </p:sp>
      <p:sp>
        <p:nvSpPr>
          <p:cNvPr id="4" name="Hộp Văn bản 3">
            <a:extLst>
              <a:ext uri="{FF2B5EF4-FFF2-40B4-BE49-F238E27FC236}">
                <a16:creationId xmlns:a16="http://schemas.microsoft.com/office/drawing/2014/main" id="{A2DC349B-206C-49F1-BE79-04CAB7B58D0E}"/>
              </a:ext>
            </a:extLst>
          </p:cNvPr>
          <p:cNvSpPr txBox="1"/>
          <p:nvPr/>
        </p:nvSpPr>
        <p:spPr>
          <a:xfrm>
            <a:off x="1040955" y="545283"/>
            <a:ext cx="5666847" cy="430887"/>
          </a:xfrm>
          <a:prstGeom prst="rect">
            <a:avLst/>
          </a:prstGeom>
          <a:noFill/>
        </p:spPr>
        <p:txBody>
          <a:bodyPr wrap="square" rtlCol="0">
            <a:spAutoFit/>
          </a:bodyPr>
          <a:lstStyle/>
          <a:p>
            <a:r>
              <a:rPr lang="en-US" sz="2200" i="1" dirty="0" err="1">
                <a:cs typeface="Times New Roman" panose="02020603050405020304" pitchFamily="18" charset="0"/>
              </a:rPr>
              <a:t>Gợi</a:t>
            </a:r>
            <a:r>
              <a:rPr lang="en-US" sz="2200" i="1" dirty="0">
                <a:cs typeface="Times New Roman" panose="02020603050405020304" pitchFamily="18" charset="0"/>
              </a:rPr>
              <a:t> ý </a:t>
            </a:r>
            <a:r>
              <a:rPr lang="en-US" sz="2200" i="1" dirty="0" err="1">
                <a:cs typeface="Times New Roman" panose="02020603050405020304" pitchFamily="18" charset="0"/>
              </a:rPr>
              <a:t>món</a:t>
            </a:r>
            <a:r>
              <a:rPr lang="en-US" sz="2200" i="1" dirty="0">
                <a:cs typeface="Times New Roman" panose="02020603050405020304" pitchFamily="18" charset="0"/>
              </a:rPr>
              <a:t> </a:t>
            </a:r>
            <a:r>
              <a:rPr lang="en-US" sz="2200" i="1" dirty="0" err="1">
                <a:cs typeface="Times New Roman" panose="02020603050405020304" pitchFamily="18" charset="0"/>
              </a:rPr>
              <a:t>ăn</a:t>
            </a:r>
            <a:r>
              <a:rPr lang="en-US" sz="2200" i="1" dirty="0">
                <a:cs typeface="Times New Roman" panose="02020603050405020304" pitchFamily="18" charset="0"/>
              </a:rPr>
              <a:t> </a:t>
            </a:r>
            <a:r>
              <a:rPr lang="en-US" sz="2200" i="1" dirty="0" err="1">
                <a:cs typeface="Times New Roman" panose="02020603050405020304" pitchFamily="18" charset="0"/>
              </a:rPr>
              <a:t>phổ</a:t>
            </a:r>
            <a:r>
              <a:rPr lang="en-US" sz="2200" i="1" dirty="0">
                <a:cs typeface="Times New Roman" panose="02020603050405020304" pitchFamily="18" charset="0"/>
              </a:rPr>
              <a:t> </a:t>
            </a:r>
            <a:r>
              <a:rPr lang="en-US" sz="2200" i="1" dirty="0" err="1">
                <a:cs typeface="Times New Roman" panose="02020603050405020304" pitchFamily="18" charset="0"/>
              </a:rPr>
              <a:t>biến</a:t>
            </a:r>
            <a:r>
              <a:rPr lang="en-US" sz="2200" i="1" dirty="0">
                <a:cs typeface="Times New Roman" panose="02020603050405020304" pitchFamily="18" charset="0"/>
              </a:rPr>
              <a:t> </a:t>
            </a:r>
            <a:r>
              <a:rPr lang="en-US" sz="2200" i="1" dirty="0" err="1">
                <a:cs typeface="Times New Roman" panose="02020603050405020304" pitchFamily="18" charset="0"/>
              </a:rPr>
              <a:t>nhất</a:t>
            </a:r>
            <a:r>
              <a:rPr lang="en-US" sz="2200" i="1" dirty="0">
                <a:cs typeface="Times New Roman" panose="02020603050405020304" pitchFamily="18" charset="0"/>
              </a:rPr>
              <a:t> </a:t>
            </a:r>
            <a:r>
              <a:rPr lang="en-US" sz="2200" i="1" dirty="0" err="1">
                <a:cs typeface="Times New Roman" panose="02020603050405020304" pitchFamily="18" charset="0"/>
              </a:rPr>
              <a:t>va</a:t>
            </a:r>
            <a:r>
              <a:rPr lang="en-US" sz="2200" i="1" dirty="0">
                <a:cs typeface="Times New Roman" panose="02020603050405020304" pitchFamily="18" charset="0"/>
              </a:rPr>
              <a:t>̀ </a:t>
            </a:r>
            <a:r>
              <a:rPr lang="en-US" sz="2200" i="1" dirty="0" err="1">
                <a:cs typeface="Times New Roman" panose="02020603050405020304" pitchFamily="18" charset="0"/>
              </a:rPr>
              <a:t>mới</a:t>
            </a:r>
            <a:r>
              <a:rPr lang="en-US" sz="2200" i="1" dirty="0">
                <a:cs typeface="Times New Roman" panose="02020603050405020304" pitchFamily="18" charset="0"/>
              </a:rPr>
              <a:t> </a:t>
            </a:r>
            <a:r>
              <a:rPr lang="en-US" sz="2200" i="1" dirty="0" err="1">
                <a:cs typeface="Times New Roman" panose="02020603050405020304" pitchFamily="18" charset="0"/>
              </a:rPr>
              <a:t>nhất</a:t>
            </a:r>
            <a:endParaRPr lang="vi-VN" sz="2200" i="1" dirty="0">
              <a:cs typeface="Times New Roman" panose="02020603050405020304" pitchFamily="18" charset="0"/>
            </a:endParaRPr>
          </a:p>
        </p:txBody>
      </p:sp>
      <p:sp>
        <p:nvSpPr>
          <p:cNvPr id="6" name="Hộp Văn bản 5">
            <a:extLst>
              <a:ext uri="{FF2B5EF4-FFF2-40B4-BE49-F238E27FC236}">
                <a16:creationId xmlns:a16="http://schemas.microsoft.com/office/drawing/2014/main" id="{2E2C0BFC-B939-4FF5-9007-FCEB90D1555F}"/>
              </a:ext>
            </a:extLst>
          </p:cNvPr>
          <p:cNvSpPr txBox="1"/>
          <p:nvPr/>
        </p:nvSpPr>
        <p:spPr>
          <a:xfrm>
            <a:off x="1025237" y="1081629"/>
            <a:ext cx="9505111" cy="1785104"/>
          </a:xfrm>
          <a:prstGeom prst="rect">
            <a:avLst/>
          </a:prstGeom>
          <a:noFill/>
        </p:spPr>
        <p:txBody>
          <a:bodyPr wrap="square" rtlCol="0">
            <a:spAutoFit/>
          </a:bodyPr>
          <a:lstStyle/>
          <a:p>
            <a:pPr marL="342900" indent="-342900">
              <a:buFont typeface="Wingdings" panose="05000000000000000000" pitchFamily="2" charset="2"/>
              <a:buChar char="q"/>
            </a:pPr>
            <a:r>
              <a:rPr lang="en-US" sz="2200">
                <a:cs typeface="Calibri" pitchFamily="34" charset="0"/>
              </a:rPr>
              <a:t>Món </a:t>
            </a:r>
            <a:r>
              <a:rPr lang="en-US" sz="2200" dirty="0" err="1">
                <a:cs typeface="Calibri" pitchFamily="34" charset="0"/>
              </a:rPr>
              <a:t>ăn</a:t>
            </a:r>
            <a:r>
              <a:rPr lang="en-US" sz="2200" dirty="0">
                <a:cs typeface="Calibri" pitchFamily="34" charset="0"/>
              </a:rPr>
              <a:t> </a:t>
            </a:r>
            <a:r>
              <a:rPr lang="en-US" sz="2200" dirty="0" err="1">
                <a:cs typeface="Calibri" pitchFamily="34" charset="0"/>
              </a:rPr>
              <a:t>mới</a:t>
            </a:r>
            <a:r>
              <a:rPr lang="en-US" sz="2200" dirty="0">
                <a:cs typeface="Calibri" pitchFamily="34" charset="0"/>
              </a:rPr>
              <a:t> </a:t>
            </a:r>
            <a:r>
              <a:rPr lang="en-US" sz="2200" dirty="0" err="1">
                <a:cs typeface="Calibri" pitchFamily="34" charset="0"/>
              </a:rPr>
              <a:t>nhất</a:t>
            </a:r>
            <a:r>
              <a:rPr lang="en-US" sz="2200">
                <a:cs typeface="Calibri" pitchFamily="34" charset="0"/>
              </a:rPr>
              <a:t>: </a:t>
            </a:r>
            <a:r>
              <a:rPr lang="en-US" sz="2200" dirty="0">
                <a:cs typeface="Calibri" pitchFamily="34" charset="0"/>
              </a:rPr>
              <a:t>Đ</a:t>
            </a:r>
            <a:r>
              <a:rPr lang="en-US" sz="2200">
                <a:cs typeface="Calibri" pitchFamily="34" charset="0"/>
              </a:rPr>
              <a:t>ược </a:t>
            </a:r>
            <a:r>
              <a:rPr lang="en-US" sz="2200" dirty="0" err="1">
                <a:cs typeface="Calibri" pitchFamily="34" charset="0"/>
              </a:rPr>
              <a:t>lọc</a:t>
            </a:r>
            <a:r>
              <a:rPr lang="en-US" sz="2200" dirty="0">
                <a:cs typeface="Calibri" pitchFamily="34" charset="0"/>
              </a:rPr>
              <a:t> </a:t>
            </a:r>
            <a:r>
              <a:rPr lang="en-US" sz="2200" dirty="0" err="1">
                <a:cs typeface="Calibri" pitchFamily="34" charset="0"/>
              </a:rPr>
              <a:t>theo</a:t>
            </a:r>
            <a:r>
              <a:rPr lang="en-US" sz="2200" dirty="0">
                <a:cs typeface="Calibri" pitchFamily="34" charset="0"/>
              </a:rPr>
              <a:t> </a:t>
            </a:r>
            <a:r>
              <a:rPr lang="en-US" sz="2200" dirty="0" err="1">
                <a:cs typeface="Calibri" pitchFamily="34" charset="0"/>
              </a:rPr>
              <a:t>thời</a:t>
            </a:r>
            <a:r>
              <a:rPr lang="en-US" sz="2200" dirty="0">
                <a:cs typeface="Calibri" pitchFamily="34" charset="0"/>
              </a:rPr>
              <a:t> </a:t>
            </a:r>
            <a:r>
              <a:rPr lang="en-US" sz="2200" dirty="0" err="1">
                <a:cs typeface="Calibri" pitchFamily="34" charset="0"/>
              </a:rPr>
              <a:t>gian</a:t>
            </a:r>
            <a:r>
              <a:rPr lang="en-US" sz="2200" dirty="0">
                <a:cs typeface="Calibri" pitchFamily="34" charset="0"/>
              </a:rPr>
              <a:t> </a:t>
            </a:r>
            <a:r>
              <a:rPr lang="en-US" sz="2200" dirty="0" err="1">
                <a:cs typeface="Calibri" pitchFamily="34" charset="0"/>
              </a:rPr>
              <a:t>gần</a:t>
            </a:r>
            <a:r>
              <a:rPr lang="en-US" sz="2200" dirty="0">
                <a:cs typeface="Calibri" pitchFamily="34" charset="0"/>
              </a:rPr>
              <a:t> </a:t>
            </a:r>
            <a:r>
              <a:rPr lang="en-US" sz="2200" dirty="0" err="1">
                <a:cs typeface="Calibri" pitchFamily="34" charset="0"/>
              </a:rPr>
              <a:t>nhất</a:t>
            </a:r>
            <a:r>
              <a:rPr lang="en-US" sz="2200" dirty="0">
                <a:cs typeface="Calibri" pitchFamily="34" charset="0"/>
              </a:rPr>
              <a:t> </a:t>
            </a:r>
            <a:r>
              <a:rPr lang="en-US" sz="2200" dirty="0" err="1">
                <a:cs typeface="Calibri" pitchFamily="34" charset="0"/>
              </a:rPr>
              <a:t>mà</a:t>
            </a:r>
            <a:r>
              <a:rPr lang="en-US" sz="2200" dirty="0">
                <a:cs typeface="Calibri" pitchFamily="34" charset="0"/>
              </a:rPr>
              <a:t> </a:t>
            </a:r>
            <a:r>
              <a:rPr lang="en-US" sz="2200" dirty="0" err="1">
                <a:cs typeface="Calibri" pitchFamily="34" charset="0"/>
              </a:rPr>
              <a:t>món</a:t>
            </a:r>
            <a:r>
              <a:rPr lang="en-US" sz="2200" dirty="0">
                <a:cs typeface="Calibri" pitchFamily="34" charset="0"/>
              </a:rPr>
              <a:t> </a:t>
            </a:r>
            <a:r>
              <a:rPr lang="en-US" sz="2200" dirty="0" err="1">
                <a:cs typeface="Calibri" pitchFamily="34" charset="0"/>
              </a:rPr>
              <a:t>ăn</a:t>
            </a:r>
            <a:r>
              <a:rPr lang="en-US" sz="2200" dirty="0">
                <a:cs typeface="Calibri" pitchFamily="34" charset="0"/>
              </a:rPr>
              <a:t> </a:t>
            </a:r>
            <a:r>
              <a:rPr lang="en-US" sz="2200" dirty="0" err="1">
                <a:cs typeface="Calibri" pitchFamily="34" charset="0"/>
              </a:rPr>
              <a:t>được</a:t>
            </a:r>
            <a:r>
              <a:rPr lang="en-US" sz="2200" dirty="0">
                <a:cs typeface="Calibri" pitchFamily="34" charset="0"/>
              </a:rPr>
              <a:t> </a:t>
            </a:r>
            <a:r>
              <a:rPr lang="en-US" sz="2200" dirty="0" err="1">
                <a:cs typeface="Calibri" pitchFamily="34" charset="0"/>
              </a:rPr>
              <a:t>đăng</a:t>
            </a:r>
            <a:r>
              <a:rPr lang="en-US" sz="2200" dirty="0">
                <a:cs typeface="Calibri" pitchFamily="34" charset="0"/>
              </a:rPr>
              <a:t> </a:t>
            </a:r>
            <a:r>
              <a:rPr lang="en-US" sz="2200" dirty="0" err="1">
                <a:cs typeface="Calibri" pitchFamily="34" charset="0"/>
              </a:rPr>
              <a:t>lên</a:t>
            </a:r>
            <a:endParaRPr lang="en-US" sz="2200" dirty="0">
              <a:cs typeface="Calibri" pitchFamily="34" charset="0"/>
            </a:endParaRPr>
          </a:p>
          <a:p>
            <a:pPr marL="342900" indent="-342900">
              <a:buFont typeface="Wingdings" panose="05000000000000000000" pitchFamily="2" charset="2"/>
              <a:buChar char="q"/>
            </a:pPr>
            <a:endParaRPr lang="en-US" sz="2200" dirty="0">
              <a:cs typeface="Calibri" pitchFamily="34" charset="0"/>
            </a:endParaRPr>
          </a:p>
          <a:p>
            <a:pPr marL="342900" indent="-342900">
              <a:buFont typeface="Wingdings" panose="05000000000000000000" pitchFamily="2" charset="2"/>
              <a:buChar char="q"/>
            </a:pPr>
            <a:r>
              <a:rPr lang="vi-VN" sz="2200">
                <a:latin typeface="Calibri" pitchFamily="34" charset="0"/>
                <a:cs typeface="Calibri" pitchFamily="34" charset="0"/>
              </a:rPr>
              <a:t>Món </a:t>
            </a:r>
            <a:r>
              <a:rPr lang="vi-VN" sz="2200" dirty="0">
                <a:latin typeface="Calibri" pitchFamily="34" charset="0"/>
                <a:cs typeface="Calibri" pitchFamily="34" charset="0"/>
              </a:rPr>
              <a:t>ăn phổ biến nhất: Được lọc dựa theo dữ liệu tương tác của người dùng. Món ăn được xếp hạng dựa trên tính toán dữ liệu tương tác của tất cả người dùng với món ăn đó. Công thức tính xếp hạng cho mỗi món ăn</a:t>
            </a:r>
            <a:r>
              <a:rPr lang="en-US" sz="2200" dirty="0">
                <a:latin typeface="Calibri" pitchFamily="34" charset="0"/>
                <a:cs typeface="Calibri" pitchFamily="34" charset="0"/>
              </a:rPr>
              <a:t>:</a:t>
            </a:r>
            <a:endParaRPr lang="vi-VN" sz="2200" dirty="0">
              <a:cs typeface="Calibri" pitchFamily="34" charset="0"/>
            </a:endParaRPr>
          </a:p>
        </p:txBody>
      </p:sp>
      <p:sp>
        <p:nvSpPr>
          <p:cNvPr id="10" name="Hộp Văn bản 9">
            <a:extLst>
              <a:ext uri="{FF2B5EF4-FFF2-40B4-BE49-F238E27FC236}">
                <a16:creationId xmlns:a16="http://schemas.microsoft.com/office/drawing/2014/main" id="{1BE7B00A-5725-4CF9-BF94-3E81DFF2A124}"/>
              </a:ext>
            </a:extLst>
          </p:cNvPr>
          <p:cNvSpPr txBox="1"/>
          <p:nvPr/>
        </p:nvSpPr>
        <p:spPr>
          <a:xfrm>
            <a:off x="1040955" y="4967731"/>
            <a:ext cx="10689491" cy="1723549"/>
          </a:xfrm>
          <a:prstGeom prst="rect">
            <a:avLst/>
          </a:prstGeom>
          <a:noFill/>
        </p:spPr>
        <p:txBody>
          <a:bodyPr wrap="square" rtlCol="0">
            <a:spAutoFit/>
          </a:bodyPr>
          <a:lstStyle/>
          <a:p>
            <a:pPr marL="342900" indent="-342900">
              <a:buFontTx/>
              <a:buChar char="-"/>
            </a:pPr>
            <a:r>
              <a:rPr lang="vi-VN" sz="2200" dirty="0">
                <a:latin typeface="Calibri (Thân)"/>
                <a:cs typeface="Calibri" pitchFamily="34" charset="0"/>
              </a:rPr>
              <a:t>Trong đó: α, β , µ ,€ , £ là các trọng số cho từng loại dữ liệu, các tham số có thể chọn ngẫu nhiên</a:t>
            </a:r>
          </a:p>
          <a:p>
            <a:pPr marL="342900" indent="-342900">
              <a:buFontTx/>
              <a:buChar char="-"/>
            </a:pPr>
            <a:r>
              <a:rPr lang="vi-VN" sz="2200" dirty="0">
                <a:latin typeface="Calibri (Thân)"/>
                <a:cs typeface="Calibri" pitchFamily="34" charset="0"/>
              </a:rPr>
              <a:t>G là trọng số kiểm soát tốc độ xếp hạng của các món ăn</a:t>
            </a:r>
          </a:p>
          <a:p>
            <a:endParaRPr lang="vi-VN" sz="2000">
              <a:latin typeface="Calibri" pitchFamily="34" charset="0"/>
              <a:cs typeface="Calibri" pitchFamily="34" charset="0"/>
            </a:endParaRPr>
          </a:p>
          <a:p>
            <a:endParaRPr lang="vi-VN" sz="2000" dirty="0">
              <a:latin typeface="Calibri" pitchFamily="34" charset="0"/>
              <a:cs typeface="Calibri" pitchFamily="34" charset="0"/>
            </a:endParaRPr>
          </a:p>
        </p:txBody>
      </p:sp>
      <p:sp>
        <p:nvSpPr>
          <p:cNvPr id="14" name="Rounded Rectangle 13"/>
          <p:cNvSpPr/>
          <p:nvPr/>
        </p:nvSpPr>
        <p:spPr>
          <a:xfrm>
            <a:off x="11714728" y="0"/>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20</a:t>
            </a:r>
            <a:endParaRPr lang="en-US" sz="1600" dirty="0">
              <a:solidFill>
                <a:schemeClr val="tx1"/>
              </a:solidFill>
            </a:endParaRPr>
          </a:p>
        </p:txBody>
      </p:sp>
      <p:pic>
        <p:nvPicPr>
          <p:cNvPr id="5" name="Hình ảnh 4">
            <a:extLst>
              <a:ext uri="{FF2B5EF4-FFF2-40B4-BE49-F238E27FC236}">
                <a16:creationId xmlns:a16="http://schemas.microsoft.com/office/drawing/2014/main" id="{27B2876E-855D-4750-8A1A-32D46829A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1629" y="5505042"/>
            <a:ext cx="3960371" cy="879407"/>
          </a:xfrm>
          <a:prstGeom prst="rect">
            <a:avLst/>
          </a:prstGeom>
        </p:spPr>
      </p:pic>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B8D87BD8-3D2B-4D9F-9A7A-08685830171A}"/>
                  </a:ext>
                </a:extLst>
              </p:cNvPr>
              <p:cNvSpPr txBox="1"/>
              <p:nvPr/>
            </p:nvSpPr>
            <p:spPr>
              <a:xfrm>
                <a:off x="353960" y="3302148"/>
                <a:ext cx="11838040" cy="10084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vi-VN" sz="2000" i="0" smtClean="0">
                          <a:solidFill>
                            <a:schemeClr val="tx1"/>
                          </a:solidFill>
                          <a:latin typeface="Cambria Math" panose="02040503050406030204" pitchFamily="18" charset="0"/>
                          <a:ea typeface="Cambria Math" panose="02040503050406030204" pitchFamily="18" charset="0"/>
                        </a:rPr>
                        <m:t>rankin</m:t>
                      </m:r>
                      <m:sSub>
                        <m:sSubPr>
                          <m:ctrlPr>
                            <a:rPr lang="vi-VN" sz="2000" i="1">
                              <a:solidFill>
                                <a:schemeClr val="tx1"/>
                              </a:solidFill>
                              <a:latin typeface="Cambria Math" panose="02040503050406030204" pitchFamily="18" charset="0"/>
                              <a:ea typeface="Cambria Math" panose="02040503050406030204" pitchFamily="18" charset="0"/>
                            </a:rPr>
                          </m:ctrlPr>
                        </m:sSubPr>
                        <m:e>
                          <m:r>
                            <m:rPr>
                              <m:sty m:val="p"/>
                            </m:rPr>
                            <a:rPr lang="vi-VN" sz="2000" i="0">
                              <a:solidFill>
                                <a:schemeClr val="tx1"/>
                              </a:solidFill>
                              <a:latin typeface="Cambria Math" panose="02040503050406030204" pitchFamily="18" charset="0"/>
                              <a:ea typeface="Cambria Math" panose="02040503050406030204" pitchFamily="18" charset="0"/>
                            </a:rPr>
                            <m:t>g</m:t>
                          </m:r>
                        </m:e>
                        <m:sub>
                          <m:r>
                            <m:rPr>
                              <m:sty m:val="p"/>
                            </m:rPr>
                            <a:rPr lang="vi-VN" sz="2000" i="0">
                              <a:solidFill>
                                <a:schemeClr val="tx1"/>
                              </a:solidFill>
                              <a:latin typeface="Cambria Math" panose="02040503050406030204" pitchFamily="18" charset="0"/>
                              <a:ea typeface="Cambria Math" panose="02040503050406030204" pitchFamily="18" charset="0"/>
                            </a:rPr>
                            <m:t>moni</m:t>
                          </m:r>
                        </m:sub>
                      </m:sSub>
                      <m:r>
                        <a:rPr lang="vi-VN" sz="2000" i="0">
                          <a:solidFill>
                            <a:schemeClr val="tx1"/>
                          </a:solidFill>
                          <a:latin typeface="Cambria Math" panose="02040503050406030204" pitchFamily="18" charset="0"/>
                          <a:ea typeface="Cambria Math" panose="02040503050406030204" pitchFamily="18" charset="0"/>
                        </a:rPr>
                        <m:t>= </m:t>
                      </m:r>
                      <m:f>
                        <m:fPr>
                          <m:ctrlPr>
                            <a:rPr lang="vi-VN" sz="2000" i="1">
                              <a:solidFill>
                                <a:schemeClr val="tx1"/>
                              </a:solidFill>
                              <a:latin typeface="Cambria Math" panose="02040503050406030204" pitchFamily="18" charset="0"/>
                              <a:ea typeface="Cambria Math" panose="02040503050406030204" pitchFamily="18" charset="0"/>
                            </a:rPr>
                          </m:ctrlPr>
                        </m:fPr>
                        <m:num>
                          <m:r>
                            <m:rPr>
                              <m:sty m:val="p"/>
                            </m:rPr>
                            <a:rPr lang="vi-VN" sz="2000" i="0">
                              <a:solidFill>
                                <a:schemeClr val="tx1"/>
                              </a:solidFill>
                              <a:latin typeface="Cambria Math" panose="02040503050406030204" pitchFamily="18" charset="0"/>
                              <a:ea typeface="Cambria Math" panose="02040503050406030204" pitchFamily="18" charset="0"/>
                            </a:rPr>
                            <m:t>α</m:t>
                          </m:r>
                          <m:r>
                            <a:rPr lang="vi-VN" sz="2000" i="0">
                              <a:solidFill>
                                <a:schemeClr val="tx1"/>
                              </a:solidFill>
                              <a:latin typeface="Cambria Math" panose="02040503050406030204" pitchFamily="18" charset="0"/>
                              <a:ea typeface="Cambria Math" panose="02040503050406030204" pitchFamily="18" charset="0"/>
                            </a:rPr>
                            <m:t>∗</m:t>
                          </m:r>
                          <m:r>
                            <m:rPr>
                              <m:sty m:val="p"/>
                            </m:rPr>
                            <a:rPr lang="vi-VN" sz="2000" b="0" i="0">
                              <a:solidFill>
                                <a:schemeClr val="tx1"/>
                              </a:solidFill>
                              <a:latin typeface="Cambria Math" panose="02040503050406030204" pitchFamily="18" charset="0"/>
                              <a:ea typeface="Cambria Math" panose="02040503050406030204" pitchFamily="18" charset="0"/>
                            </a:rPr>
                            <m:t>tota</m:t>
                          </m:r>
                          <m:sSub>
                            <m:sSubPr>
                              <m:ctrlPr>
                                <a:rPr lang="vi-VN" sz="2000" i="1">
                                  <a:solidFill>
                                    <a:schemeClr val="tx1"/>
                                  </a:solidFill>
                                  <a:latin typeface="Cambria Math" panose="02040503050406030204" pitchFamily="18" charset="0"/>
                                  <a:ea typeface="Cambria Math" panose="02040503050406030204" pitchFamily="18" charset="0"/>
                                </a:rPr>
                              </m:ctrlPr>
                            </m:sSubPr>
                            <m:e>
                              <m:r>
                                <m:rPr>
                                  <m:sty m:val="p"/>
                                </m:rPr>
                                <a:rPr lang="vi-VN" sz="2000" i="0">
                                  <a:solidFill>
                                    <a:schemeClr val="tx1"/>
                                  </a:solidFill>
                                  <a:latin typeface="Cambria Math" panose="02040503050406030204" pitchFamily="18" charset="0"/>
                                  <a:ea typeface="Cambria Math" panose="02040503050406030204" pitchFamily="18" charset="0"/>
                                </a:rPr>
                                <m:t>l</m:t>
                              </m:r>
                            </m:e>
                            <m:sub>
                              <m:r>
                                <m:rPr>
                                  <m:sty m:val="p"/>
                                </m:rPr>
                                <a:rPr lang="vi-VN" sz="2000" i="0">
                                  <a:solidFill>
                                    <a:schemeClr val="tx1"/>
                                  </a:solidFill>
                                  <a:latin typeface="Cambria Math" panose="02040503050406030204" pitchFamily="18" charset="0"/>
                                  <a:ea typeface="Cambria Math" panose="02040503050406030204" pitchFamily="18" charset="0"/>
                                </a:rPr>
                                <m:t>rated</m:t>
                              </m:r>
                            </m:sub>
                          </m:sSub>
                          <m:r>
                            <a:rPr lang="vi-VN" sz="2000" i="0">
                              <a:solidFill>
                                <a:schemeClr val="tx1"/>
                              </a:solidFill>
                              <a:latin typeface="Cambria Math" panose="02040503050406030204" pitchFamily="18" charset="0"/>
                              <a:ea typeface="Cambria Math" panose="02040503050406030204" pitchFamily="18" charset="0"/>
                            </a:rPr>
                            <m:t>+</m:t>
                          </m:r>
                          <m:r>
                            <m:rPr>
                              <m:sty m:val="p"/>
                            </m:rPr>
                            <a:rPr lang="vi-VN" sz="2000" i="0">
                              <a:solidFill>
                                <a:schemeClr val="tx1"/>
                              </a:solidFill>
                              <a:latin typeface="Cambria Math" panose="02040503050406030204" pitchFamily="18" charset="0"/>
                              <a:ea typeface="Cambria Math" panose="02040503050406030204" pitchFamily="18" charset="0"/>
                            </a:rPr>
                            <m:t>β</m:t>
                          </m:r>
                          <m:r>
                            <a:rPr lang="vi-VN" sz="2000" i="0">
                              <a:solidFill>
                                <a:schemeClr val="tx1"/>
                              </a:solidFill>
                              <a:latin typeface="Cambria Math" panose="02040503050406030204" pitchFamily="18" charset="0"/>
                              <a:ea typeface="Cambria Math" panose="02040503050406030204" pitchFamily="18" charset="0"/>
                            </a:rPr>
                            <m:t>∗</m:t>
                          </m:r>
                          <m:r>
                            <m:rPr>
                              <m:sty m:val="p"/>
                            </m:rPr>
                            <a:rPr lang="vi-VN" sz="2000" i="0">
                              <a:solidFill>
                                <a:schemeClr val="tx1"/>
                              </a:solidFill>
                              <a:latin typeface="Cambria Math" panose="02040503050406030204" pitchFamily="18" charset="0"/>
                              <a:ea typeface="Cambria Math" panose="02040503050406030204" pitchFamily="18" charset="0"/>
                            </a:rPr>
                            <m:t>coun</m:t>
                          </m:r>
                          <m:sSub>
                            <m:sSubPr>
                              <m:ctrlPr>
                                <a:rPr lang="vi-VN" sz="2000" i="1">
                                  <a:solidFill>
                                    <a:schemeClr val="tx1"/>
                                  </a:solidFill>
                                  <a:latin typeface="Cambria Math" panose="02040503050406030204" pitchFamily="18" charset="0"/>
                                  <a:ea typeface="Cambria Math" panose="02040503050406030204" pitchFamily="18" charset="0"/>
                                </a:rPr>
                              </m:ctrlPr>
                            </m:sSubPr>
                            <m:e>
                              <m:r>
                                <m:rPr>
                                  <m:sty m:val="p"/>
                                </m:rPr>
                                <a:rPr lang="vi-VN" sz="2000" i="0">
                                  <a:solidFill>
                                    <a:schemeClr val="tx1"/>
                                  </a:solidFill>
                                  <a:latin typeface="Cambria Math" panose="02040503050406030204" pitchFamily="18" charset="0"/>
                                  <a:ea typeface="Cambria Math" panose="02040503050406030204" pitchFamily="18" charset="0"/>
                                </a:rPr>
                                <m:t>t</m:t>
                              </m:r>
                            </m:e>
                            <m:sub>
                              <m:r>
                                <m:rPr>
                                  <m:sty m:val="p"/>
                                </m:rPr>
                                <a:rPr lang="vi-VN" sz="2000" i="0">
                                  <a:solidFill>
                                    <a:schemeClr val="tx1"/>
                                  </a:solidFill>
                                  <a:latin typeface="Cambria Math" panose="02040503050406030204" pitchFamily="18" charset="0"/>
                                  <a:ea typeface="Cambria Math" panose="02040503050406030204" pitchFamily="18" charset="0"/>
                                </a:rPr>
                                <m:t>liked</m:t>
                              </m:r>
                            </m:sub>
                          </m:sSub>
                          <m:r>
                            <a:rPr lang="vi-VN" sz="2000" i="0">
                              <a:solidFill>
                                <a:schemeClr val="tx1"/>
                              </a:solidFill>
                              <a:latin typeface="Cambria Math" panose="02040503050406030204" pitchFamily="18" charset="0"/>
                              <a:ea typeface="Cambria Math" panose="02040503050406030204" pitchFamily="18" charset="0"/>
                            </a:rPr>
                            <m:t>+µ∗</m:t>
                          </m:r>
                          <m:r>
                            <m:rPr>
                              <m:sty m:val="p"/>
                            </m:rPr>
                            <a:rPr lang="vi-VN" sz="2000" i="0">
                              <a:solidFill>
                                <a:schemeClr val="tx1"/>
                              </a:solidFill>
                              <a:latin typeface="Cambria Math" panose="02040503050406030204" pitchFamily="18" charset="0"/>
                              <a:ea typeface="Cambria Math" panose="02040503050406030204" pitchFamily="18" charset="0"/>
                            </a:rPr>
                            <m:t>coun</m:t>
                          </m:r>
                          <m:sSub>
                            <m:sSubPr>
                              <m:ctrlPr>
                                <a:rPr lang="vi-VN" sz="2000" i="1">
                                  <a:solidFill>
                                    <a:schemeClr val="tx1"/>
                                  </a:solidFill>
                                  <a:latin typeface="Cambria Math" panose="02040503050406030204" pitchFamily="18" charset="0"/>
                                  <a:ea typeface="Cambria Math" panose="02040503050406030204" pitchFamily="18" charset="0"/>
                                </a:rPr>
                              </m:ctrlPr>
                            </m:sSubPr>
                            <m:e>
                              <m:r>
                                <m:rPr>
                                  <m:sty m:val="p"/>
                                </m:rPr>
                                <a:rPr lang="vi-VN" sz="2000" i="0">
                                  <a:solidFill>
                                    <a:schemeClr val="tx1"/>
                                  </a:solidFill>
                                  <a:latin typeface="Cambria Math" panose="02040503050406030204" pitchFamily="18" charset="0"/>
                                  <a:ea typeface="Cambria Math" panose="02040503050406030204" pitchFamily="18" charset="0"/>
                                </a:rPr>
                                <m:t>t</m:t>
                              </m:r>
                            </m:e>
                            <m:sub>
                              <m:r>
                                <m:rPr>
                                  <m:sty m:val="p"/>
                                </m:rPr>
                                <a:rPr lang="vi-VN" sz="2000" i="0">
                                  <a:solidFill>
                                    <a:schemeClr val="tx1"/>
                                  </a:solidFill>
                                  <a:latin typeface="Cambria Math" panose="02040503050406030204" pitchFamily="18" charset="0"/>
                                  <a:ea typeface="Cambria Math" panose="02040503050406030204" pitchFamily="18" charset="0"/>
                                </a:rPr>
                                <m:t>searched</m:t>
                              </m:r>
                            </m:sub>
                          </m:sSub>
                          <m:r>
                            <a:rPr lang="vi-VN" sz="2000" i="0">
                              <a:solidFill>
                                <a:schemeClr val="tx1"/>
                              </a:solidFill>
                              <a:latin typeface="Cambria Math" panose="02040503050406030204" pitchFamily="18" charset="0"/>
                              <a:ea typeface="Cambria Math" panose="02040503050406030204" pitchFamily="18" charset="0"/>
                            </a:rPr>
                            <m:t>+€∗</m:t>
                          </m:r>
                          <m:r>
                            <m:rPr>
                              <m:sty m:val="p"/>
                            </m:rPr>
                            <a:rPr lang="vi-VN" sz="2000" i="0">
                              <a:solidFill>
                                <a:schemeClr val="tx1"/>
                              </a:solidFill>
                              <a:latin typeface="Cambria Math" panose="02040503050406030204" pitchFamily="18" charset="0"/>
                              <a:ea typeface="Cambria Math" panose="02040503050406030204" pitchFamily="18" charset="0"/>
                            </a:rPr>
                            <m:t>tota</m:t>
                          </m:r>
                          <m:sSub>
                            <m:sSubPr>
                              <m:ctrlPr>
                                <a:rPr lang="vi-VN" sz="2000" i="1">
                                  <a:solidFill>
                                    <a:schemeClr val="tx1"/>
                                  </a:solidFill>
                                  <a:latin typeface="Cambria Math" panose="02040503050406030204" pitchFamily="18" charset="0"/>
                                  <a:ea typeface="Cambria Math" panose="02040503050406030204" pitchFamily="18" charset="0"/>
                                </a:rPr>
                              </m:ctrlPr>
                            </m:sSubPr>
                            <m:e>
                              <m:r>
                                <m:rPr>
                                  <m:sty m:val="p"/>
                                </m:rPr>
                                <a:rPr lang="vi-VN" sz="2000" i="0">
                                  <a:solidFill>
                                    <a:schemeClr val="tx1"/>
                                  </a:solidFill>
                                  <a:latin typeface="Cambria Math" panose="02040503050406030204" pitchFamily="18" charset="0"/>
                                  <a:ea typeface="Cambria Math" panose="02040503050406030204" pitchFamily="18" charset="0"/>
                                </a:rPr>
                                <m:t>l</m:t>
                              </m:r>
                            </m:e>
                            <m:sub>
                              <m:r>
                                <m:rPr>
                                  <m:sty m:val="p"/>
                                </m:rPr>
                                <a:rPr lang="vi-VN" sz="2000" i="0">
                                  <a:solidFill>
                                    <a:schemeClr val="tx1"/>
                                  </a:solidFill>
                                  <a:latin typeface="Cambria Math" panose="02040503050406030204" pitchFamily="18" charset="0"/>
                                  <a:ea typeface="Cambria Math" panose="02040503050406030204" pitchFamily="18" charset="0"/>
                                </a:rPr>
                                <m:t>wachedtime</m:t>
                              </m:r>
                            </m:sub>
                          </m:sSub>
                          <m:r>
                            <a:rPr lang="vi-VN" sz="2000" i="0">
                              <a:solidFill>
                                <a:schemeClr val="tx1"/>
                              </a:solidFill>
                              <a:latin typeface="Cambria Math" panose="02040503050406030204" pitchFamily="18" charset="0"/>
                              <a:ea typeface="Cambria Math" panose="02040503050406030204" pitchFamily="18" charset="0"/>
                            </a:rPr>
                            <m:t>+£∗</m:t>
                          </m:r>
                          <m:r>
                            <m:rPr>
                              <m:sty m:val="p"/>
                            </m:rPr>
                            <a:rPr lang="vi-VN" sz="2000" i="0">
                              <a:solidFill>
                                <a:schemeClr val="tx1"/>
                              </a:solidFill>
                              <a:latin typeface="Cambria Math" panose="02040503050406030204" pitchFamily="18" charset="0"/>
                              <a:ea typeface="Cambria Math" panose="02040503050406030204" pitchFamily="18" charset="0"/>
                            </a:rPr>
                            <m:t>tota</m:t>
                          </m:r>
                          <m:sSub>
                            <m:sSubPr>
                              <m:ctrlPr>
                                <a:rPr lang="vi-VN" sz="2000" i="1">
                                  <a:solidFill>
                                    <a:schemeClr val="tx1"/>
                                  </a:solidFill>
                                  <a:latin typeface="Cambria Math" panose="02040503050406030204" pitchFamily="18" charset="0"/>
                                  <a:ea typeface="Cambria Math" panose="02040503050406030204" pitchFamily="18" charset="0"/>
                                </a:rPr>
                              </m:ctrlPr>
                            </m:sSubPr>
                            <m:e>
                              <m:r>
                                <m:rPr>
                                  <m:sty m:val="p"/>
                                </m:rPr>
                                <a:rPr lang="vi-VN" sz="2000" i="0">
                                  <a:solidFill>
                                    <a:schemeClr val="tx1"/>
                                  </a:solidFill>
                                  <a:latin typeface="Cambria Math" panose="02040503050406030204" pitchFamily="18" charset="0"/>
                                  <a:ea typeface="Cambria Math" panose="02040503050406030204" pitchFamily="18" charset="0"/>
                                </a:rPr>
                                <m:t>l</m:t>
                              </m:r>
                            </m:e>
                            <m:sub>
                              <m:r>
                                <m:rPr>
                                  <m:sty m:val="p"/>
                                </m:rPr>
                                <a:rPr lang="vi-VN" sz="2000" i="0">
                                  <a:solidFill>
                                    <a:schemeClr val="tx1"/>
                                  </a:solidFill>
                                  <a:latin typeface="Cambria Math" panose="02040503050406030204" pitchFamily="18" charset="0"/>
                                  <a:ea typeface="Cambria Math" panose="02040503050406030204" pitchFamily="18" charset="0"/>
                                </a:rPr>
                                <m:t>viewd</m:t>
                              </m:r>
                            </m:sub>
                          </m:sSub>
                          <m:r>
                            <a:rPr lang="vi-VN" sz="2000" i="0">
                              <a:solidFill>
                                <a:schemeClr val="tx1"/>
                              </a:solidFill>
                              <a:latin typeface="Cambria Math" panose="02040503050406030204" pitchFamily="18" charset="0"/>
                              <a:ea typeface="Cambria Math" panose="02040503050406030204" pitchFamily="18" charset="0"/>
                            </a:rPr>
                            <m:t>−</m:t>
                          </m:r>
                          <m:r>
                            <a:rPr lang="vi-VN" sz="2000" i="0">
                              <a:solidFill>
                                <a:schemeClr val="tx1"/>
                              </a:solidFill>
                              <a:latin typeface="Cambria Math" panose="02040503050406030204" pitchFamily="18" charset="0"/>
                              <a:ea typeface="Cambria Math" panose="02040503050406030204" pitchFamily="18" charset="0"/>
                            </a:rPr>
                            <m:t>1</m:t>
                          </m:r>
                        </m:num>
                        <m:den>
                          <m:sSup>
                            <m:sSupPr>
                              <m:ctrlPr>
                                <a:rPr lang="vi-VN" sz="2000" i="1">
                                  <a:solidFill>
                                    <a:schemeClr val="tx1"/>
                                  </a:solidFill>
                                  <a:latin typeface="Cambria Math" panose="02040503050406030204" pitchFamily="18" charset="0"/>
                                  <a:ea typeface="Cambria Math" panose="02040503050406030204" pitchFamily="18" charset="0"/>
                                </a:rPr>
                              </m:ctrlPr>
                            </m:sSupPr>
                            <m:e>
                              <m:r>
                                <a:rPr lang="vi-VN" sz="2000" i="0">
                                  <a:solidFill>
                                    <a:schemeClr val="tx1"/>
                                  </a:solidFill>
                                  <a:latin typeface="Cambria Math" panose="02040503050406030204" pitchFamily="18" charset="0"/>
                                  <a:ea typeface="Cambria Math" panose="02040503050406030204" pitchFamily="18" charset="0"/>
                                </a:rPr>
                                <m:t>( </m:t>
                              </m:r>
                              <m:r>
                                <m:rPr>
                                  <m:sty m:val="p"/>
                                </m:rPr>
                                <a:rPr lang="vi-VN" sz="2000" i="0">
                                  <a:solidFill>
                                    <a:schemeClr val="tx1"/>
                                  </a:solidFill>
                                  <a:latin typeface="Cambria Math" panose="02040503050406030204" pitchFamily="18" charset="0"/>
                                  <a:ea typeface="Cambria Math" panose="02040503050406030204" pitchFamily="18" charset="0"/>
                                </a:rPr>
                                <m:t>age</m:t>
                              </m:r>
                              <m:r>
                                <a:rPr lang="vi-VN" sz="2000" i="0">
                                  <a:solidFill>
                                    <a:schemeClr val="tx1"/>
                                  </a:solidFill>
                                  <a:latin typeface="Cambria Math" panose="02040503050406030204" pitchFamily="18" charset="0"/>
                                  <a:ea typeface="Cambria Math" panose="02040503050406030204" pitchFamily="18" charset="0"/>
                                </a:rPr>
                                <m:t>_</m:t>
                              </m:r>
                              <m:r>
                                <m:rPr>
                                  <m:sty m:val="p"/>
                                </m:rPr>
                                <a:rPr lang="vi-VN" sz="2000" i="0">
                                  <a:solidFill>
                                    <a:schemeClr val="tx1"/>
                                  </a:solidFill>
                                  <a:latin typeface="Cambria Math" panose="02040503050406030204" pitchFamily="18" charset="0"/>
                                  <a:ea typeface="Cambria Math" panose="02040503050406030204" pitchFamily="18" charset="0"/>
                                </a:rPr>
                                <m:t>since</m:t>
                              </m:r>
                              <m:r>
                                <a:rPr lang="vi-VN" sz="2000" i="0">
                                  <a:solidFill>
                                    <a:schemeClr val="tx1"/>
                                  </a:solidFill>
                                  <a:latin typeface="Cambria Math" panose="02040503050406030204" pitchFamily="18" charset="0"/>
                                  <a:ea typeface="Cambria Math" panose="02040503050406030204" pitchFamily="18" charset="0"/>
                                </a:rPr>
                                <m:t>_</m:t>
                              </m:r>
                              <m:r>
                                <m:rPr>
                                  <m:sty m:val="p"/>
                                </m:rPr>
                                <a:rPr lang="vi-VN" sz="2000" i="0">
                                  <a:solidFill>
                                    <a:schemeClr val="tx1"/>
                                  </a:solidFill>
                                  <a:latin typeface="Cambria Math" panose="02040503050406030204" pitchFamily="18" charset="0"/>
                                  <a:ea typeface="Cambria Math" panose="02040503050406030204" pitchFamily="18" charset="0"/>
                                </a:rPr>
                                <m:t>submi</m:t>
                              </m:r>
                              <m:sSub>
                                <m:sSubPr>
                                  <m:ctrlPr>
                                    <a:rPr lang="vi-VN" sz="2000" i="1">
                                      <a:solidFill>
                                        <a:schemeClr val="tx1"/>
                                      </a:solidFill>
                                      <a:latin typeface="Cambria Math" panose="02040503050406030204" pitchFamily="18" charset="0"/>
                                      <a:ea typeface="Cambria Math" panose="02040503050406030204" pitchFamily="18" charset="0"/>
                                    </a:rPr>
                                  </m:ctrlPr>
                                </m:sSubPr>
                                <m:e>
                                  <m:r>
                                    <m:rPr>
                                      <m:sty m:val="p"/>
                                    </m:rPr>
                                    <a:rPr lang="vi-VN" sz="2000" i="0">
                                      <a:solidFill>
                                        <a:schemeClr val="tx1"/>
                                      </a:solidFill>
                                      <a:latin typeface="Cambria Math" panose="02040503050406030204" pitchFamily="18" charset="0"/>
                                      <a:ea typeface="Cambria Math" panose="02040503050406030204" pitchFamily="18" charset="0"/>
                                    </a:rPr>
                                    <m:t>t</m:t>
                                  </m:r>
                                </m:e>
                                <m:sub>
                                  <m:r>
                                    <m:rPr>
                                      <m:sty m:val="p"/>
                                    </m:rPr>
                                    <a:rPr lang="vi-VN" sz="2000" i="0">
                                      <a:solidFill>
                                        <a:schemeClr val="tx1"/>
                                      </a:solidFill>
                                      <a:latin typeface="Cambria Math" panose="02040503050406030204" pitchFamily="18" charset="0"/>
                                      <a:ea typeface="Cambria Math" panose="02040503050406030204" pitchFamily="18" charset="0"/>
                                    </a:rPr>
                                    <m:t>moni</m:t>
                                  </m:r>
                                </m:sub>
                              </m:sSub>
                              <m:r>
                                <a:rPr lang="vi-VN" sz="2000" i="0">
                                  <a:solidFill>
                                    <a:schemeClr val="tx1"/>
                                  </a:solidFill>
                                  <a:latin typeface="Cambria Math" panose="02040503050406030204" pitchFamily="18" charset="0"/>
                                  <a:ea typeface="Cambria Math" panose="02040503050406030204" pitchFamily="18" charset="0"/>
                                </a:rPr>
                                <m:t>  +</m:t>
                              </m:r>
                              <m:r>
                                <a:rPr lang="vi-VN" sz="2000" i="0">
                                  <a:solidFill>
                                    <a:schemeClr val="tx1"/>
                                  </a:solidFill>
                                  <a:latin typeface="Cambria Math" panose="02040503050406030204" pitchFamily="18" charset="0"/>
                                  <a:ea typeface="Cambria Math" panose="02040503050406030204" pitchFamily="18" charset="0"/>
                                </a:rPr>
                                <m:t>2</m:t>
                              </m:r>
                              <m:r>
                                <a:rPr lang="vi-VN" sz="2000" i="0">
                                  <a:solidFill>
                                    <a:schemeClr val="tx1"/>
                                  </a:solidFill>
                                  <a:latin typeface="Cambria Math" panose="02040503050406030204" pitchFamily="18" charset="0"/>
                                  <a:ea typeface="Cambria Math" panose="02040503050406030204" pitchFamily="18" charset="0"/>
                                </a:rPr>
                                <m:t>)</m:t>
                              </m:r>
                            </m:e>
                            <m:sup>
                              <m:r>
                                <m:rPr>
                                  <m:sty m:val="p"/>
                                </m:rPr>
                                <a:rPr lang="vi-VN" sz="2000" i="0">
                                  <a:solidFill>
                                    <a:schemeClr val="tx1"/>
                                  </a:solidFill>
                                  <a:latin typeface="Cambria Math" panose="02040503050406030204" pitchFamily="18" charset="0"/>
                                  <a:ea typeface="Cambria Math" panose="02040503050406030204" pitchFamily="18" charset="0"/>
                                </a:rPr>
                                <m:t>G</m:t>
                              </m:r>
                            </m:sup>
                          </m:sSup>
                        </m:den>
                      </m:f>
                    </m:oMath>
                  </m:oMathPara>
                </a14:m>
                <a:endParaRPr lang="vi-VN" sz="2000">
                  <a:latin typeface="Cambria Math" panose="02040503050406030204" pitchFamily="18" charset="0"/>
                  <a:ea typeface="Cambria Math" panose="02040503050406030204" pitchFamily="18" charset="0"/>
                </a:endParaRPr>
              </a:p>
              <a:p>
                <a:endParaRPr lang="vi-VN"/>
              </a:p>
            </p:txBody>
          </p:sp>
        </mc:Choice>
        <mc:Fallback xmlns="">
          <p:sp>
            <p:nvSpPr>
              <p:cNvPr id="3" name="Hộp Văn bản 2">
                <a:extLst>
                  <a:ext uri="{FF2B5EF4-FFF2-40B4-BE49-F238E27FC236}">
                    <a16:creationId xmlns:a16="http://schemas.microsoft.com/office/drawing/2014/main" id="{B8D87BD8-3D2B-4D9F-9A7A-08685830171A}"/>
                  </a:ext>
                </a:extLst>
              </p:cNvPr>
              <p:cNvSpPr txBox="1">
                <a:spLocks noRot="1" noChangeAspect="1" noMove="1" noResize="1" noEditPoints="1" noAdjustHandles="1" noChangeArrowheads="1" noChangeShapeType="1" noTextEdit="1"/>
              </p:cNvSpPr>
              <p:nvPr/>
            </p:nvSpPr>
            <p:spPr>
              <a:xfrm>
                <a:off x="353960" y="3302148"/>
                <a:ext cx="11838040" cy="1008418"/>
              </a:xfrm>
              <a:prstGeom prst="rect">
                <a:avLst/>
              </a:prstGeom>
              <a:blipFill>
                <a:blip r:embed="rId3"/>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2098230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Hộp Văn bản 3">
            <a:extLst>
              <a:ext uri="{FF2B5EF4-FFF2-40B4-BE49-F238E27FC236}">
                <a16:creationId xmlns:a16="http://schemas.microsoft.com/office/drawing/2014/main" id="{474E2081-1CD7-43BF-A9E6-915438AE9EEA}"/>
              </a:ext>
            </a:extLst>
          </p:cNvPr>
          <p:cNvSpPr txBox="1"/>
          <p:nvPr/>
        </p:nvSpPr>
        <p:spPr>
          <a:xfrm>
            <a:off x="900545" y="11693"/>
            <a:ext cx="3325091" cy="461665"/>
          </a:xfrm>
          <a:prstGeom prst="rect">
            <a:avLst/>
          </a:prstGeom>
          <a:noFill/>
        </p:spPr>
        <p:txBody>
          <a:bodyPr wrap="square" rtlCol="0">
            <a:spAutoFit/>
          </a:bodyPr>
          <a:lstStyle/>
          <a:p>
            <a:r>
              <a:rPr lang="en-US" sz="2400" b="1" dirty="0" err="1">
                <a:cs typeface="Times New Roman" panose="02020603050405020304" pitchFamily="18" charset="0"/>
              </a:rPr>
              <a:t>Xây</a:t>
            </a:r>
            <a:r>
              <a:rPr lang="en-US" sz="2400" b="1" dirty="0">
                <a:cs typeface="Times New Roman" panose="02020603050405020304" pitchFamily="18" charset="0"/>
              </a:rPr>
              <a:t> </a:t>
            </a:r>
            <a:r>
              <a:rPr lang="en-US" sz="2400" b="1" dirty="0" err="1">
                <a:cs typeface="Times New Roman" panose="02020603050405020304" pitchFamily="18" charset="0"/>
              </a:rPr>
              <a:t>dựng</a:t>
            </a:r>
            <a:r>
              <a:rPr lang="en-US" sz="2400" b="1" dirty="0">
                <a:cs typeface="Times New Roman" panose="02020603050405020304" pitchFamily="18" charset="0"/>
              </a:rPr>
              <a:t> </a:t>
            </a:r>
            <a:r>
              <a:rPr lang="en-US" sz="2400" b="1" dirty="0" err="1">
                <a:cs typeface="Times New Roman" panose="02020603050405020304" pitchFamily="18" charset="0"/>
              </a:rPr>
              <a:t>công</a:t>
            </a:r>
            <a:r>
              <a:rPr lang="en-US" sz="2400" b="1" dirty="0">
                <a:cs typeface="Times New Roman" panose="02020603050405020304" pitchFamily="18" charset="0"/>
              </a:rPr>
              <a:t> cụ </a:t>
            </a:r>
            <a:r>
              <a:rPr lang="en-US" sz="2400" b="1" dirty="0" err="1">
                <a:cs typeface="Times New Roman" panose="02020603050405020304" pitchFamily="18" charset="0"/>
              </a:rPr>
              <a:t>gợi</a:t>
            </a:r>
            <a:r>
              <a:rPr lang="en-US" sz="2400" b="1" dirty="0">
                <a:cs typeface="Times New Roman" panose="02020603050405020304" pitchFamily="18" charset="0"/>
              </a:rPr>
              <a:t> ý</a:t>
            </a:r>
            <a:endParaRPr lang="vi-VN" sz="2400" b="1" dirty="0">
              <a:cs typeface="Times New Roman" panose="02020603050405020304" pitchFamily="18" charset="0"/>
            </a:endParaRPr>
          </a:p>
        </p:txBody>
      </p:sp>
      <p:sp>
        <p:nvSpPr>
          <p:cNvPr id="2" name="Hộp Văn bản 1">
            <a:extLst>
              <a:ext uri="{FF2B5EF4-FFF2-40B4-BE49-F238E27FC236}">
                <a16:creationId xmlns:a16="http://schemas.microsoft.com/office/drawing/2014/main" id="{159EAAD3-1B3C-4AC6-86C2-092B2D7033B1}"/>
              </a:ext>
            </a:extLst>
          </p:cNvPr>
          <p:cNvSpPr txBox="1"/>
          <p:nvPr/>
        </p:nvSpPr>
        <p:spPr>
          <a:xfrm>
            <a:off x="900544" y="473358"/>
            <a:ext cx="9976722" cy="769441"/>
          </a:xfrm>
          <a:prstGeom prst="rect">
            <a:avLst/>
          </a:prstGeom>
          <a:noFill/>
        </p:spPr>
        <p:txBody>
          <a:bodyPr wrap="square" rtlCol="0">
            <a:spAutoFit/>
          </a:bodyPr>
          <a:lstStyle/>
          <a:p>
            <a:r>
              <a:rPr lang="en-US" sz="2200" i="1" dirty="0" err="1">
                <a:latin typeface="Calibri" pitchFamily="34" charset="0"/>
                <a:cs typeface="Calibri" pitchFamily="34" charset="0"/>
              </a:rPr>
              <a:t>Gợi</a:t>
            </a:r>
            <a:r>
              <a:rPr lang="en-US" sz="2200" i="1" dirty="0">
                <a:latin typeface="Calibri" pitchFamily="34" charset="0"/>
                <a:cs typeface="Calibri" pitchFamily="34" charset="0"/>
              </a:rPr>
              <a:t> ý </a:t>
            </a:r>
            <a:r>
              <a:rPr lang="en-US" sz="2200" i="1" dirty="0" err="1">
                <a:latin typeface="Calibri" pitchFamily="34" charset="0"/>
                <a:cs typeface="Calibri" pitchFamily="34" charset="0"/>
              </a:rPr>
              <a:t>cho</a:t>
            </a:r>
            <a:r>
              <a:rPr lang="en-US" sz="2200" i="1" dirty="0">
                <a:latin typeface="Calibri" pitchFamily="34" charset="0"/>
                <a:cs typeface="Calibri" pitchFamily="34" charset="0"/>
              </a:rPr>
              <a:t> </a:t>
            </a:r>
            <a:r>
              <a:rPr lang="vi-VN" sz="2200" i="1" dirty="0">
                <a:latin typeface="Calibri" pitchFamily="34" charset="0"/>
                <a:cs typeface="Calibri" pitchFamily="34" charset="0"/>
              </a:rPr>
              <a:t>người dùng dựa trên tương tác của người dùng khác</a:t>
            </a:r>
            <a:r>
              <a:rPr lang="en-US" sz="2200" i="1" dirty="0">
                <a:latin typeface="Calibri" pitchFamily="34" charset="0"/>
                <a:cs typeface="Calibri" pitchFamily="34" charset="0"/>
              </a:rPr>
              <a:t>,</a:t>
            </a:r>
            <a:r>
              <a:rPr lang="vi-VN" sz="2200" i="1" dirty="0">
                <a:latin typeface="Calibri" pitchFamily="34" charset="0"/>
                <a:cs typeface="Calibri" pitchFamily="34" charset="0"/>
              </a:rPr>
              <a:t> </a:t>
            </a:r>
            <a:r>
              <a:rPr lang="en-US" sz="2200" i="1" dirty="0">
                <a:latin typeface="Calibri" pitchFamily="34" charset="0"/>
                <a:cs typeface="Calibri" pitchFamily="34" charset="0"/>
              </a:rPr>
              <a:t>t</a:t>
            </a:r>
            <a:r>
              <a:rPr lang="vi-VN" sz="2200" i="1" dirty="0">
                <a:latin typeface="Calibri" pitchFamily="34" charset="0"/>
                <a:cs typeface="Calibri" pitchFamily="34" charset="0"/>
              </a:rPr>
              <a:t>heo phương pháp lọc cộng tác dựa trên item-based</a:t>
            </a:r>
          </a:p>
        </p:txBody>
      </p:sp>
      <p:pic>
        <p:nvPicPr>
          <p:cNvPr id="9" name="Hình ảnh 8">
            <a:extLst>
              <a:ext uri="{FF2B5EF4-FFF2-40B4-BE49-F238E27FC236}">
                <a16:creationId xmlns:a16="http://schemas.microsoft.com/office/drawing/2014/main" id="{2AA22154-713D-46ED-924D-C7B945495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175" y="1304354"/>
            <a:ext cx="8449885" cy="5397837"/>
          </a:xfrm>
          <a:prstGeom prst="rect">
            <a:avLst/>
          </a:prstGeom>
        </p:spPr>
      </p:pic>
      <p:sp>
        <p:nvSpPr>
          <p:cNvPr id="11" name="Rounded Rectangle 10"/>
          <p:cNvSpPr/>
          <p:nvPr/>
        </p:nvSpPr>
        <p:spPr>
          <a:xfrm>
            <a:off x="11714728" y="11693"/>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21</a:t>
            </a:r>
            <a:endParaRPr lang="en-US" sz="1600" dirty="0">
              <a:solidFill>
                <a:schemeClr val="tx1"/>
              </a:solidFill>
            </a:endParaRPr>
          </a:p>
        </p:txBody>
      </p:sp>
    </p:spTree>
    <p:extLst>
      <p:ext uri="{BB962C8B-B14F-4D97-AF65-F5344CB8AC3E}">
        <p14:creationId xmlns:p14="http://schemas.microsoft.com/office/powerpoint/2010/main" val="2155625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Hộp Văn bản 3">
            <a:extLst>
              <a:ext uri="{FF2B5EF4-FFF2-40B4-BE49-F238E27FC236}">
                <a16:creationId xmlns:a16="http://schemas.microsoft.com/office/drawing/2014/main" id="{D2F57D2C-195A-46A2-9BA6-5DE1357E5C85}"/>
              </a:ext>
            </a:extLst>
          </p:cNvPr>
          <p:cNvSpPr txBox="1"/>
          <p:nvPr/>
        </p:nvSpPr>
        <p:spPr>
          <a:xfrm>
            <a:off x="969819" y="97354"/>
            <a:ext cx="3297382" cy="461665"/>
          </a:xfrm>
          <a:prstGeom prst="rect">
            <a:avLst/>
          </a:prstGeom>
          <a:noFill/>
        </p:spPr>
        <p:txBody>
          <a:bodyPr wrap="square" rtlCol="0">
            <a:spAutoFit/>
          </a:bodyPr>
          <a:lstStyle/>
          <a:p>
            <a:r>
              <a:rPr lang="en-US" sz="2400" b="1" dirty="0" err="1">
                <a:cs typeface="Times New Roman" panose="02020603050405020304" pitchFamily="18" charset="0"/>
              </a:rPr>
              <a:t>Xây</a:t>
            </a:r>
            <a:r>
              <a:rPr lang="en-US" sz="2400" b="1" dirty="0">
                <a:cs typeface="Times New Roman" panose="02020603050405020304" pitchFamily="18" charset="0"/>
              </a:rPr>
              <a:t> </a:t>
            </a:r>
            <a:r>
              <a:rPr lang="en-US" sz="2400" b="1" dirty="0" err="1">
                <a:cs typeface="Times New Roman" panose="02020603050405020304" pitchFamily="18" charset="0"/>
              </a:rPr>
              <a:t>dựng</a:t>
            </a:r>
            <a:r>
              <a:rPr lang="en-US" sz="2400" b="1" dirty="0">
                <a:cs typeface="Times New Roman" panose="02020603050405020304" pitchFamily="18" charset="0"/>
              </a:rPr>
              <a:t> </a:t>
            </a:r>
            <a:r>
              <a:rPr lang="en-US" sz="2400" b="1" dirty="0" err="1">
                <a:cs typeface="Times New Roman" panose="02020603050405020304" pitchFamily="18" charset="0"/>
              </a:rPr>
              <a:t>công</a:t>
            </a:r>
            <a:r>
              <a:rPr lang="en-US" sz="2400" b="1" dirty="0">
                <a:cs typeface="Times New Roman" panose="02020603050405020304" pitchFamily="18" charset="0"/>
              </a:rPr>
              <a:t> cụ </a:t>
            </a:r>
            <a:r>
              <a:rPr lang="en-US" sz="2400" b="1" dirty="0" err="1">
                <a:cs typeface="Times New Roman" panose="02020603050405020304" pitchFamily="18" charset="0"/>
              </a:rPr>
              <a:t>gợi</a:t>
            </a:r>
            <a:r>
              <a:rPr lang="en-US" sz="2400" b="1" dirty="0">
                <a:cs typeface="Times New Roman" panose="02020603050405020304" pitchFamily="18" charset="0"/>
              </a:rPr>
              <a:t> ý</a:t>
            </a:r>
            <a:endParaRPr lang="vi-VN" sz="2400" b="1" dirty="0">
              <a:cs typeface="Times New Roman" panose="02020603050405020304" pitchFamily="18" charset="0"/>
            </a:endParaRPr>
          </a:p>
        </p:txBody>
      </p:sp>
      <p:sp>
        <p:nvSpPr>
          <p:cNvPr id="2" name="Hộp Văn bản 1">
            <a:extLst>
              <a:ext uri="{FF2B5EF4-FFF2-40B4-BE49-F238E27FC236}">
                <a16:creationId xmlns:a16="http://schemas.microsoft.com/office/drawing/2014/main" id="{89E8BC6B-4E74-4B20-A9E6-55E815FDFD71}"/>
              </a:ext>
            </a:extLst>
          </p:cNvPr>
          <p:cNvSpPr txBox="1"/>
          <p:nvPr/>
        </p:nvSpPr>
        <p:spPr>
          <a:xfrm>
            <a:off x="1080655" y="762000"/>
            <a:ext cx="6913418" cy="430887"/>
          </a:xfrm>
          <a:prstGeom prst="rect">
            <a:avLst/>
          </a:prstGeom>
          <a:noFill/>
        </p:spPr>
        <p:txBody>
          <a:bodyPr wrap="square" rtlCol="0">
            <a:spAutoFit/>
          </a:bodyPr>
          <a:lstStyle/>
          <a:p>
            <a:r>
              <a:rPr lang="vi-VN" sz="2200" i="1" dirty="0">
                <a:latin typeface="Calibri" pitchFamily="34" charset="0"/>
                <a:cs typeface="Calibri" pitchFamily="34" charset="0"/>
              </a:rPr>
              <a:t>Hàm tính độ tương đồng các món ăn trong hệ thống</a:t>
            </a:r>
          </a:p>
        </p:txBody>
      </p:sp>
      <p:pic>
        <p:nvPicPr>
          <p:cNvPr id="7" name="Hình ảnh 6">
            <a:extLst>
              <a:ext uri="{FF2B5EF4-FFF2-40B4-BE49-F238E27FC236}">
                <a16:creationId xmlns:a16="http://schemas.microsoft.com/office/drawing/2014/main" id="{8FE78C0D-F5C1-4068-B2E5-4687EDE7A5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0266" y="2446801"/>
            <a:ext cx="4015795" cy="2493817"/>
          </a:xfrm>
          <a:prstGeom prst="rect">
            <a:avLst/>
          </a:prstGeom>
        </p:spPr>
      </p:pic>
      <p:sp>
        <p:nvSpPr>
          <p:cNvPr id="12" name="Hộp Văn bản 11">
            <a:extLst>
              <a:ext uri="{FF2B5EF4-FFF2-40B4-BE49-F238E27FC236}">
                <a16:creationId xmlns:a16="http://schemas.microsoft.com/office/drawing/2014/main" id="{7E3DB6D8-609E-4EAB-B716-908DB37CD1D0}"/>
              </a:ext>
            </a:extLst>
          </p:cNvPr>
          <p:cNvSpPr txBox="1"/>
          <p:nvPr/>
        </p:nvSpPr>
        <p:spPr>
          <a:xfrm>
            <a:off x="1579419" y="5153891"/>
            <a:ext cx="3477491" cy="369332"/>
          </a:xfrm>
          <a:prstGeom prst="rect">
            <a:avLst/>
          </a:prstGeom>
          <a:noFill/>
        </p:spPr>
        <p:txBody>
          <a:bodyPr wrap="square" rtlCol="0">
            <a:spAutoFit/>
          </a:bodyPr>
          <a:lstStyle/>
          <a:p>
            <a:pPr algn="ctr"/>
            <a:r>
              <a:rPr lang="vi-VN" i="1"/>
              <a:t>Jaccard simmilarity</a:t>
            </a:r>
          </a:p>
        </p:txBody>
      </p:sp>
      <p:sp>
        <p:nvSpPr>
          <p:cNvPr id="13" name="Hộp Văn bản 12">
            <a:extLst>
              <a:ext uri="{FF2B5EF4-FFF2-40B4-BE49-F238E27FC236}">
                <a16:creationId xmlns:a16="http://schemas.microsoft.com/office/drawing/2014/main" id="{1524DF51-F2F4-4D02-9F07-D4C2104AAEF0}"/>
              </a:ext>
            </a:extLst>
          </p:cNvPr>
          <p:cNvSpPr txBox="1"/>
          <p:nvPr/>
        </p:nvSpPr>
        <p:spPr>
          <a:xfrm>
            <a:off x="7769292" y="2802992"/>
            <a:ext cx="4184072" cy="369332"/>
          </a:xfrm>
          <a:prstGeom prst="rect">
            <a:avLst/>
          </a:prstGeom>
          <a:noFill/>
        </p:spPr>
        <p:txBody>
          <a:bodyPr wrap="square" rtlCol="0">
            <a:spAutoFit/>
          </a:bodyPr>
          <a:lstStyle/>
          <a:p>
            <a:pPr algn="ctr"/>
            <a:r>
              <a:rPr lang="vi-VN" i="1"/>
              <a:t>Pearson correlation</a:t>
            </a:r>
          </a:p>
        </p:txBody>
      </p:sp>
      <p:pic>
        <p:nvPicPr>
          <p:cNvPr id="15" name="Hình ảnh 14">
            <a:extLst>
              <a:ext uri="{FF2B5EF4-FFF2-40B4-BE49-F238E27FC236}">
                <a16:creationId xmlns:a16="http://schemas.microsoft.com/office/drawing/2014/main" id="{66EC1B86-9BCD-4F61-934E-982141915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8815" y="3172324"/>
            <a:ext cx="5313185" cy="3536589"/>
          </a:xfrm>
          <a:prstGeom prst="rect">
            <a:avLst/>
          </a:prstGeom>
        </p:spPr>
      </p:pic>
      <p:sp>
        <p:nvSpPr>
          <p:cNvPr id="16" name="Rounded Rectangle 15"/>
          <p:cNvSpPr/>
          <p:nvPr/>
        </p:nvSpPr>
        <p:spPr>
          <a:xfrm>
            <a:off x="11714728" y="0"/>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22</a:t>
            </a:r>
            <a:endParaRPr lang="en-US" sz="1600" dirty="0">
              <a:solidFill>
                <a:schemeClr val="tx1"/>
              </a:solidFill>
            </a:endParaRPr>
          </a:p>
        </p:txBody>
      </p:sp>
      <p:pic>
        <p:nvPicPr>
          <p:cNvPr id="5" name="Hình ảnh 4">
            <a:extLst>
              <a:ext uri="{FF2B5EF4-FFF2-40B4-BE49-F238E27FC236}">
                <a16:creationId xmlns:a16="http://schemas.microsoft.com/office/drawing/2014/main" id="{7A4378E0-04C1-4C9A-9176-8E06FF2E8A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8008" y="1306799"/>
            <a:ext cx="5338091" cy="1382281"/>
          </a:xfrm>
          <a:prstGeom prst="rect">
            <a:avLst/>
          </a:prstGeom>
        </p:spPr>
      </p:pic>
    </p:spTree>
    <p:extLst>
      <p:ext uri="{BB962C8B-B14F-4D97-AF65-F5344CB8AC3E}">
        <p14:creationId xmlns:p14="http://schemas.microsoft.com/office/powerpoint/2010/main" val="624990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Hộp Văn bản 1">
            <a:extLst>
              <a:ext uri="{FF2B5EF4-FFF2-40B4-BE49-F238E27FC236}">
                <a16:creationId xmlns:a16="http://schemas.microsoft.com/office/drawing/2014/main" id="{8F51A9F3-DC5E-4094-8127-CC0761E9FD19}"/>
              </a:ext>
            </a:extLst>
          </p:cNvPr>
          <p:cNvSpPr txBox="1"/>
          <p:nvPr/>
        </p:nvSpPr>
        <p:spPr>
          <a:xfrm>
            <a:off x="1274230" y="6721"/>
            <a:ext cx="3394363" cy="461665"/>
          </a:xfrm>
          <a:prstGeom prst="rect">
            <a:avLst/>
          </a:prstGeom>
          <a:noFill/>
        </p:spPr>
        <p:txBody>
          <a:bodyPr wrap="square" rtlCol="0">
            <a:spAutoFit/>
          </a:bodyPr>
          <a:lstStyle/>
          <a:p>
            <a:r>
              <a:rPr lang="vi-VN" sz="2400" b="1" dirty="0">
                <a:latin typeface="Calibri" pitchFamily="34" charset="0"/>
                <a:cs typeface="Calibri" pitchFamily="34" charset="0"/>
              </a:rPr>
              <a:t>Xây dựng công cụ gợi ý</a:t>
            </a:r>
          </a:p>
        </p:txBody>
      </p:sp>
      <p:sp>
        <p:nvSpPr>
          <p:cNvPr id="3" name="Hộp Văn bản 2">
            <a:extLst>
              <a:ext uri="{FF2B5EF4-FFF2-40B4-BE49-F238E27FC236}">
                <a16:creationId xmlns:a16="http://schemas.microsoft.com/office/drawing/2014/main" id="{78C5DB26-455D-4EA8-B292-6BB013E68AF4}"/>
              </a:ext>
            </a:extLst>
          </p:cNvPr>
          <p:cNvSpPr txBox="1"/>
          <p:nvPr/>
        </p:nvSpPr>
        <p:spPr>
          <a:xfrm>
            <a:off x="1274230" y="762025"/>
            <a:ext cx="4203395" cy="430887"/>
          </a:xfrm>
          <a:prstGeom prst="rect">
            <a:avLst/>
          </a:prstGeom>
          <a:noFill/>
        </p:spPr>
        <p:txBody>
          <a:bodyPr wrap="none" rtlCol="0">
            <a:spAutoFit/>
          </a:bodyPr>
          <a:lstStyle/>
          <a:p>
            <a:r>
              <a:rPr lang="en-US" sz="2200" i="1" dirty="0" err="1">
                <a:latin typeface="Calibri" pitchFamily="34" charset="0"/>
                <a:cs typeface="Calibri" pitchFamily="34" charset="0"/>
              </a:rPr>
              <a:t>Dư</a:t>
            </a:r>
            <a:r>
              <a:rPr lang="en-US" sz="2200" i="1" dirty="0">
                <a:latin typeface="Calibri" pitchFamily="34" charset="0"/>
                <a:cs typeface="Calibri" pitchFamily="34" charset="0"/>
              </a:rPr>
              <a:t>̃ </a:t>
            </a:r>
            <a:r>
              <a:rPr lang="en-US" sz="2200" i="1" dirty="0" err="1">
                <a:latin typeface="Calibri" pitchFamily="34" charset="0"/>
                <a:cs typeface="Calibri" pitchFamily="34" charset="0"/>
              </a:rPr>
              <a:t>liệu</a:t>
            </a:r>
            <a:r>
              <a:rPr lang="en-US" sz="2200" i="1" dirty="0">
                <a:latin typeface="Calibri" pitchFamily="34" charset="0"/>
                <a:cs typeface="Calibri" pitchFamily="34" charset="0"/>
              </a:rPr>
              <a:t> </a:t>
            </a:r>
            <a:r>
              <a:rPr lang="en-US" sz="2200" i="1" dirty="0" err="1">
                <a:latin typeface="Calibri" pitchFamily="34" charset="0"/>
                <a:cs typeface="Calibri" pitchFamily="34" charset="0"/>
              </a:rPr>
              <a:t>va</a:t>
            </a:r>
            <a:r>
              <a:rPr lang="en-US" sz="2200" i="1" dirty="0">
                <a:latin typeface="Calibri" pitchFamily="34" charset="0"/>
                <a:cs typeface="Calibri" pitchFamily="34" charset="0"/>
              </a:rPr>
              <a:t>̀ </a:t>
            </a:r>
            <a:r>
              <a:rPr lang="en-US" sz="2200" i="1" dirty="0" err="1">
                <a:latin typeface="Calibri" pitchFamily="34" charset="0"/>
                <a:cs typeface="Calibri" pitchFamily="34" charset="0"/>
              </a:rPr>
              <a:t>hàm</a:t>
            </a:r>
            <a:r>
              <a:rPr lang="en-US" sz="2200" i="1" dirty="0">
                <a:latin typeface="Calibri" pitchFamily="34" charset="0"/>
                <a:cs typeface="Calibri" pitchFamily="34" charset="0"/>
              </a:rPr>
              <a:t> </a:t>
            </a:r>
            <a:r>
              <a:rPr lang="en-US" sz="2200" i="1" dirty="0" err="1">
                <a:latin typeface="Calibri" pitchFamily="34" charset="0"/>
                <a:cs typeface="Calibri" pitchFamily="34" charset="0"/>
              </a:rPr>
              <a:t>tính</a:t>
            </a:r>
            <a:r>
              <a:rPr lang="en-US" sz="2200" i="1" dirty="0">
                <a:latin typeface="Calibri" pitchFamily="34" charset="0"/>
                <a:cs typeface="Calibri" pitchFamily="34" charset="0"/>
              </a:rPr>
              <a:t> </a:t>
            </a:r>
            <a:r>
              <a:rPr lang="en-US" sz="2200" i="1" dirty="0" err="1">
                <a:latin typeface="Calibri" pitchFamily="34" charset="0"/>
                <a:cs typeface="Calibri" pitchFamily="34" charset="0"/>
              </a:rPr>
              <a:t>đô</a:t>
            </a:r>
            <a:r>
              <a:rPr lang="en-US" sz="2200" i="1" dirty="0">
                <a:latin typeface="Calibri" pitchFamily="34" charset="0"/>
                <a:cs typeface="Calibri" pitchFamily="34" charset="0"/>
              </a:rPr>
              <a:t>̣ t</a:t>
            </a:r>
            <a:r>
              <a:rPr lang="vi-VN" sz="2200" i="1" dirty="0">
                <a:latin typeface="Calibri" pitchFamily="34" charset="0"/>
                <a:cs typeface="Calibri" pitchFamily="34" charset="0"/>
              </a:rPr>
              <a:t>ư</a:t>
            </a:r>
            <a:r>
              <a:rPr lang="en-US" sz="2200" i="1" dirty="0" err="1">
                <a:latin typeface="Calibri" pitchFamily="34" charset="0"/>
                <a:cs typeface="Calibri" pitchFamily="34" charset="0"/>
              </a:rPr>
              <a:t>ơng</a:t>
            </a:r>
            <a:r>
              <a:rPr lang="en-US" sz="2200" i="1" dirty="0">
                <a:latin typeface="Calibri" pitchFamily="34" charset="0"/>
                <a:cs typeface="Calibri" pitchFamily="34" charset="0"/>
              </a:rPr>
              <a:t> </a:t>
            </a:r>
            <a:r>
              <a:rPr lang="en-US" sz="2200" i="1" dirty="0" err="1">
                <a:latin typeface="Calibri" pitchFamily="34" charset="0"/>
                <a:cs typeface="Calibri" pitchFamily="34" charset="0"/>
              </a:rPr>
              <a:t>đồng</a:t>
            </a:r>
            <a:endParaRPr lang="vi-VN" sz="2200" i="1" dirty="0">
              <a:latin typeface="Calibri" pitchFamily="34" charset="0"/>
              <a:cs typeface="Calibri" pitchFamily="34" charset="0"/>
            </a:endParaRPr>
          </a:p>
        </p:txBody>
      </p:sp>
      <p:graphicFrame>
        <p:nvGraphicFramePr>
          <p:cNvPr id="4" name="Bảng 3">
            <a:extLst>
              <a:ext uri="{FF2B5EF4-FFF2-40B4-BE49-F238E27FC236}">
                <a16:creationId xmlns:a16="http://schemas.microsoft.com/office/drawing/2014/main" id="{4DA5B736-6FE6-4C87-95BC-61F502CD86AA}"/>
              </a:ext>
            </a:extLst>
          </p:cNvPr>
          <p:cNvGraphicFramePr>
            <a:graphicFrameLocks noGrp="1"/>
          </p:cNvGraphicFramePr>
          <p:nvPr>
            <p:extLst>
              <p:ext uri="{D42A27DB-BD31-4B8C-83A1-F6EECF244321}">
                <p14:modId xmlns:p14="http://schemas.microsoft.com/office/powerpoint/2010/main" val="7841167"/>
              </p:ext>
            </p:extLst>
          </p:nvPr>
        </p:nvGraphicFramePr>
        <p:xfrm>
          <a:off x="1274230" y="1702521"/>
          <a:ext cx="10440498" cy="4418060"/>
        </p:xfrm>
        <a:graphic>
          <a:graphicData uri="http://schemas.openxmlformats.org/drawingml/2006/table">
            <a:tbl>
              <a:tblPr firstRow="1" bandRow="1">
                <a:tableStyleId>{5C22544A-7EE6-4342-B048-85BDC9FD1C3A}</a:tableStyleId>
              </a:tblPr>
              <a:tblGrid>
                <a:gridCol w="3480166">
                  <a:extLst>
                    <a:ext uri="{9D8B030D-6E8A-4147-A177-3AD203B41FA5}">
                      <a16:colId xmlns:a16="http://schemas.microsoft.com/office/drawing/2014/main" val="2790060786"/>
                    </a:ext>
                  </a:extLst>
                </a:gridCol>
                <a:gridCol w="3480166">
                  <a:extLst>
                    <a:ext uri="{9D8B030D-6E8A-4147-A177-3AD203B41FA5}">
                      <a16:colId xmlns:a16="http://schemas.microsoft.com/office/drawing/2014/main" val="1114333332"/>
                    </a:ext>
                  </a:extLst>
                </a:gridCol>
                <a:gridCol w="3480166">
                  <a:extLst>
                    <a:ext uri="{9D8B030D-6E8A-4147-A177-3AD203B41FA5}">
                      <a16:colId xmlns:a16="http://schemas.microsoft.com/office/drawing/2014/main" val="542823146"/>
                    </a:ext>
                  </a:extLst>
                </a:gridCol>
              </a:tblGrid>
              <a:tr h="1307834">
                <a:tc>
                  <a:txBody>
                    <a:bodyPr/>
                    <a:lstStyle/>
                    <a:p>
                      <a:pPr algn="ctr"/>
                      <a:endParaRPr lang="en-US" sz="2200" dirty="0">
                        <a:latin typeface="Times New Roman" panose="02020603050405020304" pitchFamily="18" charset="0"/>
                        <a:cs typeface="Times New Roman" panose="02020603050405020304" pitchFamily="18" charset="0"/>
                      </a:endParaRPr>
                    </a:p>
                    <a:p>
                      <a:pPr algn="ctr"/>
                      <a:r>
                        <a:rPr lang="en-US" sz="2200" dirty="0" err="1">
                          <a:latin typeface="Times New Roman" panose="02020603050405020304" pitchFamily="18" charset="0"/>
                          <a:cs typeface="Times New Roman" panose="02020603050405020304" pitchFamily="18" charset="0"/>
                        </a:rPr>
                        <a:t>Loại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liệu</a:t>
                      </a:r>
                      <a:endParaRPr lang="vi-VN" sz="2200" dirty="0">
                        <a:latin typeface="Times New Roman" panose="02020603050405020304" pitchFamily="18" charset="0"/>
                        <a:cs typeface="Times New Roman" panose="02020603050405020304" pitchFamily="18" charset="0"/>
                      </a:endParaRPr>
                    </a:p>
                  </a:txBody>
                  <a:tcPr/>
                </a:tc>
                <a:tc>
                  <a:txBody>
                    <a:bodyPr/>
                    <a:lstStyle/>
                    <a:p>
                      <a:pPr algn="ctr"/>
                      <a:endParaRPr lang="en-US" sz="2200" dirty="0">
                        <a:latin typeface="Times New Roman" panose="02020603050405020304" pitchFamily="18" charset="0"/>
                        <a:cs typeface="Times New Roman" panose="02020603050405020304" pitchFamily="18" charset="0"/>
                      </a:endParaRPr>
                    </a:p>
                    <a:p>
                      <a:pPr algn="ctr"/>
                      <a:r>
                        <a:rPr lang="en-US" sz="2200" dirty="0">
                          <a:latin typeface="Times New Roman" panose="02020603050405020304" pitchFamily="18" charset="0"/>
                          <a:cs typeface="Times New Roman" panose="02020603050405020304" pitchFamily="18" charset="0"/>
                        </a:rPr>
                        <a:t>Ví dụ</a:t>
                      </a:r>
                      <a:endParaRPr lang="vi-VN" sz="2200" dirty="0">
                        <a:latin typeface="Times New Roman" panose="02020603050405020304" pitchFamily="18" charset="0"/>
                        <a:cs typeface="Times New Roman" panose="02020603050405020304" pitchFamily="18" charset="0"/>
                      </a:endParaRPr>
                    </a:p>
                  </a:txBody>
                  <a:tcPr/>
                </a:tc>
                <a:tc>
                  <a:txBody>
                    <a:bodyPr/>
                    <a:lstStyle/>
                    <a:p>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Hàm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t</a:t>
                      </a:r>
                      <a:r>
                        <a:rPr lang="vi-VN" sz="2200" dirty="0">
                          <a:latin typeface="Times New Roman" panose="02020603050405020304" pitchFamily="18" charset="0"/>
                          <a:cs typeface="Times New Roman" panose="02020603050405020304" pitchFamily="18" charset="0"/>
                        </a:rPr>
                        <a:t>ương </a:t>
                      </a:r>
                      <a:r>
                        <a:rPr lang="en-US" sz="2200" dirty="0">
                          <a:latin typeface="Times New Roman" panose="02020603050405020304" pitchFamily="18" charset="0"/>
                          <a:cs typeface="Times New Roman" panose="02020603050405020304" pitchFamily="18" charset="0"/>
                        </a:rPr>
                        <a:t>đ</a:t>
                      </a:r>
                      <a:r>
                        <a:rPr lang="vi-VN" sz="2200" dirty="0">
                          <a:latin typeface="Times New Roman" panose="02020603050405020304" pitchFamily="18" charset="0"/>
                          <a:cs typeface="Times New Roman" panose="02020603050405020304" pitchFamily="18" charset="0"/>
                        </a:rPr>
                        <a:t>ồng</a:t>
                      </a:r>
                    </a:p>
                  </a:txBody>
                  <a:tcPr/>
                </a:tc>
                <a:extLst>
                  <a:ext uri="{0D108BD9-81ED-4DB2-BD59-A6C34878D82A}">
                    <a16:rowId xmlns:a16="http://schemas.microsoft.com/office/drawing/2014/main" val="2391024449"/>
                  </a:ext>
                </a:extLst>
              </a:tr>
              <a:tr h="636479">
                <a:tc>
                  <a:txBody>
                    <a:bodyPr/>
                    <a:lstStyle/>
                    <a:p>
                      <a:pPr algn="ctr"/>
                      <a:r>
                        <a:rPr lang="en-US" sz="2200">
                          <a:latin typeface="Times New Roman" panose="02020603050405020304" pitchFamily="18" charset="0"/>
                          <a:cs typeface="Times New Roman" panose="02020603050405020304" pitchFamily="18" charset="0"/>
                        </a:rPr>
                        <a:t>Rate</a:t>
                      </a:r>
                      <a:endParaRPr lang="vi-VN" sz="2200">
                        <a:latin typeface="Times New Roman" panose="02020603050405020304" pitchFamily="18" charset="0"/>
                        <a:cs typeface="Times New Roman" panose="02020603050405020304" pitchFamily="18" charset="0"/>
                      </a:endParaRPr>
                    </a:p>
                  </a:txBody>
                  <a:tcPr/>
                </a:tc>
                <a:tc>
                  <a:txBody>
                    <a:bodyPr/>
                    <a:lstStyle/>
                    <a:p>
                      <a:pPr algn="ctr"/>
                      <a:r>
                        <a:rPr lang="en-US" sz="2200" i="0">
                          <a:latin typeface="Times New Roman" panose="02020603050405020304" pitchFamily="18" charset="0"/>
                          <a:cs typeface="Times New Roman" panose="02020603050405020304" pitchFamily="18" charset="0"/>
                        </a:rPr>
                        <a:t>Phát: rate gà rán 5/7 điểm</a:t>
                      </a:r>
                      <a:endParaRPr lang="vi-VN" sz="2200" i="0">
                        <a:latin typeface="Times New Roman" panose="02020603050405020304" pitchFamily="18" charset="0"/>
                        <a:cs typeface="Times New Roman" panose="02020603050405020304" pitchFamily="18" charset="0"/>
                      </a:endParaRPr>
                    </a:p>
                  </a:txBody>
                  <a:tcPr/>
                </a:tc>
                <a:tc>
                  <a:txBody>
                    <a:bodyPr/>
                    <a:lstStyle/>
                    <a:p>
                      <a:pPr algn="ctr"/>
                      <a:r>
                        <a:rPr lang="en-US" sz="2200">
                          <a:latin typeface="Times New Roman" panose="02020603050405020304" pitchFamily="18" charset="0"/>
                          <a:cs typeface="Times New Roman" panose="02020603050405020304" pitchFamily="18" charset="0"/>
                        </a:rPr>
                        <a:t>Pearson correlation</a:t>
                      </a:r>
                      <a:endParaRPr lang="vi-VN" sz="22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2993477"/>
                  </a:ext>
                </a:extLst>
              </a:tr>
              <a:tr h="636479">
                <a:tc>
                  <a:txBody>
                    <a:bodyPr/>
                    <a:lstStyle/>
                    <a:p>
                      <a:pPr algn="ctr"/>
                      <a:r>
                        <a:rPr lang="en-US" sz="2200">
                          <a:latin typeface="Times New Roman" panose="02020603050405020304" pitchFamily="18" charset="0"/>
                          <a:cs typeface="Times New Roman" panose="02020603050405020304" pitchFamily="18" charset="0"/>
                        </a:rPr>
                        <a:t>Like</a:t>
                      </a:r>
                      <a:endParaRPr lang="vi-VN" sz="2200">
                        <a:latin typeface="Times New Roman" panose="02020603050405020304" pitchFamily="18" charset="0"/>
                        <a:cs typeface="Times New Roman" panose="02020603050405020304" pitchFamily="18" charset="0"/>
                      </a:endParaRPr>
                    </a:p>
                  </a:txBody>
                  <a:tcPr/>
                </a:tc>
                <a:tc>
                  <a:txBody>
                    <a:bodyPr/>
                    <a:lstStyle/>
                    <a:p>
                      <a:pPr algn="ctr"/>
                      <a:r>
                        <a:rPr lang="en-US" sz="2200">
                          <a:latin typeface="Times New Roman" panose="02020603050405020304" pitchFamily="18" charset="0"/>
                          <a:cs typeface="Times New Roman" panose="02020603050405020304" pitchFamily="18" charset="0"/>
                        </a:rPr>
                        <a:t>Thắng: like món gà quay</a:t>
                      </a:r>
                      <a:endParaRPr lang="vi-VN" sz="2200">
                        <a:latin typeface="Times New Roman" panose="02020603050405020304" pitchFamily="18" charset="0"/>
                        <a:cs typeface="Times New Roman" panose="02020603050405020304" pitchFamily="18" charset="0"/>
                      </a:endParaRPr>
                    </a:p>
                  </a:txBody>
                  <a:tcPr/>
                </a:tc>
                <a:tc>
                  <a:txBody>
                    <a:bodyPr/>
                    <a:lstStyle/>
                    <a:p>
                      <a:pPr algn="ctr"/>
                      <a:r>
                        <a:rPr lang="en-US" sz="2200">
                          <a:latin typeface="Times New Roman" panose="02020603050405020304" pitchFamily="18" charset="0"/>
                          <a:cs typeface="Times New Roman" panose="02020603050405020304" pitchFamily="18" charset="0"/>
                        </a:rPr>
                        <a:t>Jaccard simmilarity</a:t>
                      </a:r>
                      <a:endParaRPr lang="vi-VN" sz="22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4408347"/>
                  </a:ext>
                </a:extLst>
              </a:tr>
              <a:tr h="918634">
                <a:tc>
                  <a:txBody>
                    <a:bodyPr/>
                    <a:lstStyle/>
                    <a:p>
                      <a:pPr algn="ctr"/>
                      <a:r>
                        <a:rPr lang="en-US" sz="2200">
                          <a:latin typeface="Times New Roman" panose="02020603050405020304" pitchFamily="18" charset="0"/>
                          <a:cs typeface="Times New Roman" panose="02020603050405020304" pitchFamily="18" charset="0"/>
                        </a:rPr>
                        <a:t>Search</a:t>
                      </a:r>
                      <a:endParaRPr lang="vi-VN" sz="2200">
                        <a:latin typeface="Times New Roman" panose="02020603050405020304" pitchFamily="18" charset="0"/>
                        <a:cs typeface="Times New Roman" panose="02020603050405020304" pitchFamily="18" charset="0"/>
                      </a:endParaRPr>
                    </a:p>
                  </a:txBody>
                  <a:tcPr/>
                </a:tc>
                <a:tc>
                  <a:txBody>
                    <a:bodyPr/>
                    <a:lstStyle/>
                    <a:p>
                      <a:pPr algn="ctr"/>
                      <a:r>
                        <a:rPr lang="en-US" sz="2200">
                          <a:latin typeface="Times New Roman" panose="02020603050405020304" pitchFamily="18" charset="0"/>
                          <a:cs typeface="Times New Roman" panose="02020603050405020304" pitchFamily="18" charset="0"/>
                        </a:rPr>
                        <a:t>Duy: search món gà rán 2 lần, gà quay 1 lần</a:t>
                      </a:r>
                      <a:endParaRPr lang="vi-VN" sz="220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a:latin typeface="Times New Roman" panose="02020603050405020304" pitchFamily="18" charset="0"/>
                          <a:cs typeface="Times New Roman" panose="02020603050405020304" pitchFamily="18" charset="0"/>
                        </a:rPr>
                        <a:t>Pearson correlation</a:t>
                      </a:r>
                      <a:endParaRPr lang="vi-VN" sz="2200">
                        <a:latin typeface="Times New Roman" panose="02020603050405020304" pitchFamily="18" charset="0"/>
                        <a:cs typeface="Times New Roman" panose="02020603050405020304" pitchFamily="18" charset="0"/>
                      </a:endParaRPr>
                    </a:p>
                    <a:p>
                      <a:endParaRPr lang="vi-VN"/>
                    </a:p>
                  </a:txBody>
                  <a:tcPr/>
                </a:tc>
                <a:extLst>
                  <a:ext uri="{0D108BD9-81ED-4DB2-BD59-A6C34878D82A}">
                    <a16:rowId xmlns:a16="http://schemas.microsoft.com/office/drawing/2014/main" val="3349646440"/>
                  </a:ext>
                </a:extLst>
              </a:tr>
              <a:tr h="918634">
                <a:tc>
                  <a:txBody>
                    <a:bodyPr/>
                    <a:lstStyle/>
                    <a:p>
                      <a:pPr algn="ctr"/>
                      <a:r>
                        <a:rPr lang="en-US" sz="2200">
                          <a:latin typeface="Times New Roman" panose="02020603050405020304" pitchFamily="18" charset="0"/>
                          <a:cs typeface="Times New Roman" panose="02020603050405020304" pitchFamily="18" charset="0"/>
                        </a:rPr>
                        <a:t>Watched Time</a:t>
                      </a:r>
                      <a:endParaRPr lang="vi-VN" sz="2200">
                        <a:latin typeface="Times New Roman" panose="02020603050405020304" pitchFamily="18" charset="0"/>
                        <a:cs typeface="Times New Roman" panose="02020603050405020304" pitchFamily="18" charset="0"/>
                      </a:endParaRPr>
                    </a:p>
                  </a:txBody>
                  <a:tcPr/>
                </a:tc>
                <a:tc>
                  <a:txBody>
                    <a:bodyPr/>
                    <a:lstStyle/>
                    <a:p>
                      <a:pPr algn="ctr"/>
                      <a:r>
                        <a:rPr lang="en-US" sz="2200">
                          <a:latin typeface="Times New Roman" panose="02020603050405020304" pitchFamily="18" charset="0"/>
                          <a:cs typeface="Times New Roman" panose="02020603050405020304" pitchFamily="18" charset="0"/>
                        </a:rPr>
                        <a:t>Đàn: xem món cá chiên trong 30 phút</a:t>
                      </a:r>
                      <a:endParaRPr lang="vi-VN" sz="220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Pearson correlation</a:t>
                      </a:r>
                      <a:endParaRPr kumimoji="0" lang="vi-V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vi-VN" dirty="0"/>
                    </a:p>
                  </a:txBody>
                  <a:tcPr/>
                </a:tc>
                <a:extLst>
                  <a:ext uri="{0D108BD9-81ED-4DB2-BD59-A6C34878D82A}">
                    <a16:rowId xmlns:a16="http://schemas.microsoft.com/office/drawing/2014/main" val="1679685560"/>
                  </a:ext>
                </a:extLst>
              </a:tr>
            </a:tbl>
          </a:graphicData>
        </a:graphic>
      </p:graphicFrame>
      <p:sp>
        <p:nvSpPr>
          <p:cNvPr id="11" name="Rounded Rectangle 10"/>
          <p:cNvSpPr/>
          <p:nvPr/>
        </p:nvSpPr>
        <p:spPr>
          <a:xfrm>
            <a:off x="11714728" y="0"/>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23</a:t>
            </a:r>
            <a:endParaRPr lang="en-US" sz="1600" dirty="0">
              <a:solidFill>
                <a:schemeClr val="tx1"/>
              </a:solidFill>
            </a:endParaRPr>
          </a:p>
        </p:txBody>
      </p:sp>
    </p:spTree>
    <p:extLst>
      <p:ext uri="{BB962C8B-B14F-4D97-AF65-F5344CB8AC3E}">
        <p14:creationId xmlns:p14="http://schemas.microsoft.com/office/powerpoint/2010/main" val="2471932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D080A538-E165-4167-BCF2-D22CF73BA801}"/>
                  </a:ext>
                </a:extLst>
              </p:cNvPr>
              <p:cNvSpPr txBox="1"/>
              <p:nvPr/>
            </p:nvSpPr>
            <p:spPr>
              <a:xfrm>
                <a:off x="1361563" y="2340042"/>
                <a:ext cx="10591801" cy="391305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vi-VN" sz="2400" b="0"/>
                  <a:t> </a:t>
                </a:r>
                <a14:m>
                  <m:oMath xmlns:m="http://schemas.openxmlformats.org/officeDocument/2006/math">
                    <m:r>
                      <a:rPr lang="vi-VN" sz="2400" b="0" i="1" smtClean="0">
                        <a:latin typeface="Cambria Math" panose="02040503050406030204" pitchFamily="18" charset="0"/>
                      </a:rPr>
                      <m:t> </m:t>
                    </m:r>
                    <m:r>
                      <a:rPr lang="vi-VN" sz="2400" i="1">
                        <a:latin typeface="Cambria Math" panose="02040503050406030204" pitchFamily="18" charset="0"/>
                      </a:rPr>
                      <m:t>𝑀</m:t>
                    </m:r>
                    <m:sSub>
                      <m:sSubPr>
                        <m:ctrlPr>
                          <a:rPr lang="vi-VN" sz="2400" i="1">
                            <a:latin typeface="Cambria Math" panose="02040503050406030204" pitchFamily="18" charset="0"/>
                          </a:rPr>
                        </m:ctrlPr>
                      </m:sSubPr>
                      <m:e>
                        <m:r>
                          <a:rPr lang="vi-VN" sz="2400" i="1">
                            <a:latin typeface="Cambria Math" panose="02040503050406030204" pitchFamily="18" charset="0"/>
                          </a:rPr>
                          <m:t>𝑆</m:t>
                        </m:r>
                      </m:e>
                      <m:sub>
                        <m:r>
                          <a:rPr lang="vi-VN" sz="2400" i="1">
                            <a:latin typeface="Cambria Math" panose="02040503050406030204" pitchFamily="18" charset="0"/>
                          </a:rPr>
                          <m:t>𝑟𝑎𝑡𝑒</m:t>
                        </m:r>
                      </m:sub>
                    </m:sSub>
                  </m:oMath>
                </a14:m>
                <a:r>
                  <a:rPr lang="vi-VN" sz="2400" dirty="0">
                    <a:latin typeface="Calibri (Thân)"/>
                    <a:cs typeface="Calibri" pitchFamily="34" charset="0"/>
                  </a:rPr>
                  <a:t> là ma </a:t>
                </a:r>
                <a:r>
                  <a:rPr lang="vi-VN" sz="2400">
                    <a:latin typeface="Calibri (Thân)"/>
                    <a:cs typeface="Calibri" pitchFamily="34" charset="0"/>
                  </a:rPr>
                  <a:t>trận tương đồng của các món ăn dựa </a:t>
                </a:r>
                <a:r>
                  <a:rPr lang="vi-VN" sz="2400" dirty="0">
                    <a:latin typeface="Calibri (Thân)"/>
                    <a:cs typeface="Calibri" pitchFamily="34" charset="0"/>
                  </a:rPr>
                  <a:t>trên đánh giá (rate)</a:t>
                </a:r>
                <a:endParaRPr lang="en-US" sz="2400" dirty="0">
                  <a:latin typeface="Calibri (Thân)"/>
                  <a:cs typeface="Calibri" pitchFamily="34" charset="0"/>
                </a:endParaRPr>
              </a:p>
              <a:p>
                <a:pPr marL="285750" indent="-285750">
                  <a:lnSpc>
                    <a:spcPct val="150000"/>
                  </a:lnSpc>
                  <a:buFont typeface="Wingdings" panose="05000000000000000000" pitchFamily="2" charset="2"/>
                  <a:buChar char="q"/>
                </a:pPr>
                <a:r>
                  <a:rPr lang="en-US" sz="2400" dirty="0">
                    <a:latin typeface="Calibri (Thân)"/>
                    <a:cs typeface="Calibri" pitchFamily="34" charset="0"/>
                  </a:rPr>
                  <a:t> </a:t>
                </a:r>
                <a14:m>
                  <m:oMath xmlns:m="http://schemas.openxmlformats.org/officeDocument/2006/math">
                    <m:r>
                      <a:rPr lang="vi-VN" sz="2400" b="0" i="0" smtClean="0">
                        <a:latin typeface="Cambria Math" panose="02040503050406030204" pitchFamily="18" charset="0"/>
                      </a:rPr>
                      <m:t> </m:t>
                    </m:r>
                    <m:r>
                      <a:rPr lang="vi-VN" sz="2400" i="1">
                        <a:latin typeface="Cambria Math" panose="02040503050406030204" pitchFamily="18" charset="0"/>
                      </a:rPr>
                      <m:t>𝑀</m:t>
                    </m:r>
                    <m:sSub>
                      <m:sSubPr>
                        <m:ctrlPr>
                          <a:rPr lang="vi-VN" sz="2400" i="1">
                            <a:latin typeface="Cambria Math" panose="02040503050406030204" pitchFamily="18" charset="0"/>
                          </a:rPr>
                        </m:ctrlPr>
                      </m:sSubPr>
                      <m:e>
                        <m:r>
                          <a:rPr lang="vi-VN" sz="2400" i="1">
                            <a:latin typeface="Cambria Math" panose="02040503050406030204" pitchFamily="18" charset="0"/>
                          </a:rPr>
                          <m:t>𝑆</m:t>
                        </m:r>
                      </m:e>
                      <m:sub>
                        <m:r>
                          <a:rPr lang="vi-VN" sz="2400" i="1">
                            <a:latin typeface="Cambria Math" panose="02040503050406030204" pitchFamily="18" charset="0"/>
                          </a:rPr>
                          <m:t>𝑙𝑖𝑘𝑒</m:t>
                        </m:r>
                      </m:sub>
                    </m:sSub>
                  </m:oMath>
                </a14:m>
                <a:r>
                  <a:rPr lang="en-US" sz="2400" dirty="0">
                    <a:latin typeface="Calibri (Thân)"/>
                    <a:cs typeface="Calibri" pitchFamily="34" charset="0"/>
                  </a:rPr>
                  <a:t> là ma </a:t>
                </a:r>
                <a:r>
                  <a:rPr lang="en-US" sz="2400" err="1">
                    <a:latin typeface="Calibri (Thân)"/>
                    <a:cs typeface="Calibri" pitchFamily="34" charset="0"/>
                  </a:rPr>
                  <a:t>trận</a:t>
                </a:r>
                <a:r>
                  <a:rPr lang="en-US" sz="2400">
                    <a:latin typeface="Calibri (Thân)"/>
                    <a:cs typeface="Calibri" pitchFamily="34" charset="0"/>
                  </a:rPr>
                  <a:t> tương </a:t>
                </a:r>
                <a:r>
                  <a:rPr lang="en-US" sz="2400" err="1">
                    <a:latin typeface="Calibri (Thân)"/>
                    <a:cs typeface="Calibri" pitchFamily="34" charset="0"/>
                  </a:rPr>
                  <a:t>đồng</a:t>
                </a:r>
                <a:r>
                  <a:rPr lang="en-US" sz="2400">
                    <a:latin typeface="Calibri (Thân)"/>
                    <a:cs typeface="Calibri" pitchFamily="34" charset="0"/>
                  </a:rPr>
                  <a:t> của </a:t>
                </a:r>
                <a:r>
                  <a:rPr lang="en-US" sz="2400" dirty="0" err="1">
                    <a:latin typeface="Calibri (Thân)"/>
                    <a:cs typeface="Calibri" pitchFamily="34" charset="0"/>
                  </a:rPr>
                  <a:t>các</a:t>
                </a:r>
                <a:r>
                  <a:rPr lang="en-US" sz="2400" dirty="0">
                    <a:latin typeface="Calibri (Thân)"/>
                    <a:cs typeface="Calibri" pitchFamily="34" charset="0"/>
                  </a:rPr>
                  <a:t> </a:t>
                </a:r>
                <a:r>
                  <a:rPr lang="en-US" sz="2400" dirty="0" err="1">
                    <a:latin typeface="Calibri (Thân)"/>
                    <a:cs typeface="Calibri" pitchFamily="34" charset="0"/>
                  </a:rPr>
                  <a:t>món</a:t>
                </a:r>
                <a:r>
                  <a:rPr lang="en-US" sz="2400" dirty="0">
                    <a:latin typeface="Calibri (Thân)"/>
                    <a:cs typeface="Calibri" pitchFamily="34" charset="0"/>
                  </a:rPr>
                  <a:t> </a:t>
                </a:r>
                <a:r>
                  <a:rPr lang="en-US" sz="2400" dirty="0" err="1">
                    <a:latin typeface="Calibri (Thân)"/>
                    <a:cs typeface="Calibri" pitchFamily="34" charset="0"/>
                  </a:rPr>
                  <a:t>ăn</a:t>
                </a:r>
                <a:r>
                  <a:rPr lang="en-US" sz="2400" dirty="0">
                    <a:latin typeface="Calibri (Thân)"/>
                    <a:cs typeface="Calibri" pitchFamily="34" charset="0"/>
                  </a:rPr>
                  <a:t> </a:t>
                </a:r>
                <a:r>
                  <a:rPr lang="en-US" sz="2400" dirty="0" err="1">
                    <a:latin typeface="Calibri (Thân)"/>
                    <a:cs typeface="Calibri" pitchFamily="34" charset="0"/>
                  </a:rPr>
                  <a:t>dựa</a:t>
                </a:r>
                <a:r>
                  <a:rPr lang="en-US" sz="2400" dirty="0">
                    <a:latin typeface="Calibri (Thân)"/>
                    <a:cs typeface="Calibri" pitchFamily="34" charset="0"/>
                  </a:rPr>
                  <a:t> </a:t>
                </a:r>
                <a:r>
                  <a:rPr lang="en-US" sz="2400" dirty="0" err="1">
                    <a:latin typeface="Calibri (Thân)"/>
                    <a:cs typeface="Calibri" pitchFamily="34" charset="0"/>
                  </a:rPr>
                  <a:t>trên</a:t>
                </a:r>
                <a:r>
                  <a:rPr lang="en-US" sz="2400" dirty="0">
                    <a:latin typeface="Calibri (Thân)"/>
                    <a:cs typeface="Calibri" pitchFamily="34" charset="0"/>
                  </a:rPr>
                  <a:t> </a:t>
                </a:r>
                <a:r>
                  <a:rPr lang="en-US" sz="2400" dirty="0" err="1">
                    <a:latin typeface="Calibri (Thân)"/>
                    <a:cs typeface="Calibri" pitchFamily="34" charset="0"/>
                  </a:rPr>
                  <a:t>lượt</a:t>
                </a:r>
                <a:r>
                  <a:rPr lang="en-US" sz="2400" dirty="0">
                    <a:latin typeface="Calibri (Thân)"/>
                    <a:cs typeface="Calibri" pitchFamily="34" charset="0"/>
                  </a:rPr>
                  <a:t> </a:t>
                </a:r>
                <a:r>
                  <a:rPr lang="en-US" sz="2400" err="1">
                    <a:latin typeface="Calibri (Thân)"/>
                    <a:cs typeface="Calibri" pitchFamily="34" charset="0"/>
                  </a:rPr>
                  <a:t>thích</a:t>
                </a:r>
                <a:r>
                  <a:rPr lang="en-US" sz="2400">
                    <a:latin typeface="Calibri (Thân)"/>
                    <a:cs typeface="Calibri" pitchFamily="34" charset="0"/>
                  </a:rPr>
                  <a:t> (</a:t>
                </a:r>
                <a:r>
                  <a:rPr lang="en-US" sz="2400" dirty="0">
                    <a:latin typeface="Calibri (Thân)"/>
                    <a:cs typeface="Calibri" pitchFamily="34" charset="0"/>
                  </a:rPr>
                  <a:t>like)</a:t>
                </a:r>
              </a:p>
              <a:p>
                <a:pPr marL="285750" indent="-285750">
                  <a:lnSpc>
                    <a:spcPct val="150000"/>
                  </a:lnSpc>
                  <a:buFont typeface="Wingdings" panose="05000000000000000000" pitchFamily="2" charset="2"/>
                  <a:buChar char="q"/>
                </a:pPr>
                <a:r>
                  <a:rPr lang="en-US" sz="2400" dirty="0">
                    <a:latin typeface="Calibri (Thân)"/>
                    <a:cs typeface="Calibri" pitchFamily="34" charset="0"/>
                  </a:rPr>
                  <a:t> </a:t>
                </a:r>
                <a14:m>
                  <m:oMath xmlns:m="http://schemas.openxmlformats.org/officeDocument/2006/math">
                    <m:r>
                      <a:rPr lang="vi-VN" sz="2400" b="0" i="0" smtClean="0">
                        <a:latin typeface="Cambria Math" panose="02040503050406030204" pitchFamily="18" charset="0"/>
                      </a:rPr>
                      <m:t> </m:t>
                    </m:r>
                    <m:r>
                      <a:rPr lang="vi-VN" sz="2400" i="1">
                        <a:latin typeface="Cambria Math" panose="02040503050406030204" pitchFamily="18" charset="0"/>
                      </a:rPr>
                      <m:t>𝑀</m:t>
                    </m:r>
                    <m:sSub>
                      <m:sSubPr>
                        <m:ctrlPr>
                          <a:rPr lang="vi-VN" sz="2400" i="1">
                            <a:latin typeface="Cambria Math" panose="02040503050406030204" pitchFamily="18" charset="0"/>
                          </a:rPr>
                        </m:ctrlPr>
                      </m:sSubPr>
                      <m:e>
                        <m:r>
                          <a:rPr lang="vi-VN" sz="2400" i="1">
                            <a:latin typeface="Cambria Math" panose="02040503050406030204" pitchFamily="18" charset="0"/>
                          </a:rPr>
                          <m:t>𝑆</m:t>
                        </m:r>
                      </m:e>
                      <m:sub>
                        <m:r>
                          <a:rPr lang="vi-VN" sz="2400" i="1">
                            <a:latin typeface="Cambria Math" panose="02040503050406030204" pitchFamily="18" charset="0"/>
                          </a:rPr>
                          <m:t>𝑠𝑒𝑎𝑟𝑐</m:t>
                        </m:r>
                        <m:r>
                          <a:rPr lang="vi-VN" sz="2400" i="1">
                            <a:latin typeface="Cambria Math" panose="02040503050406030204" pitchFamily="18" charset="0"/>
                          </a:rPr>
                          <m:t>h</m:t>
                        </m:r>
                      </m:sub>
                    </m:sSub>
                  </m:oMath>
                </a14:m>
                <a:r>
                  <a:rPr lang="en-US" sz="2400" dirty="0">
                    <a:latin typeface="Calibri (Thân)"/>
                    <a:cs typeface="Calibri" pitchFamily="34" charset="0"/>
                  </a:rPr>
                  <a:t> là </a:t>
                </a:r>
                <a:r>
                  <a:rPr lang="en-US" sz="2400">
                    <a:latin typeface="Calibri (Thân)"/>
                    <a:cs typeface="Calibri" pitchFamily="34" charset="0"/>
                  </a:rPr>
                  <a:t>ma trận </a:t>
                </a:r>
                <a:r>
                  <a:rPr lang="en-US" sz="2400" dirty="0" err="1">
                    <a:latin typeface="Calibri (Thân)"/>
                    <a:cs typeface="Calibri" pitchFamily="34" charset="0"/>
                  </a:rPr>
                  <a:t>tương</a:t>
                </a:r>
                <a:r>
                  <a:rPr lang="en-US" sz="2400" dirty="0">
                    <a:latin typeface="Calibri (Thân)"/>
                    <a:cs typeface="Calibri" pitchFamily="34" charset="0"/>
                  </a:rPr>
                  <a:t> </a:t>
                </a:r>
                <a:r>
                  <a:rPr lang="en-US" sz="2400" dirty="0" err="1">
                    <a:latin typeface="Calibri (Thân)"/>
                    <a:cs typeface="Calibri" pitchFamily="34" charset="0"/>
                  </a:rPr>
                  <a:t>đồng</a:t>
                </a:r>
                <a:r>
                  <a:rPr lang="en-US" sz="2400" dirty="0">
                    <a:latin typeface="Calibri (Thân)"/>
                    <a:cs typeface="Calibri" pitchFamily="34" charset="0"/>
                  </a:rPr>
                  <a:t> </a:t>
                </a:r>
                <a:r>
                  <a:rPr lang="en-US" sz="2400" err="1">
                    <a:latin typeface="Calibri (Thân)"/>
                    <a:cs typeface="Calibri" pitchFamily="34" charset="0"/>
                  </a:rPr>
                  <a:t>của</a:t>
                </a:r>
                <a:r>
                  <a:rPr lang="en-US" sz="2400">
                    <a:latin typeface="Calibri (Thân)"/>
                    <a:cs typeface="Calibri" pitchFamily="34" charset="0"/>
                  </a:rPr>
                  <a:t> các </a:t>
                </a:r>
                <a:r>
                  <a:rPr lang="en-US" sz="2400" dirty="0" err="1">
                    <a:latin typeface="Calibri (Thân)"/>
                    <a:cs typeface="Calibri" pitchFamily="34" charset="0"/>
                  </a:rPr>
                  <a:t>món</a:t>
                </a:r>
                <a:r>
                  <a:rPr lang="en-US" sz="2400" dirty="0">
                    <a:latin typeface="Calibri (Thân)"/>
                    <a:cs typeface="Calibri" pitchFamily="34" charset="0"/>
                  </a:rPr>
                  <a:t> </a:t>
                </a:r>
                <a:r>
                  <a:rPr lang="en-US" sz="2400" dirty="0" err="1">
                    <a:latin typeface="Calibri (Thân)"/>
                    <a:cs typeface="Calibri" pitchFamily="34" charset="0"/>
                  </a:rPr>
                  <a:t>ăn</a:t>
                </a:r>
                <a:r>
                  <a:rPr lang="en-US" sz="2400" dirty="0">
                    <a:latin typeface="Calibri (Thân)"/>
                    <a:cs typeface="Calibri" pitchFamily="34" charset="0"/>
                  </a:rPr>
                  <a:t> </a:t>
                </a:r>
                <a:r>
                  <a:rPr lang="en-US" sz="2400" dirty="0" err="1">
                    <a:latin typeface="Calibri (Thân)"/>
                    <a:cs typeface="Calibri" pitchFamily="34" charset="0"/>
                  </a:rPr>
                  <a:t>dựa</a:t>
                </a:r>
                <a:r>
                  <a:rPr lang="en-US" sz="2400" dirty="0">
                    <a:latin typeface="Calibri (Thân)"/>
                    <a:cs typeface="Calibri" pitchFamily="34" charset="0"/>
                  </a:rPr>
                  <a:t> </a:t>
                </a:r>
                <a:r>
                  <a:rPr lang="en-US" sz="2400" dirty="0" err="1">
                    <a:latin typeface="Calibri (Thân)"/>
                    <a:cs typeface="Calibri" pitchFamily="34" charset="0"/>
                  </a:rPr>
                  <a:t>trên</a:t>
                </a:r>
                <a:r>
                  <a:rPr lang="en-US" sz="2400" dirty="0">
                    <a:latin typeface="Calibri (Thân)"/>
                    <a:cs typeface="Calibri" pitchFamily="34" charset="0"/>
                  </a:rPr>
                  <a:t> </a:t>
                </a:r>
                <a:r>
                  <a:rPr lang="en-US" sz="2400" err="1">
                    <a:latin typeface="Calibri (Thân)"/>
                    <a:cs typeface="Calibri" pitchFamily="34" charset="0"/>
                  </a:rPr>
                  <a:t>tần</a:t>
                </a:r>
                <a:r>
                  <a:rPr lang="en-US" sz="2400">
                    <a:latin typeface="Calibri (Thân)"/>
                    <a:cs typeface="Calibri" pitchFamily="34" charset="0"/>
                  </a:rPr>
                  <a:t> xuất </a:t>
                </a:r>
                <a:r>
                  <a:rPr lang="en-US" sz="2400" dirty="0" err="1">
                    <a:latin typeface="Calibri (Thân)"/>
                    <a:cs typeface="Calibri" pitchFamily="34" charset="0"/>
                  </a:rPr>
                  <a:t>tìm</a:t>
                </a:r>
                <a:r>
                  <a:rPr lang="en-US" sz="2400" dirty="0">
                    <a:latin typeface="Calibri (Thân)"/>
                    <a:cs typeface="Calibri" pitchFamily="34" charset="0"/>
                  </a:rPr>
                  <a:t> </a:t>
                </a:r>
                <a:r>
                  <a:rPr lang="en-US" sz="2400" dirty="0" err="1">
                    <a:latin typeface="Calibri (Thân)"/>
                    <a:cs typeface="Calibri" pitchFamily="34" charset="0"/>
                  </a:rPr>
                  <a:t>kiếm</a:t>
                </a:r>
                <a:r>
                  <a:rPr lang="en-US" sz="2400" dirty="0">
                    <a:latin typeface="Calibri (Thân)"/>
                    <a:cs typeface="Calibri" pitchFamily="34" charset="0"/>
                  </a:rPr>
                  <a:t> </a:t>
                </a:r>
                <a:r>
                  <a:rPr lang="en-US" sz="2400" dirty="0" err="1">
                    <a:latin typeface="Calibri (Thân)"/>
                    <a:cs typeface="Calibri" pitchFamily="34" charset="0"/>
                  </a:rPr>
                  <a:t>món</a:t>
                </a:r>
                <a:r>
                  <a:rPr lang="en-US" sz="2400" dirty="0">
                    <a:latin typeface="Calibri (Thân)"/>
                    <a:cs typeface="Calibri" pitchFamily="34" charset="0"/>
                  </a:rPr>
                  <a:t> </a:t>
                </a:r>
                <a:r>
                  <a:rPr lang="en-US" sz="2400" dirty="0" err="1">
                    <a:latin typeface="Calibri (Thân)"/>
                    <a:cs typeface="Calibri" pitchFamily="34" charset="0"/>
                  </a:rPr>
                  <a:t>ăn</a:t>
                </a:r>
                <a:r>
                  <a:rPr lang="en-US" sz="2400" dirty="0">
                    <a:latin typeface="Calibri (Thân)"/>
                    <a:cs typeface="Calibri" pitchFamily="34" charset="0"/>
                  </a:rPr>
                  <a:t> (search)</a:t>
                </a:r>
              </a:p>
              <a:p>
                <a:pPr marL="285750" indent="-285750">
                  <a:lnSpc>
                    <a:spcPct val="150000"/>
                  </a:lnSpc>
                  <a:buFont typeface="Wingdings" panose="05000000000000000000" pitchFamily="2" charset="2"/>
                  <a:buChar char="q"/>
                </a:pPr>
                <a:r>
                  <a:rPr lang="en-US" sz="2400" dirty="0">
                    <a:latin typeface="Calibri (Thân)"/>
                    <a:cs typeface="Calibri" pitchFamily="34" charset="0"/>
                  </a:rPr>
                  <a:t> </a:t>
                </a:r>
                <a:r>
                  <a:rPr lang="vi-VN" sz="2400" dirty="0">
                    <a:latin typeface="Calibri (Thân)"/>
                    <a:cs typeface="Calibri" pitchFamily="34" charset="0"/>
                  </a:rPr>
                  <a:t> </a:t>
                </a:r>
                <a14:m>
                  <m:oMath xmlns:m="http://schemas.openxmlformats.org/officeDocument/2006/math">
                    <m:r>
                      <a:rPr lang="vi-VN" sz="2400" i="1">
                        <a:latin typeface="Cambria Math" panose="02040503050406030204" pitchFamily="18" charset="0"/>
                      </a:rPr>
                      <m:t>𝑀</m:t>
                    </m:r>
                    <m:sSub>
                      <m:sSubPr>
                        <m:ctrlPr>
                          <a:rPr lang="vi-VN" sz="2400" i="1">
                            <a:latin typeface="Cambria Math" panose="02040503050406030204" pitchFamily="18" charset="0"/>
                          </a:rPr>
                        </m:ctrlPr>
                      </m:sSubPr>
                      <m:e>
                        <m:r>
                          <a:rPr lang="vi-VN" sz="2400" i="1">
                            <a:latin typeface="Cambria Math" panose="02040503050406030204" pitchFamily="18" charset="0"/>
                          </a:rPr>
                          <m:t>𝑆</m:t>
                        </m:r>
                      </m:e>
                      <m:sub>
                        <m:r>
                          <a:rPr lang="vi-VN" sz="2400" i="1">
                            <a:latin typeface="Cambria Math" panose="02040503050406030204" pitchFamily="18" charset="0"/>
                          </a:rPr>
                          <m:t>𝑤𝑎𝑡𝑐</m:t>
                        </m:r>
                        <m:r>
                          <a:rPr lang="vi-VN" sz="2400" i="1">
                            <a:latin typeface="Cambria Math" panose="02040503050406030204" pitchFamily="18" charset="0"/>
                          </a:rPr>
                          <m:t>h</m:t>
                        </m:r>
                        <m:r>
                          <a:rPr lang="vi-VN" sz="2400" i="1">
                            <a:latin typeface="Cambria Math" panose="02040503050406030204" pitchFamily="18" charset="0"/>
                          </a:rPr>
                          <m:t>𝑡𝑖𝑚𝑒</m:t>
                        </m:r>
                      </m:sub>
                    </m:sSub>
                  </m:oMath>
                </a14:m>
                <a:r>
                  <a:rPr lang="en-US" sz="2400" dirty="0">
                    <a:latin typeface="Calibri (Thân)"/>
                    <a:cs typeface="Calibri" pitchFamily="34" charset="0"/>
                  </a:rPr>
                  <a:t> là ma </a:t>
                </a:r>
                <a:r>
                  <a:rPr lang="en-US" sz="2400" err="1">
                    <a:latin typeface="Calibri (Thân)"/>
                    <a:cs typeface="Calibri" pitchFamily="34" charset="0"/>
                  </a:rPr>
                  <a:t>trận</a:t>
                </a:r>
                <a:r>
                  <a:rPr lang="en-US" sz="2400">
                    <a:latin typeface="Calibri (Thân)"/>
                    <a:cs typeface="Calibri" pitchFamily="34" charset="0"/>
                  </a:rPr>
                  <a:t> tương </a:t>
                </a:r>
                <a:r>
                  <a:rPr lang="en-US" sz="2400" dirty="0" err="1">
                    <a:latin typeface="Calibri (Thân)"/>
                    <a:cs typeface="Calibri" pitchFamily="34" charset="0"/>
                  </a:rPr>
                  <a:t>đồng</a:t>
                </a:r>
                <a:r>
                  <a:rPr lang="en-US" sz="2400" dirty="0">
                    <a:latin typeface="Calibri (Thân)"/>
                    <a:cs typeface="Calibri" pitchFamily="34" charset="0"/>
                  </a:rPr>
                  <a:t> </a:t>
                </a:r>
                <a:r>
                  <a:rPr lang="en-US" sz="2400" err="1">
                    <a:latin typeface="Calibri (Thân)"/>
                    <a:cs typeface="Calibri" pitchFamily="34" charset="0"/>
                  </a:rPr>
                  <a:t>của</a:t>
                </a:r>
                <a:r>
                  <a:rPr lang="en-US" sz="2400">
                    <a:latin typeface="Calibri (Thân)"/>
                    <a:cs typeface="Calibri" pitchFamily="34" charset="0"/>
                  </a:rPr>
                  <a:t> các món </a:t>
                </a:r>
                <a:r>
                  <a:rPr lang="en-US" sz="2400" dirty="0" err="1">
                    <a:latin typeface="Calibri (Thân)"/>
                    <a:cs typeface="Calibri" pitchFamily="34" charset="0"/>
                  </a:rPr>
                  <a:t>ăn</a:t>
                </a:r>
                <a:r>
                  <a:rPr lang="en-US" sz="2400" dirty="0">
                    <a:latin typeface="Calibri (Thân)"/>
                    <a:cs typeface="Calibri" pitchFamily="34" charset="0"/>
                  </a:rPr>
                  <a:t> </a:t>
                </a:r>
                <a:r>
                  <a:rPr lang="en-US" sz="2400" dirty="0" err="1">
                    <a:latin typeface="Calibri (Thân)"/>
                    <a:cs typeface="Calibri" pitchFamily="34" charset="0"/>
                  </a:rPr>
                  <a:t>dựa</a:t>
                </a:r>
                <a:r>
                  <a:rPr lang="en-US" sz="2400" dirty="0">
                    <a:latin typeface="Calibri (Thân)"/>
                    <a:cs typeface="Calibri" pitchFamily="34" charset="0"/>
                  </a:rPr>
                  <a:t> </a:t>
                </a:r>
                <a:r>
                  <a:rPr lang="en-US" sz="2400" dirty="0" err="1">
                    <a:latin typeface="Calibri (Thân)"/>
                    <a:cs typeface="Calibri" pitchFamily="34" charset="0"/>
                  </a:rPr>
                  <a:t>trên</a:t>
                </a:r>
                <a:r>
                  <a:rPr lang="en-US" sz="2400" dirty="0">
                    <a:latin typeface="Calibri (Thân)"/>
                    <a:cs typeface="Calibri" pitchFamily="34" charset="0"/>
                  </a:rPr>
                  <a:t> </a:t>
                </a:r>
                <a:r>
                  <a:rPr lang="en-US" sz="2400" dirty="0" err="1">
                    <a:latin typeface="Calibri (Thân)"/>
                    <a:cs typeface="Calibri" pitchFamily="34" charset="0"/>
                  </a:rPr>
                  <a:t>thời</a:t>
                </a:r>
                <a:r>
                  <a:rPr lang="en-US" sz="2400" dirty="0">
                    <a:latin typeface="Calibri (Thân)"/>
                    <a:cs typeface="Calibri" pitchFamily="34" charset="0"/>
                  </a:rPr>
                  <a:t> </a:t>
                </a:r>
                <a:r>
                  <a:rPr lang="en-US" sz="2400" dirty="0" err="1">
                    <a:latin typeface="Calibri (Thân)"/>
                    <a:cs typeface="Calibri" pitchFamily="34" charset="0"/>
                  </a:rPr>
                  <a:t>gian</a:t>
                </a:r>
                <a:r>
                  <a:rPr lang="en-US" sz="2400" dirty="0">
                    <a:latin typeface="Calibri (Thân)"/>
                    <a:cs typeface="Calibri" pitchFamily="34" charset="0"/>
                  </a:rPr>
                  <a:t> </a:t>
                </a:r>
                <a:r>
                  <a:rPr lang="en-US" sz="2400" dirty="0" err="1">
                    <a:latin typeface="Calibri (Thân)"/>
                    <a:cs typeface="Calibri" pitchFamily="34" charset="0"/>
                  </a:rPr>
                  <a:t>xem</a:t>
                </a:r>
                <a:r>
                  <a:rPr lang="en-US" sz="2400" dirty="0">
                    <a:latin typeface="Calibri (Thân)"/>
                    <a:cs typeface="Calibri" pitchFamily="34" charset="0"/>
                  </a:rPr>
                  <a:t> (watched time)</a:t>
                </a:r>
              </a:p>
              <a:p>
                <a:pPr marL="285750" indent="-285750">
                  <a:lnSpc>
                    <a:spcPct val="150000"/>
                  </a:lnSpc>
                  <a:buFont typeface="Wingdings" panose="05000000000000000000" pitchFamily="2" charset="2"/>
                  <a:buChar char="q"/>
                </a:pPr>
                <a:r>
                  <a:rPr lang="en-US" sz="2400">
                    <a:latin typeface="Calibri (Thân)"/>
                    <a:cs typeface="Calibri" pitchFamily="34" charset="0"/>
                  </a:rPr>
                  <a:t> </a:t>
                </a:r>
                <a:r>
                  <a:rPr lang="vi-VN" sz="2400">
                    <a:latin typeface="Calibri (Thân)"/>
                    <a:cs typeface="Calibri" pitchFamily="34" charset="0"/>
                  </a:rPr>
                  <a:t> α</a:t>
                </a:r>
                <a:r>
                  <a:rPr lang="vi-VN" sz="2400" dirty="0">
                    <a:latin typeface="Calibri (Thân)"/>
                    <a:cs typeface="Calibri" pitchFamily="34" charset="0"/>
                  </a:rPr>
                  <a:t>, β , µ , £ là trọng số thể hiện mức độ quan trọng của từng loại dữ liệu</a:t>
                </a:r>
              </a:p>
            </p:txBody>
          </p:sp>
        </mc:Choice>
        <mc:Fallback xmlns="">
          <p:sp>
            <p:nvSpPr>
              <p:cNvPr id="9" name="Hộp Văn bản 8">
                <a:extLst>
                  <a:ext uri="{FF2B5EF4-FFF2-40B4-BE49-F238E27FC236}">
                    <a16:creationId xmlns:a16="http://schemas.microsoft.com/office/drawing/2014/main" id="{D080A538-E165-4167-BCF2-D22CF73BA801}"/>
                  </a:ext>
                </a:extLst>
              </p:cNvPr>
              <p:cNvSpPr txBox="1">
                <a:spLocks noRot="1" noChangeAspect="1" noMove="1" noResize="1" noEditPoints="1" noAdjustHandles="1" noChangeArrowheads="1" noChangeShapeType="1" noTextEdit="1"/>
              </p:cNvSpPr>
              <p:nvPr/>
            </p:nvSpPr>
            <p:spPr>
              <a:xfrm>
                <a:off x="1361563" y="2340042"/>
                <a:ext cx="10591801" cy="3913059"/>
              </a:xfrm>
              <a:prstGeom prst="rect">
                <a:avLst/>
              </a:prstGeom>
              <a:blipFill>
                <a:blip r:embed="rId3"/>
                <a:stretch>
                  <a:fillRect l="-748" b="-2648"/>
                </a:stretch>
              </a:blipFill>
            </p:spPr>
            <p:txBody>
              <a:bodyPr/>
              <a:lstStyle/>
              <a:p>
                <a:r>
                  <a:rPr lang="vi-VN">
                    <a:noFill/>
                  </a:rPr>
                  <a:t> </a:t>
                </a:r>
              </a:p>
            </p:txBody>
          </p:sp>
        </mc:Fallback>
      </mc:AlternateContent>
      <p:sp>
        <p:nvSpPr>
          <p:cNvPr id="10" name="Rectangle 92">
            <a:extLst>
              <a:ext uri="{FF2B5EF4-FFF2-40B4-BE49-F238E27FC236}">
                <a16:creationId xmlns:a16="http://schemas.microsoft.com/office/drawing/2014/main" id="{3CEE4247-4E03-4A0B-BB8F-1818EA36FF49}"/>
              </a:ext>
            </a:extLst>
          </p:cNvPr>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93">
            <a:extLst>
              <a:ext uri="{FF2B5EF4-FFF2-40B4-BE49-F238E27FC236}">
                <a16:creationId xmlns:a16="http://schemas.microsoft.com/office/drawing/2014/main" id="{16A371B6-D0E9-4F8F-A154-7D6A9663934E}"/>
              </a:ext>
            </a:extLst>
          </p:cNvPr>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94">
            <a:extLst>
              <a:ext uri="{FF2B5EF4-FFF2-40B4-BE49-F238E27FC236}">
                <a16:creationId xmlns:a16="http://schemas.microsoft.com/office/drawing/2014/main" id="{CC4D0E80-F00F-4226-B443-3E54D24093DB}"/>
              </a:ext>
            </a:extLst>
          </p:cNvPr>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95">
            <a:extLst>
              <a:ext uri="{FF2B5EF4-FFF2-40B4-BE49-F238E27FC236}">
                <a16:creationId xmlns:a16="http://schemas.microsoft.com/office/drawing/2014/main" id="{10C0EC9D-C57F-48BD-8808-4029631A29F4}"/>
              </a:ext>
            </a:extLst>
          </p:cNvPr>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96">
            <a:extLst>
              <a:ext uri="{FF2B5EF4-FFF2-40B4-BE49-F238E27FC236}">
                <a16:creationId xmlns:a16="http://schemas.microsoft.com/office/drawing/2014/main" id="{ACDAA2DC-E321-4020-99BF-E3D7B08602EB}"/>
              </a:ext>
            </a:extLst>
          </p:cNvPr>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Rounded Rectangle 15"/>
          <p:cNvSpPr/>
          <p:nvPr/>
        </p:nvSpPr>
        <p:spPr>
          <a:xfrm>
            <a:off x="11714728" y="0"/>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24</a:t>
            </a:r>
            <a:endParaRPr lang="en-US" sz="1600" dirty="0">
              <a:solidFill>
                <a:schemeClr val="tx1"/>
              </a:solidFill>
            </a:endParaRPr>
          </a:p>
        </p:txBody>
      </p:sp>
      <p:sp>
        <p:nvSpPr>
          <p:cNvPr id="15" name="Hộp Văn bản 14">
            <a:extLst>
              <a:ext uri="{FF2B5EF4-FFF2-40B4-BE49-F238E27FC236}">
                <a16:creationId xmlns:a16="http://schemas.microsoft.com/office/drawing/2014/main" id="{85C7231F-CE8A-48EF-92C6-60E452102B25}"/>
              </a:ext>
            </a:extLst>
          </p:cNvPr>
          <p:cNvSpPr txBox="1"/>
          <p:nvPr/>
        </p:nvSpPr>
        <p:spPr>
          <a:xfrm>
            <a:off x="1068367" y="0"/>
            <a:ext cx="3394363" cy="461665"/>
          </a:xfrm>
          <a:prstGeom prst="rect">
            <a:avLst/>
          </a:prstGeom>
          <a:noFill/>
        </p:spPr>
        <p:txBody>
          <a:bodyPr wrap="square" rtlCol="0">
            <a:spAutoFit/>
          </a:bodyPr>
          <a:lstStyle/>
          <a:p>
            <a:r>
              <a:rPr lang="vi-VN" sz="2400" b="1" dirty="0">
                <a:latin typeface="Calibri" pitchFamily="34" charset="0"/>
                <a:cs typeface="Calibri" pitchFamily="34" charset="0"/>
              </a:rPr>
              <a:t>Xây dựng công cụ gợi ý</a:t>
            </a: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9CC2BC8B-4E4F-46C8-BF01-C753FD9D1E34}"/>
                  </a:ext>
                </a:extLst>
              </p:cNvPr>
              <p:cNvSpPr txBox="1"/>
              <p:nvPr/>
            </p:nvSpPr>
            <p:spPr>
              <a:xfrm>
                <a:off x="1361563" y="917477"/>
                <a:ext cx="9434256" cy="10692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2200" i="1">
                          <a:latin typeface="Cambria Math" panose="02040503050406030204" pitchFamily="18" charset="0"/>
                          <a:ea typeface="Cambria Math" panose="02040503050406030204" pitchFamily="18" charset="0"/>
                        </a:rPr>
                        <m:t>𝑀</m:t>
                      </m:r>
                      <m:sSub>
                        <m:sSubPr>
                          <m:ctrlPr>
                            <a:rPr lang="vi-VN" sz="2200" i="1">
                              <a:latin typeface="Cambria Math" panose="02040503050406030204" pitchFamily="18" charset="0"/>
                              <a:ea typeface="Cambria Math" panose="02040503050406030204" pitchFamily="18" charset="0"/>
                            </a:rPr>
                          </m:ctrlPr>
                        </m:sSubPr>
                        <m:e>
                          <m:r>
                            <a:rPr lang="vi-VN" sz="2200" i="1">
                              <a:latin typeface="Cambria Math" panose="02040503050406030204" pitchFamily="18" charset="0"/>
                              <a:ea typeface="Cambria Math" panose="02040503050406030204" pitchFamily="18" charset="0"/>
                            </a:rPr>
                            <m:t>𝑆</m:t>
                          </m:r>
                        </m:e>
                        <m:sub>
                          <m:r>
                            <a:rPr lang="vi-VN" sz="2200" i="1">
                              <a:latin typeface="Cambria Math" panose="02040503050406030204" pitchFamily="18" charset="0"/>
                              <a:ea typeface="Cambria Math" panose="02040503050406030204" pitchFamily="18" charset="0"/>
                            </a:rPr>
                            <m:t>𝑡𝑜𝑡𝑎𝑙</m:t>
                          </m:r>
                        </m:sub>
                      </m:sSub>
                      <m:r>
                        <a:rPr lang="vi-VN" sz="2200" i="1">
                          <a:latin typeface="Cambria Math" panose="02040503050406030204" pitchFamily="18" charset="0"/>
                          <a:ea typeface="Cambria Math" panose="02040503050406030204" pitchFamily="18" charset="0"/>
                        </a:rPr>
                        <m:t>=</m:t>
                      </m:r>
                      <m:f>
                        <m:fPr>
                          <m:ctrlPr>
                            <a:rPr lang="vi-VN" sz="2200" i="1">
                              <a:latin typeface="Cambria Math" panose="02040503050406030204" pitchFamily="18" charset="0"/>
                              <a:ea typeface="Cambria Math" panose="02040503050406030204" pitchFamily="18" charset="0"/>
                            </a:rPr>
                          </m:ctrlPr>
                        </m:fPr>
                        <m:num>
                          <m:r>
                            <a:rPr lang="vi-VN" sz="2200" i="1">
                              <a:latin typeface="Cambria Math" panose="02040503050406030204" pitchFamily="18" charset="0"/>
                              <a:ea typeface="Cambria Math" panose="02040503050406030204" pitchFamily="18" charset="0"/>
                            </a:rPr>
                            <m:t>𝛼</m:t>
                          </m:r>
                          <m:r>
                            <a:rPr lang="vi-VN" sz="2200" i="1">
                              <a:latin typeface="Cambria Math" panose="02040503050406030204" pitchFamily="18" charset="0"/>
                              <a:ea typeface="Cambria Math" panose="02040503050406030204" pitchFamily="18" charset="0"/>
                            </a:rPr>
                            <m:t>∗ </m:t>
                          </m:r>
                          <m:r>
                            <a:rPr lang="vi-VN" sz="2200" i="1">
                              <a:latin typeface="Cambria Math" panose="02040503050406030204" pitchFamily="18" charset="0"/>
                              <a:ea typeface="Cambria Math" panose="02040503050406030204" pitchFamily="18" charset="0"/>
                            </a:rPr>
                            <m:t>𝑀</m:t>
                          </m:r>
                          <m:sSub>
                            <m:sSubPr>
                              <m:ctrlPr>
                                <a:rPr lang="vi-VN" sz="2200" i="1">
                                  <a:latin typeface="Cambria Math" panose="02040503050406030204" pitchFamily="18" charset="0"/>
                                  <a:ea typeface="Cambria Math" panose="02040503050406030204" pitchFamily="18" charset="0"/>
                                </a:rPr>
                              </m:ctrlPr>
                            </m:sSubPr>
                            <m:e>
                              <m:r>
                                <a:rPr lang="vi-VN" sz="2200" i="1">
                                  <a:latin typeface="Cambria Math" panose="02040503050406030204" pitchFamily="18" charset="0"/>
                                  <a:ea typeface="Cambria Math" panose="02040503050406030204" pitchFamily="18" charset="0"/>
                                </a:rPr>
                                <m:t>𝑆</m:t>
                              </m:r>
                            </m:e>
                            <m:sub>
                              <m:r>
                                <a:rPr lang="vi-VN" sz="2200" i="1">
                                  <a:latin typeface="Cambria Math" panose="02040503050406030204" pitchFamily="18" charset="0"/>
                                  <a:ea typeface="Cambria Math" panose="02040503050406030204" pitchFamily="18" charset="0"/>
                                </a:rPr>
                                <m:t>𝑟𝑎𝑡𝑒</m:t>
                              </m:r>
                            </m:sub>
                          </m:sSub>
                          <m:r>
                            <a:rPr lang="vi-VN" sz="2200" i="1">
                              <a:latin typeface="Cambria Math" panose="02040503050406030204" pitchFamily="18" charset="0"/>
                              <a:ea typeface="Cambria Math" panose="02040503050406030204" pitchFamily="18" charset="0"/>
                            </a:rPr>
                            <m:t>+</m:t>
                          </m:r>
                          <m:r>
                            <a:rPr lang="vi-VN" sz="2200" i="1">
                              <a:latin typeface="Cambria Math" panose="02040503050406030204" pitchFamily="18" charset="0"/>
                              <a:ea typeface="Cambria Math" panose="02040503050406030204" pitchFamily="18" charset="0"/>
                            </a:rPr>
                            <m:t>𝛽</m:t>
                          </m:r>
                          <m:r>
                            <a:rPr lang="vi-VN" sz="2200" i="1">
                              <a:latin typeface="Cambria Math" panose="02040503050406030204" pitchFamily="18" charset="0"/>
                              <a:ea typeface="Cambria Math" panose="02040503050406030204" pitchFamily="18" charset="0"/>
                            </a:rPr>
                            <m:t>∗ </m:t>
                          </m:r>
                          <m:r>
                            <a:rPr lang="vi-VN" sz="2200" i="1">
                              <a:latin typeface="Cambria Math" panose="02040503050406030204" pitchFamily="18" charset="0"/>
                              <a:ea typeface="Cambria Math" panose="02040503050406030204" pitchFamily="18" charset="0"/>
                            </a:rPr>
                            <m:t>𝑀</m:t>
                          </m:r>
                          <m:sSub>
                            <m:sSubPr>
                              <m:ctrlPr>
                                <a:rPr lang="vi-VN" sz="2200" i="1">
                                  <a:latin typeface="Cambria Math" panose="02040503050406030204" pitchFamily="18" charset="0"/>
                                  <a:ea typeface="Cambria Math" panose="02040503050406030204" pitchFamily="18" charset="0"/>
                                </a:rPr>
                              </m:ctrlPr>
                            </m:sSubPr>
                            <m:e>
                              <m:r>
                                <a:rPr lang="vi-VN" sz="2200" i="1">
                                  <a:latin typeface="Cambria Math" panose="02040503050406030204" pitchFamily="18" charset="0"/>
                                  <a:ea typeface="Cambria Math" panose="02040503050406030204" pitchFamily="18" charset="0"/>
                                </a:rPr>
                                <m:t>𝑆</m:t>
                              </m:r>
                            </m:e>
                            <m:sub>
                              <m:r>
                                <a:rPr lang="vi-VN" sz="2200" i="1">
                                  <a:latin typeface="Cambria Math" panose="02040503050406030204" pitchFamily="18" charset="0"/>
                                  <a:ea typeface="Cambria Math" panose="02040503050406030204" pitchFamily="18" charset="0"/>
                                </a:rPr>
                                <m:t>𝑙𝑖𝑘𝑒</m:t>
                              </m:r>
                            </m:sub>
                          </m:sSub>
                          <m:r>
                            <a:rPr lang="vi-VN" sz="2200" i="1">
                              <a:latin typeface="Cambria Math" panose="02040503050406030204" pitchFamily="18" charset="0"/>
                              <a:ea typeface="Cambria Math" panose="02040503050406030204" pitchFamily="18" charset="0"/>
                            </a:rPr>
                            <m:t>+µ∗ </m:t>
                          </m:r>
                          <m:r>
                            <a:rPr lang="vi-VN" sz="2200" i="1">
                              <a:latin typeface="Cambria Math" panose="02040503050406030204" pitchFamily="18" charset="0"/>
                              <a:ea typeface="Cambria Math" panose="02040503050406030204" pitchFamily="18" charset="0"/>
                            </a:rPr>
                            <m:t>𝑀</m:t>
                          </m:r>
                          <m:sSub>
                            <m:sSubPr>
                              <m:ctrlPr>
                                <a:rPr lang="vi-VN" sz="2200" i="1">
                                  <a:latin typeface="Cambria Math" panose="02040503050406030204" pitchFamily="18" charset="0"/>
                                  <a:ea typeface="Cambria Math" panose="02040503050406030204" pitchFamily="18" charset="0"/>
                                </a:rPr>
                              </m:ctrlPr>
                            </m:sSubPr>
                            <m:e>
                              <m:r>
                                <a:rPr lang="vi-VN" sz="2200" i="1">
                                  <a:latin typeface="Cambria Math" panose="02040503050406030204" pitchFamily="18" charset="0"/>
                                  <a:ea typeface="Cambria Math" panose="02040503050406030204" pitchFamily="18" charset="0"/>
                                </a:rPr>
                                <m:t>𝑆</m:t>
                              </m:r>
                            </m:e>
                            <m:sub>
                              <m:r>
                                <a:rPr lang="vi-VN" sz="2200" i="1">
                                  <a:latin typeface="Cambria Math" panose="02040503050406030204" pitchFamily="18" charset="0"/>
                                  <a:ea typeface="Cambria Math" panose="02040503050406030204" pitchFamily="18" charset="0"/>
                                </a:rPr>
                                <m:t>𝑠𝑒𝑎𝑟𝑐</m:t>
                              </m:r>
                              <m:r>
                                <a:rPr lang="vi-VN" sz="2200" i="1">
                                  <a:latin typeface="Cambria Math" panose="02040503050406030204" pitchFamily="18" charset="0"/>
                                  <a:ea typeface="Cambria Math" panose="02040503050406030204" pitchFamily="18" charset="0"/>
                                </a:rPr>
                                <m:t>h</m:t>
                              </m:r>
                            </m:sub>
                          </m:sSub>
                          <m:r>
                            <a:rPr lang="vi-VN" sz="2200" i="1">
                              <a:latin typeface="Cambria Math" panose="02040503050406030204" pitchFamily="18" charset="0"/>
                              <a:ea typeface="Cambria Math" panose="02040503050406030204" pitchFamily="18" charset="0"/>
                            </a:rPr>
                            <m:t>+£∗ </m:t>
                          </m:r>
                          <m:r>
                            <a:rPr lang="vi-VN" sz="2200" i="1">
                              <a:latin typeface="Cambria Math" panose="02040503050406030204" pitchFamily="18" charset="0"/>
                              <a:ea typeface="Cambria Math" panose="02040503050406030204" pitchFamily="18" charset="0"/>
                            </a:rPr>
                            <m:t>𝑀</m:t>
                          </m:r>
                          <m:sSub>
                            <m:sSubPr>
                              <m:ctrlPr>
                                <a:rPr lang="vi-VN" sz="2200" i="1">
                                  <a:latin typeface="Cambria Math" panose="02040503050406030204" pitchFamily="18" charset="0"/>
                                  <a:ea typeface="Cambria Math" panose="02040503050406030204" pitchFamily="18" charset="0"/>
                                </a:rPr>
                              </m:ctrlPr>
                            </m:sSubPr>
                            <m:e>
                              <m:r>
                                <a:rPr lang="vi-VN" sz="2200" i="1">
                                  <a:latin typeface="Cambria Math" panose="02040503050406030204" pitchFamily="18" charset="0"/>
                                  <a:ea typeface="Cambria Math" panose="02040503050406030204" pitchFamily="18" charset="0"/>
                                </a:rPr>
                                <m:t>𝑆</m:t>
                              </m:r>
                            </m:e>
                            <m:sub>
                              <m:r>
                                <a:rPr lang="vi-VN" sz="2200" i="1">
                                  <a:latin typeface="Cambria Math" panose="02040503050406030204" pitchFamily="18" charset="0"/>
                                  <a:ea typeface="Cambria Math" panose="02040503050406030204" pitchFamily="18" charset="0"/>
                                </a:rPr>
                                <m:t>𝑤𝑎𝑡𝑐</m:t>
                              </m:r>
                              <m:r>
                                <a:rPr lang="vi-VN" sz="2200" i="1">
                                  <a:latin typeface="Cambria Math" panose="02040503050406030204" pitchFamily="18" charset="0"/>
                                  <a:ea typeface="Cambria Math" panose="02040503050406030204" pitchFamily="18" charset="0"/>
                                </a:rPr>
                                <m:t>h</m:t>
                              </m:r>
                              <m:r>
                                <a:rPr lang="vi-VN" sz="2200" i="1">
                                  <a:latin typeface="Cambria Math" panose="02040503050406030204" pitchFamily="18" charset="0"/>
                                  <a:ea typeface="Cambria Math" panose="02040503050406030204" pitchFamily="18" charset="0"/>
                                </a:rPr>
                                <m:t>𝑡𝑖𝑚𝑒</m:t>
                              </m:r>
                            </m:sub>
                          </m:sSub>
                        </m:num>
                        <m:den>
                          <m:r>
                            <a:rPr lang="vi-VN" sz="2200" i="1">
                              <a:latin typeface="Cambria Math" panose="02040503050406030204" pitchFamily="18" charset="0"/>
                              <a:ea typeface="Cambria Math" panose="02040503050406030204" pitchFamily="18" charset="0"/>
                            </a:rPr>
                            <m:t>𝛼</m:t>
                          </m:r>
                          <m:r>
                            <a:rPr lang="vi-VN" sz="2200" i="1">
                              <a:latin typeface="Cambria Math" panose="02040503050406030204" pitchFamily="18" charset="0"/>
                              <a:ea typeface="Cambria Math" panose="02040503050406030204" pitchFamily="18" charset="0"/>
                            </a:rPr>
                            <m:t>+ </m:t>
                          </m:r>
                          <m:r>
                            <a:rPr lang="vi-VN" sz="2200" i="1">
                              <a:latin typeface="Cambria Math" panose="02040503050406030204" pitchFamily="18" charset="0"/>
                              <a:ea typeface="Cambria Math" panose="02040503050406030204" pitchFamily="18" charset="0"/>
                            </a:rPr>
                            <m:t>𝛽</m:t>
                          </m:r>
                          <m:r>
                            <a:rPr lang="vi-VN" sz="2200" i="1">
                              <a:latin typeface="Cambria Math" panose="02040503050406030204" pitchFamily="18" charset="0"/>
                              <a:ea typeface="Cambria Math" panose="02040503050406030204" pitchFamily="18" charset="0"/>
                            </a:rPr>
                            <m:t>+µ+ £</m:t>
                          </m:r>
                        </m:den>
                      </m:f>
                    </m:oMath>
                  </m:oMathPara>
                </a14:m>
                <a:endParaRPr lang="vi-VN" sz="2200">
                  <a:latin typeface="Cambria Math" panose="02040503050406030204" pitchFamily="18" charset="0"/>
                  <a:ea typeface="Cambria Math" panose="02040503050406030204" pitchFamily="18" charset="0"/>
                </a:endParaRPr>
              </a:p>
              <a:p>
                <a:endParaRPr lang="vi-VN"/>
              </a:p>
            </p:txBody>
          </p:sp>
        </mc:Choice>
        <mc:Fallback xmlns="">
          <p:sp>
            <p:nvSpPr>
              <p:cNvPr id="2" name="Hộp Văn bản 1">
                <a:extLst>
                  <a:ext uri="{FF2B5EF4-FFF2-40B4-BE49-F238E27FC236}">
                    <a16:creationId xmlns:a16="http://schemas.microsoft.com/office/drawing/2014/main" id="{9CC2BC8B-4E4F-46C8-BF01-C753FD9D1E34}"/>
                  </a:ext>
                </a:extLst>
              </p:cNvPr>
              <p:cNvSpPr txBox="1">
                <a:spLocks noRot="1" noChangeAspect="1" noMove="1" noResize="1" noEditPoints="1" noAdjustHandles="1" noChangeArrowheads="1" noChangeShapeType="1" noTextEdit="1"/>
              </p:cNvSpPr>
              <p:nvPr/>
            </p:nvSpPr>
            <p:spPr>
              <a:xfrm>
                <a:off x="1361563" y="917477"/>
                <a:ext cx="9434256" cy="1069267"/>
              </a:xfrm>
              <a:prstGeom prst="rect">
                <a:avLst/>
              </a:prstGeom>
              <a:blipFill>
                <a:blip r:embed="rId4"/>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1691995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2">
            <a:extLst>
              <a:ext uri="{FF2B5EF4-FFF2-40B4-BE49-F238E27FC236}">
                <a16:creationId xmlns:a16="http://schemas.microsoft.com/office/drawing/2014/main" id="{02A14D36-7849-44EA-BD30-93FA10B01C0B}"/>
              </a:ext>
            </a:extLst>
          </p:cNvPr>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Rectangle 93">
            <a:extLst>
              <a:ext uri="{FF2B5EF4-FFF2-40B4-BE49-F238E27FC236}">
                <a16:creationId xmlns:a16="http://schemas.microsoft.com/office/drawing/2014/main" id="{2DF05D97-D31E-43AA-B3E0-E046128DC2FA}"/>
              </a:ext>
            </a:extLst>
          </p:cNvPr>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94">
            <a:extLst>
              <a:ext uri="{FF2B5EF4-FFF2-40B4-BE49-F238E27FC236}">
                <a16:creationId xmlns:a16="http://schemas.microsoft.com/office/drawing/2014/main" id="{6712EE72-F367-423F-83A9-A3B534B19767}"/>
              </a:ext>
            </a:extLst>
          </p:cNvPr>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95">
            <a:extLst>
              <a:ext uri="{FF2B5EF4-FFF2-40B4-BE49-F238E27FC236}">
                <a16:creationId xmlns:a16="http://schemas.microsoft.com/office/drawing/2014/main" id="{E8C6A33F-39BB-4676-AD29-3C9795D71ED9}"/>
              </a:ext>
            </a:extLst>
          </p:cNvPr>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96">
            <a:extLst>
              <a:ext uri="{FF2B5EF4-FFF2-40B4-BE49-F238E27FC236}">
                <a16:creationId xmlns:a16="http://schemas.microsoft.com/office/drawing/2014/main" id="{F1AA0C0E-C31A-4E65-9D94-93A48062CD48}"/>
              </a:ext>
            </a:extLst>
          </p:cNvPr>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ounded Rectangle 15">
            <a:extLst>
              <a:ext uri="{FF2B5EF4-FFF2-40B4-BE49-F238E27FC236}">
                <a16:creationId xmlns:a16="http://schemas.microsoft.com/office/drawing/2014/main" id="{C3B62B09-CF9A-4D44-BA50-BC6DE613E943}"/>
              </a:ext>
            </a:extLst>
          </p:cNvPr>
          <p:cNvSpPr/>
          <p:nvPr/>
        </p:nvSpPr>
        <p:spPr>
          <a:xfrm>
            <a:off x="11714728" y="0"/>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25</a:t>
            </a:r>
            <a:endParaRPr lang="en-US" sz="1600" dirty="0">
              <a:solidFill>
                <a:schemeClr val="tx1"/>
              </a:solidFill>
            </a:endParaRPr>
          </a:p>
        </p:txBody>
      </p:sp>
      <p:sp>
        <p:nvSpPr>
          <p:cNvPr id="8" name="Hộp Văn bản 7">
            <a:extLst>
              <a:ext uri="{FF2B5EF4-FFF2-40B4-BE49-F238E27FC236}">
                <a16:creationId xmlns:a16="http://schemas.microsoft.com/office/drawing/2014/main" id="{D3A0E398-4614-4BF0-BF9A-A4F649B3477E}"/>
              </a:ext>
            </a:extLst>
          </p:cNvPr>
          <p:cNvSpPr txBox="1"/>
          <p:nvPr/>
        </p:nvSpPr>
        <p:spPr>
          <a:xfrm>
            <a:off x="1068367" y="6721"/>
            <a:ext cx="3394363" cy="461665"/>
          </a:xfrm>
          <a:prstGeom prst="rect">
            <a:avLst/>
          </a:prstGeom>
          <a:noFill/>
        </p:spPr>
        <p:txBody>
          <a:bodyPr wrap="square" rtlCol="0">
            <a:spAutoFit/>
          </a:bodyPr>
          <a:lstStyle/>
          <a:p>
            <a:r>
              <a:rPr lang="vi-VN" sz="2400" b="1" dirty="0">
                <a:latin typeface="Calibri" pitchFamily="34" charset="0"/>
                <a:cs typeface="Calibri" pitchFamily="34" charset="0"/>
              </a:rPr>
              <a:t>Xây dựng công cụ gợi ý</a:t>
            </a:r>
          </a:p>
        </p:txBody>
      </p:sp>
      <p:sp>
        <p:nvSpPr>
          <p:cNvPr id="9" name="Hộp Văn bản 8">
            <a:extLst>
              <a:ext uri="{FF2B5EF4-FFF2-40B4-BE49-F238E27FC236}">
                <a16:creationId xmlns:a16="http://schemas.microsoft.com/office/drawing/2014/main" id="{417A7934-F453-496C-BDA7-D90E707A30AC}"/>
              </a:ext>
            </a:extLst>
          </p:cNvPr>
          <p:cNvSpPr txBox="1"/>
          <p:nvPr/>
        </p:nvSpPr>
        <p:spPr>
          <a:xfrm>
            <a:off x="1039839" y="706054"/>
            <a:ext cx="4137814" cy="430887"/>
          </a:xfrm>
          <a:prstGeom prst="rect">
            <a:avLst/>
          </a:prstGeom>
          <a:noFill/>
        </p:spPr>
        <p:txBody>
          <a:bodyPr wrap="square" rtlCol="0">
            <a:spAutoFit/>
          </a:bodyPr>
          <a:lstStyle/>
          <a:p>
            <a:r>
              <a:rPr lang="en-US" i="1"/>
              <a:t> </a:t>
            </a:r>
            <a:r>
              <a:rPr lang="en-US" sz="2200" i="1"/>
              <a:t>Dự đoán đánh giá cho ng</a:t>
            </a:r>
            <a:r>
              <a:rPr lang="vi-VN" sz="2200" i="1">
                <a:latin typeface="Calibri" panose="020F0502020204030204" pitchFamily="34" charset="0"/>
                <a:cs typeface="Calibri" panose="020F0502020204030204" pitchFamily="34" charset="0"/>
              </a:rPr>
              <a:t>ười dùng</a:t>
            </a:r>
          </a:p>
        </p:txBody>
      </p:sp>
      <mc:AlternateContent xmlns:mc="http://schemas.openxmlformats.org/markup-compatibility/2006">
        <mc:Choice xmlns:a14="http://schemas.microsoft.com/office/drawing/2010/main" Requires="a14">
          <p:sp>
            <p:nvSpPr>
              <p:cNvPr id="15" name="Hộp Văn bản 14">
                <a:extLst>
                  <a:ext uri="{FF2B5EF4-FFF2-40B4-BE49-F238E27FC236}">
                    <a16:creationId xmlns:a16="http://schemas.microsoft.com/office/drawing/2014/main" id="{B5CB5FCF-F54B-46A7-B28A-B784738A8506}"/>
                  </a:ext>
                </a:extLst>
              </p:cNvPr>
              <p:cNvSpPr txBox="1"/>
              <p:nvPr/>
            </p:nvSpPr>
            <p:spPr>
              <a:xfrm>
                <a:off x="3674503" y="1352239"/>
                <a:ext cx="3788182" cy="11741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sz="2400" i="1" smtClean="0">
                              <a:latin typeface="Cambria Math" panose="02040503050406030204" pitchFamily="18" charset="0"/>
                            </a:rPr>
                          </m:ctrlPr>
                        </m:sSubPr>
                        <m:e>
                          <m:r>
                            <m:rPr>
                              <m:sty m:val="p"/>
                            </m:rPr>
                            <a:rPr lang="vi-VN" sz="2400">
                              <a:latin typeface="Cambria Math" panose="02040503050406030204" pitchFamily="18" charset="0"/>
                            </a:rPr>
                            <m:t>P</m:t>
                          </m:r>
                        </m:e>
                        <m:sub>
                          <m:r>
                            <m:rPr>
                              <m:sty m:val="p"/>
                            </m:rPr>
                            <a:rPr lang="vi-VN" sz="2400">
                              <a:latin typeface="Cambria Math" panose="02040503050406030204" pitchFamily="18" charset="0"/>
                            </a:rPr>
                            <m:t>u</m:t>
                          </m:r>
                          <m:r>
                            <a:rPr lang="vi-VN" sz="2400" b="0" i="0" smtClean="0">
                              <a:latin typeface="Cambria Math" panose="02040503050406030204" pitchFamily="18" charset="0"/>
                            </a:rPr>
                            <m:t>,</m:t>
                          </m:r>
                          <m:r>
                            <m:rPr>
                              <m:sty m:val="p"/>
                            </m:rPr>
                            <a:rPr lang="vi-VN" sz="2400">
                              <a:latin typeface="Cambria Math" panose="02040503050406030204" pitchFamily="18" charset="0"/>
                            </a:rPr>
                            <m:t>i</m:t>
                          </m:r>
                        </m:sub>
                      </m:sSub>
                      <m:r>
                        <a:rPr lang="vi-VN" sz="2400">
                          <a:latin typeface="Cambria Math" panose="02040503050406030204" pitchFamily="18" charset="0"/>
                        </a:rPr>
                        <m:t>= </m:t>
                      </m:r>
                      <m:f>
                        <m:fPr>
                          <m:ctrlPr>
                            <a:rPr lang="vi-VN" sz="2400" i="1">
                              <a:latin typeface="Cambria Math" panose="02040503050406030204" pitchFamily="18" charset="0"/>
                            </a:rPr>
                          </m:ctrlPr>
                        </m:fPr>
                        <m:num>
                          <m:nary>
                            <m:naryPr>
                              <m:chr m:val="∑"/>
                              <m:limLoc m:val="subSup"/>
                              <m:supHide m:val="on"/>
                              <m:ctrlPr>
                                <a:rPr lang="vi-VN" sz="2400" i="1">
                                  <a:latin typeface="Cambria Math" panose="02040503050406030204" pitchFamily="18" charset="0"/>
                                </a:rPr>
                              </m:ctrlPr>
                            </m:naryPr>
                            <m:sub>
                              <m:r>
                                <m:rPr>
                                  <m:sty m:val="p"/>
                                </m:rPr>
                                <a:rPr lang="vi-VN" sz="2400">
                                  <a:latin typeface="Cambria Math" panose="02040503050406030204" pitchFamily="18" charset="0"/>
                                </a:rPr>
                                <m:t>n</m:t>
                              </m:r>
                              <m:r>
                                <a:rPr lang="vi-VN" sz="2400">
                                  <a:latin typeface="Cambria Math" panose="02040503050406030204" pitchFamily="18" charset="0"/>
                                </a:rPr>
                                <m:t>∈</m:t>
                              </m:r>
                              <m:r>
                                <m:rPr>
                                  <m:sty m:val="p"/>
                                </m:rPr>
                                <a:rPr lang="vi-VN" sz="2400">
                                  <a:latin typeface="Cambria Math" panose="02040503050406030204" pitchFamily="18" charset="0"/>
                                </a:rPr>
                                <m:t>N</m:t>
                              </m:r>
                            </m:sub>
                            <m:sup/>
                            <m:e>
                              <m:sSub>
                                <m:sSubPr>
                                  <m:ctrlPr>
                                    <a:rPr lang="vi-VN" sz="2400" i="1">
                                      <a:latin typeface="Cambria Math" panose="02040503050406030204" pitchFamily="18" charset="0"/>
                                    </a:rPr>
                                  </m:ctrlPr>
                                </m:sSubPr>
                                <m:e>
                                  <m:r>
                                    <m:rPr>
                                      <m:sty m:val="p"/>
                                    </m:rPr>
                                    <a:rPr lang="vi-VN" sz="2400">
                                      <a:latin typeface="Cambria Math" panose="02040503050406030204" pitchFamily="18" charset="0"/>
                                    </a:rPr>
                                    <m:t>r</m:t>
                                  </m:r>
                                </m:e>
                                <m:sub>
                                  <m:r>
                                    <m:rPr>
                                      <m:sty m:val="p"/>
                                    </m:rPr>
                                    <a:rPr lang="vi-VN" sz="2400">
                                      <a:latin typeface="Cambria Math" panose="02040503050406030204" pitchFamily="18" charset="0"/>
                                    </a:rPr>
                                    <m:t>u</m:t>
                                  </m:r>
                                  <m:r>
                                    <a:rPr lang="vi-VN" sz="2400" b="0" i="0" smtClean="0">
                                      <a:latin typeface="Cambria Math" panose="02040503050406030204" pitchFamily="18" charset="0"/>
                                    </a:rPr>
                                    <m:t>,</m:t>
                                  </m:r>
                                  <m:r>
                                    <m:rPr>
                                      <m:sty m:val="p"/>
                                    </m:rPr>
                                    <a:rPr lang="vi-VN" sz="2400">
                                      <a:latin typeface="Cambria Math" panose="02040503050406030204" pitchFamily="18" charset="0"/>
                                    </a:rPr>
                                    <m:t>n</m:t>
                                  </m:r>
                                </m:sub>
                              </m:sSub>
                              <m:r>
                                <a:rPr lang="vi-VN" sz="2400">
                                  <a:latin typeface="Cambria Math" panose="02040503050406030204" pitchFamily="18" charset="0"/>
                                </a:rPr>
                                <m:t> </m:t>
                              </m:r>
                            </m:e>
                          </m:nary>
                          <m:r>
                            <a:rPr lang="vi-VN" sz="2400" i="1">
                              <a:latin typeface="Cambria Math" panose="02040503050406030204" pitchFamily="18" charset="0"/>
                            </a:rPr>
                            <m:t>∗</m:t>
                          </m:r>
                          <m:r>
                            <a:rPr lang="vi-VN" sz="2400">
                              <a:latin typeface="Cambria Math" panose="02040503050406030204" pitchFamily="18" charset="0"/>
                            </a:rPr>
                            <m:t> </m:t>
                          </m:r>
                          <m:sSub>
                            <m:sSubPr>
                              <m:ctrlPr>
                                <a:rPr lang="vi-VN" sz="2400" i="1">
                                  <a:latin typeface="Cambria Math" panose="02040503050406030204" pitchFamily="18" charset="0"/>
                                </a:rPr>
                              </m:ctrlPr>
                            </m:sSubPr>
                            <m:e>
                              <m:r>
                                <m:rPr>
                                  <m:sty m:val="p"/>
                                </m:rPr>
                                <a:rPr lang="vi-VN" sz="2400">
                                  <a:latin typeface="Cambria Math" panose="02040503050406030204" pitchFamily="18" charset="0"/>
                                </a:rPr>
                                <m:t>w</m:t>
                              </m:r>
                            </m:e>
                            <m:sub>
                              <m:r>
                                <m:rPr>
                                  <m:sty m:val="p"/>
                                </m:rPr>
                                <a:rPr lang="vi-VN" sz="2400">
                                  <a:latin typeface="Cambria Math" panose="02040503050406030204" pitchFamily="18" charset="0"/>
                                </a:rPr>
                                <m:t>i</m:t>
                              </m:r>
                              <m:r>
                                <a:rPr lang="vi-VN" sz="2400" b="0" i="0" smtClean="0">
                                  <a:latin typeface="Cambria Math" panose="02040503050406030204" pitchFamily="18" charset="0"/>
                                </a:rPr>
                                <m:t>,</m:t>
                              </m:r>
                              <m:r>
                                <m:rPr>
                                  <m:sty m:val="p"/>
                                </m:rPr>
                                <a:rPr lang="vi-VN" sz="2400">
                                  <a:latin typeface="Cambria Math" panose="02040503050406030204" pitchFamily="18" charset="0"/>
                                </a:rPr>
                                <m:t>n</m:t>
                              </m:r>
                            </m:sub>
                          </m:sSub>
                        </m:num>
                        <m:den>
                          <m:nary>
                            <m:naryPr>
                              <m:chr m:val="∑"/>
                              <m:limLoc m:val="subSup"/>
                              <m:supHide m:val="on"/>
                              <m:ctrlPr>
                                <a:rPr lang="vi-VN" sz="2400" i="1">
                                  <a:latin typeface="Cambria Math" panose="02040503050406030204" pitchFamily="18" charset="0"/>
                                </a:rPr>
                              </m:ctrlPr>
                            </m:naryPr>
                            <m:sub>
                              <m:r>
                                <m:rPr>
                                  <m:sty m:val="p"/>
                                </m:rPr>
                                <a:rPr lang="vi-VN" sz="2400">
                                  <a:latin typeface="Cambria Math" panose="02040503050406030204" pitchFamily="18" charset="0"/>
                                </a:rPr>
                                <m:t>n</m:t>
                              </m:r>
                              <m:r>
                                <a:rPr lang="vi-VN" sz="2400">
                                  <a:latin typeface="Cambria Math" panose="02040503050406030204" pitchFamily="18" charset="0"/>
                                </a:rPr>
                                <m:t>∈</m:t>
                              </m:r>
                              <m:r>
                                <m:rPr>
                                  <m:sty m:val="p"/>
                                </m:rPr>
                                <a:rPr lang="vi-VN" sz="2400">
                                  <a:latin typeface="Cambria Math" panose="02040503050406030204" pitchFamily="18" charset="0"/>
                                </a:rPr>
                                <m:t>N</m:t>
                              </m:r>
                            </m:sub>
                            <m:sup/>
                            <m:e>
                              <m:r>
                                <a:rPr lang="vi-VN" sz="2400">
                                  <a:latin typeface="Cambria Math" panose="02040503050406030204" pitchFamily="18" charset="0"/>
                                </a:rPr>
                                <m:t>|</m:t>
                              </m:r>
                              <m:sSub>
                                <m:sSubPr>
                                  <m:ctrlPr>
                                    <a:rPr lang="vi-VN" sz="2400" i="1">
                                      <a:latin typeface="Cambria Math" panose="02040503050406030204" pitchFamily="18" charset="0"/>
                                    </a:rPr>
                                  </m:ctrlPr>
                                </m:sSubPr>
                                <m:e>
                                  <m:r>
                                    <m:rPr>
                                      <m:sty m:val="p"/>
                                    </m:rPr>
                                    <a:rPr lang="vi-VN" sz="2400">
                                      <a:latin typeface="Cambria Math" panose="02040503050406030204" pitchFamily="18" charset="0"/>
                                    </a:rPr>
                                    <m:t>w</m:t>
                                  </m:r>
                                </m:e>
                                <m:sub>
                                  <m:r>
                                    <m:rPr>
                                      <m:sty m:val="p"/>
                                    </m:rPr>
                                    <a:rPr lang="vi-VN" sz="2400">
                                      <a:latin typeface="Cambria Math" panose="02040503050406030204" pitchFamily="18" charset="0"/>
                                    </a:rPr>
                                    <m:t>i</m:t>
                                  </m:r>
                                  <m:r>
                                    <a:rPr lang="vi-VN" sz="2400" b="0" i="0" smtClean="0">
                                      <a:latin typeface="Cambria Math" panose="02040503050406030204" pitchFamily="18" charset="0"/>
                                    </a:rPr>
                                    <m:t>,</m:t>
                                  </m:r>
                                  <m:r>
                                    <m:rPr>
                                      <m:sty m:val="p"/>
                                    </m:rPr>
                                    <a:rPr lang="vi-VN" sz="2400">
                                      <a:latin typeface="Cambria Math" panose="02040503050406030204" pitchFamily="18" charset="0"/>
                                    </a:rPr>
                                    <m:t>n</m:t>
                                  </m:r>
                                </m:sub>
                              </m:sSub>
                              <m:r>
                                <a:rPr lang="vi-VN" sz="2400">
                                  <a:latin typeface="Cambria Math" panose="02040503050406030204" pitchFamily="18" charset="0"/>
                                </a:rPr>
                                <m:t>|</m:t>
                              </m:r>
                            </m:e>
                          </m:nary>
                        </m:den>
                      </m:f>
                    </m:oMath>
                  </m:oMathPara>
                </a14:m>
                <a:endParaRPr lang="vi-VN" sz="2400"/>
              </a:p>
              <a:p>
                <a:endParaRPr lang="vi-VN"/>
              </a:p>
            </p:txBody>
          </p:sp>
        </mc:Choice>
        <mc:Fallback>
          <p:sp>
            <p:nvSpPr>
              <p:cNvPr id="15" name="Hộp Văn bản 14">
                <a:extLst>
                  <a:ext uri="{FF2B5EF4-FFF2-40B4-BE49-F238E27FC236}">
                    <a16:creationId xmlns:a16="http://schemas.microsoft.com/office/drawing/2014/main" id="{B5CB5FCF-F54B-46A7-B28A-B784738A8506}"/>
                  </a:ext>
                </a:extLst>
              </p:cNvPr>
              <p:cNvSpPr txBox="1">
                <a:spLocks noRot="1" noChangeAspect="1" noMove="1" noResize="1" noEditPoints="1" noAdjustHandles="1" noChangeArrowheads="1" noChangeShapeType="1" noTextEdit="1"/>
              </p:cNvSpPr>
              <p:nvPr/>
            </p:nvSpPr>
            <p:spPr>
              <a:xfrm>
                <a:off x="3674503" y="1352239"/>
                <a:ext cx="3788182" cy="1174104"/>
              </a:xfrm>
              <a:prstGeom prst="rect">
                <a:avLst/>
              </a:prstGeom>
              <a:blipFill>
                <a:blip r:embed="rId2"/>
                <a:stretch>
                  <a:fillRect/>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12" name="Hộp Văn bản 11">
                <a:extLst>
                  <a:ext uri="{FF2B5EF4-FFF2-40B4-BE49-F238E27FC236}">
                    <a16:creationId xmlns:a16="http://schemas.microsoft.com/office/drawing/2014/main" id="{2A15A65A-8261-49AB-8FE2-2232CA389368}"/>
                  </a:ext>
                </a:extLst>
              </p:cNvPr>
              <p:cNvSpPr txBox="1"/>
              <p:nvPr/>
            </p:nvSpPr>
            <p:spPr>
              <a:xfrm>
                <a:off x="1068367" y="2818698"/>
                <a:ext cx="8208684" cy="2798330"/>
              </a:xfrm>
              <a:prstGeom prst="rect">
                <a:avLst/>
              </a:prstGeom>
              <a:noFill/>
            </p:spPr>
            <p:txBody>
              <a:bodyPr wrap="square" rtlCol="0">
                <a:spAutoFit/>
              </a:bodyPr>
              <a:lstStyle/>
              <a:p>
                <a:pPr marL="285750" indent="-285750">
                  <a:lnSpc>
                    <a:spcPct val="200000"/>
                  </a:lnSpc>
                  <a:buFontTx/>
                  <a:buChar char="-"/>
                </a:pPr>
                <a14:m>
                  <m:oMath xmlns:m="http://schemas.openxmlformats.org/officeDocument/2006/math">
                    <m:sSub>
                      <m:sSubPr>
                        <m:ctrlPr>
                          <a:rPr lang="vi-VN" sz="2200" i="1">
                            <a:latin typeface="Cambria Math" panose="02040503050406030204" pitchFamily="18" charset="0"/>
                            <a:ea typeface="Cambria Math" panose="02040503050406030204" pitchFamily="18" charset="0"/>
                          </a:rPr>
                        </m:ctrlPr>
                      </m:sSubPr>
                      <m:e>
                        <m:r>
                          <m:rPr>
                            <m:sty m:val="p"/>
                          </m:rPr>
                          <a:rPr lang="vi-VN" sz="2200">
                            <a:latin typeface="Cambria Math" panose="02040503050406030204" pitchFamily="18" charset="0"/>
                            <a:ea typeface="Cambria Math" panose="02040503050406030204" pitchFamily="18" charset="0"/>
                          </a:rPr>
                          <m:t>P</m:t>
                        </m:r>
                      </m:e>
                      <m:sub>
                        <m:r>
                          <m:rPr>
                            <m:sty m:val="p"/>
                          </m:rPr>
                          <a:rPr lang="vi-VN" sz="2200">
                            <a:latin typeface="Cambria Math" panose="02040503050406030204" pitchFamily="18" charset="0"/>
                            <a:ea typeface="Cambria Math" panose="02040503050406030204" pitchFamily="18" charset="0"/>
                          </a:rPr>
                          <m:t>u</m:t>
                        </m:r>
                        <m:r>
                          <a:rPr lang="vi-VN" sz="2200">
                            <a:latin typeface="Cambria Math" panose="02040503050406030204" pitchFamily="18" charset="0"/>
                            <a:ea typeface="Cambria Math" panose="02040503050406030204" pitchFamily="18" charset="0"/>
                          </a:rPr>
                          <m:t>,</m:t>
                        </m:r>
                        <m:r>
                          <m:rPr>
                            <m:sty m:val="p"/>
                          </m:rPr>
                          <a:rPr lang="vi-VN" sz="2200">
                            <a:latin typeface="Cambria Math" panose="02040503050406030204" pitchFamily="18" charset="0"/>
                            <a:ea typeface="Cambria Math" panose="02040503050406030204" pitchFamily="18" charset="0"/>
                          </a:rPr>
                          <m:t>i</m:t>
                        </m:r>
                      </m:sub>
                    </m:sSub>
                  </m:oMath>
                </a14:m>
                <a:r>
                  <a:rPr lang="vi-VN" sz="2200">
                    <a:latin typeface="Calibri" panose="020F0502020204030204" pitchFamily="34" charset="0"/>
                    <a:cs typeface="Calibri" panose="020F0502020204030204" pitchFamily="34" charset="0"/>
                  </a:rPr>
                  <a:t> là dự đoán đánh giá của người dùng u cho món ăn i</a:t>
                </a:r>
              </a:p>
              <a:p>
                <a:pPr marL="285750" indent="-285750">
                  <a:lnSpc>
                    <a:spcPct val="200000"/>
                  </a:lnSpc>
                  <a:buFontTx/>
                  <a:buChar char="-"/>
                </a:pPr>
                <a:r>
                  <a:rPr lang="vi-VN" sz="2200">
                    <a:latin typeface="Calibri" panose="020F0502020204030204" pitchFamily="34" charset="0"/>
                    <a:cs typeface="Calibri" panose="020F0502020204030204" pitchFamily="34" charset="0"/>
                  </a:rPr>
                  <a:t>N là tập các món ăn có độ tương tự cao nhất với món ăn i</a:t>
                </a:r>
              </a:p>
              <a:p>
                <a:pPr marL="285750" indent="-285750">
                  <a:lnSpc>
                    <a:spcPct val="200000"/>
                  </a:lnSpc>
                  <a:buFontTx/>
                  <a:buChar char="-"/>
                </a:pPr>
                <a14:m>
                  <m:oMath xmlns:m="http://schemas.openxmlformats.org/officeDocument/2006/math">
                    <m:sSub>
                      <m:sSubPr>
                        <m:ctrlPr>
                          <a:rPr lang="vi-VN" sz="2200" i="1">
                            <a:latin typeface="Cambria Math" panose="02040503050406030204" pitchFamily="18" charset="0"/>
                            <a:ea typeface="Cambria Math" panose="02040503050406030204" pitchFamily="18" charset="0"/>
                          </a:rPr>
                        </m:ctrlPr>
                      </m:sSubPr>
                      <m:e>
                        <m:r>
                          <m:rPr>
                            <m:sty m:val="p"/>
                          </m:rPr>
                          <a:rPr lang="vi-VN" sz="2200">
                            <a:latin typeface="Cambria Math" panose="02040503050406030204" pitchFamily="18" charset="0"/>
                            <a:ea typeface="Cambria Math" panose="02040503050406030204" pitchFamily="18" charset="0"/>
                          </a:rPr>
                          <m:t>r</m:t>
                        </m:r>
                      </m:e>
                      <m:sub>
                        <m:r>
                          <m:rPr>
                            <m:sty m:val="p"/>
                          </m:rPr>
                          <a:rPr lang="vi-VN" sz="2200">
                            <a:latin typeface="Cambria Math" panose="02040503050406030204" pitchFamily="18" charset="0"/>
                            <a:ea typeface="Cambria Math" panose="02040503050406030204" pitchFamily="18" charset="0"/>
                          </a:rPr>
                          <m:t>u</m:t>
                        </m:r>
                        <m:r>
                          <a:rPr lang="vi-VN" sz="2200">
                            <a:latin typeface="Cambria Math" panose="02040503050406030204" pitchFamily="18" charset="0"/>
                            <a:ea typeface="Cambria Math" panose="02040503050406030204" pitchFamily="18" charset="0"/>
                          </a:rPr>
                          <m:t>,</m:t>
                        </m:r>
                        <m:r>
                          <m:rPr>
                            <m:sty m:val="p"/>
                          </m:rPr>
                          <a:rPr lang="vi-VN" sz="2200">
                            <a:latin typeface="Cambria Math" panose="02040503050406030204" pitchFamily="18" charset="0"/>
                            <a:ea typeface="Cambria Math" panose="02040503050406030204" pitchFamily="18" charset="0"/>
                          </a:rPr>
                          <m:t>n</m:t>
                        </m:r>
                      </m:sub>
                    </m:sSub>
                  </m:oMath>
                </a14:m>
                <a:r>
                  <a:rPr lang="vi-VN" sz="2200">
                    <a:latin typeface="Calibri" panose="020F0502020204030204" pitchFamily="34" charset="0"/>
                    <a:cs typeface="Calibri" panose="020F0502020204030204" pitchFamily="34" charset="0"/>
                  </a:rPr>
                  <a:t> là đánh giá của người dùng u cho món ăn n</a:t>
                </a:r>
              </a:p>
              <a:p>
                <a:pPr marL="285750" indent="-285750">
                  <a:lnSpc>
                    <a:spcPct val="200000"/>
                  </a:lnSpc>
                  <a:buFontTx/>
                  <a:buChar char="-"/>
                </a:pPr>
                <a14:m>
                  <m:oMath xmlns:m="http://schemas.openxmlformats.org/officeDocument/2006/math">
                    <m:sSub>
                      <m:sSubPr>
                        <m:ctrlPr>
                          <a:rPr lang="vi-VN" sz="2200" i="1">
                            <a:latin typeface="Cambria Math" panose="02040503050406030204" pitchFamily="18" charset="0"/>
                            <a:ea typeface="Cambria Math" panose="02040503050406030204" pitchFamily="18" charset="0"/>
                          </a:rPr>
                        </m:ctrlPr>
                      </m:sSubPr>
                      <m:e>
                        <m:r>
                          <m:rPr>
                            <m:sty m:val="p"/>
                          </m:rPr>
                          <a:rPr lang="vi-VN" sz="2200">
                            <a:latin typeface="Cambria Math" panose="02040503050406030204" pitchFamily="18" charset="0"/>
                            <a:ea typeface="Cambria Math" panose="02040503050406030204" pitchFamily="18" charset="0"/>
                          </a:rPr>
                          <m:t>w</m:t>
                        </m:r>
                      </m:e>
                      <m:sub>
                        <m:r>
                          <m:rPr>
                            <m:sty m:val="p"/>
                          </m:rPr>
                          <a:rPr lang="vi-VN" sz="2200">
                            <a:latin typeface="Cambria Math" panose="02040503050406030204" pitchFamily="18" charset="0"/>
                            <a:ea typeface="Cambria Math" panose="02040503050406030204" pitchFamily="18" charset="0"/>
                          </a:rPr>
                          <m:t>i</m:t>
                        </m:r>
                        <m:r>
                          <a:rPr lang="vi-VN" sz="2200">
                            <a:latin typeface="Cambria Math" panose="02040503050406030204" pitchFamily="18" charset="0"/>
                            <a:ea typeface="Cambria Math" panose="02040503050406030204" pitchFamily="18" charset="0"/>
                          </a:rPr>
                          <m:t>,</m:t>
                        </m:r>
                        <m:r>
                          <m:rPr>
                            <m:sty m:val="p"/>
                          </m:rPr>
                          <a:rPr lang="vi-VN" sz="2200">
                            <a:latin typeface="Cambria Math" panose="02040503050406030204" pitchFamily="18" charset="0"/>
                            <a:ea typeface="Cambria Math" panose="02040503050406030204" pitchFamily="18" charset="0"/>
                          </a:rPr>
                          <m:t>n</m:t>
                        </m:r>
                      </m:sub>
                    </m:sSub>
                  </m:oMath>
                </a14:m>
                <a:r>
                  <a:rPr lang="vi-VN" sz="2200">
                    <a:latin typeface="Calibri" panose="020F0502020204030204" pitchFamily="34" charset="0"/>
                    <a:cs typeface="Calibri" panose="020F0502020204030204" pitchFamily="34" charset="0"/>
                  </a:rPr>
                  <a:t> là giá trị độ tương tự của món ăn i và món ăn n</a:t>
                </a:r>
              </a:p>
            </p:txBody>
          </p:sp>
        </mc:Choice>
        <mc:Fallback>
          <p:sp>
            <p:nvSpPr>
              <p:cNvPr id="12" name="Hộp Văn bản 11">
                <a:extLst>
                  <a:ext uri="{FF2B5EF4-FFF2-40B4-BE49-F238E27FC236}">
                    <a16:creationId xmlns:a16="http://schemas.microsoft.com/office/drawing/2014/main" id="{2A15A65A-8261-49AB-8FE2-2232CA389368}"/>
                  </a:ext>
                </a:extLst>
              </p:cNvPr>
              <p:cNvSpPr txBox="1">
                <a:spLocks noRot="1" noChangeAspect="1" noMove="1" noResize="1" noEditPoints="1" noAdjustHandles="1" noChangeArrowheads="1" noChangeShapeType="1" noTextEdit="1"/>
              </p:cNvSpPr>
              <p:nvPr/>
            </p:nvSpPr>
            <p:spPr>
              <a:xfrm>
                <a:off x="1068367" y="2818698"/>
                <a:ext cx="8208684" cy="2798330"/>
              </a:xfrm>
              <a:prstGeom prst="rect">
                <a:avLst/>
              </a:prstGeom>
              <a:blipFill>
                <a:blip r:embed="rId3"/>
                <a:stretch>
                  <a:fillRect l="-965" b="-3268"/>
                </a:stretch>
              </a:blipFill>
            </p:spPr>
            <p:txBody>
              <a:bodyPr/>
              <a:lstStyle/>
              <a:p>
                <a:r>
                  <a:rPr lang="vi-VN">
                    <a:noFill/>
                  </a:rPr>
                  <a:t> </a:t>
                </a:r>
              </a:p>
            </p:txBody>
          </p:sp>
        </mc:Fallback>
      </mc:AlternateContent>
    </p:spTree>
    <p:extLst>
      <p:ext uri="{BB962C8B-B14F-4D97-AF65-F5344CB8AC3E}">
        <p14:creationId xmlns:p14="http://schemas.microsoft.com/office/powerpoint/2010/main" val="983384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2">
            <a:extLst>
              <a:ext uri="{FF2B5EF4-FFF2-40B4-BE49-F238E27FC236}">
                <a16:creationId xmlns:a16="http://schemas.microsoft.com/office/drawing/2014/main" id="{90D141FB-3D60-485D-A2DB-FA1A930BF512}"/>
              </a:ext>
            </a:extLst>
          </p:cNvPr>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93">
            <a:extLst>
              <a:ext uri="{FF2B5EF4-FFF2-40B4-BE49-F238E27FC236}">
                <a16:creationId xmlns:a16="http://schemas.microsoft.com/office/drawing/2014/main" id="{D980EB50-B0BF-4233-AB6F-307843812E7B}"/>
              </a:ext>
            </a:extLst>
          </p:cNvPr>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94">
            <a:extLst>
              <a:ext uri="{FF2B5EF4-FFF2-40B4-BE49-F238E27FC236}">
                <a16:creationId xmlns:a16="http://schemas.microsoft.com/office/drawing/2014/main" id="{F84ADA77-8F78-4B0F-BBEC-02CB40BED0AF}"/>
              </a:ext>
            </a:extLst>
          </p:cNvPr>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96">
            <a:extLst>
              <a:ext uri="{FF2B5EF4-FFF2-40B4-BE49-F238E27FC236}">
                <a16:creationId xmlns:a16="http://schemas.microsoft.com/office/drawing/2014/main" id="{14B059AD-2C50-4A00-A672-984869F4A333}"/>
              </a:ext>
            </a:extLst>
          </p:cNvPr>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Content Placeholder 2">
            <a:extLst>
              <a:ext uri="{FF2B5EF4-FFF2-40B4-BE49-F238E27FC236}">
                <a16:creationId xmlns:a16="http://schemas.microsoft.com/office/drawing/2014/main" id="{B45F7BCC-B08B-4779-82DA-C6C0308543D4}"/>
              </a:ext>
            </a:extLst>
          </p:cNvPr>
          <p:cNvSpPr txBox="1">
            <a:spLocks/>
          </p:cNvSpPr>
          <p:nvPr/>
        </p:nvSpPr>
        <p:spPr>
          <a:xfrm>
            <a:off x="1496338" y="2220443"/>
            <a:ext cx="10008724" cy="8817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4800" b="1" dirty="0">
                <a:cs typeface="Times New Roman" panose="02020603050405020304" pitchFamily="18" charset="0"/>
              </a:rPr>
              <a:t>4. </a:t>
            </a:r>
            <a:r>
              <a:rPr lang="en-US" sz="4800" b="1" dirty="0" err="1">
                <a:cs typeface="Times New Roman" panose="02020603050405020304" pitchFamily="18" charset="0"/>
              </a:rPr>
              <a:t>Phát</a:t>
            </a:r>
            <a:r>
              <a:rPr lang="en-US" sz="4800" b="1" dirty="0">
                <a:cs typeface="Times New Roman" panose="02020603050405020304" pitchFamily="18" charset="0"/>
              </a:rPr>
              <a:t> </a:t>
            </a:r>
            <a:r>
              <a:rPr lang="en-US" sz="4800" b="1" dirty="0" err="1">
                <a:cs typeface="Times New Roman" panose="02020603050405020304" pitchFamily="18" charset="0"/>
              </a:rPr>
              <a:t>triển</a:t>
            </a:r>
            <a:r>
              <a:rPr lang="en-US" sz="4800" b="1" dirty="0">
                <a:cs typeface="Times New Roman" panose="02020603050405020304" pitchFamily="18" charset="0"/>
              </a:rPr>
              <a:t> </a:t>
            </a:r>
            <a:r>
              <a:rPr lang="en-US" sz="4800" b="1" dirty="0" err="1">
                <a:cs typeface="Times New Roman" panose="02020603050405020304" pitchFamily="18" charset="0"/>
              </a:rPr>
              <a:t>và</a:t>
            </a:r>
            <a:r>
              <a:rPr lang="en-US" sz="4800" b="1" dirty="0">
                <a:cs typeface="Times New Roman" panose="02020603050405020304" pitchFamily="18" charset="0"/>
              </a:rPr>
              <a:t> </a:t>
            </a:r>
            <a:r>
              <a:rPr lang="en-US" sz="4800" b="1" dirty="0" err="1">
                <a:cs typeface="Times New Roman" panose="02020603050405020304" pitchFamily="18" charset="0"/>
              </a:rPr>
              <a:t>thử</a:t>
            </a:r>
            <a:r>
              <a:rPr lang="en-US" sz="4800" b="1" dirty="0">
                <a:cs typeface="Times New Roman" panose="02020603050405020304" pitchFamily="18" charset="0"/>
              </a:rPr>
              <a:t> </a:t>
            </a:r>
            <a:r>
              <a:rPr lang="en-US" sz="4800" b="1" dirty="0" err="1">
                <a:cs typeface="Times New Roman" panose="02020603050405020304" pitchFamily="18" charset="0"/>
              </a:rPr>
              <a:t>nghiệm</a:t>
            </a:r>
            <a:r>
              <a:rPr lang="en-US" sz="4800" b="1" dirty="0">
                <a:cs typeface="Times New Roman" panose="02020603050405020304" pitchFamily="18" charset="0"/>
              </a:rPr>
              <a:t> </a:t>
            </a:r>
            <a:r>
              <a:rPr lang="en-US" sz="4800" b="1" dirty="0" err="1">
                <a:cs typeface="Times New Roman" panose="02020603050405020304" pitchFamily="18" charset="0"/>
              </a:rPr>
              <a:t>hệ</a:t>
            </a:r>
            <a:r>
              <a:rPr lang="en-US" sz="4800" b="1" dirty="0">
                <a:cs typeface="Times New Roman" panose="02020603050405020304" pitchFamily="18" charset="0"/>
              </a:rPr>
              <a:t> </a:t>
            </a:r>
            <a:r>
              <a:rPr lang="en-US" sz="4800" b="1" dirty="0" err="1">
                <a:cs typeface="Times New Roman" panose="02020603050405020304" pitchFamily="18" charset="0"/>
              </a:rPr>
              <a:t>thống</a:t>
            </a:r>
            <a:endParaRPr lang="en-US" sz="4800" b="1" dirty="0">
              <a:cs typeface="Times New Roman" panose="02020603050405020304" pitchFamily="18" charset="0"/>
            </a:endParaRPr>
          </a:p>
          <a:p>
            <a:endParaRPr lang="en-US" sz="3200" dirty="0"/>
          </a:p>
        </p:txBody>
      </p:sp>
      <p:pic>
        <p:nvPicPr>
          <p:cNvPr id="9" name="Picture 7">
            <a:extLst>
              <a:ext uri="{FF2B5EF4-FFF2-40B4-BE49-F238E27FC236}">
                <a16:creationId xmlns:a16="http://schemas.microsoft.com/office/drawing/2014/main" id="{52BE29D5-F83A-444A-887D-D4D4DB97B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92" y="3270499"/>
            <a:ext cx="3129568" cy="3101785"/>
          </a:xfrm>
          <a:prstGeom prst="rect">
            <a:avLst/>
          </a:prstGeom>
        </p:spPr>
      </p:pic>
      <p:sp>
        <p:nvSpPr>
          <p:cNvPr id="10" name="Rectangle 95">
            <a:extLst>
              <a:ext uri="{FF2B5EF4-FFF2-40B4-BE49-F238E27FC236}">
                <a16:creationId xmlns:a16="http://schemas.microsoft.com/office/drawing/2014/main" id="{545E6CC4-AAF6-4545-BD34-4B44707CCC29}"/>
              </a:ext>
            </a:extLst>
          </p:cNvPr>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ounded Rectangle 10"/>
          <p:cNvSpPr/>
          <p:nvPr/>
        </p:nvSpPr>
        <p:spPr>
          <a:xfrm>
            <a:off x="11714728" y="0"/>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26</a:t>
            </a:r>
            <a:endParaRPr lang="en-US" sz="1600" dirty="0">
              <a:solidFill>
                <a:schemeClr val="tx1"/>
              </a:solidFill>
            </a:endParaRPr>
          </a:p>
        </p:txBody>
      </p:sp>
    </p:spTree>
    <p:extLst>
      <p:ext uri="{BB962C8B-B14F-4D97-AF65-F5344CB8AC3E}">
        <p14:creationId xmlns:p14="http://schemas.microsoft.com/office/powerpoint/2010/main" val="60623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Hộp Văn bản 3">
            <a:extLst>
              <a:ext uri="{FF2B5EF4-FFF2-40B4-BE49-F238E27FC236}">
                <a16:creationId xmlns:a16="http://schemas.microsoft.com/office/drawing/2014/main" id="{32A7BF40-DDF8-4CF6-9EB6-ABD22F9A3062}"/>
              </a:ext>
            </a:extLst>
          </p:cNvPr>
          <p:cNvSpPr txBox="1"/>
          <p:nvPr/>
        </p:nvSpPr>
        <p:spPr>
          <a:xfrm>
            <a:off x="1097338" y="44325"/>
            <a:ext cx="2895600" cy="492443"/>
          </a:xfrm>
          <a:prstGeom prst="rect">
            <a:avLst/>
          </a:prstGeom>
          <a:noFill/>
        </p:spPr>
        <p:txBody>
          <a:bodyPr wrap="square" rtlCol="0">
            <a:spAutoFit/>
          </a:bodyPr>
          <a:lstStyle/>
          <a:p>
            <a:r>
              <a:rPr lang="en-US" sz="2600" b="1" dirty="0" err="1">
                <a:cs typeface="Times New Roman" panose="02020603050405020304" pitchFamily="18" charset="0"/>
              </a:rPr>
              <a:t>Công</a:t>
            </a:r>
            <a:r>
              <a:rPr lang="en-US" sz="2600" b="1" dirty="0">
                <a:cs typeface="Times New Roman" panose="02020603050405020304" pitchFamily="18" charset="0"/>
              </a:rPr>
              <a:t> </a:t>
            </a:r>
            <a:r>
              <a:rPr lang="en-US" sz="2600" b="1" dirty="0" err="1">
                <a:cs typeface="Times New Roman" panose="02020603050405020304" pitchFamily="18" charset="0"/>
              </a:rPr>
              <a:t>nghê</a:t>
            </a:r>
            <a:r>
              <a:rPr lang="en-US" sz="2600" b="1" dirty="0">
                <a:cs typeface="Times New Roman" panose="02020603050405020304" pitchFamily="18" charset="0"/>
              </a:rPr>
              <a:t>̣ </a:t>
            </a:r>
            <a:r>
              <a:rPr lang="en-US" sz="2600" b="1" dirty="0" err="1">
                <a:cs typeface="Times New Roman" panose="02020603050405020304" pitchFamily="18" charset="0"/>
              </a:rPr>
              <a:t>sử</a:t>
            </a:r>
            <a:r>
              <a:rPr lang="en-US" sz="2600" b="1" dirty="0">
                <a:cs typeface="Times New Roman" panose="02020603050405020304" pitchFamily="18" charset="0"/>
              </a:rPr>
              <a:t> </a:t>
            </a:r>
            <a:r>
              <a:rPr lang="en-US" sz="2600" b="1" dirty="0" err="1">
                <a:cs typeface="Times New Roman" panose="02020603050405020304" pitchFamily="18" charset="0"/>
              </a:rPr>
              <a:t>dụng</a:t>
            </a:r>
            <a:endParaRPr lang="vi-VN" sz="2600" b="1" dirty="0">
              <a:cs typeface="Times New Roman" panose="02020603050405020304" pitchFamily="18" charset="0"/>
            </a:endParaRPr>
          </a:p>
        </p:txBody>
      </p:sp>
      <p:sp>
        <p:nvSpPr>
          <p:cNvPr id="6" name="Hộp Văn bản 5">
            <a:extLst>
              <a:ext uri="{FF2B5EF4-FFF2-40B4-BE49-F238E27FC236}">
                <a16:creationId xmlns:a16="http://schemas.microsoft.com/office/drawing/2014/main" id="{79A964E9-E845-4474-8834-5BCB6B66F08B}"/>
              </a:ext>
            </a:extLst>
          </p:cNvPr>
          <p:cNvSpPr txBox="1"/>
          <p:nvPr/>
        </p:nvSpPr>
        <p:spPr>
          <a:xfrm>
            <a:off x="898908" y="589761"/>
            <a:ext cx="10814183" cy="5678478"/>
          </a:xfrm>
          <a:prstGeom prst="rect">
            <a:avLst/>
          </a:prstGeom>
          <a:noFill/>
        </p:spPr>
        <p:txBody>
          <a:bodyPr wrap="square" rtlCol="0">
            <a:spAutoFit/>
          </a:bodyPr>
          <a:lstStyle/>
          <a:p>
            <a:pPr marL="323850" indent="119063">
              <a:lnSpc>
                <a:spcPct val="300000"/>
              </a:lnSpc>
              <a:spcBef>
                <a:spcPts val="1500"/>
              </a:spcBef>
              <a:spcAft>
                <a:spcPts val="1500"/>
              </a:spcAft>
              <a:buFont typeface="Wingdings" panose="05000000000000000000" pitchFamily="2" charset="2"/>
              <a:buChar char="q"/>
            </a:pPr>
            <a:r>
              <a:rPr lang="en-US" sz="2400">
                <a:cs typeface="Times New Roman" panose="02020603050405020304" pitchFamily="18" charset="0"/>
              </a:rPr>
              <a:t>  Backend</a:t>
            </a:r>
            <a:r>
              <a:rPr lang="en-US" sz="2400" dirty="0">
                <a:cs typeface="Times New Roman" panose="02020603050405020304" pitchFamily="18" charset="0"/>
              </a:rPr>
              <a:t>: </a:t>
            </a:r>
          </a:p>
          <a:p>
            <a:pPr marL="354013" indent="279400">
              <a:lnSpc>
                <a:spcPct val="300000"/>
              </a:lnSpc>
              <a:spcBef>
                <a:spcPts val="1500"/>
              </a:spcBef>
              <a:spcAft>
                <a:spcPts val="1500"/>
              </a:spcAft>
              <a:buFont typeface="Wingdings" panose="05000000000000000000" pitchFamily="2" charset="2"/>
              <a:buChar char="q"/>
            </a:pPr>
            <a:r>
              <a:rPr lang="en-US" sz="2400">
                <a:cs typeface="Times New Roman" panose="02020603050405020304" pitchFamily="18" charset="0"/>
              </a:rPr>
              <a:t>  Frontend</a:t>
            </a:r>
            <a:r>
              <a:rPr lang="en-US" sz="2400" dirty="0">
                <a:cs typeface="Times New Roman" panose="02020603050405020304" pitchFamily="18" charset="0"/>
              </a:rPr>
              <a:t>:</a:t>
            </a:r>
          </a:p>
          <a:p>
            <a:pPr marL="354013" indent="176213">
              <a:lnSpc>
                <a:spcPct val="300000"/>
              </a:lnSpc>
              <a:spcBef>
                <a:spcPts val="1500"/>
              </a:spcBef>
              <a:spcAft>
                <a:spcPts val="1500"/>
              </a:spcAft>
              <a:buFont typeface="Wingdings" panose="05000000000000000000" pitchFamily="2" charset="2"/>
              <a:buChar char="q"/>
            </a:pPr>
            <a:r>
              <a:rPr lang="en-US" sz="2400">
                <a:cs typeface="Times New Roman" panose="02020603050405020304" pitchFamily="18" charset="0"/>
              </a:rPr>
              <a:t>  Database</a:t>
            </a:r>
            <a:r>
              <a:rPr lang="en-US" sz="2400" dirty="0">
                <a:cs typeface="Times New Roman" panose="02020603050405020304" pitchFamily="18" charset="0"/>
              </a:rPr>
              <a:t>:</a:t>
            </a:r>
          </a:p>
          <a:p>
            <a:pPr marL="354013" indent="119063">
              <a:lnSpc>
                <a:spcPct val="300000"/>
              </a:lnSpc>
              <a:spcBef>
                <a:spcPts val="1500"/>
              </a:spcBef>
              <a:spcAft>
                <a:spcPts val="1500"/>
              </a:spcAft>
              <a:buFont typeface="Wingdings" panose="05000000000000000000" pitchFamily="2" charset="2"/>
              <a:buChar char="q"/>
            </a:pPr>
            <a:r>
              <a:rPr lang="en-US" sz="2400">
                <a:cs typeface="Times New Roman" panose="02020603050405020304" pitchFamily="18" charset="0"/>
              </a:rPr>
              <a:t>  Webserver</a:t>
            </a:r>
            <a:r>
              <a:rPr lang="en-US" sz="2400" dirty="0">
                <a:cs typeface="Times New Roman" panose="02020603050405020304" pitchFamily="18" charset="0"/>
              </a:rPr>
              <a:t>:</a:t>
            </a:r>
          </a:p>
        </p:txBody>
      </p:sp>
      <p:pic>
        <p:nvPicPr>
          <p:cNvPr id="3" name="Hình ảnh 2">
            <a:extLst>
              <a:ext uri="{FF2B5EF4-FFF2-40B4-BE49-F238E27FC236}">
                <a16:creationId xmlns:a16="http://schemas.microsoft.com/office/drawing/2014/main" id="{AABE9856-302D-433D-9AE5-50D9111618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9792" y="685216"/>
            <a:ext cx="1087580" cy="1128293"/>
          </a:xfrm>
          <a:prstGeom prst="rect">
            <a:avLst/>
          </a:prstGeom>
        </p:spPr>
      </p:pic>
      <p:pic>
        <p:nvPicPr>
          <p:cNvPr id="8" name="Hình ảnh 7">
            <a:extLst>
              <a:ext uri="{FF2B5EF4-FFF2-40B4-BE49-F238E27FC236}">
                <a16:creationId xmlns:a16="http://schemas.microsoft.com/office/drawing/2014/main" id="{B526D425-778C-4E72-A987-5E03DE055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924" y="607381"/>
            <a:ext cx="1087581" cy="1092436"/>
          </a:xfrm>
          <a:prstGeom prst="rect">
            <a:avLst/>
          </a:prstGeom>
        </p:spPr>
      </p:pic>
      <p:pic>
        <p:nvPicPr>
          <p:cNvPr id="10" name="Hình ảnh 9">
            <a:extLst>
              <a:ext uri="{FF2B5EF4-FFF2-40B4-BE49-F238E27FC236}">
                <a16:creationId xmlns:a16="http://schemas.microsoft.com/office/drawing/2014/main" id="{0F7AB12D-73BD-4417-AA4C-F254FC3A94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3561" y="604796"/>
            <a:ext cx="1087581" cy="1087581"/>
          </a:xfrm>
          <a:prstGeom prst="rect">
            <a:avLst/>
          </a:prstGeom>
        </p:spPr>
      </p:pic>
      <p:pic>
        <p:nvPicPr>
          <p:cNvPr id="12" name="Hình ảnh 11">
            <a:extLst>
              <a:ext uri="{FF2B5EF4-FFF2-40B4-BE49-F238E27FC236}">
                <a16:creationId xmlns:a16="http://schemas.microsoft.com/office/drawing/2014/main" id="{D3D53C59-17EE-4B1E-9E3F-F895CCFB1CE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29887" y="616919"/>
            <a:ext cx="1154290" cy="1183886"/>
          </a:xfrm>
          <a:prstGeom prst="rect">
            <a:avLst/>
          </a:prstGeom>
        </p:spPr>
      </p:pic>
      <p:pic>
        <p:nvPicPr>
          <p:cNvPr id="14" name="Hình ảnh 13">
            <a:extLst>
              <a:ext uri="{FF2B5EF4-FFF2-40B4-BE49-F238E27FC236}">
                <a16:creationId xmlns:a16="http://schemas.microsoft.com/office/drawing/2014/main" id="{BDC86969-3451-4116-B088-7EB340F412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9792" y="2150842"/>
            <a:ext cx="1148709" cy="1142757"/>
          </a:xfrm>
          <a:prstGeom prst="rect">
            <a:avLst/>
          </a:prstGeom>
        </p:spPr>
      </p:pic>
      <p:pic>
        <p:nvPicPr>
          <p:cNvPr id="20" name="Hình ảnh 19">
            <a:extLst>
              <a:ext uri="{FF2B5EF4-FFF2-40B4-BE49-F238E27FC236}">
                <a16:creationId xmlns:a16="http://schemas.microsoft.com/office/drawing/2014/main" id="{64D3CE4B-8600-4838-9626-0649907EEF8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25856" y="2006336"/>
            <a:ext cx="1287263" cy="1287263"/>
          </a:xfrm>
          <a:prstGeom prst="rect">
            <a:avLst/>
          </a:prstGeom>
        </p:spPr>
      </p:pic>
      <p:pic>
        <p:nvPicPr>
          <p:cNvPr id="22" name="Hình ảnh 21">
            <a:extLst>
              <a:ext uri="{FF2B5EF4-FFF2-40B4-BE49-F238E27FC236}">
                <a16:creationId xmlns:a16="http://schemas.microsoft.com/office/drawing/2014/main" id="{0395A13E-A346-4AAA-A0A2-55B42CD8AD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13747" y="2150842"/>
            <a:ext cx="1148709" cy="1143223"/>
          </a:xfrm>
          <a:prstGeom prst="rect">
            <a:avLst/>
          </a:prstGeom>
        </p:spPr>
      </p:pic>
      <p:pic>
        <p:nvPicPr>
          <p:cNvPr id="24" name="Hình ảnh 23">
            <a:extLst>
              <a:ext uri="{FF2B5EF4-FFF2-40B4-BE49-F238E27FC236}">
                <a16:creationId xmlns:a16="http://schemas.microsoft.com/office/drawing/2014/main" id="{2D7731DE-88F1-42F2-9DDD-FCDC99BEF09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38217" y="1993478"/>
            <a:ext cx="945960" cy="1324344"/>
          </a:xfrm>
          <a:prstGeom prst="rect">
            <a:avLst/>
          </a:prstGeom>
        </p:spPr>
      </p:pic>
      <p:pic>
        <p:nvPicPr>
          <p:cNvPr id="30" name="Hình ảnh 29">
            <a:extLst>
              <a:ext uri="{FF2B5EF4-FFF2-40B4-BE49-F238E27FC236}">
                <a16:creationId xmlns:a16="http://schemas.microsoft.com/office/drawing/2014/main" id="{1CFE7CE8-7C63-4933-B2DF-EBAFED6E5C9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09413" y="5288850"/>
            <a:ext cx="1365616" cy="1123168"/>
          </a:xfrm>
          <a:prstGeom prst="rect">
            <a:avLst/>
          </a:prstGeom>
        </p:spPr>
      </p:pic>
      <p:pic>
        <p:nvPicPr>
          <p:cNvPr id="36" name="Hình ảnh 35">
            <a:extLst>
              <a:ext uri="{FF2B5EF4-FFF2-40B4-BE49-F238E27FC236}">
                <a16:creationId xmlns:a16="http://schemas.microsoft.com/office/drawing/2014/main" id="{6C951204-0EE0-4B2A-A1B5-CD08F18C3DA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78423" y="3590097"/>
            <a:ext cx="1296606" cy="1288241"/>
          </a:xfrm>
          <a:prstGeom prst="rect">
            <a:avLst/>
          </a:prstGeom>
        </p:spPr>
      </p:pic>
      <p:sp>
        <p:nvSpPr>
          <p:cNvPr id="21" name="Rounded Rectangle 20"/>
          <p:cNvSpPr/>
          <p:nvPr/>
        </p:nvSpPr>
        <p:spPr>
          <a:xfrm>
            <a:off x="11713091" y="5826"/>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27</a:t>
            </a:r>
            <a:endParaRPr lang="en-US" sz="1600" dirty="0">
              <a:solidFill>
                <a:schemeClr val="tx1"/>
              </a:solidFill>
            </a:endParaRPr>
          </a:p>
        </p:txBody>
      </p:sp>
    </p:spTree>
    <p:extLst>
      <p:ext uri="{BB962C8B-B14F-4D97-AF65-F5344CB8AC3E}">
        <p14:creationId xmlns:p14="http://schemas.microsoft.com/office/powerpoint/2010/main" val="1164141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Hộp Văn bản 3">
            <a:extLst>
              <a:ext uri="{FF2B5EF4-FFF2-40B4-BE49-F238E27FC236}">
                <a16:creationId xmlns:a16="http://schemas.microsoft.com/office/drawing/2014/main" id="{9E4C8429-1A23-4F32-8C82-CC97B6FB9DC0}"/>
              </a:ext>
            </a:extLst>
          </p:cNvPr>
          <p:cNvSpPr txBox="1"/>
          <p:nvPr/>
        </p:nvSpPr>
        <p:spPr>
          <a:xfrm>
            <a:off x="1055366" y="173980"/>
            <a:ext cx="4096851" cy="461665"/>
          </a:xfrm>
          <a:prstGeom prst="rect">
            <a:avLst/>
          </a:prstGeom>
          <a:noFill/>
        </p:spPr>
        <p:txBody>
          <a:bodyPr wrap="square" rtlCol="0">
            <a:spAutoFit/>
          </a:bodyPr>
          <a:lstStyle/>
          <a:p>
            <a:r>
              <a:rPr lang="en-US" sz="2400" b="1" dirty="0" err="1">
                <a:cs typeface="Times New Roman" panose="02020603050405020304" pitchFamily="18" charset="0"/>
              </a:rPr>
              <a:t>Giao</a:t>
            </a:r>
            <a:r>
              <a:rPr lang="en-US" sz="2400" b="1" dirty="0">
                <a:cs typeface="Times New Roman" panose="02020603050405020304" pitchFamily="18" charset="0"/>
              </a:rPr>
              <a:t> </a:t>
            </a:r>
            <a:r>
              <a:rPr lang="en-US" sz="2400" b="1" dirty="0" err="1">
                <a:cs typeface="Times New Roman" panose="02020603050405020304" pitchFamily="18" charset="0"/>
              </a:rPr>
              <a:t>diện</a:t>
            </a:r>
            <a:r>
              <a:rPr lang="en-US" sz="2400" b="1" dirty="0">
                <a:cs typeface="Times New Roman" panose="02020603050405020304" pitchFamily="18" charset="0"/>
              </a:rPr>
              <a:t> </a:t>
            </a:r>
            <a:r>
              <a:rPr lang="en-US" sz="2400" b="1" dirty="0" err="1">
                <a:cs typeface="Times New Roman" panose="02020603050405020304" pitchFamily="18" charset="0"/>
              </a:rPr>
              <a:t>xem</a:t>
            </a:r>
            <a:r>
              <a:rPr lang="en-US" sz="2400" b="1" dirty="0">
                <a:cs typeface="Times New Roman" panose="02020603050405020304" pitchFamily="18" charset="0"/>
              </a:rPr>
              <a:t> chi </a:t>
            </a:r>
            <a:r>
              <a:rPr lang="en-US" sz="2400" b="1" dirty="0" err="1">
                <a:cs typeface="Times New Roman" panose="02020603050405020304" pitchFamily="18" charset="0"/>
              </a:rPr>
              <a:t>tiết</a:t>
            </a:r>
            <a:r>
              <a:rPr lang="en-US" sz="2400" b="1" dirty="0">
                <a:cs typeface="Times New Roman" panose="02020603050405020304" pitchFamily="18" charset="0"/>
              </a:rPr>
              <a:t> </a:t>
            </a:r>
            <a:r>
              <a:rPr lang="en-US" sz="2400" b="1" dirty="0" err="1">
                <a:cs typeface="Times New Roman" panose="02020603050405020304" pitchFamily="18" charset="0"/>
              </a:rPr>
              <a:t>món</a:t>
            </a:r>
            <a:r>
              <a:rPr lang="en-US" sz="2400" b="1" dirty="0">
                <a:cs typeface="Times New Roman" panose="02020603050405020304" pitchFamily="18" charset="0"/>
              </a:rPr>
              <a:t> </a:t>
            </a:r>
            <a:r>
              <a:rPr lang="en-US" sz="2400" b="1" dirty="0" err="1">
                <a:cs typeface="Times New Roman" panose="02020603050405020304" pitchFamily="18" charset="0"/>
              </a:rPr>
              <a:t>ăn</a:t>
            </a:r>
            <a:endParaRPr lang="vi-VN" sz="2400" b="1" dirty="0">
              <a:cs typeface="Times New Roman" panose="02020603050405020304" pitchFamily="18" charset="0"/>
            </a:endParaRPr>
          </a:p>
        </p:txBody>
      </p:sp>
      <p:pic>
        <p:nvPicPr>
          <p:cNvPr id="3" name="Hình ảnh 2">
            <a:extLst>
              <a:ext uri="{FF2B5EF4-FFF2-40B4-BE49-F238E27FC236}">
                <a16:creationId xmlns:a16="http://schemas.microsoft.com/office/drawing/2014/main" id="{C112CA1C-64CB-4061-839A-91E5E6A0C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08" y="791957"/>
            <a:ext cx="10914711" cy="5740870"/>
          </a:xfrm>
          <a:prstGeom prst="rect">
            <a:avLst/>
          </a:prstGeom>
        </p:spPr>
      </p:pic>
      <p:sp>
        <p:nvSpPr>
          <p:cNvPr id="10" name="Rounded Rectangle 9"/>
          <p:cNvSpPr/>
          <p:nvPr/>
        </p:nvSpPr>
        <p:spPr>
          <a:xfrm>
            <a:off x="11714728" y="11222"/>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28</a:t>
            </a:r>
            <a:endParaRPr lang="en-US" sz="1600" dirty="0">
              <a:solidFill>
                <a:schemeClr val="tx1"/>
              </a:solidFill>
            </a:endParaRPr>
          </a:p>
        </p:txBody>
      </p:sp>
    </p:spTree>
    <p:extLst>
      <p:ext uri="{BB962C8B-B14F-4D97-AF65-F5344CB8AC3E}">
        <p14:creationId xmlns:p14="http://schemas.microsoft.com/office/powerpoint/2010/main" val="766399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Hộp Văn bản 1">
            <a:extLst>
              <a:ext uri="{FF2B5EF4-FFF2-40B4-BE49-F238E27FC236}">
                <a16:creationId xmlns:a16="http://schemas.microsoft.com/office/drawing/2014/main" id="{DCC97B76-15C4-4C44-B43F-5AA69F4888F1}"/>
              </a:ext>
            </a:extLst>
          </p:cNvPr>
          <p:cNvSpPr txBox="1"/>
          <p:nvPr/>
        </p:nvSpPr>
        <p:spPr>
          <a:xfrm>
            <a:off x="845127" y="164093"/>
            <a:ext cx="5347855" cy="461665"/>
          </a:xfrm>
          <a:prstGeom prst="rect">
            <a:avLst/>
          </a:prstGeom>
          <a:noFill/>
        </p:spPr>
        <p:txBody>
          <a:bodyPr wrap="square" rtlCol="0">
            <a:spAutoFit/>
          </a:bodyPr>
          <a:lstStyle/>
          <a:p>
            <a:r>
              <a:rPr lang="en-US" sz="2400" b="1" dirty="0" err="1">
                <a:cs typeface="Times New Roman" panose="02020603050405020304" pitchFamily="18" charset="0"/>
              </a:rPr>
              <a:t>Giao</a:t>
            </a:r>
            <a:r>
              <a:rPr lang="en-US" sz="2400" b="1" dirty="0">
                <a:cs typeface="Times New Roman" panose="02020603050405020304" pitchFamily="18" charset="0"/>
              </a:rPr>
              <a:t> </a:t>
            </a:r>
            <a:r>
              <a:rPr lang="en-US" sz="2400" b="1" dirty="0" err="1">
                <a:cs typeface="Times New Roman" panose="02020603050405020304" pitchFamily="18" charset="0"/>
              </a:rPr>
              <a:t>diện</a:t>
            </a:r>
            <a:r>
              <a:rPr lang="en-US" sz="2400" b="1" dirty="0">
                <a:cs typeface="Times New Roman" panose="02020603050405020304" pitchFamily="18" charset="0"/>
              </a:rPr>
              <a:t> </a:t>
            </a:r>
            <a:r>
              <a:rPr lang="en-US" sz="2400" b="1" dirty="0" err="1">
                <a:cs typeface="Times New Roman" panose="02020603050405020304" pitchFamily="18" charset="0"/>
              </a:rPr>
              <a:t>xem</a:t>
            </a:r>
            <a:r>
              <a:rPr lang="en-US" sz="2400" b="1" dirty="0">
                <a:cs typeface="Times New Roman" panose="02020603050405020304" pitchFamily="18" charset="0"/>
              </a:rPr>
              <a:t>  </a:t>
            </a:r>
            <a:r>
              <a:rPr lang="en-US" sz="2400" b="1" dirty="0" err="1">
                <a:cs typeface="Times New Roman" panose="02020603050405020304" pitchFamily="18" charset="0"/>
              </a:rPr>
              <a:t>bài</a:t>
            </a:r>
            <a:r>
              <a:rPr lang="en-US" sz="2400" b="1" dirty="0">
                <a:cs typeface="Times New Roman" panose="02020603050405020304" pitchFamily="18" charset="0"/>
              </a:rPr>
              <a:t> </a:t>
            </a:r>
            <a:r>
              <a:rPr lang="en-US" sz="2400" b="1" dirty="0" err="1">
                <a:cs typeface="Times New Roman" panose="02020603050405020304" pitchFamily="18" charset="0"/>
              </a:rPr>
              <a:t>viết</a:t>
            </a:r>
            <a:r>
              <a:rPr lang="en-US" sz="2400" b="1" dirty="0">
                <a:cs typeface="Times New Roman" panose="02020603050405020304" pitchFamily="18" charset="0"/>
              </a:rPr>
              <a:t> </a:t>
            </a:r>
            <a:r>
              <a:rPr lang="en-US" sz="2400" b="1" dirty="0" err="1">
                <a:cs typeface="Times New Roman" panose="02020603050405020304" pitchFamily="18" charset="0"/>
              </a:rPr>
              <a:t>của</a:t>
            </a:r>
            <a:r>
              <a:rPr lang="en-US" sz="2400" b="1" dirty="0">
                <a:cs typeface="Times New Roman" panose="02020603050405020304" pitchFamily="18" charset="0"/>
              </a:rPr>
              <a:t> </a:t>
            </a:r>
            <a:r>
              <a:rPr lang="en-US" sz="2400" b="1" dirty="0" err="1">
                <a:cs typeface="Times New Roman" panose="02020603050405020304" pitchFamily="18" charset="0"/>
              </a:rPr>
              <a:t>người</a:t>
            </a:r>
            <a:r>
              <a:rPr lang="en-US" sz="2400" b="1" dirty="0">
                <a:cs typeface="Times New Roman" panose="02020603050405020304" pitchFamily="18" charset="0"/>
              </a:rPr>
              <a:t> </a:t>
            </a:r>
            <a:r>
              <a:rPr lang="en-US" sz="2400" b="1" dirty="0" err="1">
                <a:cs typeface="Times New Roman" panose="02020603050405020304" pitchFamily="18" charset="0"/>
              </a:rPr>
              <a:t>dùng</a:t>
            </a:r>
            <a:endParaRPr lang="vi-VN" sz="2400" b="1" dirty="0">
              <a:cs typeface="Times New Roman" panose="02020603050405020304" pitchFamily="18" charset="0"/>
            </a:endParaRPr>
          </a:p>
        </p:txBody>
      </p:sp>
      <p:pic>
        <p:nvPicPr>
          <p:cNvPr id="8" name="Hình ảnh 7">
            <a:extLst>
              <a:ext uri="{FF2B5EF4-FFF2-40B4-BE49-F238E27FC236}">
                <a16:creationId xmlns:a16="http://schemas.microsoft.com/office/drawing/2014/main" id="{3F61F818-204B-435F-94BC-CD3F45DE8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1862" y="164093"/>
            <a:ext cx="4895911" cy="6355923"/>
          </a:xfrm>
          <a:prstGeom prst="rect">
            <a:avLst/>
          </a:prstGeom>
        </p:spPr>
      </p:pic>
      <p:sp>
        <p:nvSpPr>
          <p:cNvPr id="10" name="Rounded Rectangle 9"/>
          <p:cNvSpPr/>
          <p:nvPr/>
        </p:nvSpPr>
        <p:spPr>
          <a:xfrm>
            <a:off x="11714728" y="0"/>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29</a:t>
            </a:r>
            <a:endParaRPr lang="en-US" sz="1600" dirty="0">
              <a:solidFill>
                <a:schemeClr val="tx1"/>
              </a:solidFill>
            </a:endParaRPr>
          </a:p>
        </p:txBody>
      </p:sp>
    </p:spTree>
    <p:extLst>
      <p:ext uri="{BB962C8B-B14F-4D97-AF65-F5344CB8AC3E}">
        <p14:creationId xmlns:p14="http://schemas.microsoft.com/office/powerpoint/2010/main" val="2007804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Content Placeholder 2"/>
          <p:cNvSpPr txBox="1">
            <a:spLocks/>
          </p:cNvSpPr>
          <p:nvPr/>
        </p:nvSpPr>
        <p:spPr>
          <a:xfrm>
            <a:off x="2814184" y="2052128"/>
            <a:ext cx="6329452" cy="8817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4400" b="1" dirty="0">
                <a:cs typeface="Times New Roman" panose="02020603050405020304" pitchFamily="18" charset="0"/>
              </a:rPr>
              <a:t>1. </a:t>
            </a:r>
            <a:r>
              <a:rPr lang="en-US" sz="4400" b="1" dirty="0" err="1">
                <a:cs typeface="Times New Roman" panose="02020603050405020304" pitchFamily="18" charset="0"/>
              </a:rPr>
              <a:t>Giới</a:t>
            </a:r>
            <a:r>
              <a:rPr lang="en-US" sz="4400" b="1" dirty="0">
                <a:cs typeface="Times New Roman" panose="02020603050405020304" pitchFamily="18" charset="0"/>
              </a:rPr>
              <a:t> </a:t>
            </a:r>
            <a:r>
              <a:rPr lang="en-US" sz="4400" b="1" dirty="0" err="1">
                <a:cs typeface="Times New Roman" panose="02020603050405020304" pitchFamily="18" charset="0"/>
              </a:rPr>
              <a:t>thiệu</a:t>
            </a:r>
            <a:r>
              <a:rPr lang="en-US" sz="4400" b="1" dirty="0">
                <a:cs typeface="Times New Roman" panose="02020603050405020304" pitchFamily="18" charset="0"/>
              </a:rPr>
              <a:t> </a:t>
            </a:r>
            <a:r>
              <a:rPr lang="en-US" sz="4400" b="1" dirty="0" err="1">
                <a:cs typeface="Times New Roman" panose="02020603050405020304" pitchFamily="18" charset="0"/>
              </a:rPr>
              <a:t>đề</a:t>
            </a:r>
            <a:r>
              <a:rPr lang="en-US" sz="4400" b="1" dirty="0">
                <a:cs typeface="Times New Roman" panose="02020603050405020304" pitchFamily="18" charset="0"/>
              </a:rPr>
              <a:t>̀ </a:t>
            </a:r>
            <a:r>
              <a:rPr lang="en-US" sz="4400" b="1" dirty="0" err="1">
                <a:cs typeface="Times New Roman" panose="02020603050405020304" pitchFamily="18" charset="0"/>
              </a:rPr>
              <a:t>tài</a:t>
            </a:r>
            <a:endParaRPr lang="en-US" sz="4400" b="1" dirty="0">
              <a:cs typeface="Times New Roman" panose="02020603050405020304" pitchFamily="18" charset="0"/>
            </a:endParaRPr>
          </a:p>
          <a:p>
            <a:endParaRPr lang="en-US" sz="3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92" y="3270499"/>
            <a:ext cx="3129568" cy="3101785"/>
          </a:xfrm>
          <a:prstGeom prst="rect">
            <a:avLst/>
          </a:prstGeom>
        </p:spPr>
      </p:pic>
      <p:sp>
        <p:nvSpPr>
          <p:cNvPr id="9" name="Rounded Rectangle 8"/>
          <p:cNvSpPr/>
          <p:nvPr/>
        </p:nvSpPr>
        <p:spPr>
          <a:xfrm>
            <a:off x="11714728" y="0"/>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Tree>
    <p:extLst>
      <p:ext uri="{BB962C8B-B14F-4D97-AF65-F5344CB8AC3E}">
        <p14:creationId xmlns:p14="http://schemas.microsoft.com/office/powerpoint/2010/main" val="120472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Hộp Văn bản 1">
            <a:extLst>
              <a:ext uri="{FF2B5EF4-FFF2-40B4-BE49-F238E27FC236}">
                <a16:creationId xmlns:a16="http://schemas.microsoft.com/office/drawing/2014/main" id="{55F7139F-BDE6-429D-9586-23596FB857C4}"/>
              </a:ext>
            </a:extLst>
          </p:cNvPr>
          <p:cNvSpPr txBox="1"/>
          <p:nvPr/>
        </p:nvSpPr>
        <p:spPr>
          <a:xfrm>
            <a:off x="933337" y="134420"/>
            <a:ext cx="4378441" cy="461665"/>
          </a:xfrm>
          <a:prstGeom prst="rect">
            <a:avLst/>
          </a:prstGeom>
          <a:noFill/>
        </p:spPr>
        <p:txBody>
          <a:bodyPr wrap="square" rtlCol="0">
            <a:spAutoFit/>
          </a:bodyPr>
          <a:lstStyle/>
          <a:p>
            <a:r>
              <a:rPr lang="en-US" sz="2400" b="1" dirty="0" err="1">
                <a:cs typeface="Times New Roman" panose="02020603050405020304" pitchFamily="18" charset="0"/>
              </a:rPr>
              <a:t>Gợi</a:t>
            </a:r>
            <a:r>
              <a:rPr lang="en-US" sz="2400" b="1" dirty="0">
                <a:cs typeface="Times New Roman" panose="02020603050405020304" pitchFamily="18" charset="0"/>
              </a:rPr>
              <a:t> ý </a:t>
            </a:r>
            <a:r>
              <a:rPr lang="en-US" sz="2400" b="1" dirty="0" err="1">
                <a:cs typeface="Times New Roman" panose="02020603050405020304" pitchFamily="18" charset="0"/>
              </a:rPr>
              <a:t>món</a:t>
            </a:r>
            <a:r>
              <a:rPr lang="en-US" sz="2400" b="1" dirty="0">
                <a:cs typeface="Times New Roman" panose="02020603050405020304" pitchFamily="18" charset="0"/>
              </a:rPr>
              <a:t> </a:t>
            </a:r>
            <a:r>
              <a:rPr lang="en-US" sz="2400" b="1" dirty="0" err="1">
                <a:cs typeface="Times New Roman" panose="02020603050405020304" pitchFamily="18" charset="0"/>
              </a:rPr>
              <a:t>ăn</a:t>
            </a:r>
            <a:r>
              <a:rPr lang="en-US" sz="2400" b="1" dirty="0">
                <a:cs typeface="Times New Roman" panose="02020603050405020304" pitchFamily="18" charset="0"/>
              </a:rPr>
              <a:t> </a:t>
            </a:r>
            <a:r>
              <a:rPr lang="en-US" sz="2400" b="1" dirty="0" err="1">
                <a:cs typeface="Times New Roman" panose="02020603050405020304" pitchFamily="18" charset="0"/>
              </a:rPr>
              <a:t>cho</a:t>
            </a:r>
            <a:r>
              <a:rPr lang="en-US" sz="2400" b="1" dirty="0">
                <a:cs typeface="Times New Roman" panose="02020603050405020304" pitchFamily="18" charset="0"/>
              </a:rPr>
              <a:t> </a:t>
            </a:r>
            <a:r>
              <a:rPr lang="en-US" sz="2400" b="1" dirty="0" err="1">
                <a:cs typeface="Times New Roman" panose="02020603050405020304" pitchFamily="18" charset="0"/>
              </a:rPr>
              <a:t>người</a:t>
            </a:r>
            <a:r>
              <a:rPr lang="en-US" sz="2400" b="1" dirty="0">
                <a:cs typeface="Times New Roman" panose="02020603050405020304" pitchFamily="18" charset="0"/>
              </a:rPr>
              <a:t> </a:t>
            </a:r>
            <a:r>
              <a:rPr lang="en-US" sz="2400" b="1" dirty="0" err="1">
                <a:cs typeface="Times New Roman" panose="02020603050405020304" pitchFamily="18" charset="0"/>
              </a:rPr>
              <a:t>xem</a:t>
            </a:r>
            <a:endParaRPr lang="vi-VN" sz="2400" b="1" dirty="0">
              <a:cs typeface="Times New Roman" panose="02020603050405020304" pitchFamily="18" charset="0"/>
            </a:endParaRPr>
          </a:p>
        </p:txBody>
      </p:sp>
      <p:pic>
        <p:nvPicPr>
          <p:cNvPr id="9" name="Hình ảnh 8">
            <a:extLst>
              <a:ext uri="{FF2B5EF4-FFF2-40B4-BE49-F238E27FC236}">
                <a16:creationId xmlns:a16="http://schemas.microsoft.com/office/drawing/2014/main" id="{9EC198EB-5291-424A-A8F5-7857129F0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0017" y="814868"/>
            <a:ext cx="3178551" cy="5732167"/>
          </a:xfrm>
          <a:prstGeom prst="rect">
            <a:avLst/>
          </a:prstGeom>
        </p:spPr>
      </p:pic>
      <p:pic>
        <p:nvPicPr>
          <p:cNvPr id="11" name="Hình ảnh 10">
            <a:extLst>
              <a:ext uri="{FF2B5EF4-FFF2-40B4-BE49-F238E27FC236}">
                <a16:creationId xmlns:a16="http://schemas.microsoft.com/office/drawing/2014/main" id="{62D135F4-EE1D-4980-9CCA-856B5A4C0D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3471" y="814868"/>
            <a:ext cx="3377754" cy="5301290"/>
          </a:xfrm>
          <a:prstGeom prst="rect">
            <a:avLst/>
          </a:prstGeom>
        </p:spPr>
      </p:pic>
      <p:sp>
        <p:nvSpPr>
          <p:cNvPr id="12" name="Rounded Rectangle 11"/>
          <p:cNvSpPr/>
          <p:nvPr/>
        </p:nvSpPr>
        <p:spPr>
          <a:xfrm>
            <a:off x="11714728" y="0"/>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30</a:t>
            </a:r>
            <a:endParaRPr lang="en-US" sz="1600" dirty="0">
              <a:solidFill>
                <a:schemeClr val="tx1"/>
              </a:solidFill>
            </a:endParaRPr>
          </a:p>
        </p:txBody>
      </p:sp>
    </p:spTree>
    <p:extLst>
      <p:ext uri="{BB962C8B-B14F-4D97-AF65-F5344CB8AC3E}">
        <p14:creationId xmlns:p14="http://schemas.microsoft.com/office/powerpoint/2010/main" val="783205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2">
            <a:extLst>
              <a:ext uri="{FF2B5EF4-FFF2-40B4-BE49-F238E27FC236}">
                <a16:creationId xmlns:a16="http://schemas.microsoft.com/office/drawing/2014/main" id="{C655E2BA-B759-46FD-B915-C1D827627578}"/>
              </a:ext>
            </a:extLst>
          </p:cNvPr>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93">
            <a:extLst>
              <a:ext uri="{FF2B5EF4-FFF2-40B4-BE49-F238E27FC236}">
                <a16:creationId xmlns:a16="http://schemas.microsoft.com/office/drawing/2014/main" id="{2BD8C1CE-90FF-4D80-ABE6-4A543398FB0C}"/>
              </a:ext>
            </a:extLst>
          </p:cNvPr>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94">
            <a:extLst>
              <a:ext uri="{FF2B5EF4-FFF2-40B4-BE49-F238E27FC236}">
                <a16:creationId xmlns:a16="http://schemas.microsoft.com/office/drawing/2014/main" id="{FD1A575F-AA74-4E2F-B4E7-AE6A57F74B64}"/>
              </a:ext>
            </a:extLst>
          </p:cNvPr>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95">
            <a:extLst>
              <a:ext uri="{FF2B5EF4-FFF2-40B4-BE49-F238E27FC236}">
                <a16:creationId xmlns:a16="http://schemas.microsoft.com/office/drawing/2014/main" id="{AB068A20-74AD-4AC9-8F8D-5786F387FD0D}"/>
              </a:ext>
            </a:extLst>
          </p:cNvPr>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96">
            <a:extLst>
              <a:ext uri="{FF2B5EF4-FFF2-40B4-BE49-F238E27FC236}">
                <a16:creationId xmlns:a16="http://schemas.microsoft.com/office/drawing/2014/main" id="{C2CEAA3E-5411-4D43-AA67-A9D2620599E6}"/>
              </a:ext>
            </a:extLst>
          </p:cNvPr>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Content Placeholder 2">
            <a:extLst>
              <a:ext uri="{FF2B5EF4-FFF2-40B4-BE49-F238E27FC236}">
                <a16:creationId xmlns:a16="http://schemas.microsoft.com/office/drawing/2014/main" id="{EE2AD18C-A5DE-4129-9C3E-2DC167AB4C34}"/>
              </a:ext>
            </a:extLst>
          </p:cNvPr>
          <p:cNvSpPr txBox="1">
            <a:spLocks/>
          </p:cNvSpPr>
          <p:nvPr/>
        </p:nvSpPr>
        <p:spPr>
          <a:xfrm>
            <a:off x="1039091" y="1927056"/>
            <a:ext cx="11028217" cy="8817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4400" b="1" dirty="0">
                <a:cs typeface="Times New Roman" panose="02020603050405020304" pitchFamily="18" charset="0"/>
              </a:rPr>
              <a:t>5. </a:t>
            </a:r>
            <a:r>
              <a:rPr lang="en-US" sz="4400" b="1" dirty="0" err="1">
                <a:cs typeface="Times New Roman" panose="02020603050405020304" pitchFamily="18" charset="0"/>
              </a:rPr>
              <a:t>Kết</a:t>
            </a:r>
            <a:r>
              <a:rPr lang="en-US" sz="4400" b="1" dirty="0">
                <a:cs typeface="Times New Roman" panose="02020603050405020304" pitchFamily="18" charset="0"/>
              </a:rPr>
              <a:t> quả </a:t>
            </a:r>
            <a:r>
              <a:rPr lang="en-US" sz="4400" b="1" dirty="0" err="1">
                <a:cs typeface="Times New Roman" panose="02020603050405020304" pitchFamily="18" charset="0"/>
              </a:rPr>
              <a:t>đạt</a:t>
            </a:r>
            <a:r>
              <a:rPr lang="en-US" sz="4400" b="1" dirty="0">
                <a:cs typeface="Times New Roman" panose="02020603050405020304" pitchFamily="18" charset="0"/>
              </a:rPr>
              <a:t> </a:t>
            </a:r>
            <a:r>
              <a:rPr lang="en-US" sz="4400" b="1" dirty="0" err="1">
                <a:cs typeface="Times New Roman" panose="02020603050405020304" pitchFamily="18" charset="0"/>
              </a:rPr>
              <a:t>được</a:t>
            </a:r>
            <a:r>
              <a:rPr lang="en-US" sz="4400" b="1" dirty="0">
                <a:cs typeface="Times New Roman" panose="02020603050405020304" pitchFamily="18" charset="0"/>
              </a:rPr>
              <a:t> </a:t>
            </a:r>
            <a:r>
              <a:rPr lang="en-US" sz="4400" b="1" dirty="0" err="1">
                <a:cs typeface="Times New Roman" panose="02020603050405020304" pitchFamily="18" charset="0"/>
              </a:rPr>
              <a:t>và</a:t>
            </a:r>
            <a:r>
              <a:rPr lang="en-US" sz="4400" b="1" dirty="0">
                <a:cs typeface="Times New Roman" panose="02020603050405020304" pitchFamily="18" charset="0"/>
              </a:rPr>
              <a:t> </a:t>
            </a:r>
            <a:r>
              <a:rPr lang="en-US" sz="4400" b="1" dirty="0" err="1">
                <a:cs typeface="Times New Roman" panose="02020603050405020304" pitchFamily="18" charset="0"/>
              </a:rPr>
              <a:t>hướng</a:t>
            </a:r>
            <a:r>
              <a:rPr lang="en-US" sz="4400" b="1" dirty="0">
                <a:cs typeface="Times New Roman" panose="02020603050405020304" pitchFamily="18" charset="0"/>
              </a:rPr>
              <a:t> </a:t>
            </a:r>
            <a:r>
              <a:rPr lang="en-US" sz="4400" b="1" dirty="0" err="1">
                <a:cs typeface="Times New Roman" panose="02020603050405020304" pitchFamily="18" charset="0"/>
              </a:rPr>
              <a:t>phát</a:t>
            </a:r>
            <a:r>
              <a:rPr lang="en-US" sz="4400" b="1" dirty="0">
                <a:cs typeface="Times New Roman" panose="02020603050405020304" pitchFamily="18" charset="0"/>
              </a:rPr>
              <a:t> </a:t>
            </a:r>
            <a:r>
              <a:rPr lang="en-US" sz="4400" b="1" dirty="0" err="1">
                <a:cs typeface="Times New Roman" panose="02020603050405020304" pitchFamily="18" charset="0"/>
              </a:rPr>
              <a:t>triển</a:t>
            </a:r>
            <a:endParaRPr lang="en-US" sz="4400" b="1" dirty="0">
              <a:cs typeface="Times New Roman" panose="02020603050405020304" pitchFamily="18" charset="0"/>
            </a:endParaRPr>
          </a:p>
          <a:p>
            <a:endParaRPr lang="en-US" sz="3200" dirty="0"/>
          </a:p>
        </p:txBody>
      </p:sp>
      <p:pic>
        <p:nvPicPr>
          <p:cNvPr id="16" name="Picture 7">
            <a:extLst>
              <a:ext uri="{FF2B5EF4-FFF2-40B4-BE49-F238E27FC236}">
                <a16:creationId xmlns:a16="http://schemas.microsoft.com/office/drawing/2014/main" id="{DC5B4FCA-768B-4174-9CA2-7CEE74DF4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95" y="3465513"/>
            <a:ext cx="3129568" cy="3101785"/>
          </a:xfrm>
          <a:prstGeom prst="rect">
            <a:avLst/>
          </a:prstGeom>
        </p:spPr>
      </p:pic>
      <p:sp>
        <p:nvSpPr>
          <p:cNvPr id="17" name="Rounded Rectangle 16"/>
          <p:cNvSpPr/>
          <p:nvPr/>
        </p:nvSpPr>
        <p:spPr>
          <a:xfrm>
            <a:off x="11681653" y="0"/>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31</a:t>
            </a:r>
            <a:endParaRPr lang="en-US" sz="1600" dirty="0">
              <a:solidFill>
                <a:schemeClr val="tx1"/>
              </a:solidFill>
            </a:endParaRPr>
          </a:p>
        </p:txBody>
      </p:sp>
    </p:spTree>
    <p:extLst>
      <p:ext uri="{BB962C8B-B14F-4D97-AF65-F5344CB8AC3E}">
        <p14:creationId xmlns:p14="http://schemas.microsoft.com/office/powerpoint/2010/main" val="22106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Hộp Văn bản 5">
            <a:extLst>
              <a:ext uri="{FF2B5EF4-FFF2-40B4-BE49-F238E27FC236}">
                <a16:creationId xmlns:a16="http://schemas.microsoft.com/office/drawing/2014/main" id="{F658A8FB-EE43-4A7C-81D1-145A232CD7E7}"/>
              </a:ext>
            </a:extLst>
          </p:cNvPr>
          <p:cNvSpPr txBox="1"/>
          <p:nvPr/>
        </p:nvSpPr>
        <p:spPr>
          <a:xfrm>
            <a:off x="1099645" y="95185"/>
            <a:ext cx="3269673" cy="461665"/>
          </a:xfrm>
          <a:prstGeom prst="rect">
            <a:avLst/>
          </a:prstGeom>
          <a:noFill/>
        </p:spPr>
        <p:txBody>
          <a:bodyPr wrap="square" rtlCol="0">
            <a:spAutoFit/>
          </a:bodyPr>
          <a:lstStyle/>
          <a:p>
            <a:r>
              <a:rPr lang="en-US" sz="2400" b="1" dirty="0" err="1">
                <a:cs typeface="Times New Roman" panose="02020603050405020304" pitchFamily="18" charset="0"/>
              </a:rPr>
              <a:t>Kết</a:t>
            </a:r>
            <a:r>
              <a:rPr lang="en-US" sz="2400" b="1" dirty="0">
                <a:cs typeface="Times New Roman" panose="02020603050405020304" pitchFamily="18" charset="0"/>
              </a:rPr>
              <a:t> quả </a:t>
            </a:r>
            <a:r>
              <a:rPr lang="en-US" sz="2400" b="1" dirty="0" err="1">
                <a:cs typeface="Times New Roman" panose="02020603050405020304" pitchFamily="18" charset="0"/>
              </a:rPr>
              <a:t>đạt</a:t>
            </a:r>
            <a:r>
              <a:rPr lang="en-US" sz="2400" b="1" dirty="0">
                <a:cs typeface="Times New Roman" panose="02020603050405020304" pitchFamily="18" charset="0"/>
              </a:rPr>
              <a:t> </a:t>
            </a:r>
            <a:r>
              <a:rPr lang="en-US" sz="2400" b="1" dirty="0" err="1">
                <a:cs typeface="Times New Roman" panose="02020603050405020304" pitchFamily="18" charset="0"/>
              </a:rPr>
              <a:t>được</a:t>
            </a:r>
            <a:endParaRPr lang="vi-VN" sz="2400" b="1" dirty="0">
              <a:cs typeface="Times New Roman" panose="02020603050405020304" pitchFamily="18" charset="0"/>
            </a:endParaRPr>
          </a:p>
        </p:txBody>
      </p:sp>
      <p:sp>
        <p:nvSpPr>
          <p:cNvPr id="7" name="Hộp Văn bản 6">
            <a:extLst>
              <a:ext uri="{FF2B5EF4-FFF2-40B4-BE49-F238E27FC236}">
                <a16:creationId xmlns:a16="http://schemas.microsoft.com/office/drawing/2014/main" id="{DC126DDE-22D2-4647-B851-CCBDA479491C}"/>
              </a:ext>
            </a:extLst>
          </p:cNvPr>
          <p:cNvSpPr txBox="1"/>
          <p:nvPr/>
        </p:nvSpPr>
        <p:spPr>
          <a:xfrm>
            <a:off x="1443644" y="810751"/>
            <a:ext cx="10546756" cy="5236498"/>
          </a:xfrm>
          <a:prstGeom prst="rect">
            <a:avLst/>
          </a:prstGeom>
          <a:noFill/>
        </p:spPr>
        <p:txBody>
          <a:bodyPr wrap="square" rtlCol="0">
            <a:spAutoFit/>
          </a:bodyPr>
          <a:lstStyle/>
          <a:p>
            <a:pPr marL="342900" indent="-342900" algn="just">
              <a:lnSpc>
                <a:spcPct val="150000"/>
              </a:lnSpc>
              <a:spcBef>
                <a:spcPts val="600"/>
              </a:spcBef>
              <a:spcAft>
                <a:spcPts val="600"/>
              </a:spcAft>
              <a:buFont typeface="Wingdings" pitchFamily="2" charset="2"/>
              <a:buChar char="q"/>
            </a:pPr>
            <a:r>
              <a:rPr lang="en-US" sz="2400" dirty="0">
                <a:latin typeface="Calibri" pitchFamily="34" charset="0"/>
                <a:cs typeface="Calibri" pitchFamily="34" charset="0"/>
              </a:rPr>
              <a:t>  </a:t>
            </a:r>
            <a:r>
              <a:rPr lang="en-US" sz="2400" dirty="0" err="1">
                <a:latin typeface="Calibri" pitchFamily="34" charset="0"/>
                <a:cs typeface="Calibri" pitchFamily="34" charset="0"/>
              </a:rPr>
              <a:t>Hoàn</a:t>
            </a:r>
            <a:r>
              <a:rPr lang="en-US" sz="2400" dirty="0">
                <a:latin typeface="Calibri" pitchFamily="34" charset="0"/>
                <a:cs typeface="Calibri" pitchFamily="34" charset="0"/>
              </a:rPr>
              <a:t> </a:t>
            </a:r>
            <a:r>
              <a:rPr lang="en-US" sz="2400" dirty="0" err="1">
                <a:latin typeface="Calibri" pitchFamily="34" charset="0"/>
                <a:cs typeface="Calibri" pitchFamily="34" charset="0"/>
              </a:rPr>
              <a:t>thành</a:t>
            </a:r>
            <a:r>
              <a:rPr lang="en-US" sz="2400" dirty="0">
                <a:latin typeface="Calibri" pitchFamily="34" charset="0"/>
                <a:cs typeface="Calibri" pitchFamily="34" charset="0"/>
              </a:rPr>
              <a:t> </a:t>
            </a:r>
            <a:r>
              <a:rPr lang="en-US" sz="2400" dirty="0" err="1">
                <a:latin typeface="Calibri" pitchFamily="34" charset="0"/>
                <a:cs typeface="Calibri" pitchFamily="34" charset="0"/>
              </a:rPr>
              <a:t>các</a:t>
            </a:r>
            <a:r>
              <a:rPr lang="en-US" sz="2400" dirty="0">
                <a:latin typeface="Calibri" pitchFamily="34" charset="0"/>
                <a:cs typeface="Calibri" pitchFamily="34" charset="0"/>
              </a:rPr>
              <a:t> </a:t>
            </a:r>
            <a:r>
              <a:rPr lang="en-US" sz="2400" dirty="0" err="1">
                <a:latin typeface="Calibri" pitchFamily="34" charset="0"/>
                <a:cs typeface="Calibri" pitchFamily="34" charset="0"/>
              </a:rPr>
              <a:t>yêu</a:t>
            </a:r>
            <a:r>
              <a:rPr lang="en-US" sz="2400" dirty="0">
                <a:latin typeface="Calibri" pitchFamily="34" charset="0"/>
                <a:cs typeface="Calibri" pitchFamily="34" charset="0"/>
              </a:rPr>
              <a:t> </a:t>
            </a:r>
            <a:r>
              <a:rPr lang="en-US" sz="2400" dirty="0" err="1">
                <a:latin typeface="Calibri" pitchFamily="34" charset="0"/>
                <a:cs typeface="Calibri" pitchFamily="34" charset="0"/>
              </a:rPr>
              <a:t>cầu</a:t>
            </a:r>
            <a:r>
              <a:rPr lang="en-US" sz="2400" dirty="0">
                <a:latin typeface="Calibri" pitchFamily="34" charset="0"/>
                <a:cs typeface="Calibri" pitchFamily="34" charset="0"/>
              </a:rPr>
              <a:t> </a:t>
            </a:r>
            <a:r>
              <a:rPr lang="en-US" sz="2400" dirty="0" err="1">
                <a:latin typeface="Calibri" pitchFamily="34" charset="0"/>
                <a:cs typeface="Calibri" pitchFamily="34" charset="0"/>
              </a:rPr>
              <a:t>đã</a:t>
            </a:r>
            <a:r>
              <a:rPr lang="en-US" sz="2400" dirty="0">
                <a:latin typeface="Calibri" pitchFamily="34" charset="0"/>
                <a:cs typeface="Calibri" pitchFamily="34" charset="0"/>
              </a:rPr>
              <a:t> </a:t>
            </a:r>
            <a:r>
              <a:rPr lang="en-US" sz="2400" dirty="0" err="1">
                <a:latin typeface="Calibri" pitchFamily="34" charset="0"/>
                <a:cs typeface="Calibri" pitchFamily="34" charset="0"/>
              </a:rPr>
              <a:t>đặt</a:t>
            </a:r>
            <a:r>
              <a:rPr lang="en-US" sz="2400" dirty="0">
                <a:latin typeface="Calibri" pitchFamily="34" charset="0"/>
                <a:cs typeface="Calibri" pitchFamily="34" charset="0"/>
              </a:rPr>
              <a:t> </a:t>
            </a:r>
            <a:r>
              <a:rPr lang="en-US" sz="2400" dirty="0" err="1">
                <a:latin typeface="Calibri" pitchFamily="34" charset="0"/>
                <a:cs typeface="Calibri" pitchFamily="34" charset="0"/>
              </a:rPr>
              <a:t>ra</a:t>
            </a:r>
            <a:r>
              <a:rPr lang="en-US" sz="2400" dirty="0">
                <a:latin typeface="Calibri" pitchFamily="34" charset="0"/>
                <a:cs typeface="Calibri" pitchFamily="34" charset="0"/>
              </a:rPr>
              <a:t> </a:t>
            </a:r>
            <a:r>
              <a:rPr lang="en-US" sz="2400" dirty="0" err="1">
                <a:latin typeface="Calibri" pitchFamily="34" charset="0"/>
                <a:cs typeface="Calibri" pitchFamily="34" charset="0"/>
              </a:rPr>
              <a:t>cho</a:t>
            </a:r>
            <a:r>
              <a:rPr lang="en-US" sz="2400" dirty="0">
                <a:latin typeface="Calibri" pitchFamily="34" charset="0"/>
                <a:cs typeface="Calibri" pitchFamily="34" charset="0"/>
              </a:rPr>
              <a:t> </a:t>
            </a:r>
            <a:r>
              <a:rPr lang="en-US" sz="2400" dirty="0" err="1">
                <a:latin typeface="Calibri" pitchFamily="34" charset="0"/>
                <a:cs typeface="Calibri" pitchFamily="34" charset="0"/>
              </a:rPr>
              <a:t>hệ</a:t>
            </a:r>
            <a:r>
              <a:rPr lang="en-US" sz="2400" dirty="0">
                <a:latin typeface="Calibri" pitchFamily="34" charset="0"/>
                <a:cs typeface="Calibri" pitchFamily="34" charset="0"/>
              </a:rPr>
              <a:t> </a:t>
            </a:r>
            <a:r>
              <a:rPr lang="en-US" sz="2400" dirty="0" err="1">
                <a:latin typeface="Calibri" pitchFamily="34" charset="0"/>
                <a:cs typeface="Calibri" pitchFamily="34" charset="0"/>
              </a:rPr>
              <a:t>thống</a:t>
            </a:r>
            <a:endParaRPr lang="en-US" sz="2400" dirty="0">
              <a:latin typeface="Calibri" pitchFamily="34" charset="0"/>
              <a:cs typeface="Calibri" pitchFamily="34" charset="0"/>
            </a:endParaRPr>
          </a:p>
          <a:p>
            <a:pPr marL="285750" indent="-285750" algn="just">
              <a:lnSpc>
                <a:spcPct val="150000"/>
              </a:lnSpc>
              <a:spcBef>
                <a:spcPts val="600"/>
              </a:spcBef>
              <a:spcAft>
                <a:spcPts val="600"/>
              </a:spcAft>
              <a:buFont typeface="Wingdings" panose="05000000000000000000" pitchFamily="2" charset="2"/>
              <a:buChar char="q"/>
            </a:pPr>
            <a:r>
              <a:rPr lang="en-US" sz="2400" dirty="0">
                <a:latin typeface="Calibri" pitchFamily="34" charset="0"/>
                <a:cs typeface="Calibri" pitchFamily="34" charset="0"/>
              </a:rPr>
              <a:t>   </a:t>
            </a:r>
            <a:r>
              <a:rPr lang="en-US" sz="2400" dirty="0" err="1">
                <a:latin typeface="Calibri" pitchFamily="34" charset="0"/>
                <a:cs typeface="Calibri" pitchFamily="34" charset="0"/>
              </a:rPr>
              <a:t>Tạo</a:t>
            </a:r>
            <a:r>
              <a:rPr lang="en-US" sz="2400" dirty="0">
                <a:latin typeface="Calibri" pitchFamily="34" charset="0"/>
                <a:cs typeface="Calibri" pitchFamily="34" charset="0"/>
              </a:rPr>
              <a:t> </a:t>
            </a:r>
            <a:r>
              <a:rPr lang="en-US" sz="2400" dirty="0" err="1">
                <a:latin typeface="Calibri" pitchFamily="34" charset="0"/>
                <a:cs typeface="Calibri" pitchFamily="34" charset="0"/>
              </a:rPr>
              <a:t>ra</a:t>
            </a:r>
            <a:r>
              <a:rPr lang="en-US" sz="2400" dirty="0">
                <a:latin typeface="Calibri" pitchFamily="34" charset="0"/>
                <a:cs typeface="Calibri" pitchFamily="34" charset="0"/>
              </a:rPr>
              <a:t> </a:t>
            </a:r>
            <a:r>
              <a:rPr lang="en-US" sz="2400" dirty="0" err="1">
                <a:latin typeface="Calibri" pitchFamily="34" charset="0"/>
                <a:cs typeface="Calibri" pitchFamily="34" charset="0"/>
              </a:rPr>
              <a:t>một</a:t>
            </a:r>
            <a:r>
              <a:rPr lang="en-US" sz="2400" dirty="0">
                <a:latin typeface="Calibri" pitchFamily="34" charset="0"/>
                <a:cs typeface="Calibri" pitchFamily="34" charset="0"/>
              </a:rPr>
              <a:t> </a:t>
            </a:r>
            <a:r>
              <a:rPr lang="en-US" sz="2400" dirty="0" err="1">
                <a:latin typeface="Calibri" pitchFamily="34" charset="0"/>
                <a:cs typeface="Calibri" pitchFamily="34" charset="0"/>
              </a:rPr>
              <a:t>hê</a:t>
            </a:r>
            <a:r>
              <a:rPr lang="en-US" sz="2400" dirty="0">
                <a:latin typeface="Calibri" pitchFamily="34" charset="0"/>
                <a:cs typeface="Calibri" pitchFamily="34" charset="0"/>
              </a:rPr>
              <a:t>̣ </a:t>
            </a:r>
            <a:r>
              <a:rPr lang="en-US" sz="2400" dirty="0" err="1">
                <a:latin typeface="Calibri" pitchFamily="34" charset="0"/>
                <a:cs typeface="Calibri" pitchFamily="34" charset="0"/>
              </a:rPr>
              <a:t>thống</a:t>
            </a:r>
            <a:r>
              <a:rPr lang="en-US" sz="2400" dirty="0">
                <a:latin typeface="Calibri" pitchFamily="34" charset="0"/>
                <a:cs typeface="Calibri" pitchFamily="34" charset="0"/>
              </a:rPr>
              <a:t> </a:t>
            </a:r>
            <a:r>
              <a:rPr lang="en-US" sz="2400" dirty="0" err="1">
                <a:latin typeface="Calibri" pitchFamily="34" charset="0"/>
                <a:cs typeface="Calibri" pitchFamily="34" charset="0"/>
              </a:rPr>
              <a:t>hoàn</a:t>
            </a:r>
            <a:r>
              <a:rPr lang="en-US" sz="2400" dirty="0">
                <a:latin typeface="Calibri" pitchFamily="34" charset="0"/>
                <a:cs typeface="Calibri" pitchFamily="34" charset="0"/>
              </a:rPr>
              <a:t> </a:t>
            </a:r>
            <a:r>
              <a:rPr lang="en-US" sz="2400" dirty="0" err="1">
                <a:latin typeface="Calibri" pitchFamily="34" charset="0"/>
                <a:cs typeface="Calibri" pitchFamily="34" charset="0"/>
              </a:rPr>
              <a:t>chỉnh</a:t>
            </a:r>
            <a:r>
              <a:rPr lang="en-US" sz="2400" dirty="0">
                <a:latin typeface="Calibri" pitchFamily="34" charset="0"/>
                <a:cs typeface="Calibri" pitchFamily="34" charset="0"/>
              </a:rPr>
              <a:t> </a:t>
            </a:r>
            <a:r>
              <a:rPr lang="en-US" sz="2400" dirty="0" err="1">
                <a:latin typeface="Calibri" pitchFamily="34" charset="0"/>
                <a:cs typeface="Calibri" pitchFamily="34" charset="0"/>
              </a:rPr>
              <a:t>trên</a:t>
            </a:r>
            <a:r>
              <a:rPr lang="en-US" sz="2400" dirty="0">
                <a:latin typeface="Calibri" pitchFamily="34" charset="0"/>
                <a:cs typeface="Calibri" pitchFamily="34" charset="0"/>
              </a:rPr>
              <a:t> </a:t>
            </a:r>
            <a:r>
              <a:rPr lang="en-US" sz="2400" dirty="0" err="1">
                <a:latin typeface="Calibri" pitchFamily="34" charset="0"/>
                <a:cs typeface="Calibri" pitchFamily="34" charset="0"/>
              </a:rPr>
              <a:t>nền</a:t>
            </a:r>
            <a:r>
              <a:rPr lang="en-US" sz="2400" dirty="0">
                <a:latin typeface="Calibri" pitchFamily="34" charset="0"/>
                <a:cs typeface="Calibri" pitchFamily="34" charset="0"/>
              </a:rPr>
              <a:t> web, có </a:t>
            </a:r>
            <a:r>
              <a:rPr lang="en-US" sz="2400" dirty="0" err="1">
                <a:latin typeface="Calibri" pitchFamily="34" charset="0"/>
                <a:cs typeface="Calibri" pitchFamily="34" charset="0"/>
              </a:rPr>
              <a:t>thể</a:t>
            </a:r>
            <a:r>
              <a:rPr lang="en-US" sz="2400" dirty="0">
                <a:latin typeface="Calibri" pitchFamily="34" charset="0"/>
                <a:cs typeface="Calibri" pitchFamily="34" charset="0"/>
              </a:rPr>
              <a:t> </a:t>
            </a:r>
            <a:r>
              <a:rPr lang="en-US" sz="2400" dirty="0" err="1">
                <a:latin typeface="Calibri" pitchFamily="34" charset="0"/>
                <a:cs typeface="Calibri" pitchFamily="34" charset="0"/>
              </a:rPr>
              <a:t>triển</a:t>
            </a:r>
            <a:r>
              <a:rPr lang="en-US" sz="2400" dirty="0">
                <a:latin typeface="Calibri" pitchFamily="34" charset="0"/>
                <a:cs typeface="Calibri" pitchFamily="34" charset="0"/>
              </a:rPr>
              <a:t> </a:t>
            </a:r>
            <a:r>
              <a:rPr lang="en-US" sz="2400" dirty="0" err="1">
                <a:latin typeface="Calibri" pitchFamily="34" charset="0"/>
                <a:cs typeface="Calibri" pitchFamily="34" charset="0"/>
              </a:rPr>
              <a:t>khai</a:t>
            </a:r>
            <a:r>
              <a:rPr lang="en-US" sz="2400" dirty="0">
                <a:latin typeface="Calibri" pitchFamily="34" charset="0"/>
                <a:cs typeface="Calibri" pitchFamily="34" charset="0"/>
              </a:rPr>
              <a:t> </a:t>
            </a:r>
            <a:r>
              <a:rPr lang="en-US" sz="2400" dirty="0" err="1">
                <a:latin typeface="Calibri" pitchFamily="34" charset="0"/>
                <a:cs typeface="Calibri" pitchFamily="34" charset="0"/>
              </a:rPr>
              <a:t>thực</a:t>
            </a:r>
            <a:r>
              <a:rPr lang="en-US" sz="2400" dirty="0">
                <a:latin typeface="Calibri" pitchFamily="34" charset="0"/>
                <a:cs typeface="Calibri" pitchFamily="34" charset="0"/>
              </a:rPr>
              <a:t> </a:t>
            </a:r>
            <a:r>
              <a:rPr lang="en-US" sz="2400" dirty="0" err="1">
                <a:latin typeface="Calibri" pitchFamily="34" charset="0"/>
                <a:cs typeface="Calibri" pitchFamily="34" charset="0"/>
              </a:rPr>
              <a:t>nghiệm</a:t>
            </a:r>
            <a:endParaRPr lang="en-US" sz="2400" dirty="0">
              <a:latin typeface="Calibri" pitchFamily="34" charset="0"/>
              <a:cs typeface="Calibri" pitchFamily="34" charset="0"/>
            </a:endParaRPr>
          </a:p>
          <a:p>
            <a:pPr marL="285750" indent="-285750" algn="just">
              <a:lnSpc>
                <a:spcPct val="150000"/>
              </a:lnSpc>
              <a:spcBef>
                <a:spcPts val="600"/>
              </a:spcBef>
              <a:spcAft>
                <a:spcPts val="600"/>
              </a:spcAft>
              <a:buFont typeface="Wingdings" panose="05000000000000000000" pitchFamily="2" charset="2"/>
              <a:buChar char="q"/>
            </a:pPr>
            <a:r>
              <a:rPr lang="en-US" sz="2400" dirty="0">
                <a:latin typeface="Calibri" pitchFamily="34" charset="0"/>
                <a:cs typeface="Calibri" pitchFamily="34" charset="0"/>
              </a:rPr>
              <a:t>   </a:t>
            </a:r>
            <a:r>
              <a:rPr lang="en-US" sz="2400" dirty="0" err="1">
                <a:latin typeface="Calibri" pitchFamily="34" charset="0"/>
                <a:cs typeface="Calibri" pitchFamily="34" charset="0"/>
              </a:rPr>
              <a:t>Xây</a:t>
            </a:r>
            <a:r>
              <a:rPr lang="en-US" sz="2400" dirty="0">
                <a:latin typeface="Calibri" pitchFamily="34" charset="0"/>
                <a:cs typeface="Calibri" pitchFamily="34" charset="0"/>
              </a:rPr>
              <a:t> </a:t>
            </a:r>
            <a:r>
              <a:rPr lang="en-US" sz="2400" dirty="0" err="1">
                <a:latin typeface="Calibri" pitchFamily="34" charset="0"/>
                <a:cs typeface="Calibri" pitchFamily="34" charset="0"/>
              </a:rPr>
              <a:t>dựng</a:t>
            </a:r>
            <a:r>
              <a:rPr lang="en-US" sz="2400" dirty="0">
                <a:latin typeface="Calibri" pitchFamily="34" charset="0"/>
                <a:cs typeface="Calibri" pitchFamily="34" charset="0"/>
              </a:rPr>
              <a:t> đ</a:t>
            </a:r>
            <a:r>
              <a:rPr lang="vi-VN" sz="2400" dirty="0">
                <a:latin typeface="Calibri" pitchFamily="34" charset="0"/>
                <a:cs typeface="Calibri" pitchFamily="34" charset="0"/>
              </a:rPr>
              <a:t>ược hệ thống nhiều thành phần, giao tiếp qua API</a:t>
            </a:r>
          </a:p>
          <a:p>
            <a:pPr marL="285750" indent="-285750" algn="just">
              <a:lnSpc>
                <a:spcPct val="150000"/>
              </a:lnSpc>
              <a:spcBef>
                <a:spcPts val="600"/>
              </a:spcBef>
              <a:spcAft>
                <a:spcPts val="600"/>
              </a:spcAft>
              <a:buFont typeface="Wingdings" panose="05000000000000000000" pitchFamily="2" charset="2"/>
              <a:buChar char="q"/>
            </a:pPr>
            <a:r>
              <a:rPr lang="vi-VN" sz="2400" dirty="0">
                <a:latin typeface="Calibri" pitchFamily="34" charset="0"/>
                <a:cs typeface="Calibri" pitchFamily="34" charset="0"/>
              </a:rPr>
              <a:t> </a:t>
            </a:r>
            <a:r>
              <a:rPr lang="en-US" sz="2400" dirty="0">
                <a:latin typeface="Calibri" pitchFamily="34" charset="0"/>
                <a:cs typeface="Calibri" pitchFamily="34" charset="0"/>
              </a:rPr>
              <a:t>  </a:t>
            </a:r>
            <a:r>
              <a:rPr lang="vi-VN" sz="2400" dirty="0">
                <a:latin typeface="Calibri" pitchFamily="34" charset="0"/>
                <a:cs typeface="Calibri" pitchFamily="34" charset="0"/>
              </a:rPr>
              <a:t>Biết cách tích hợp thành phần xử lý dữ liệu vào một hệ thống</a:t>
            </a:r>
          </a:p>
          <a:p>
            <a:pPr marL="285750" indent="-285750" algn="just">
              <a:lnSpc>
                <a:spcPct val="150000"/>
              </a:lnSpc>
              <a:spcBef>
                <a:spcPts val="600"/>
              </a:spcBef>
              <a:spcAft>
                <a:spcPts val="600"/>
              </a:spcAft>
              <a:buFont typeface="Wingdings" panose="05000000000000000000" pitchFamily="2" charset="2"/>
              <a:buChar char="q"/>
            </a:pPr>
            <a:r>
              <a:rPr lang="vi-VN" sz="2400" dirty="0">
                <a:latin typeface="Calibri" pitchFamily="34" charset="0"/>
                <a:cs typeface="Calibri" pitchFamily="34" charset="0"/>
              </a:rPr>
              <a:t> </a:t>
            </a:r>
            <a:r>
              <a:rPr lang="en-US" sz="2400" dirty="0">
                <a:latin typeface="Calibri" pitchFamily="34" charset="0"/>
                <a:cs typeface="Calibri" pitchFamily="34" charset="0"/>
              </a:rPr>
              <a:t>  </a:t>
            </a:r>
            <a:r>
              <a:rPr lang="vi-VN" sz="2400" dirty="0">
                <a:latin typeface="Calibri" pitchFamily="34" charset="0"/>
                <a:cs typeface="Calibri" pitchFamily="34" charset="0"/>
              </a:rPr>
              <a:t>Tìm hiểu thêm được nhiều công nghệ mã nguồn mở, những ưu </a:t>
            </a:r>
            <a:r>
              <a:rPr lang="vi-VN" sz="2400">
                <a:latin typeface="Calibri" pitchFamily="34" charset="0"/>
                <a:cs typeface="Calibri" pitchFamily="34" charset="0"/>
              </a:rPr>
              <a:t>và nhược </a:t>
            </a:r>
            <a:r>
              <a:rPr lang="vi-VN" sz="2400" dirty="0">
                <a:latin typeface="Calibri" pitchFamily="34" charset="0"/>
                <a:cs typeface="Calibri" pitchFamily="34" charset="0"/>
              </a:rPr>
              <a:t>điểm của mỗi công nghệ</a:t>
            </a:r>
          </a:p>
          <a:p>
            <a:pPr marL="285750" indent="-285750" algn="just">
              <a:lnSpc>
                <a:spcPct val="150000"/>
              </a:lnSpc>
              <a:spcBef>
                <a:spcPts val="600"/>
              </a:spcBef>
              <a:spcAft>
                <a:spcPts val="600"/>
              </a:spcAft>
              <a:buFont typeface="Wingdings" panose="05000000000000000000" pitchFamily="2" charset="2"/>
              <a:buChar char="q"/>
            </a:pPr>
            <a:r>
              <a:rPr lang="vi-VN" sz="2400" dirty="0">
                <a:latin typeface="Calibri" pitchFamily="34" charset="0"/>
                <a:cs typeface="Calibri" pitchFamily="34" charset="0"/>
              </a:rPr>
              <a:t> </a:t>
            </a:r>
            <a:r>
              <a:rPr lang="en-US" sz="2400" dirty="0">
                <a:latin typeface="Calibri" pitchFamily="34" charset="0"/>
                <a:cs typeface="Calibri" pitchFamily="34" charset="0"/>
              </a:rPr>
              <a:t>  </a:t>
            </a:r>
            <a:r>
              <a:rPr lang="vi-VN" sz="2400" dirty="0">
                <a:latin typeface="Calibri" pitchFamily="34" charset="0"/>
                <a:cs typeface="Calibri" pitchFamily="34" charset="0"/>
              </a:rPr>
              <a:t>Biết cách áp dụng một quy trình phát triển ph</a:t>
            </a:r>
            <a:r>
              <a:rPr lang="en-US" sz="2400" dirty="0" err="1">
                <a:latin typeface="Calibri" pitchFamily="34" charset="0"/>
                <a:cs typeface="Calibri" pitchFamily="34" charset="0"/>
              </a:rPr>
              <a:t>ần</a:t>
            </a:r>
            <a:r>
              <a:rPr lang="vi-VN" sz="2400" dirty="0">
                <a:latin typeface="Calibri" pitchFamily="34" charset="0"/>
                <a:cs typeface="Calibri" pitchFamily="34" charset="0"/>
              </a:rPr>
              <a:t> mềm vào xây dựng </a:t>
            </a:r>
            <a:r>
              <a:rPr lang="vi-VN" sz="2400">
                <a:latin typeface="Calibri" pitchFamily="34" charset="0"/>
                <a:cs typeface="Calibri" pitchFamily="34" charset="0"/>
              </a:rPr>
              <a:t>hoàn chỉnh </a:t>
            </a:r>
            <a:r>
              <a:rPr lang="vi-VN" sz="2400" dirty="0">
                <a:latin typeface="Calibri" pitchFamily="34" charset="0"/>
                <a:cs typeface="Calibri" pitchFamily="34" charset="0"/>
              </a:rPr>
              <a:t>một hệ thống</a:t>
            </a:r>
          </a:p>
        </p:txBody>
      </p:sp>
      <p:sp>
        <p:nvSpPr>
          <p:cNvPr id="10" name="Rounded Rectangle 9"/>
          <p:cNvSpPr/>
          <p:nvPr/>
        </p:nvSpPr>
        <p:spPr>
          <a:xfrm>
            <a:off x="11714728" y="11533"/>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32</a:t>
            </a:r>
            <a:endParaRPr lang="en-US" sz="1600" dirty="0">
              <a:solidFill>
                <a:schemeClr val="tx1"/>
              </a:solidFill>
            </a:endParaRPr>
          </a:p>
        </p:txBody>
      </p:sp>
    </p:spTree>
    <p:extLst>
      <p:ext uri="{BB962C8B-B14F-4D97-AF65-F5344CB8AC3E}">
        <p14:creationId xmlns:p14="http://schemas.microsoft.com/office/powerpoint/2010/main" val="3051076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Rectangle 142"/>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4" name="Rectangle 143"/>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5" name="Rectangle 144"/>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6" name="Rectangle 145"/>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7" name="Rectangle 146"/>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Hộp Văn bản 1">
            <a:extLst>
              <a:ext uri="{FF2B5EF4-FFF2-40B4-BE49-F238E27FC236}">
                <a16:creationId xmlns:a16="http://schemas.microsoft.com/office/drawing/2014/main" id="{16D98ACB-7FDD-4239-A4D0-8BABCECC7D9D}"/>
              </a:ext>
            </a:extLst>
          </p:cNvPr>
          <p:cNvSpPr txBox="1"/>
          <p:nvPr/>
        </p:nvSpPr>
        <p:spPr>
          <a:xfrm>
            <a:off x="1059204" y="116863"/>
            <a:ext cx="2410017" cy="461665"/>
          </a:xfrm>
          <a:prstGeom prst="rect">
            <a:avLst/>
          </a:prstGeom>
          <a:noFill/>
        </p:spPr>
        <p:txBody>
          <a:bodyPr wrap="square" rtlCol="0">
            <a:spAutoFit/>
          </a:bodyPr>
          <a:lstStyle/>
          <a:p>
            <a:r>
              <a:rPr lang="en-US" sz="2400" b="1">
                <a:cs typeface="Times New Roman" panose="02020603050405020304" pitchFamily="18" charset="0"/>
              </a:rPr>
              <a:t>Một số hạn chế</a:t>
            </a:r>
            <a:endParaRPr lang="vi-VN" sz="2400" b="1">
              <a:cs typeface="Times New Roman" panose="02020603050405020304" pitchFamily="18" charset="0"/>
            </a:endParaRPr>
          </a:p>
        </p:txBody>
      </p:sp>
      <p:sp>
        <p:nvSpPr>
          <p:cNvPr id="4" name="Hộp Văn bản 3">
            <a:extLst>
              <a:ext uri="{FF2B5EF4-FFF2-40B4-BE49-F238E27FC236}">
                <a16:creationId xmlns:a16="http://schemas.microsoft.com/office/drawing/2014/main" id="{53B984C0-67E9-4ACE-9C6A-89582BCEF929}"/>
              </a:ext>
            </a:extLst>
          </p:cNvPr>
          <p:cNvSpPr txBox="1"/>
          <p:nvPr/>
        </p:nvSpPr>
        <p:spPr>
          <a:xfrm>
            <a:off x="1059204" y="642899"/>
            <a:ext cx="10758763" cy="5539978"/>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sz="2400" dirty="0">
                <a:latin typeface="Calibri" pitchFamily="34" charset="0"/>
                <a:cs typeface="Calibri" pitchFamily="34" charset="0"/>
              </a:rPr>
              <a:t>   </a:t>
            </a:r>
            <a:r>
              <a:rPr lang="en-US" sz="2400" dirty="0" err="1">
                <a:latin typeface="Calibri" pitchFamily="34" charset="0"/>
                <a:cs typeface="Calibri" pitchFamily="34" charset="0"/>
              </a:rPr>
              <a:t>Chưa</a:t>
            </a:r>
            <a:r>
              <a:rPr lang="en-US" sz="2400" dirty="0">
                <a:latin typeface="Calibri" pitchFamily="34" charset="0"/>
                <a:cs typeface="Calibri" pitchFamily="34" charset="0"/>
              </a:rPr>
              <a:t> </a:t>
            </a:r>
            <a:r>
              <a:rPr lang="en-US" sz="2400" dirty="0" err="1">
                <a:latin typeface="Calibri" pitchFamily="34" charset="0"/>
                <a:cs typeface="Calibri" pitchFamily="34" charset="0"/>
              </a:rPr>
              <a:t>xây</a:t>
            </a:r>
            <a:r>
              <a:rPr lang="en-US" sz="2400" dirty="0">
                <a:latin typeface="Calibri" pitchFamily="34" charset="0"/>
                <a:cs typeface="Calibri" pitchFamily="34" charset="0"/>
              </a:rPr>
              <a:t> </a:t>
            </a:r>
            <a:r>
              <a:rPr lang="en-US" sz="2400" dirty="0" err="1">
                <a:latin typeface="Calibri" pitchFamily="34" charset="0"/>
                <a:cs typeface="Calibri" pitchFamily="34" charset="0"/>
              </a:rPr>
              <a:t>dựng</a:t>
            </a:r>
            <a:r>
              <a:rPr lang="en-US" sz="2400" dirty="0">
                <a:latin typeface="Calibri" pitchFamily="34" charset="0"/>
                <a:cs typeface="Calibri" pitchFamily="34" charset="0"/>
              </a:rPr>
              <a:t> đ</a:t>
            </a:r>
            <a:r>
              <a:rPr lang="vi-VN" sz="2400" dirty="0">
                <a:latin typeface="Calibri" pitchFamily="34" charset="0"/>
                <a:cs typeface="Calibri" pitchFamily="34" charset="0"/>
              </a:rPr>
              <a:t>ược ứng dụng trên nền mobile app</a:t>
            </a:r>
          </a:p>
          <a:p>
            <a:pPr marL="285750" indent="-285750">
              <a:lnSpc>
                <a:spcPct val="200000"/>
              </a:lnSpc>
              <a:buFont typeface="Wingdings" panose="05000000000000000000" pitchFamily="2" charset="2"/>
              <a:buChar char="q"/>
            </a:pPr>
            <a:r>
              <a:rPr lang="vi-VN" sz="2400" dirty="0">
                <a:latin typeface="Calibri" pitchFamily="34" charset="0"/>
                <a:cs typeface="Calibri" pitchFamily="34" charset="0"/>
              </a:rPr>
              <a:t> </a:t>
            </a:r>
            <a:r>
              <a:rPr lang="en-US" sz="2400" dirty="0">
                <a:latin typeface="Calibri" pitchFamily="34" charset="0"/>
                <a:cs typeface="Calibri" pitchFamily="34" charset="0"/>
              </a:rPr>
              <a:t>  </a:t>
            </a:r>
            <a:r>
              <a:rPr lang="vi-VN" sz="2400" dirty="0">
                <a:latin typeface="Calibri" pitchFamily="34" charset="0"/>
                <a:cs typeface="Calibri" pitchFamily="34" charset="0"/>
              </a:rPr>
              <a:t>Nội dung các món ăn còn hơi sơ </a:t>
            </a:r>
            <a:r>
              <a:rPr lang="en-US" sz="2400" dirty="0">
                <a:latin typeface="Calibri" pitchFamily="34" charset="0"/>
                <a:cs typeface="Calibri" pitchFamily="34" charset="0"/>
              </a:rPr>
              <a:t>s</a:t>
            </a:r>
            <a:r>
              <a:rPr lang="vi-VN" sz="2400" dirty="0">
                <a:latin typeface="Calibri" pitchFamily="34" charset="0"/>
                <a:cs typeface="Calibri" pitchFamily="34" charset="0"/>
              </a:rPr>
              <a:t>ài</a:t>
            </a:r>
          </a:p>
          <a:p>
            <a:pPr marL="285750" indent="-285750">
              <a:lnSpc>
                <a:spcPct val="200000"/>
              </a:lnSpc>
              <a:buFont typeface="Wingdings" panose="05000000000000000000" pitchFamily="2" charset="2"/>
              <a:buChar char="q"/>
            </a:pPr>
            <a:r>
              <a:rPr lang="vi-VN" sz="2400" dirty="0">
                <a:latin typeface="Calibri" pitchFamily="34" charset="0"/>
                <a:cs typeface="Calibri" pitchFamily="34" charset="0"/>
              </a:rPr>
              <a:t> </a:t>
            </a:r>
            <a:r>
              <a:rPr lang="en-US" sz="2400" dirty="0">
                <a:latin typeface="Calibri" pitchFamily="34" charset="0"/>
                <a:cs typeface="Calibri" pitchFamily="34" charset="0"/>
              </a:rPr>
              <a:t>  </a:t>
            </a:r>
            <a:r>
              <a:rPr lang="vi-VN" sz="2400" dirty="0">
                <a:latin typeface="Calibri" pitchFamily="34" charset="0"/>
                <a:cs typeface="Calibri" pitchFamily="34" charset="0"/>
              </a:rPr>
              <a:t>Các chức năng dành cho nhà hàng tham gia hệ thống chưa nhiều</a:t>
            </a:r>
          </a:p>
          <a:p>
            <a:pPr marL="285750" indent="-285750">
              <a:lnSpc>
                <a:spcPct val="200000"/>
              </a:lnSpc>
              <a:buFont typeface="Wingdings" panose="05000000000000000000" pitchFamily="2" charset="2"/>
              <a:buChar char="q"/>
            </a:pPr>
            <a:r>
              <a:rPr lang="vi-VN" sz="2400" dirty="0">
                <a:latin typeface="Calibri" pitchFamily="34" charset="0"/>
                <a:cs typeface="Calibri" pitchFamily="34" charset="0"/>
              </a:rPr>
              <a:t> </a:t>
            </a:r>
            <a:r>
              <a:rPr lang="en-US" sz="2400" dirty="0">
                <a:latin typeface="Calibri" pitchFamily="34" charset="0"/>
                <a:cs typeface="Calibri" pitchFamily="34" charset="0"/>
              </a:rPr>
              <a:t>  </a:t>
            </a:r>
            <a:r>
              <a:rPr lang="vi-VN" sz="2400" dirty="0">
                <a:latin typeface="Calibri" pitchFamily="34" charset="0"/>
                <a:cs typeface="Calibri" pitchFamily="34" charset="0"/>
              </a:rPr>
              <a:t>Hệ thống chưa được triển khai public lên internet</a:t>
            </a:r>
          </a:p>
          <a:p>
            <a:pPr marL="285750" indent="-285750">
              <a:lnSpc>
                <a:spcPct val="200000"/>
              </a:lnSpc>
              <a:buFont typeface="Wingdings" panose="05000000000000000000" pitchFamily="2" charset="2"/>
              <a:buChar char="q"/>
            </a:pPr>
            <a:r>
              <a:rPr lang="vi-VN" sz="2400" dirty="0">
                <a:latin typeface="Calibri" pitchFamily="34" charset="0"/>
                <a:cs typeface="Calibri" pitchFamily="34" charset="0"/>
              </a:rPr>
              <a:t> </a:t>
            </a:r>
            <a:r>
              <a:rPr lang="en-US" sz="2400" dirty="0">
                <a:latin typeface="Calibri" pitchFamily="34" charset="0"/>
                <a:cs typeface="Calibri" pitchFamily="34" charset="0"/>
              </a:rPr>
              <a:t>  </a:t>
            </a:r>
            <a:r>
              <a:rPr lang="vi-VN" sz="2400" dirty="0">
                <a:latin typeface="Calibri" pitchFamily="34" charset="0"/>
                <a:cs typeface="Calibri" pitchFamily="34" charset="0"/>
              </a:rPr>
              <a:t>Chưa xây dựng được thành phần theo dõi cho hệ thống để có thể thống kê các </a:t>
            </a:r>
            <a:endParaRPr lang="en-US" sz="2400" dirty="0">
              <a:latin typeface="Calibri" pitchFamily="34" charset="0"/>
              <a:cs typeface="Calibri" pitchFamily="34" charset="0"/>
            </a:endParaRPr>
          </a:p>
          <a:p>
            <a:pPr>
              <a:lnSpc>
                <a:spcPct val="200000"/>
              </a:lnSpc>
            </a:pPr>
            <a:r>
              <a:rPr lang="en-US" sz="2400" dirty="0">
                <a:latin typeface="Calibri" pitchFamily="34" charset="0"/>
                <a:cs typeface="Calibri" pitchFamily="34" charset="0"/>
              </a:rPr>
              <a:t>       </a:t>
            </a:r>
            <a:r>
              <a:rPr lang="vi-VN" sz="2400" dirty="0">
                <a:latin typeface="Calibri" pitchFamily="34" charset="0"/>
                <a:cs typeface="Calibri" pitchFamily="34" charset="0"/>
              </a:rPr>
              <a:t>thông số về người dùng cũng như đánh giá tính hiệu quả của việc tích hợp thêm </a:t>
            </a:r>
            <a:r>
              <a:rPr lang="en-US" sz="2400" dirty="0">
                <a:latin typeface="Calibri" pitchFamily="34" charset="0"/>
                <a:cs typeface="Calibri" pitchFamily="34" charset="0"/>
              </a:rPr>
              <a:t>   </a:t>
            </a:r>
          </a:p>
          <a:p>
            <a:pPr>
              <a:lnSpc>
                <a:spcPct val="200000"/>
              </a:lnSpc>
            </a:pPr>
            <a:r>
              <a:rPr lang="en-US" sz="2400" dirty="0">
                <a:latin typeface="Calibri" pitchFamily="34" charset="0"/>
                <a:cs typeface="Calibri" pitchFamily="34" charset="0"/>
              </a:rPr>
              <a:t>       </a:t>
            </a:r>
            <a:r>
              <a:rPr lang="vi-VN" sz="2400" dirty="0">
                <a:latin typeface="Calibri" pitchFamily="34" charset="0"/>
                <a:cs typeface="Calibri" pitchFamily="34" charset="0"/>
              </a:rPr>
              <a:t>công cụ gợi ý</a:t>
            </a:r>
          </a:p>
          <a:p>
            <a:pPr marL="285750" indent="-285750">
              <a:buFont typeface="Wingdings" panose="05000000000000000000" pitchFamily="2" charset="2"/>
              <a:buChar char="q"/>
            </a:pPr>
            <a:endParaRPr lang="vi-VN" dirty="0">
              <a:latin typeface="Calibri" pitchFamily="34" charset="0"/>
              <a:cs typeface="Calibri" pitchFamily="34" charset="0"/>
            </a:endParaRPr>
          </a:p>
        </p:txBody>
      </p:sp>
      <p:sp>
        <p:nvSpPr>
          <p:cNvPr id="10" name="Rounded Rectangle 9"/>
          <p:cNvSpPr/>
          <p:nvPr/>
        </p:nvSpPr>
        <p:spPr>
          <a:xfrm>
            <a:off x="11714728" y="0"/>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33</a:t>
            </a:r>
            <a:endParaRPr lang="en-US" sz="1600" dirty="0">
              <a:solidFill>
                <a:schemeClr val="tx1"/>
              </a:solidFill>
            </a:endParaRPr>
          </a:p>
        </p:txBody>
      </p:sp>
    </p:spTree>
    <p:extLst>
      <p:ext uri="{BB962C8B-B14F-4D97-AF65-F5344CB8AC3E}">
        <p14:creationId xmlns:p14="http://schemas.microsoft.com/office/powerpoint/2010/main" val="3538775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5B6E177B-2310-461E-92E1-DDA5ADBD0E6E}"/>
              </a:ext>
            </a:extLst>
          </p:cNvPr>
          <p:cNvSpPr txBox="1"/>
          <p:nvPr/>
        </p:nvSpPr>
        <p:spPr>
          <a:xfrm>
            <a:off x="1038417" y="230832"/>
            <a:ext cx="2743200" cy="461665"/>
          </a:xfrm>
          <a:prstGeom prst="rect">
            <a:avLst/>
          </a:prstGeom>
          <a:noFill/>
        </p:spPr>
        <p:txBody>
          <a:bodyPr wrap="square" rtlCol="0">
            <a:spAutoFit/>
          </a:bodyPr>
          <a:lstStyle/>
          <a:p>
            <a:r>
              <a:rPr lang="en-US" sz="2400" b="1" dirty="0">
                <a:latin typeface="Calibri" pitchFamily="34" charset="0"/>
                <a:cs typeface="Calibri" pitchFamily="34" charset="0"/>
              </a:rPr>
              <a:t>H</a:t>
            </a:r>
            <a:r>
              <a:rPr lang="vi-VN" sz="2400" b="1" dirty="0">
                <a:latin typeface="Calibri" pitchFamily="34" charset="0"/>
                <a:cs typeface="Calibri" pitchFamily="34" charset="0"/>
              </a:rPr>
              <a:t>ướng phát triển</a:t>
            </a:r>
          </a:p>
        </p:txBody>
      </p:sp>
      <p:sp>
        <p:nvSpPr>
          <p:cNvPr id="7" name="Rectangle 142">
            <a:extLst>
              <a:ext uri="{FF2B5EF4-FFF2-40B4-BE49-F238E27FC236}">
                <a16:creationId xmlns:a16="http://schemas.microsoft.com/office/drawing/2014/main" id="{ED308F80-4AC6-45A9-801D-7DDF952C99F4}"/>
              </a:ext>
            </a:extLst>
          </p:cNvPr>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143">
            <a:extLst>
              <a:ext uri="{FF2B5EF4-FFF2-40B4-BE49-F238E27FC236}">
                <a16:creationId xmlns:a16="http://schemas.microsoft.com/office/drawing/2014/main" id="{006F24C7-799D-4F0E-A62E-4B24262FFF2C}"/>
              </a:ext>
            </a:extLst>
          </p:cNvPr>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144">
            <a:extLst>
              <a:ext uri="{FF2B5EF4-FFF2-40B4-BE49-F238E27FC236}">
                <a16:creationId xmlns:a16="http://schemas.microsoft.com/office/drawing/2014/main" id="{45DD8363-A10B-4A51-A01D-6E25534CCE5B}"/>
              </a:ext>
            </a:extLst>
          </p:cNvPr>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145">
            <a:extLst>
              <a:ext uri="{FF2B5EF4-FFF2-40B4-BE49-F238E27FC236}">
                <a16:creationId xmlns:a16="http://schemas.microsoft.com/office/drawing/2014/main" id="{EC7A1168-93F8-4236-B026-1C4810FF528E}"/>
              </a:ext>
            </a:extLst>
          </p:cNvPr>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46">
            <a:extLst>
              <a:ext uri="{FF2B5EF4-FFF2-40B4-BE49-F238E27FC236}">
                <a16:creationId xmlns:a16="http://schemas.microsoft.com/office/drawing/2014/main" id="{A47D0BE9-DB7E-4676-8291-59D90AE8BEB1}"/>
              </a:ext>
            </a:extLst>
          </p:cNvPr>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Hộp Văn bản 11">
            <a:extLst>
              <a:ext uri="{FF2B5EF4-FFF2-40B4-BE49-F238E27FC236}">
                <a16:creationId xmlns:a16="http://schemas.microsoft.com/office/drawing/2014/main" id="{4CD261A8-60F7-4310-A0F1-844AD484ED74}"/>
              </a:ext>
            </a:extLst>
          </p:cNvPr>
          <p:cNvSpPr txBox="1"/>
          <p:nvPr/>
        </p:nvSpPr>
        <p:spPr>
          <a:xfrm>
            <a:off x="1205008" y="834023"/>
            <a:ext cx="10869601" cy="5262979"/>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vi-VN" sz="2400" dirty="0">
                <a:latin typeface="Calibri" pitchFamily="34" charset="0"/>
                <a:cs typeface="Calibri" pitchFamily="34" charset="0"/>
              </a:rPr>
              <a:t> </a:t>
            </a:r>
            <a:r>
              <a:rPr lang="en-US" sz="2400" dirty="0">
                <a:latin typeface="Calibri" pitchFamily="34" charset="0"/>
                <a:cs typeface="Calibri" pitchFamily="34" charset="0"/>
              </a:rPr>
              <a:t>  </a:t>
            </a:r>
            <a:r>
              <a:rPr lang="vi-VN" sz="2400" dirty="0">
                <a:latin typeface="Calibri" pitchFamily="34" charset="0"/>
                <a:cs typeface="Calibri" pitchFamily="34" charset="0"/>
              </a:rPr>
              <a:t>Triển khai hệ thống puclic lên internet</a:t>
            </a:r>
          </a:p>
          <a:p>
            <a:pPr marL="285750" indent="-285750">
              <a:lnSpc>
                <a:spcPct val="200000"/>
              </a:lnSpc>
              <a:buFont typeface="Wingdings" panose="05000000000000000000" pitchFamily="2" charset="2"/>
              <a:buChar char="q"/>
            </a:pPr>
            <a:r>
              <a:rPr lang="vi-VN" sz="2400" dirty="0">
                <a:latin typeface="Calibri" pitchFamily="34" charset="0"/>
                <a:cs typeface="Calibri" pitchFamily="34" charset="0"/>
              </a:rPr>
              <a:t> </a:t>
            </a:r>
            <a:r>
              <a:rPr lang="en-US" sz="2400" dirty="0">
                <a:latin typeface="Calibri" pitchFamily="34" charset="0"/>
                <a:cs typeface="Calibri" pitchFamily="34" charset="0"/>
              </a:rPr>
              <a:t>  </a:t>
            </a:r>
            <a:r>
              <a:rPr lang="vi-VN" sz="2400" dirty="0">
                <a:latin typeface="Calibri" pitchFamily="34" charset="0"/>
                <a:cs typeface="Calibri" pitchFamily="34" charset="0"/>
              </a:rPr>
              <a:t>Xây dựng thêm các tính năng dành cho nhà hàng tham gia hệ thống</a:t>
            </a:r>
          </a:p>
          <a:p>
            <a:pPr marL="285750" indent="-285750">
              <a:lnSpc>
                <a:spcPct val="200000"/>
              </a:lnSpc>
              <a:buFont typeface="Wingdings" panose="05000000000000000000" pitchFamily="2" charset="2"/>
              <a:buChar char="q"/>
            </a:pPr>
            <a:r>
              <a:rPr lang="vi-VN" sz="2400" dirty="0">
                <a:latin typeface="Calibri" pitchFamily="34" charset="0"/>
                <a:cs typeface="Calibri" pitchFamily="34" charset="0"/>
              </a:rPr>
              <a:t> </a:t>
            </a:r>
            <a:r>
              <a:rPr lang="en-US" sz="2400" dirty="0">
                <a:latin typeface="Calibri" pitchFamily="34" charset="0"/>
                <a:cs typeface="Calibri" pitchFamily="34" charset="0"/>
              </a:rPr>
              <a:t>  </a:t>
            </a:r>
            <a:r>
              <a:rPr lang="vi-VN" sz="2400" dirty="0">
                <a:latin typeface="Calibri" pitchFamily="34" charset="0"/>
                <a:cs typeface="Calibri" pitchFamily="34" charset="0"/>
              </a:rPr>
              <a:t>Tối ưu lại giao diện hiển thị cho hợp lý và thân thiện hơn</a:t>
            </a:r>
          </a:p>
          <a:p>
            <a:pPr marL="285750" indent="-285750">
              <a:lnSpc>
                <a:spcPct val="200000"/>
              </a:lnSpc>
              <a:buFont typeface="Wingdings" panose="05000000000000000000" pitchFamily="2" charset="2"/>
              <a:buChar char="q"/>
            </a:pPr>
            <a:r>
              <a:rPr lang="vi-VN" sz="2400" dirty="0">
                <a:latin typeface="Calibri" pitchFamily="34" charset="0"/>
                <a:cs typeface="Calibri" pitchFamily="34" charset="0"/>
              </a:rPr>
              <a:t> </a:t>
            </a:r>
            <a:r>
              <a:rPr lang="en-US" sz="2400" dirty="0">
                <a:latin typeface="Calibri" pitchFamily="34" charset="0"/>
                <a:cs typeface="Calibri" pitchFamily="34" charset="0"/>
              </a:rPr>
              <a:t>  </a:t>
            </a:r>
            <a:r>
              <a:rPr lang="vi-VN" sz="2400" dirty="0">
                <a:latin typeface="Calibri" pitchFamily="34" charset="0"/>
                <a:cs typeface="Calibri" pitchFamily="34" charset="0"/>
              </a:rPr>
              <a:t>Tiếp tục nghiên cứu cải tiến công cụ gợi ý</a:t>
            </a:r>
          </a:p>
          <a:p>
            <a:pPr marL="285750" indent="-285750">
              <a:lnSpc>
                <a:spcPct val="200000"/>
              </a:lnSpc>
              <a:buFont typeface="Wingdings" panose="05000000000000000000" pitchFamily="2" charset="2"/>
              <a:buChar char="q"/>
            </a:pPr>
            <a:r>
              <a:rPr lang="vi-VN" sz="2400" dirty="0">
                <a:latin typeface="Calibri" pitchFamily="34" charset="0"/>
                <a:cs typeface="Calibri" pitchFamily="34" charset="0"/>
              </a:rPr>
              <a:t> </a:t>
            </a:r>
            <a:r>
              <a:rPr lang="en-US" sz="2400" dirty="0">
                <a:latin typeface="Calibri" pitchFamily="34" charset="0"/>
                <a:cs typeface="Calibri" pitchFamily="34" charset="0"/>
              </a:rPr>
              <a:t>  </a:t>
            </a:r>
            <a:r>
              <a:rPr lang="vi-VN" sz="2400" dirty="0">
                <a:latin typeface="Calibri" pitchFamily="34" charset="0"/>
                <a:cs typeface="Calibri" pitchFamily="34" charset="0"/>
              </a:rPr>
              <a:t>Phát triển thêm kênh nông sản giúp việc </a:t>
            </a:r>
            <a:r>
              <a:rPr lang="en-US" sz="2400" dirty="0" err="1">
                <a:latin typeface="Calibri" pitchFamily="34" charset="0"/>
                <a:cs typeface="Calibri" pitchFamily="34" charset="0"/>
              </a:rPr>
              <a:t>tr</a:t>
            </a:r>
            <a:r>
              <a:rPr lang="vi-VN" sz="2400" dirty="0">
                <a:latin typeface="Calibri" pitchFamily="34" charset="0"/>
                <a:cs typeface="Calibri" pitchFamily="34" charset="0"/>
              </a:rPr>
              <a:t>ao đổi thông tin giữa người sản xuất </a:t>
            </a:r>
            <a:endParaRPr lang="en-US" sz="2400" dirty="0">
              <a:latin typeface="Calibri" pitchFamily="34" charset="0"/>
              <a:cs typeface="Calibri" pitchFamily="34" charset="0"/>
            </a:endParaRPr>
          </a:p>
          <a:p>
            <a:pPr>
              <a:lnSpc>
                <a:spcPct val="200000"/>
              </a:lnSpc>
            </a:pPr>
            <a:r>
              <a:rPr lang="en-US" sz="2400" dirty="0">
                <a:latin typeface="Calibri" pitchFamily="34" charset="0"/>
                <a:cs typeface="Calibri" pitchFamily="34" charset="0"/>
              </a:rPr>
              <a:t>      </a:t>
            </a:r>
            <a:r>
              <a:rPr lang="vi-VN" sz="2400" dirty="0">
                <a:latin typeface="Calibri" pitchFamily="34" charset="0"/>
                <a:cs typeface="Calibri" pitchFamily="34" charset="0"/>
              </a:rPr>
              <a:t>nông sản và người mua dễ dàng hơn</a:t>
            </a:r>
          </a:p>
          <a:p>
            <a:pPr marL="285750" indent="-285750">
              <a:lnSpc>
                <a:spcPct val="200000"/>
              </a:lnSpc>
              <a:buFont typeface="Wingdings" panose="05000000000000000000" pitchFamily="2" charset="2"/>
              <a:buChar char="q"/>
            </a:pPr>
            <a:r>
              <a:rPr lang="vi-VN" sz="2400" dirty="0">
                <a:latin typeface="Calibri" pitchFamily="34" charset="0"/>
                <a:cs typeface="Calibri" pitchFamily="34" charset="0"/>
              </a:rPr>
              <a:t> </a:t>
            </a:r>
            <a:r>
              <a:rPr lang="en-US" sz="2400" dirty="0">
                <a:latin typeface="Calibri" pitchFamily="34" charset="0"/>
                <a:cs typeface="Calibri" pitchFamily="34" charset="0"/>
              </a:rPr>
              <a:t>  </a:t>
            </a:r>
            <a:r>
              <a:rPr lang="vi-VN" sz="2400" dirty="0">
                <a:latin typeface="Calibri" pitchFamily="34" charset="0"/>
                <a:cs typeface="Calibri" pitchFamily="34" charset="0"/>
              </a:rPr>
              <a:t>Xây dựng thành phần theo dõi và đánh giá các thông số người dùng cho hệ thống</a:t>
            </a:r>
          </a:p>
        </p:txBody>
      </p:sp>
      <p:sp>
        <p:nvSpPr>
          <p:cNvPr id="13" name="Rounded Rectangle 12"/>
          <p:cNvSpPr/>
          <p:nvPr/>
        </p:nvSpPr>
        <p:spPr>
          <a:xfrm>
            <a:off x="11714728" y="-12081"/>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34</a:t>
            </a:r>
            <a:endParaRPr lang="en-US" sz="1600" dirty="0">
              <a:solidFill>
                <a:schemeClr val="tx1"/>
              </a:solidFill>
            </a:endParaRPr>
          </a:p>
        </p:txBody>
      </p:sp>
    </p:spTree>
    <p:extLst>
      <p:ext uri="{BB962C8B-B14F-4D97-AF65-F5344CB8AC3E}">
        <p14:creationId xmlns:p14="http://schemas.microsoft.com/office/powerpoint/2010/main" val="3506602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Freeform 56"/>
          <p:cNvSpPr>
            <a:spLocks/>
          </p:cNvSpPr>
          <p:nvPr/>
        </p:nvSpPr>
        <p:spPr bwMode="auto">
          <a:xfrm>
            <a:off x="5234118" y="31008"/>
            <a:ext cx="2497138" cy="638175"/>
          </a:xfrm>
          <a:custGeom>
            <a:avLst/>
            <a:gdLst>
              <a:gd name="T0" fmla="*/ 380 w 1503"/>
              <a:gd name="T1" fmla="*/ 0 h 384"/>
              <a:gd name="T2" fmla="*/ 353 w 1503"/>
              <a:gd name="T3" fmla="*/ 7 h 384"/>
              <a:gd name="T4" fmla="*/ 338 w 1503"/>
              <a:gd name="T5" fmla="*/ 142 h 384"/>
              <a:gd name="T6" fmla="*/ 231 w 1503"/>
              <a:gd name="T7" fmla="*/ 92 h 384"/>
              <a:gd name="T8" fmla="*/ 212 w 1503"/>
              <a:gd name="T9" fmla="*/ 94 h 384"/>
              <a:gd name="T10" fmla="*/ 215 w 1503"/>
              <a:gd name="T11" fmla="*/ 162 h 384"/>
              <a:gd name="T12" fmla="*/ 96 w 1503"/>
              <a:gd name="T13" fmla="*/ 143 h 384"/>
              <a:gd name="T14" fmla="*/ 21 w 1503"/>
              <a:gd name="T15" fmla="*/ 212 h 384"/>
              <a:gd name="T16" fmla="*/ 211 w 1503"/>
              <a:gd name="T17" fmla="*/ 350 h 384"/>
              <a:gd name="T18" fmla="*/ 399 w 1503"/>
              <a:gd name="T19" fmla="*/ 367 h 384"/>
              <a:gd name="T20" fmla="*/ 567 w 1503"/>
              <a:gd name="T21" fmla="*/ 359 h 384"/>
              <a:gd name="T22" fmla="*/ 708 w 1503"/>
              <a:gd name="T23" fmla="*/ 364 h 384"/>
              <a:gd name="T24" fmla="*/ 1127 w 1503"/>
              <a:gd name="T25" fmla="*/ 384 h 384"/>
              <a:gd name="T26" fmla="*/ 1135 w 1503"/>
              <a:gd name="T27" fmla="*/ 384 h 384"/>
              <a:gd name="T28" fmla="*/ 1315 w 1503"/>
              <a:gd name="T29" fmla="*/ 380 h 384"/>
              <a:gd name="T30" fmla="*/ 1503 w 1503"/>
              <a:gd name="T31" fmla="*/ 358 h 384"/>
              <a:gd name="T32" fmla="*/ 1308 w 1503"/>
              <a:gd name="T33" fmla="*/ 310 h 384"/>
              <a:gd name="T34" fmla="*/ 1177 w 1503"/>
              <a:gd name="T35" fmla="*/ 301 h 384"/>
              <a:gd name="T36" fmla="*/ 1150 w 1503"/>
              <a:gd name="T37" fmla="*/ 302 h 384"/>
              <a:gd name="T38" fmla="*/ 1047 w 1503"/>
              <a:gd name="T39" fmla="*/ 311 h 384"/>
              <a:gd name="T40" fmla="*/ 1023 w 1503"/>
              <a:gd name="T41" fmla="*/ 309 h 384"/>
              <a:gd name="T42" fmla="*/ 1127 w 1503"/>
              <a:gd name="T43" fmla="*/ 269 h 384"/>
              <a:gd name="T44" fmla="*/ 1006 w 1503"/>
              <a:gd name="T45" fmla="*/ 222 h 384"/>
              <a:gd name="T46" fmla="*/ 917 w 1503"/>
              <a:gd name="T47" fmla="*/ 215 h 384"/>
              <a:gd name="T48" fmla="*/ 717 w 1503"/>
              <a:gd name="T49" fmla="*/ 233 h 384"/>
              <a:gd name="T50" fmla="*/ 748 w 1503"/>
              <a:gd name="T51" fmla="*/ 126 h 384"/>
              <a:gd name="T52" fmla="*/ 638 w 1503"/>
              <a:gd name="T53" fmla="*/ 111 h 384"/>
              <a:gd name="T54" fmla="*/ 520 w 1503"/>
              <a:gd name="T55" fmla="*/ 138 h 384"/>
              <a:gd name="T56" fmla="*/ 530 w 1503"/>
              <a:gd name="T57" fmla="*/ 58 h 384"/>
              <a:gd name="T58" fmla="*/ 512 w 1503"/>
              <a:gd name="T59" fmla="*/ 54 h 384"/>
              <a:gd name="T60" fmla="*/ 435 w 1503"/>
              <a:gd name="T61" fmla="*/ 113 h 384"/>
              <a:gd name="T62" fmla="*/ 380 w 1503"/>
              <a:gd name="T6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3" h="384">
                <a:moveTo>
                  <a:pt x="380" y="0"/>
                </a:moveTo>
                <a:cubicBezTo>
                  <a:pt x="372" y="0"/>
                  <a:pt x="363" y="2"/>
                  <a:pt x="353" y="7"/>
                </a:cubicBezTo>
                <a:cubicBezTo>
                  <a:pt x="308" y="29"/>
                  <a:pt x="316" y="105"/>
                  <a:pt x="338" y="142"/>
                </a:cubicBezTo>
                <a:cubicBezTo>
                  <a:pt x="310" y="119"/>
                  <a:pt x="270" y="92"/>
                  <a:pt x="231" y="92"/>
                </a:cubicBezTo>
                <a:cubicBezTo>
                  <a:pt x="225" y="92"/>
                  <a:pt x="218" y="93"/>
                  <a:pt x="212" y="94"/>
                </a:cubicBezTo>
                <a:cubicBezTo>
                  <a:pt x="174" y="104"/>
                  <a:pt x="189" y="143"/>
                  <a:pt x="215" y="162"/>
                </a:cubicBezTo>
                <a:cubicBezTo>
                  <a:pt x="184" y="152"/>
                  <a:pt x="136" y="143"/>
                  <a:pt x="96" y="143"/>
                </a:cubicBezTo>
                <a:cubicBezTo>
                  <a:pt x="42" y="143"/>
                  <a:pt x="0" y="159"/>
                  <a:pt x="21" y="212"/>
                </a:cubicBezTo>
                <a:cubicBezTo>
                  <a:pt x="49" y="284"/>
                  <a:pt x="142" y="335"/>
                  <a:pt x="211" y="350"/>
                </a:cubicBezTo>
                <a:cubicBezTo>
                  <a:pt x="272" y="363"/>
                  <a:pt x="336" y="367"/>
                  <a:pt x="399" y="367"/>
                </a:cubicBezTo>
                <a:cubicBezTo>
                  <a:pt x="456" y="367"/>
                  <a:pt x="512" y="364"/>
                  <a:pt x="567" y="359"/>
                </a:cubicBezTo>
                <a:cubicBezTo>
                  <a:pt x="567" y="359"/>
                  <a:pt x="643" y="360"/>
                  <a:pt x="708" y="364"/>
                </a:cubicBezTo>
                <a:cubicBezTo>
                  <a:pt x="847" y="372"/>
                  <a:pt x="985" y="384"/>
                  <a:pt x="1127" y="384"/>
                </a:cubicBezTo>
                <a:cubicBezTo>
                  <a:pt x="1130" y="384"/>
                  <a:pt x="1132" y="384"/>
                  <a:pt x="1135" y="384"/>
                </a:cubicBezTo>
                <a:cubicBezTo>
                  <a:pt x="1195" y="384"/>
                  <a:pt x="1255" y="384"/>
                  <a:pt x="1315" y="380"/>
                </a:cubicBezTo>
                <a:cubicBezTo>
                  <a:pt x="1369" y="377"/>
                  <a:pt x="1455" y="384"/>
                  <a:pt x="1503" y="358"/>
                </a:cubicBezTo>
                <a:cubicBezTo>
                  <a:pt x="1469" y="315"/>
                  <a:pt x="1358" y="314"/>
                  <a:pt x="1308" y="310"/>
                </a:cubicBezTo>
                <a:cubicBezTo>
                  <a:pt x="1265" y="307"/>
                  <a:pt x="1221" y="301"/>
                  <a:pt x="1177" y="301"/>
                </a:cubicBezTo>
                <a:cubicBezTo>
                  <a:pt x="1168" y="301"/>
                  <a:pt x="1159" y="302"/>
                  <a:pt x="1150" y="302"/>
                </a:cubicBezTo>
                <a:cubicBezTo>
                  <a:pt x="1115" y="304"/>
                  <a:pt x="1082" y="311"/>
                  <a:pt x="1047" y="311"/>
                </a:cubicBezTo>
                <a:cubicBezTo>
                  <a:pt x="1039" y="311"/>
                  <a:pt x="1031" y="310"/>
                  <a:pt x="1023" y="309"/>
                </a:cubicBezTo>
                <a:cubicBezTo>
                  <a:pt x="1043" y="302"/>
                  <a:pt x="1124" y="296"/>
                  <a:pt x="1127" y="269"/>
                </a:cubicBezTo>
                <a:cubicBezTo>
                  <a:pt x="1131" y="237"/>
                  <a:pt x="1028" y="226"/>
                  <a:pt x="1006" y="222"/>
                </a:cubicBezTo>
                <a:cubicBezTo>
                  <a:pt x="976" y="217"/>
                  <a:pt x="947" y="215"/>
                  <a:pt x="917" y="215"/>
                </a:cubicBezTo>
                <a:cubicBezTo>
                  <a:pt x="850" y="215"/>
                  <a:pt x="783" y="225"/>
                  <a:pt x="717" y="233"/>
                </a:cubicBezTo>
                <a:cubicBezTo>
                  <a:pt x="769" y="207"/>
                  <a:pt x="841" y="157"/>
                  <a:pt x="748" y="126"/>
                </a:cubicBezTo>
                <a:cubicBezTo>
                  <a:pt x="720" y="117"/>
                  <a:pt x="679" y="111"/>
                  <a:pt x="638" y="111"/>
                </a:cubicBezTo>
                <a:cubicBezTo>
                  <a:pt x="592" y="111"/>
                  <a:pt x="547" y="118"/>
                  <a:pt x="520" y="138"/>
                </a:cubicBezTo>
                <a:cubicBezTo>
                  <a:pt x="544" y="117"/>
                  <a:pt x="585" y="77"/>
                  <a:pt x="530" y="58"/>
                </a:cubicBezTo>
                <a:cubicBezTo>
                  <a:pt x="524" y="55"/>
                  <a:pt x="518" y="54"/>
                  <a:pt x="512" y="54"/>
                </a:cubicBezTo>
                <a:cubicBezTo>
                  <a:pt x="479" y="54"/>
                  <a:pt x="444" y="82"/>
                  <a:pt x="435" y="113"/>
                </a:cubicBezTo>
                <a:cubicBezTo>
                  <a:pt x="431" y="74"/>
                  <a:pt x="426" y="0"/>
                  <a:pt x="380" y="0"/>
                </a:cubicBezTo>
              </a:path>
            </a:pathLst>
          </a:custGeom>
          <a:solidFill>
            <a:schemeClr val="accent4">
              <a:lumMod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9" name="Freeform 57"/>
          <p:cNvSpPr>
            <a:spLocks noEditPoints="1"/>
          </p:cNvSpPr>
          <p:nvPr/>
        </p:nvSpPr>
        <p:spPr bwMode="auto">
          <a:xfrm>
            <a:off x="9912480" y="212965"/>
            <a:ext cx="2239963" cy="638175"/>
          </a:xfrm>
          <a:custGeom>
            <a:avLst/>
            <a:gdLst>
              <a:gd name="T0" fmla="*/ 748 w 1348"/>
              <a:gd name="T1" fmla="*/ 367 h 384"/>
              <a:gd name="T2" fmla="*/ 768 w 1348"/>
              <a:gd name="T3" fmla="*/ 334 h 384"/>
              <a:gd name="T4" fmla="*/ 795 w 1348"/>
              <a:gd name="T5" fmla="*/ 364 h 384"/>
              <a:gd name="T6" fmla="*/ 791 w 1348"/>
              <a:gd name="T7" fmla="*/ 320 h 384"/>
              <a:gd name="T8" fmla="*/ 1104 w 1348"/>
              <a:gd name="T9" fmla="*/ 367 h 384"/>
              <a:gd name="T10" fmla="*/ 1126 w 1348"/>
              <a:gd name="T11" fmla="*/ 327 h 384"/>
              <a:gd name="T12" fmla="*/ 972 w 1348"/>
              <a:gd name="T13" fmla="*/ 296 h 384"/>
              <a:gd name="T14" fmla="*/ 1005 w 1348"/>
              <a:gd name="T15" fmla="*/ 364 h 384"/>
              <a:gd name="T16" fmla="*/ 958 w 1348"/>
              <a:gd name="T17" fmla="*/ 295 h 384"/>
              <a:gd name="T18" fmla="*/ 823 w 1348"/>
              <a:gd name="T19" fmla="*/ 341 h 384"/>
              <a:gd name="T20" fmla="*/ 929 w 1348"/>
              <a:gd name="T21" fmla="*/ 360 h 384"/>
              <a:gd name="T22" fmla="*/ 958 w 1348"/>
              <a:gd name="T23" fmla="*/ 295 h 384"/>
              <a:gd name="T24" fmla="*/ 1232 w 1348"/>
              <a:gd name="T25" fmla="*/ 168 h 384"/>
              <a:gd name="T26" fmla="*/ 1255 w 1348"/>
              <a:gd name="T27" fmla="*/ 144 h 384"/>
              <a:gd name="T28" fmla="*/ 1242 w 1348"/>
              <a:gd name="T29" fmla="*/ 189 h 384"/>
              <a:gd name="T30" fmla="*/ 1291 w 1348"/>
              <a:gd name="T31" fmla="*/ 199 h 384"/>
              <a:gd name="T32" fmla="*/ 1348 w 1348"/>
              <a:gd name="T33" fmla="*/ 149 h 384"/>
              <a:gd name="T34" fmla="*/ 1246 w 1348"/>
              <a:gd name="T35" fmla="*/ 96 h 384"/>
              <a:gd name="T36" fmla="*/ 1236 w 1348"/>
              <a:gd name="T37" fmla="*/ 116 h 384"/>
              <a:gd name="T38" fmla="*/ 1246 w 1348"/>
              <a:gd name="T39" fmla="*/ 96 h 384"/>
              <a:gd name="T40" fmla="*/ 1256 w 1348"/>
              <a:gd name="T41" fmla="*/ 95 h 384"/>
              <a:gd name="T42" fmla="*/ 1168 w 1348"/>
              <a:gd name="T43" fmla="*/ 43 h 384"/>
              <a:gd name="T44" fmla="*/ 1183 w 1348"/>
              <a:gd name="T45" fmla="*/ 80 h 384"/>
              <a:gd name="T46" fmla="*/ 1157 w 1348"/>
              <a:gd name="T47" fmla="*/ 73 h 384"/>
              <a:gd name="T48" fmla="*/ 1165 w 1348"/>
              <a:gd name="T49" fmla="*/ 72 h 384"/>
              <a:gd name="T50" fmla="*/ 1123 w 1348"/>
              <a:gd name="T51" fmla="*/ 0 h 384"/>
              <a:gd name="T52" fmla="*/ 973 w 1348"/>
              <a:gd name="T53" fmla="*/ 58 h 384"/>
              <a:gd name="T54" fmla="*/ 904 w 1348"/>
              <a:gd name="T55" fmla="*/ 133 h 384"/>
              <a:gd name="T56" fmla="*/ 909 w 1348"/>
              <a:gd name="T57" fmla="*/ 114 h 384"/>
              <a:gd name="T58" fmla="*/ 786 w 1348"/>
              <a:gd name="T59" fmla="*/ 233 h 384"/>
              <a:gd name="T60" fmla="*/ 376 w 1348"/>
              <a:gd name="T61" fmla="*/ 269 h 384"/>
              <a:gd name="T62" fmla="*/ 353 w 1348"/>
              <a:gd name="T63" fmla="*/ 303 h 384"/>
              <a:gd name="T64" fmla="*/ 0 w 1348"/>
              <a:gd name="T65" fmla="*/ 359 h 384"/>
              <a:gd name="T66" fmla="*/ 376 w 1348"/>
              <a:gd name="T67" fmla="*/ 384 h 384"/>
              <a:gd name="T68" fmla="*/ 664 w 1348"/>
              <a:gd name="T69" fmla="*/ 320 h 384"/>
              <a:gd name="T70" fmla="*/ 688 w 1348"/>
              <a:gd name="T71" fmla="*/ 296 h 384"/>
              <a:gd name="T72" fmla="*/ 737 w 1348"/>
              <a:gd name="T73" fmla="*/ 342 h 384"/>
              <a:gd name="T74" fmla="*/ 854 w 1348"/>
              <a:gd name="T75" fmla="*/ 272 h 384"/>
              <a:gd name="T76" fmla="*/ 835 w 1348"/>
              <a:gd name="T77" fmla="*/ 249 h 384"/>
              <a:gd name="T78" fmla="*/ 798 w 1348"/>
              <a:gd name="T79" fmla="*/ 215 h 384"/>
              <a:gd name="T80" fmla="*/ 857 w 1348"/>
              <a:gd name="T81" fmla="*/ 212 h 384"/>
              <a:gd name="T82" fmla="*/ 858 w 1348"/>
              <a:gd name="T83" fmla="*/ 241 h 384"/>
              <a:gd name="T84" fmla="*/ 958 w 1348"/>
              <a:gd name="T85" fmla="*/ 248 h 384"/>
              <a:gd name="T86" fmla="*/ 1095 w 1348"/>
              <a:gd name="T87" fmla="*/ 300 h 384"/>
              <a:gd name="T88" fmla="*/ 1220 w 1348"/>
              <a:gd name="T89" fmla="*/ 230 h 384"/>
              <a:gd name="T90" fmla="*/ 1221 w 1348"/>
              <a:gd name="T91" fmla="*/ 203 h 384"/>
              <a:gd name="T92" fmla="*/ 1228 w 1348"/>
              <a:gd name="T93" fmla="*/ 183 h 384"/>
              <a:gd name="T94" fmla="*/ 1170 w 1348"/>
              <a:gd name="T95" fmla="*/ 139 h 384"/>
              <a:gd name="T96" fmla="*/ 1159 w 1348"/>
              <a:gd name="T97" fmla="*/ 134 h 384"/>
              <a:gd name="T98" fmla="*/ 1096 w 1348"/>
              <a:gd name="T99" fmla="*/ 156 h 384"/>
              <a:gd name="T100" fmla="*/ 1074 w 1348"/>
              <a:gd name="T101" fmla="*/ 118 h 384"/>
              <a:gd name="T102" fmla="*/ 1127 w 1348"/>
              <a:gd name="T103" fmla="*/ 101 h 384"/>
              <a:gd name="T104" fmla="*/ 1171 w 1348"/>
              <a:gd name="T105" fmla="*/ 2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384">
                <a:moveTo>
                  <a:pt x="746" y="363"/>
                </a:moveTo>
                <a:cubicBezTo>
                  <a:pt x="745" y="365"/>
                  <a:pt x="744" y="366"/>
                  <a:pt x="742" y="367"/>
                </a:cubicBezTo>
                <a:cubicBezTo>
                  <a:pt x="744" y="367"/>
                  <a:pt x="746" y="367"/>
                  <a:pt x="748" y="367"/>
                </a:cubicBezTo>
                <a:cubicBezTo>
                  <a:pt x="747" y="366"/>
                  <a:pt x="747" y="364"/>
                  <a:pt x="746" y="363"/>
                </a:cubicBezTo>
                <a:moveTo>
                  <a:pt x="791" y="320"/>
                </a:moveTo>
                <a:cubicBezTo>
                  <a:pt x="782" y="323"/>
                  <a:pt x="774" y="326"/>
                  <a:pt x="768" y="334"/>
                </a:cubicBezTo>
                <a:cubicBezTo>
                  <a:pt x="764" y="339"/>
                  <a:pt x="760" y="344"/>
                  <a:pt x="757" y="349"/>
                </a:cubicBezTo>
                <a:cubicBezTo>
                  <a:pt x="757" y="355"/>
                  <a:pt x="757" y="361"/>
                  <a:pt x="757" y="366"/>
                </a:cubicBezTo>
                <a:cubicBezTo>
                  <a:pt x="770" y="365"/>
                  <a:pt x="782" y="365"/>
                  <a:pt x="795" y="364"/>
                </a:cubicBezTo>
                <a:cubicBezTo>
                  <a:pt x="795" y="364"/>
                  <a:pt x="796" y="364"/>
                  <a:pt x="797" y="364"/>
                </a:cubicBezTo>
                <a:cubicBezTo>
                  <a:pt x="793" y="353"/>
                  <a:pt x="788" y="342"/>
                  <a:pt x="789" y="330"/>
                </a:cubicBezTo>
                <a:cubicBezTo>
                  <a:pt x="789" y="326"/>
                  <a:pt x="790" y="323"/>
                  <a:pt x="791" y="320"/>
                </a:cubicBezTo>
                <a:moveTo>
                  <a:pt x="1046" y="306"/>
                </a:moveTo>
                <a:cubicBezTo>
                  <a:pt x="1052" y="326"/>
                  <a:pt x="1052" y="348"/>
                  <a:pt x="1058" y="367"/>
                </a:cubicBezTo>
                <a:cubicBezTo>
                  <a:pt x="1073" y="367"/>
                  <a:pt x="1088" y="367"/>
                  <a:pt x="1104" y="367"/>
                </a:cubicBezTo>
                <a:cubicBezTo>
                  <a:pt x="1119" y="367"/>
                  <a:pt x="1134" y="367"/>
                  <a:pt x="1149" y="367"/>
                </a:cubicBezTo>
                <a:cubicBezTo>
                  <a:pt x="1149" y="365"/>
                  <a:pt x="1148" y="363"/>
                  <a:pt x="1148" y="362"/>
                </a:cubicBezTo>
                <a:cubicBezTo>
                  <a:pt x="1143" y="349"/>
                  <a:pt x="1136" y="337"/>
                  <a:pt x="1126" y="327"/>
                </a:cubicBezTo>
                <a:cubicBezTo>
                  <a:pt x="1120" y="322"/>
                  <a:pt x="1113" y="317"/>
                  <a:pt x="1107" y="312"/>
                </a:cubicBezTo>
                <a:cubicBezTo>
                  <a:pt x="1083" y="310"/>
                  <a:pt x="1062" y="308"/>
                  <a:pt x="1046" y="306"/>
                </a:cubicBezTo>
                <a:moveTo>
                  <a:pt x="972" y="296"/>
                </a:moveTo>
                <a:cubicBezTo>
                  <a:pt x="969" y="304"/>
                  <a:pt x="962" y="311"/>
                  <a:pt x="958" y="316"/>
                </a:cubicBezTo>
                <a:cubicBezTo>
                  <a:pt x="946" y="329"/>
                  <a:pt x="928" y="343"/>
                  <a:pt x="937" y="360"/>
                </a:cubicBezTo>
                <a:cubicBezTo>
                  <a:pt x="959" y="362"/>
                  <a:pt x="982" y="363"/>
                  <a:pt x="1005" y="364"/>
                </a:cubicBezTo>
                <a:cubicBezTo>
                  <a:pt x="1004" y="361"/>
                  <a:pt x="1004" y="358"/>
                  <a:pt x="1003" y="355"/>
                </a:cubicBezTo>
                <a:cubicBezTo>
                  <a:pt x="1000" y="328"/>
                  <a:pt x="997" y="302"/>
                  <a:pt x="972" y="296"/>
                </a:cubicBezTo>
                <a:moveTo>
                  <a:pt x="958" y="295"/>
                </a:moveTo>
                <a:cubicBezTo>
                  <a:pt x="940" y="295"/>
                  <a:pt x="922" y="300"/>
                  <a:pt x="905" y="304"/>
                </a:cubicBezTo>
                <a:cubicBezTo>
                  <a:pt x="886" y="308"/>
                  <a:pt x="865" y="313"/>
                  <a:pt x="848" y="322"/>
                </a:cubicBezTo>
                <a:cubicBezTo>
                  <a:pt x="839" y="327"/>
                  <a:pt x="830" y="333"/>
                  <a:pt x="823" y="341"/>
                </a:cubicBezTo>
                <a:cubicBezTo>
                  <a:pt x="821" y="343"/>
                  <a:pt x="827" y="354"/>
                  <a:pt x="827" y="357"/>
                </a:cubicBezTo>
                <a:cubicBezTo>
                  <a:pt x="828" y="359"/>
                  <a:pt x="828" y="360"/>
                  <a:pt x="828" y="362"/>
                </a:cubicBezTo>
                <a:cubicBezTo>
                  <a:pt x="872" y="360"/>
                  <a:pt x="914" y="360"/>
                  <a:pt x="929" y="360"/>
                </a:cubicBezTo>
                <a:cubicBezTo>
                  <a:pt x="923" y="351"/>
                  <a:pt x="922" y="341"/>
                  <a:pt x="932" y="328"/>
                </a:cubicBezTo>
                <a:cubicBezTo>
                  <a:pt x="938" y="321"/>
                  <a:pt x="946" y="314"/>
                  <a:pt x="952" y="306"/>
                </a:cubicBezTo>
                <a:cubicBezTo>
                  <a:pt x="956" y="303"/>
                  <a:pt x="957" y="299"/>
                  <a:pt x="958" y="295"/>
                </a:cubicBezTo>
                <a:moveTo>
                  <a:pt x="1234" y="150"/>
                </a:moveTo>
                <a:cubicBezTo>
                  <a:pt x="1231" y="151"/>
                  <a:pt x="1227" y="151"/>
                  <a:pt x="1224" y="152"/>
                </a:cubicBezTo>
                <a:cubicBezTo>
                  <a:pt x="1232" y="168"/>
                  <a:pt x="1232" y="168"/>
                  <a:pt x="1232" y="168"/>
                </a:cubicBezTo>
                <a:cubicBezTo>
                  <a:pt x="1233" y="162"/>
                  <a:pt x="1233" y="156"/>
                  <a:pt x="1234" y="150"/>
                </a:cubicBezTo>
                <a:moveTo>
                  <a:pt x="1314" y="117"/>
                </a:moveTo>
                <a:cubicBezTo>
                  <a:pt x="1293" y="123"/>
                  <a:pt x="1275" y="135"/>
                  <a:pt x="1255" y="144"/>
                </a:cubicBezTo>
                <a:cubicBezTo>
                  <a:pt x="1254" y="148"/>
                  <a:pt x="1252" y="152"/>
                  <a:pt x="1251" y="157"/>
                </a:cubicBezTo>
                <a:cubicBezTo>
                  <a:pt x="1249" y="166"/>
                  <a:pt x="1247" y="175"/>
                  <a:pt x="1244" y="184"/>
                </a:cubicBezTo>
                <a:cubicBezTo>
                  <a:pt x="1243" y="186"/>
                  <a:pt x="1243" y="188"/>
                  <a:pt x="1242" y="189"/>
                </a:cubicBezTo>
                <a:cubicBezTo>
                  <a:pt x="1245" y="196"/>
                  <a:pt x="1245" y="196"/>
                  <a:pt x="1245" y="196"/>
                </a:cubicBezTo>
                <a:cubicBezTo>
                  <a:pt x="1255" y="199"/>
                  <a:pt x="1266" y="200"/>
                  <a:pt x="1276" y="200"/>
                </a:cubicBezTo>
                <a:cubicBezTo>
                  <a:pt x="1281" y="200"/>
                  <a:pt x="1286" y="200"/>
                  <a:pt x="1291" y="199"/>
                </a:cubicBezTo>
                <a:cubicBezTo>
                  <a:pt x="1301" y="198"/>
                  <a:pt x="1310" y="197"/>
                  <a:pt x="1319" y="193"/>
                </a:cubicBezTo>
                <a:cubicBezTo>
                  <a:pt x="1326" y="190"/>
                  <a:pt x="1332" y="186"/>
                  <a:pt x="1338" y="182"/>
                </a:cubicBezTo>
                <a:cubicBezTo>
                  <a:pt x="1348" y="149"/>
                  <a:pt x="1348" y="149"/>
                  <a:pt x="1348" y="149"/>
                </a:cubicBezTo>
                <a:cubicBezTo>
                  <a:pt x="1326" y="152"/>
                  <a:pt x="1305" y="157"/>
                  <a:pt x="1288" y="162"/>
                </a:cubicBezTo>
                <a:cubicBezTo>
                  <a:pt x="1304" y="151"/>
                  <a:pt x="1316" y="132"/>
                  <a:pt x="1314" y="117"/>
                </a:cubicBezTo>
                <a:moveTo>
                  <a:pt x="1246" y="96"/>
                </a:moveTo>
                <a:cubicBezTo>
                  <a:pt x="1230" y="100"/>
                  <a:pt x="1215" y="107"/>
                  <a:pt x="1202" y="116"/>
                </a:cubicBezTo>
                <a:cubicBezTo>
                  <a:pt x="1208" y="117"/>
                  <a:pt x="1215" y="118"/>
                  <a:pt x="1221" y="118"/>
                </a:cubicBezTo>
                <a:cubicBezTo>
                  <a:pt x="1227" y="118"/>
                  <a:pt x="1232" y="117"/>
                  <a:pt x="1236" y="116"/>
                </a:cubicBezTo>
                <a:cubicBezTo>
                  <a:pt x="1246" y="114"/>
                  <a:pt x="1255" y="110"/>
                  <a:pt x="1264" y="106"/>
                </a:cubicBezTo>
                <a:cubicBezTo>
                  <a:pt x="1263" y="106"/>
                  <a:pt x="1263" y="106"/>
                  <a:pt x="1263" y="106"/>
                </a:cubicBezTo>
                <a:cubicBezTo>
                  <a:pt x="1256" y="104"/>
                  <a:pt x="1250" y="101"/>
                  <a:pt x="1246" y="96"/>
                </a:cubicBezTo>
                <a:moveTo>
                  <a:pt x="1267" y="92"/>
                </a:moveTo>
                <a:cubicBezTo>
                  <a:pt x="1262" y="93"/>
                  <a:pt x="1257" y="93"/>
                  <a:pt x="1252" y="94"/>
                </a:cubicBezTo>
                <a:cubicBezTo>
                  <a:pt x="1253" y="95"/>
                  <a:pt x="1255" y="95"/>
                  <a:pt x="1256" y="95"/>
                </a:cubicBezTo>
                <a:cubicBezTo>
                  <a:pt x="1258" y="95"/>
                  <a:pt x="1260" y="95"/>
                  <a:pt x="1263" y="94"/>
                </a:cubicBezTo>
                <a:cubicBezTo>
                  <a:pt x="1264" y="93"/>
                  <a:pt x="1266" y="93"/>
                  <a:pt x="1267" y="92"/>
                </a:cubicBezTo>
                <a:moveTo>
                  <a:pt x="1168" y="43"/>
                </a:moveTo>
                <a:cubicBezTo>
                  <a:pt x="1154" y="43"/>
                  <a:pt x="1137" y="71"/>
                  <a:pt x="1142" y="83"/>
                </a:cubicBezTo>
                <a:cubicBezTo>
                  <a:pt x="1147" y="95"/>
                  <a:pt x="1161" y="104"/>
                  <a:pt x="1178" y="110"/>
                </a:cubicBezTo>
                <a:cubicBezTo>
                  <a:pt x="1181" y="100"/>
                  <a:pt x="1182" y="90"/>
                  <a:pt x="1183" y="80"/>
                </a:cubicBezTo>
                <a:cubicBezTo>
                  <a:pt x="1180" y="82"/>
                  <a:pt x="1177" y="83"/>
                  <a:pt x="1173" y="83"/>
                </a:cubicBezTo>
                <a:cubicBezTo>
                  <a:pt x="1173" y="83"/>
                  <a:pt x="1173" y="83"/>
                  <a:pt x="1172" y="83"/>
                </a:cubicBezTo>
                <a:cubicBezTo>
                  <a:pt x="1163" y="82"/>
                  <a:pt x="1164" y="77"/>
                  <a:pt x="1157" y="73"/>
                </a:cubicBezTo>
                <a:cubicBezTo>
                  <a:pt x="1156" y="72"/>
                  <a:pt x="1156" y="69"/>
                  <a:pt x="1158" y="69"/>
                </a:cubicBezTo>
                <a:cubicBezTo>
                  <a:pt x="1158" y="69"/>
                  <a:pt x="1159" y="69"/>
                  <a:pt x="1159" y="70"/>
                </a:cubicBezTo>
                <a:cubicBezTo>
                  <a:pt x="1161" y="71"/>
                  <a:pt x="1163" y="72"/>
                  <a:pt x="1165" y="72"/>
                </a:cubicBezTo>
                <a:cubicBezTo>
                  <a:pt x="1176" y="72"/>
                  <a:pt x="1183" y="53"/>
                  <a:pt x="1174" y="45"/>
                </a:cubicBezTo>
                <a:cubicBezTo>
                  <a:pt x="1172" y="44"/>
                  <a:pt x="1170" y="43"/>
                  <a:pt x="1168" y="43"/>
                </a:cubicBezTo>
                <a:moveTo>
                  <a:pt x="1123" y="0"/>
                </a:moveTo>
                <a:cubicBezTo>
                  <a:pt x="1077" y="0"/>
                  <a:pt x="1072" y="74"/>
                  <a:pt x="1068" y="113"/>
                </a:cubicBezTo>
                <a:cubicBezTo>
                  <a:pt x="1059" y="83"/>
                  <a:pt x="1024" y="55"/>
                  <a:pt x="991" y="55"/>
                </a:cubicBezTo>
                <a:cubicBezTo>
                  <a:pt x="985" y="55"/>
                  <a:pt x="979" y="56"/>
                  <a:pt x="973" y="58"/>
                </a:cubicBezTo>
                <a:cubicBezTo>
                  <a:pt x="918" y="77"/>
                  <a:pt x="959" y="117"/>
                  <a:pt x="983" y="138"/>
                </a:cubicBezTo>
                <a:cubicBezTo>
                  <a:pt x="966" y="126"/>
                  <a:pt x="940" y="118"/>
                  <a:pt x="912" y="114"/>
                </a:cubicBezTo>
                <a:cubicBezTo>
                  <a:pt x="910" y="121"/>
                  <a:pt x="907" y="127"/>
                  <a:pt x="904" y="133"/>
                </a:cubicBezTo>
                <a:cubicBezTo>
                  <a:pt x="904" y="133"/>
                  <a:pt x="904" y="133"/>
                  <a:pt x="903" y="133"/>
                </a:cubicBezTo>
                <a:cubicBezTo>
                  <a:pt x="903" y="133"/>
                  <a:pt x="903" y="133"/>
                  <a:pt x="903" y="133"/>
                </a:cubicBezTo>
                <a:cubicBezTo>
                  <a:pt x="906" y="127"/>
                  <a:pt x="908" y="120"/>
                  <a:pt x="909" y="114"/>
                </a:cubicBezTo>
                <a:cubicBezTo>
                  <a:pt x="895" y="112"/>
                  <a:pt x="880" y="111"/>
                  <a:pt x="865" y="111"/>
                </a:cubicBezTo>
                <a:cubicBezTo>
                  <a:pt x="824" y="111"/>
                  <a:pt x="783" y="117"/>
                  <a:pt x="755" y="126"/>
                </a:cubicBezTo>
                <a:cubicBezTo>
                  <a:pt x="662" y="158"/>
                  <a:pt x="734" y="207"/>
                  <a:pt x="786" y="233"/>
                </a:cubicBezTo>
                <a:cubicBezTo>
                  <a:pt x="720" y="225"/>
                  <a:pt x="653" y="215"/>
                  <a:pt x="586" y="215"/>
                </a:cubicBezTo>
                <a:cubicBezTo>
                  <a:pt x="556" y="215"/>
                  <a:pt x="527" y="217"/>
                  <a:pt x="497" y="222"/>
                </a:cubicBezTo>
                <a:cubicBezTo>
                  <a:pt x="475" y="226"/>
                  <a:pt x="372" y="237"/>
                  <a:pt x="376" y="269"/>
                </a:cubicBezTo>
                <a:cubicBezTo>
                  <a:pt x="379" y="297"/>
                  <a:pt x="460" y="302"/>
                  <a:pt x="480" y="310"/>
                </a:cubicBezTo>
                <a:cubicBezTo>
                  <a:pt x="472" y="311"/>
                  <a:pt x="464" y="311"/>
                  <a:pt x="456" y="311"/>
                </a:cubicBezTo>
                <a:cubicBezTo>
                  <a:pt x="421" y="311"/>
                  <a:pt x="388" y="304"/>
                  <a:pt x="353" y="303"/>
                </a:cubicBezTo>
                <a:cubicBezTo>
                  <a:pt x="344" y="302"/>
                  <a:pt x="335" y="302"/>
                  <a:pt x="326" y="302"/>
                </a:cubicBezTo>
                <a:cubicBezTo>
                  <a:pt x="282" y="302"/>
                  <a:pt x="238" y="307"/>
                  <a:pt x="195" y="310"/>
                </a:cubicBezTo>
                <a:cubicBezTo>
                  <a:pt x="145" y="315"/>
                  <a:pt x="34" y="316"/>
                  <a:pt x="0" y="359"/>
                </a:cubicBezTo>
                <a:cubicBezTo>
                  <a:pt x="48" y="384"/>
                  <a:pt x="134" y="377"/>
                  <a:pt x="188" y="380"/>
                </a:cubicBezTo>
                <a:cubicBezTo>
                  <a:pt x="248" y="384"/>
                  <a:pt x="308" y="384"/>
                  <a:pt x="368" y="384"/>
                </a:cubicBezTo>
                <a:cubicBezTo>
                  <a:pt x="371" y="384"/>
                  <a:pt x="373" y="384"/>
                  <a:pt x="376" y="384"/>
                </a:cubicBezTo>
                <a:cubicBezTo>
                  <a:pt x="476" y="384"/>
                  <a:pt x="573" y="378"/>
                  <a:pt x="671" y="372"/>
                </a:cubicBezTo>
                <a:cubicBezTo>
                  <a:pt x="667" y="367"/>
                  <a:pt x="663" y="361"/>
                  <a:pt x="662" y="354"/>
                </a:cubicBezTo>
                <a:cubicBezTo>
                  <a:pt x="660" y="343"/>
                  <a:pt x="660" y="331"/>
                  <a:pt x="664" y="320"/>
                </a:cubicBezTo>
                <a:cubicBezTo>
                  <a:pt x="669" y="308"/>
                  <a:pt x="676" y="302"/>
                  <a:pt x="685" y="293"/>
                </a:cubicBezTo>
                <a:cubicBezTo>
                  <a:pt x="685" y="293"/>
                  <a:pt x="686" y="293"/>
                  <a:pt x="686" y="293"/>
                </a:cubicBezTo>
                <a:cubicBezTo>
                  <a:pt x="688" y="293"/>
                  <a:pt x="689" y="295"/>
                  <a:pt x="688" y="296"/>
                </a:cubicBezTo>
                <a:cubicBezTo>
                  <a:pt x="675" y="310"/>
                  <a:pt x="672" y="345"/>
                  <a:pt x="683" y="361"/>
                </a:cubicBezTo>
                <a:cubicBezTo>
                  <a:pt x="688" y="367"/>
                  <a:pt x="694" y="370"/>
                  <a:pt x="700" y="370"/>
                </a:cubicBezTo>
                <a:cubicBezTo>
                  <a:pt x="715" y="370"/>
                  <a:pt x="731" y="354"/>
                  <a:pt x="737" y="342"/>
                </a:cubicBezTo>
                <a:cubicBezTo>
                  <a:pt x="748" y="320"/>
                  <a:pt x="759" y="304"/>
                  <a:pt x="783" y="297"/>
                </a:cubicBezTo>
                <a:cubicBezTo>
                  <a:pt x="793" y="294"/>
                  <a:pt x="804" y="294"/>
                  <a:pt x="814" y="293"/>
                </a:cubicBezTo>
                <a:cubicBezTo>
                  <a:pt x="827" y="284"/>
                  <a:pt x="842" y="277"/>
                  <a:pt x="854" y="272"/>
                </a:cubicBezTo>
                <a:cubicBezTo>
                  <a:pt x="859" y="270"/>
                  <a:pt x="866" y="267"/>
                  <a:pt x="872" y="265"/>
                </a:cubicBezTo>
                <a:cubicBezTo>
                  <a:pt x="871" y="263"/>
                  <a:pt x="868" y="261"/>
                  <a:pt x="865" y="260"/>
                </a:cubicBezTo>
                <a:cubicBezTo>
                  <a:pt x="855" y="255"/>
                  <a:pt x="845" y="253"/>
                  <a:pt x="835" y="249"/>
                </a:cubicBezTo>
                <a:cubicBezTo>
                  <a:pt x="818" y="242"/>
                  <a:pt x="803" y="234"/>
                  <a:pt x="794" y="217"/>
                </a:cubicBezTo>
                <a:cubicBezTo>
                  <a:pt x="793" y="216"/>
                  <a:pt x="795" y="214"/>
                  <a:pt x="796" y="214"/>
                </a:cubicBezTo>
                <a:cubicBezTo>
                  <a:pt x="797" y="214"/>
                  <a:pt x="797" y="214"/>
                  <a:pt x="798" y="215"/>
                </a:cubicBezTo>
                <a:cubicBezTo>
                  <a:pt x="806" y="233"/>
                  <a:pt x="827" y="235"/>
                  <a:pt x="846" y="238"/>
                </a:cubicBezTo>
                <a:cubicBezTo>
                  <a:pt x="847" y="230"/>
                  <a:pt x="852" y="222"/>
                  <a:pt x="855" y="213"/>
                </a:cubicBezTo>
                <a:cubicBezTo>
                  <a:pt x="855" y="212"/>
                  <a:pt x="856" y="212"/>
                  <a:pt x="857" y="212"/>
                </a:cubicBezTo>
                <a:cubicBezTo>
                  <a:pt x="857" y="212"/>
                  <a:pt x="858" y="212"/>
                  <a:pt x="858" y="213"/>
                </a:cubicBezTo>
                <a:cubicBezTo>
                  <a:pt x="860" y="220"/>
                  <a:pt x="861" y="226"/>
                  <a:pt x="860" y="233"/>
                </a:cubicBezTo>
                <a:cubicBezTo>
                  <a:pt x="860" y="236"/>
                  <a:pt x="859" y="238"/>
                  <a:pt x="858" y="241"/>
                </a:cubicBezTo>
                <a:cubicBezTo>
                  <a:pt x="861" y="241"/>
                  <a:pt x="863" y="242"/>
                  <a:pt x="865" y="243"/>
                </a:cubicBezTo>
                <a:cubicBezTo>
                  <a:pt x="873" y="246"/>
                  <a:pt x="883" y="252"/>
                  <a:pt x="889" y="259"/>
                </a:cubicBezTo>
                <a:cubicBezTo>
                  <a:pt x="911" y="253"/>
                  <a:pt x="936" y="248"/>
                  <a:pt x="958" y="248"/>
                </a:cubicBezTo>
                <a:cubicBezTo>
                  <a:pt x="993" y="248"/>
                  <a:pt x="1025" y="260"/>
                  <a:pt x="1042" y="296"/>
                </a:cubicBezTo>
                <a:cubicBezTo>
                  <a:pt x="1056" y="297"/>
                  <a:pt x="1073" y="299"/>
                  <a:pt x="1094" y="301"/>
                </a:cubicBezTo>
                <a:cubicBezTo>
                  <a:pt x="1094" y="300"/>
                  <a:pt x="1094" y="300"/>
                  <a:pt x="1095" y="300"/>
                </a:cubicBezTo>
                <a:cubicBezTo>
                  <a:pt x="1113" y="298"/>
                  <a:pt x="1129" y="297"/>
                  <a:pt x="1146" y="289"/>
                </a:cubicBezTo>
                <a:cubicBezTo>
                  <a:pt x="1160" y="283"/>
                  <a:pt x="1173" y="276"/>
                  <a:pt x="1185" y="267"/>
                </a:cubicBezTo>
                <a:cubicBezTo>
                  <a:pt x="1199" y="257"/>
                  <a:pt x="1211" y="245"/>
                  <a:pt x="1220" y="230"/>
                </a:cubicBezTo>
                <a:cubicBezTo>
                  <a:pt x="1225" y="223"/>
                  <a:pt x="1229" y="215"/>
                  <a:pt x="1231" y="206"/>
                </a:cubicBezTo>
                <a:cubicBezTo>
                  <a:pt x="1231" y="204"/>
                  <a:pt x="1231" y="202"/>
                  <a:pt x="1232" y="200"/>
                </a:cubicBezTo>
                <a:cubicBezTo>
                  <a:pt x="1228" y="202"/>
                  <a:pt x="1225" y="203"/>
                  <a:pt x="1221" y="203"/>
                </a:cubicBezTo>
                <a:cubicBezTo>
                  <a:pt x="1216" y="203"/>
                  <a:pt x="1212" y="202"/>
                  <a:pt x="1206" y="200"/>
                </a:cubicBezTo>
                <a:cubicBezTo>
                  <a:pt x="1204" y="199"/>
                  <a:pt x="1204" y="195"/>
                  <a:pt x="1207" y="195"/>
                </a:cubicBezTo>
                <a:cubicBezTo>
                  <a:pt x="1218" y="194"/>
                  <a:pt x="1224" y="190"/>
                  <a:pt x="1228" y="183"/>
                </a:cubicBezTo>
                <a:cubicBezTo>
                  <a:pt x="1213" y="152"/>
                  <a:pt x="1213" y="152"/>
                  <a:pt x="1213" y="152"/>
                </a:cubicBezTo>
                <a:cubicBezTo>
                  <a:pt x="1200" y="151"/>
                  <a:pt x="1189" y="147"/>
                  <a:pt x="1178" y="142"/>
                </a:cubicBezTo>
                <a:cubicBezTo>
                  <a:pt x="1175" y="141"/>
                  <a:pt x="1173" y="140"/>
                  <a:pt x="1170" y="139"/>
                </a:cubicBezTo>
                <a:cubicBezTo>
                  <a:pt x="1168" y="140"/>
                  <a:pt x="1167" y="141"/>
                  <a:pt x="1166" y="142"/>
                </a:cubicBezTo>
                <a:cubicBezTo>
                  <a:pt x="1166" y="141"/>
                  <a:pt x="1167" y="140"/>
                  <a:pt x="1168" y="138"/>
                </a:cubicBezTo>
                <a:cubicBezTo>
                  <a:pt x="1165" y="137"/>
                  <a:pt x="1162" y="135"/>
                  <a:pt x="1159" y="134"/>
                </a:cubicBezTo>
                <a:cubicBezTo>
                  <a:pt x="1143" y="125"/>
                  <a:pt x="1125" y="112"/>
                  <a:pt x="1106" y="112"/>
                </a:cubicBezTo>
                <a:cubicBezTo>
                  <a:pt x="1104" y="112"/>
                  <a:pt x="1103" y="112"/>
                  <a:pt x="1101" y="112"/>
                </a:cubicBezTo>
                <a:cubicBezTo>
                  <a:pt x="1076" y="115"/>
                  <a:pt x="1085" y="142"/>
                  <a:pt x="1096" y="156"/>
                </a:cubicBezTo>
                <a:cubicBezTo>
                  <a:pt x="1097" y="157"/>
                  <a:pt x="1096" y="159"/>
                  <a:pt x="1095" y="159"/>
                </a:cubicBezTo>
                <a:cubicBezTo>
                  <a:pt x="1094" y="159"/>
                  <a:pt x="1094" y="158"/>
                  <a:pt x="1094" y="158"/>
                </a:cubicBezTo>
                <a:cubicBezTo>
                  <a:pt x="1085" y="148"/>
                  <a:pt x="1070" y="133"/>
                  <a:pt x="1074" y="118"/>
                </a:cubicBezTo>
                <a:cubicBezTo>
                  <a:pt x="1078" y="104"/>
                  <a:pt x="1091" y="98"/>
                  <a:pt x="1104" y="98"/>
                </a:cubicBezTo>
                <a:cubicBezTo>
                  <a:pt x="1104" y="98"/>
                  <a:pt x="1105" y="98"/>
                  <a:pt x="1106" y="98"/>
                </a:cubicBezTo>
                <a:cubicBezTo>
                  <a:pt x="1113" y="98"/>
                  <a:pt x="1120" y="99"/>
                  <a:pt x="1127" y="101"/>
                </a:cubicBezTo>
                <a:cubicBezTo>
                  <a:pt x="1116" y="83"/>
                  <a:pt x="1117" y="64"/>
                  <a:pt x="1131" y="47"/>
                </a:cubicBezTo>
                <a:cubicBezTo>
                  <a:pt x="1140" y="38"/>
                  <a:pt x="1154" y="26"/>
                  <a:pt x="1167" y="26"/>
                </a:cubicBezTo>
                <a:cubicBezTo>
                  <a:pt x="1169" y="26"/>
                  <a:pt x="1170" y="27"/>
                  <a:pt x="1171" y="27"/>
                </a:cubicBezTo>
                <a:cubicBezTo>
                  <a:pt x="1166" y="19"/>
                  <a:pt x="1160" y="12"/>
                  <a:pt x="1150" y="8"/>
                </a:cubicBezTo>
                <a:cubicBezTo>
                  <a:pt x="1140" y="3"/>
                  <a:pt x="1131" y="0"/>
                  <a:pt x="1123" y="0"/>
                </a:cubicBezTo>
              </a:path>
            </a:pathLst>
          </a:custGeom>
          <a:solidFill>
            <a:schemeClr val="accent4">
              <a:lumMod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428" name="Group 427"/>
          <p:cNvGrpSpPr/>
          <p:nvPr/>
        </p:nvGrpSpPr>
        <p:grpSpPr>
          <a:xfrm>
            <a:off x="1" y="5499100"/>
            <a:ext cx="12191999" cy="1358900"/>
            <a:chOff x="-507999" y="5455752"/>
            <a:chExt cx="13512798" cy="1358900"/>
          </a:xfrm>
          <a:solidFill>
            <a:schemeClr val="accent3"/>
          </a:solidFill>
        </p:grpSpPr>
        <p:sp>
          <p:nvSpPr>
            <p:cNvPr id="429" name="Freeform 5"/>
            <p:cNvSpPr>
              <a:spLocks noEditPoints="1"/>
            </p:cNvSpPr>
            <p:nvPr/>
          </p:nvSpPr>
          <p:spPr bwMode="auto">
            <a:xfrm>
              <a:off x="10216515" y="5809235"/>
              <a:ext cx="2788284" cy="1005417"/>
            </a:xfrm>
            <a:custGeom>
              <a:avLst/>
              <a:gdLst/>
              <a:ahLst/>
              <a:cxnLst>
                <a:cxn ang="0">
                  <a:pos x="1580" y="340"/>
                </a:cxn>
                <a:cxn ang="0">
                  <a:pos x="1491" y="373"/>
                </a:cxn>
                <a:cxn ang="0">
                  <a:pos x="1476" y="349"/>
                </a:cxn>
                <a:cxn ang="0">
                  <a:pos x="1473" y="340"/>
                </a:cxn>
                <a:cxn ang="0">
                  <a:pos x="1472" y="348"/>
                </a:cxn>
                <a:cxn ang="0">
                  <a:pos x="1456" y="365"/>
                </a:cxn>
                <a:cxn ang="0">
                  <a:pos x="1380" y="225"/>
                </a:cxn>
                <a:cxn ang="0">
                  <a:pos x="1363" y="300"/>
                </a:cxn>
                <a:cxn ang="0">
                  <a:pos x="1286" y="300"/>
                </a:cxn>
                <a:cxn ang="0">
                  <a:pos x="1206" y="157"/>
                </a:cxn>
                <a:cxn ang="0">
                  <a:pos x="1083" y="129"/>
                </a:cxn>
                <a:cxn ang="0">
                  <a:pos x="1075" y="85"/>
                </a:cxn>
                <a:cxn ang="0">
                  <a:pos x="1066" y="69"/>
                </a:cxn>
                <a:cxn ang="0">
                  <a:pos x="1056" y="61"/>
                </a:cxn>
                <a:cxn ang="0">
                  <a:pos x="1037" y="121"/>
                </a:cxn>
                <a:cxn ang="0">
                  <a:pos x="1036" y="185"/>
                </a:cxn>
                <a:cxn ang="0">
                  <a:pos x="1017" y="212"/>
                </a:cxn>
                <a:cxn ang="0">
                  <a:pos x="1006" y="207"/>
                </a:cxn>
                <a:cxn ang="0">
                  <a:pos x="973" y="203"/>
                </a:cxn>
                <a:cxn ang="0">
                  <a:pos x="965" y="189"/>
                </a:cxn>
                <a:cxn ang="0">
                  <a:pos x="925" y="189"/>
                </a:cxn>
                <a:cxn ang="0">
                  <a:pos x="853" y="225"/>
                </a:cxn>
                <a:cxn ang="0">
                  <a:pos x="804" y="247"/>
                </a:cxn>
                <a:cxn ang="0">
                  <a:pos x="804" y="215"/>
                </a:cxn>
                <a:cxn ang="0">
                  <a:pos x="803" y="245"/>
                </a:cxn>
                <a:cxn ang="0">
                  <a:pos x="787" y="247"/>
                </a:cxn>
                <a:cxn ang="0">
                  <a:pos x="787" y="215"/>
                </a:cxn>
                <a:cxn ang="0">
                  <a:pos x="785" y="247"/>
                </a:cxn>
                <a:cxn ang="0">
                  <a:pos x="774" y="253"/>
                </a:cxn>
                <a:cxn ang="0">
                  <a:pos x="752" y="242"/>
                </a:cxn>
                <a:cxn ang="0">
                  <a:pos x="711" y="253"/>
                </a:cxn>
                <a:cxn ang="0">
                  <a:pos x="683" y="245"/>
                </a:cxn>
                <a:cxn ang="0">
                  <a:pos x="680" y="255"/>
                </a:cxn>
                <a:cxn ang="0">
                  <a:pos x="648" y="129"/>
                </a:cxn>
                <a:cxn ang="0">
                  <a:pos x="573" y="207"/>
                </a:cxn>
                <a:cxn ang="0">
                  <a:pos x="519" y="207"/>
                </a:cxn>
                <a:cxn ang="0">
                  <a:pos x="431" y="291"/>
                </a:cxn>
                <a:cxn ang="0">
                  <a:pos x="417" y="258"/>
                </a:cxn>
                <a:cxn ang="0">
                  <a:pos x="390" y="252"/>
                </a:cxn>
                <a:cxn ang="0">
                  <a:pos x="362" y="373"/>
                </a:cxn>
                <a:cxn ang="0">
                  <a:pos x="174" y="382"/>
                </a:cxn>
                <a:cxn ang="0">
                  <a:pos x="122" y="324"/>
                </a:cxn>
                <a:cxn ang="0">
                  <a:pos x="104" y="141"/>
                </a:cxn>
                <a:cxn ang="0">
                  <a:pos x="105" y="99"/>
                </a:cxn>
                <a:cxn ang="0">
                  <a:pos x="100" y="44"/>
                </a:cxn>
                <a:cxn ang="0">
                  <a:pos x="96" y="42"/>
                </a:cxn>
                <a:cxn ang="0">
                  <a:pos x="91" y="94"/>
                </a:cxn>
                <a:cxn ang="0">
                  <a:pos x="91" y="130"/>
                </a:cxn>
                <a:cxn ang="0">
                  <a:pos x="72" y="324"/>
                </a:cxn>
                <a:cxn ang="0">
                  <a:pos x="72" y="396"/>
                </a:cxn>
                <a:cxn ang="0">
                  <a:pos x="61" y="403"/>
                </a:cxn>
                <a:cxn ang="0">
                  <a:pos x="37" y="403"/>
                </a:cxn>
                <a:cxn ang="0">
                  <a:pos x="1163" y="48"/>
                </a:cxn>
                <a:cxn ang="0">
                  <a:pos x="683" y="275"/>
                </a:cxn>
                <a:cxn ang="0">
                  <a:pos x="681" y="259"/>
                </a:cxn>
                <a:cxn ang="0">
                  <a:pos x="97" y="198"/>
                </a:cxn>
                <a:cxn ang="0">
                  <a:pos x="96" y="209"/>
                </a:cxn>
                <a:cxn ang="0">
                  <a:pos x="93" y="226"/>
                </a:cxn>
                <a:cxn ang="0">
                  <a:pos x="93" y="240"/>
                </a:cxn>
                <a:cxn ang="0">
                  <a:pos x="96" y="258"/>
                </a:cxn>
                <a:cxn ang="0">
                  <a:pos x="97" y="269"/>
                </a:cxn>
                <a:cxn ang="0">
                  <a:pos x="96" y="292"/>
                </a:cxn>
                <a:cxn ang="0">
                  <a:pos x="113" y="403"/>
                </a:cxn>
              </a:cxnLst>
              <a:rect l="0" t="0" r="r" b="b"/>
              <a:pathLst>
                <a:path w="1713" h="475">
                  <a:moveTo>
                    <a:pt x="1668" y="390"/>
                  </a:moveTo>
                  <a:lnTo>
                    <a:pt x="1672" y="390"/>
                  </a:lnTo>
                  <a:lnTo>
                    <a:pt x="1672" y="354"/>
                  </a:lnTo>
                  <a:lnTo>
                    <a:pt x="1676" y="352"/>
                  </a:lnTo>
                  <a:lnTo>
                    <a:pt x="1687" y="348"/>
                  </a:lnTo>
                  <a:lnTo>
                    <a:pt x="1713" y="335"/>
                  </a:lnTo>
                  <a:lnTo>
                    <a:pt x="1705" y="335"/>
                  </a:lnTo>
                  <a:lnTo>
                    <a:pt x="1691" y="340"/>
                  </a:lnTo>
                  <a:lnTo>
                    <a:pt x="1687" y="341"/>
                  </a:lnTo>
                  <a:lnTo>
                    <a:pt x="1672" y="341"/>
                  </a:lnTo>
                  <a:lnTo>
                    <a:pt x="1672" y="338"/>
                  </a:lnTo>
                  <a:lnTo>
                    <a:pt x="1642" y="338"/>
                  </a:lnTo>
                  <a:lnTo>
                    <a:pt x="1642" y="340"/>
                  </a:lnTo>
                  <a:lnTo>
                    <a:pt x="1642" y="340"/>
                  </a:lnTo>
                  <a:lnTo>
                    <a:pt x="1620" y="340"/>
                  </a:lnTo>
                  <a:lnTo>
                    <a:pt x="1620" y="341"/>
                  </a:lnTo>
                  <a:lnTo>
                    <a:pt x="1601" y="341"/>
                  </a:lnTo>
                  <a:lnTo>
                    <a:pt x="1601" y="340"/>
                  </a:lnTo>
                  <a:lnTo>
                    <a:pt x="1598" y="340"/>
                  </a:lnTo>
                  <a:lnTo>
                    <a:pt x="1582" y="340"/>
                  </a:lnTo>
                  <a:lnTo>
                    <a:pt x="1582" y="340"/>
                  </a:lnTo>
                  <a:lnTo>
                    <a:pt x="1580" y="340"/>
                  </a:lnTo>
                  <a:lnTo>
                    <a:pt x="1550" y="340"/>
                  </a:lnTo>
                  <a:lnTo>
                    <a:pt x="1550" y="341"/>
                  </a:lnTo>
                  <a:lnTo>
                    <a:pt x="1535" y="341"/>
                  </a:lnTo>
                  <a:lnTo>
                    <a:pt x="1532" y="340"/>
                  </a:lnTo>
                  <a:lnTo>
                    <a:pt x="1517" y="335"/>
                  </a:lnTo>
                  <a:lnTo>
                    <a:pt x="1508" y="335"/>
                  </a:lnTo>
                  <a:lnTo>
                    <a:pt x="1539" y="348"/>
                  </a:lnTo>
                  <a:lnTo>
                    <a:pt x="1550" y="352"/>
                  </a:lnTo>
                  <a:lnTo>
                    <a:pt x="1550" y="352"/>
                  </a:lnTo>
                  <a:lnTo>
                    <a:pt x="1550" y="390"/>
                  </a:lnTo>
                  <a:lnTo>
                    <a:pt x="1554" y="390"/>
                  </a:lnTo>
                  <a:lnTo>
                    <a:pt x="1536" y="399"/>
                  </a:lnTo>
                  <a:lnTo>
                    <a:pt x="1536" y="381"/>
                  </a:lnTo>
                  <a:lnTo>
                    <a:pt x="1489" y="381"/>
                  </a:lnTo>
                  <a:lnTo>
                    <a:pt x="1489" y="376"/>
                  </a:lnTo>
                  <a:lnTo>
                    <a:pt x="1491" y="376"/>
                  </a:lnTo>
                  <a:lnTo>
                    <a:pt x="1491" y="376"/>
                  </a:lnTo>
                  <a:lnTo>
                    <a:pt x="1491" y="376"/>
                  </a:lnTo>
                  <a:lnTo>
                    <a:pt x="1491" y="376"/>
                  </a:lnTo>
                  <a:lnTo>
                    <a:pt x="1491" y="374"/>
                  </a:lnTo>
                  <a:lnTo>
                    <a:pt x="1491" y="374"/>
                  </a:lnTo>
                  <a:lnTo>
                    <a:pt x="1491" y="373"/>
                  </a:lnTo>
                  <a:lnTo>
                    <a:pt x="1489" y="373"/>
                  </a:lnTo>
                  <a:lnTo>
                    <a:pt x="1489" y="368"/>
                  </a:lnTo>
                  <a:lnTo>
                    <a:pt x="1491" y="368"/>
                  </a:lnTo>
                  <a:lnTo>
                    <a:pt x="1491" y="368"/>
                  </a:lnTo>
                  <a:lnTo>
                    <a:pt x="1491" y="366"/>
                  </a:lnTo>
                  <a:lnTo>
                    <a:pt x="1491" y="366"/>
                  </a:lnTo>
                  <a:lnTo>
                    <a:pt x="1491" y="366"/>
                  </a:lnTo>
                  <a:lnTo>
                    <a:pt x="1491" y="365"/>
                  </a:lnTo>
                  <a:lnTo>
                    <a:pt x="1489" y="365"/>
                  </a:lnTo>
                  <a:lnTo>
                    <a:pt x="1489" y="363"/>
                  </a:lnTo>
                  <a:lnTo>
                    <a:pt x="1487" y="363"/>
                  </a:lnTo>
                  <a:lnTo>
                    <a:pt x="1486" y="363"/>
                  </a:lnTo>
                  <a:lnTo>
                    <a:pt x="1486" y="360"/>
                  </a:lnTo>
                  <a:lnTo>
                    <a:pt x="1484" y="359"/>
                  </a:lnTo>
                  <a:lnTo>
                    <a:pt x="1484" y="357"/>
                  </a:lnTo>
                  <a:lnTo>
                    <a:pt x="1484" y="357"/>
                  </a:lnTo>
                  <a:lnTo>
                    <a:pt x="1484" y="357"/>
                  </a:lnTo>
                  <a:lnTo>
                    <a:pt x="1483" y="355"/>
                  </a:lnTo>
                  <a:lnTo>
                    <a:pt x="1481" y="352"/>
                  </a:lnTo>
                  <a:lnTo>
                    <a:pt x="1481" y="352"/>
                  </a:lnTo>
                  <a:lnTo>
                    <a:pt x="1480" y="351"/>
                  </a:lnTo>
                  <a:lnTo>
                    <a:pt x="1476" y="349"/>
                  </a:lnTo>
                  <a:lnTo>
                    <a:pt x="1476" y="349"/>
                  </a:lnTo>
                  <a:lnTo>
                    <a:pt x="1476" y="349"/>
                  </a:lnTo>
                  <a:lnTo>
                    <a:pt x="1476" y="349"/>
                  </a:lnTo>
                  <a:lnTo>
                    <a:pt x="1476" y="349"/>
                  </a:lnTo>
                  <a:lnTo>
                    <a:pt x="1476" y="348"/>
                  </a:lnTo>
                  <a:lnTo>
                    <a:pt x="1476" y="348"/>
                  </a:lnTo>
                  <a:lnTo>
                    <a:pt x="1476" y="348"/>
                  </a:lnTo>
                  <a:lnTo>
                    <a:pt x="1475" y="348"/>
                  </a:lnTo>
                  <a:lnTo>
                    <a:pt x="1475" y="348"/>
                  </a:lnTo>
                  <a:lnTo>
                    <a:pt x="1475" y="348"/>
                  </a:lnTo>
                  <a:lnTo>
                    <a:pt x="1475" y="348"/>
                  </a:lnTo>
                  <a:lnTo>
                    <a:pt x="1475" y="348"/>
                  </a:lnTo>
                  <a:lnTo>
                    <a:pt x="1475" y="348"/>
                  </a:lnTo>
                  <a:lnTo>
                    <a:pt x="1475" y="344"/>
                  </a:lnTo>
                  <a:lnTo>
                    <a:pt x="1475" y="344"/>
                  </a:lnTo>
                  <a:lnTo>
                    <a:pt x="1475" y="344"/>
                  </a:lnTo>
                  <a:lnTo>
                    <a:pt x="1475" y="344"/>
                  </a:lnTo>
                  <a:lnTo>
                    <a:pt x="1473" y="344"/>
                  </a:lnTo>
                  <a:lnTo>
                    <a:pt x="1473" y="344"/>
                  </a:lnTo>
                  <a:lnTo>
                    <a:pt x="1473" y="340"/>
                  </a:lnTo>
                  <a:lnTo>
                    <a:pt x="1473" y="340"/>
                  </a:lnTo>
                  <a:lnTo>
                    <a:pt x="1473" y="340"/>
                  </a:lnTo>
                  <a:lnTo>
                    <a:pt x="1473" y="340"/>
                  </a:lnTo>
                  <a:lnTo>
                    <a:pt x="1473" y="340"/>
                  </a:lnTo>
                  <a:lnTo>
                    <a:pt x="1473" y="340"/>
                  </a:lnTo>
                  <a:lnTo>
                    <a:pt x="1473" y="340"/>
                  </a:lnTo>
                  <a:lnTo>
                    <a:pt x="1473" y="340"/>
                  </a:lnTo>
                  <a:lnTo>
                    <a:pt x="1473" y="340"/>
                  </a:lnTo>
                  <a:lnTo>
                    <a:pt x="1473" y="340"/>
                  </a:lnTo>
                  <a:lnTo>
                    <a:pt x="1473" y="340"/>
                  </a:lnTo>
                  <a:lnTo>
                    <a:pt x="1473" y="340"/>
                  </a:lnTo>
                  <a:lnTo>
                    <a:pt x="1473" y="340"/>
                  </a:lnTo>
                  <a:lnTo>
                    <a:pt x="1473" y="344"/>
                  </a:lnTo>
                  <a:lnTo>
                    <a:pt x="1473" y="344"/>
                  </a:lnTo>
                  <a:lnTo>
                    <a:pt x="1473" y="344"/>
                  </a:lnTo>
                  <a:lnTo>
                    <a:pt x="1473" y="344"/>
                  </a:lnTo>
                  <a:lnTo>
                    <a:pt x="1473" y="344"/>
                  </a:lnTo>
                  <a:lnTo>
                    <a:pt x="1473" y="344"/>
                  </a:lnTo>
                  <a:lnTo>
                    <a:pt x="1473" y="348"/>
                  </a:lnTo>
                  <a:lnTo>
                    <a:pt x="1473" y="348"/>
                  </a:lnTo>
                  <a:lnTo>
                    <a:pt x="1473" y="348"/>
                  </a:lnTo>
                  <a:lnTo>
                    <a:pt x="1472" y="348"/>
                  </a:lnTo>
                  <a:lnTo>
                    <a:pt x="1472" y="348"/>
                  </a:lnTo>
                  <a:lnTo>
                    <a:pt x="1472" y="348"/>
                  </a:lnTo>
                  <a:lnTo>
                    <a:pt x="1472" y="348"/>
                  </a:lnTo>
                  <a:lnTo>
                    <a:pt x="1472" y="348"/>
                  </a:lnTo>
                  <a:lnTo>
                    <a:pt x="1470" y="348"/>
                  </a:lnTo>
                  <a:lnTo>
                    <a:pt x="1472" y="348"/>
                  </a:lnTo>
                  <a:lnTo>
                    <a:pt x="1472" y="349"/>
                  </a:lnTo>
                  <a:lnTo>
                    <a:pt x="1472" y="349"/>
                  </a:lnTo>
                  <a:lnTo>
                    <a:pt x="1472" y="349"/>
                  </a:lnTo>
                  <a:lnTo>
                    <a:pt x="1472" y="349"/>
                  </a:lnTo>
                  <a:lnTo>
                    <a:pt x="1469" y="351"/>
                  </a:lnTo>
                  <a:lnTo>
                    <a:pt x="1469" y="351"/>
                  </a:lnTo>
                  <a:lnTo>
                    <a:pt x="1467" y="352"/>
                  </a:lnTo>
                  <a:lnTo>
                    <a:pt x="1464" y="354"/>
                  </a:lnTo>
                  <a:lnTo>
                    <a:pt x="1464" y="357"/>
                  </a:lnTo>
                  <a:lnTo>
                    <a:pt x="1464" y="357"/>
                  </a:lnTo>
                  <a:lnTo>
                    <a:pt x="1464" y="357"/>
                  </a:lnTo>
                  <a:lnTo>
                    <a:pt x="1462" y="357"/>
                  </a:lnTo>
                  <a:lnTo>
                    <a:pt x="1462" y="363"/>
                  </a:lnTo>
                  <a:lnTo>
                    <a:pt x="1459" y="363"/>
                  </a:lnTo>
                  <a:lnTo>
                    <a:pt x="1459" y="363"/>
                  </a:lnTo>
                  <a:lnTo>
                    <a:pt x="1458" y="363"/>
                  </a:lnTo>
                  <a:lnTo>
                    <a:pt x="1458" y="365"/>
                  </a:lnTo>
                  <a:lnTo>
                    <a:pt x="1456" y="365"/>
                  </a:lnTo>
                  <a:lnTo>
                    <a:pt x="1456" y="366"/>
                  </a:lnTo>
                  <a:lnTo>
                    <a:pt x="1458" y="366"/>
                  </a:lnTo>
                  <a:lnTo>
                    <a:pt x="1458" y="373"/>
                  </a:lnTo>
                  <a:lnTo>
                    <a:pt x="1456" y="374"/>
                  </a:lnTo>
                  <a:lnTo>
                    <a:pt x="1456" y="374"/>
                  </a:lnTo>
                  <a:lnTo>
                    <a:pt x="1456" y="374"/>
                  </a:lnTo>
                  <a:lnTo>
                    <a:pt x="1458" y="374"/>
                  </a:lnTo>
                  <a:lnTo>
                    <a:pt x="1456" y="381"/>
                  </a:lnTo>
                  <a:lnTo>
                    <a:pt x="1435" y="381"/>
                  </a:lnTo>
                  <a:lnTo>
                    <a:pt x="1437" y="341"/>
                  </a:lnTo>
                  <a:lnTo>
                    <a:pt x="1437" y="292"/>
                  </a:lnTo>
                  <a:lnTo>
                    <a:pt x="1437" y="225"/>
                  </a:lnTo>
                  <a:lnTo>
                    <a:pt x="1432" y="165"/>
                  </a:lnTo>
                  <a:lnTo>
                    <a:pt x="1432" y="152"/>
                  </a:lnTo>
                  <a:lnTo>
                    <a:pt x="1429" y="149"/>
                  </a:lnTo>
                  <a:lnTo>
                    <a:pt x="1402" y="155"/>
                  </a:lnTo>
                  <a:lnTo>
                    <a:pt x="1402" y="159"/>
                  </a:lnTo>
                  <a:lnTo>
                    <a:pt x="1399" y="159"/>
                  </a:lnTo>
                  <a:lnTo>
                    <a:pt x="1399" y="155"/>
                  </a:lnTo>
                  <a:lnTo>
                    <a:pt x="1384" y="151"/>
                  </a:lnTo>
                  <a:lnTo>
                    <a:pt x="1384" y="165"/>
                  </a:lnTo>
                  <a:lnTo>
                    <a:pt x="1380" y="225"/>
                  </a:lnTo>
                  <a:lnTo>
                    <a:pt x="1382" y="291"/>
                  </a:lnTo>
                  <a:lnTo>
                    <a:pt x="1382" y="338"/>
                  </a:lnTo>
                  <a:lnTo>
                    <a:pt x="1382" y="338"/>
                  </a:lnTo>
                  <a:lnTo>
                    <a:pt x="1380" y="338"/>
                  </a:lnTo>
                  <a:lnTo>
                    <a:pt x="1380" y="322"/>
                  </a:lnTo>
                  <a:lnTo>
                    <a:pt x="1376" y="322"/>
                  </a:lnTo>
                  <a:lnTo>
                    <a:pt x="1376" y="316"/>
                  </a:lnTo>
                  <a:lnTo>
                    <a:pt x="1373" y="314"/>
                  </a:lnTo>
                  <a:lnTo>
                    <a:pt x="1373" y="314"/>
                  </a:lnTo>
                  <a:lnTo>
                    <a:pt x="1373" y="300"/>
                  </a:lnTo>
                  <a:lnTo>
                    <a:pt x="1373" y="300"/>
                  </a:lnTo>
                  <a:lnTo>
                    <a:pt x="1371" y="300"/>
                  </a:lnTo>
                  <a:lnTo>
                    <a:pt x="1371" y="300"/>
                  </a:lnTo>
                  <a:lnTo>
                    <a:pt x="1369" y="300"/>
                  </a:lnTo>
                  <a:lnTo>
                    <a:pt x="1369" y="300"/>
                  </a:lnTo>
                  <a:lnTo>
                    <a:pt x="1368" y="300"/>
                  </a:lnTo>
                  <a:lnTo>
                    <a:pt x="1366" y="300"/>
                  </a:lnTo>
                  <a:lnTo>
                    <a:pt x="1366" y="300"/>
                  </a:lnTo>
                  <a:lnTo>
                    <a:pt x="1365" y="300"/>
                  </a:lnTo>
                  <a:lnTo>
                    <a:pt x="1365" y="300"/>
                  </a:lnTo>
                  <a:lnTo>
                    <a:pt x="1363" y="300"/>
                  </a:lnTo>
                  <a:lnTo>
                    <a:pt x="1363" y="300"/>
                  </a:lnTo>
                  <a:lnTo>
                    <a:pt x="1363" y="303"/>
                  </a:lnTo>
                  <a:lnTo>
                    <a:pt x="1352" y="303"/>
                  </a:lnTo>
                  <a:lnTo>
                    <a:pt x="1352" y="302"/>
                  </a:lnTo>
                  <a:lnTo>
                    <a:pt x="1339" y="302"/>
                  </a:lnTo>
                  <a:lnTo>
                    <a:pt x="1339" y="291"/>
                  </a:lnTo>
                  <a:lnTo>
                    <a:pt x="1338" y="288"/>
                  </a:lnTo>
                  <a:lnTo>
                    <a:pt x="1338" y="288"/>
                  </a:lnTo>
                  <a:lnTo>
                    <a:pt x="1316" y="288"/>
                  </a:lnTo>
                  <a:lnTo>
                    <a:pt x="1314" y="288"/>
                  </a:lnTo>
                  <a:lnTo>
                    <a:pt x="1314" y="294"/>
                  </a:lnTo>
                  <a:lnTo>
                    <a:pt x="1314" y="302"/>
                  </a:lnTo>
                  <a:lnTo>
                    <a:pt x="1300" y="302"/>
                  </a:lnTo>
                  <a:lnTo>
                    <a:pt x="1300" y="302"/>
                  </a:lnTo>
                  <a:lnTo>
                    <a:pt x="1291" y="302"/>
                  </a:lnTo>
                  <a:lnTo>
                    <a:pt x="1291" y="300"/>
                  </a:lnTo>
                  <a:lnTo>
                    <a:pt x="1291" y="300"/>
                  </a:lnTo>
                  <a:lnTo>
                    <a:pt x="1291" y="300"/>
                  </a:lnTo>
                  <a:lnTo>
                    <a:pt x="1289" y="300"/>
                  </a:lnTo>
                  <a:lnTo>
                    <a:pt x="1289" y="300"/>
                  </a:lnTo>
                  <a:lnTo>
                    <a:pt x="1287" y="300"/>
                  </a:lnTo>
                  <a:lnTo>
                    <a:pt x="1287" y="300"/>
                  </a:lnTo>
                  <a:lnTo>
                    <a:pt x="1286" y="300"/>
                  </a:lnTo>
                  <a:lnTo>
                    <a:pt x="1284" y="300"/>
                  </a:lnTo>
                  <a:lnTo>
                    <a:pt x="1284" y="300"/>
                  </a:lnTo>
                  <a:lnTo>
                    <a:pt x="1283" y="300"/>
                  </a:lnTo>
                  <a:lnTo>
                    <a:pt x="1283" y="300"/>
                  </a:lnTo>
                  <a:lnTo>
                    <a:pt x="1283" y="300"/>
                  </a:lnTo>
                  <a:lnTo>
                    <a:pt x="1283" y="314"/>
                  </a:lnTo>
                  <a:lnTo>
                    <a:pt x="1280" y="314"/>
                  </a:lnTo>
                  <a:lnTo>
                    <a:pt x="1276" y="316"/>
                  </a:lnTo>
                  <a:lnTo>
                    <a:pt x="1276" y="322"/>
                  </a:lnTo>
                  <a:lnTo>
                    <a:pt x="1273" y="322"/>
                  </a:lnTo>
                  <a:lnTo>
                    <a:pt x="1273" y="338"/>
                  </a:lnTo>
                  <a:lnTo>
                    <a:pt x="1272" y="338"/>
                  </a:lnTo>
                  <a:lnTo>
                    <a:pt x="1270" y="338"/>
                  </a:lnTo>
                  <a:lnTo>
                    <a:pt x="1269" y="335"/>
                  </a:lnTo>
                  <a:lnTo>
                    <a:pt x="1269" y="159"/>
                  </a:lnTo>
                  <a:lnTo>
                    <a:pt x="1265" y="159"/>
                  </a:lnTo>
                  <a:lnTo>
                    <a:pt x="1265" y="124"/>
                  </a:lnTo>
                  <a:lnTo>
                    <a:pt x="1247" y="118"/>
                  </a:lnTo>
                  <a:lnTo>
                    <a:pt x="1236" y="116"/>
                  </a:lnTo>
                  <a:lnTo>
                    <a:pt x="1213" y="122"/>
                  </a:lnTo>
                  <a:lnTo>
                    <a:pt x="1213" y="155"/>
                  </a:lnTo>
                  <a:lnTo>
                    <a:pt x="1206" y="157"/>
                  </a:lnTo>
                  <a:lnTo>
                    <a:pt x="1206" y="223"/>
                  </a:lnTo>
                  <a:lnTo>
                    <a:pt x="1177" y="223"/>
                  </a:lnTo>
                  <a:lnTo>
                    <a:pt x="1177" y="9"/>
                  </a:lnTo>
                  <a:lnTo>
                    <a:pt x="1116" y="9"/>
                  </a:lnTo>
                  <a:lnTo>
                    <a:pt x="1114" y="222"/>
                  </a:lnTo>
                  <a:lnTo>
                    <a:pt x="1088" y="222"/>
                  </a:lnTo>
                  <a:lnTo>
                    <a:pt x="1088" y="222"/>
                  </a:lnTo>
                  <a:lnTo>
                    <a:pt x="1089" y="214"/>
                  </a:lnTo>
                  <a:lnTo>
                    <a:pt x="1088" y="214"/>
                  </a:lnTo>
                  <a:lnTo>
                    <a:pt x="1088" y="192"/>
                  </a:lnTo>
                  <a:lnTo>
                    <a:pt x="1088" y="184"/>
                  </a:lnTo>
                  <a:lnTo>
                    <a:pt x="1086" y="184"/>
                  </a:lnTo>
                  <a:lnTo>
                    <a:pt x="1086" y="171"/>
                  </a:lnTo>
                  <a:lnTo>
                    <a:pt x="1088" y="165"/>
                  </a:lnTo>
                  <a:lnTo>
                    <a:pt x="1084" y="163"/>
                  </a:lnTo>
                  <a:lnTo>
                    <a:pt x="1084" y="154"/>
                  </a:lnTo>
                  <a:lnTo>
                    <a:pt x="1086" y="148"/>
                  </a:lnTo>
                  <a:lnTo>
                    <a:pt x="1084" y="148"/>
                  </a:lnTo>
                  <a:lnTo>
                    <a:pt x="1084" y="138"/>
                  </a:lnTo>
                  <a:lnTo>
                    <a:pt x="1084" y="132"/>
                  </a:lnTo>
                  <a:lnTo>
                    <a:pt x="1083" y="132"/>
                  </a:lnTo>
                  <a:lnTo>
                    <a:pt x="1083" y="129"/>
                  </a:lnTo>
                  <a:lnTo>
                    <a:pt x="1084" y="122"/>
                  </a:lnTo>
                  <a:lnTo>
                    <a:pt x="1083" y="121"/>
                  </a:lnTo>
                  <a:lnTo>
                    <a:pt x="1083" y="118"/>
                  </a:lnTo>
                  <a:lnTo>
                    <a:pt x="1083" y="118"/>
                  </a:lnTo>
                  <a:lnTo>
                    <a:pt x="1083" y="115"/>
                  </a:lnTo>
                  <a:lnTo>
                    <a:pt x="1083" y="115"/>
                  </a:lnTo>
                  <a:lnTo>
                    <a:pt x="1083" y="111"/>
                  </a:lnTo>
                  <a:lnTo>
                    <a:pt x="1083" y="111"/>
                  </a:lnTo>
                  <a:lnTo>
                    <a:pt x="1083" y="107"/>
                  </a:lnTo>
                  <a:lnTo>
                    <a:pt x="1083" y="105"/>
                  </a:lnTo>
                  <a:lnTo>
                    <a:pt x="1083" y="100"/>
                  </a:lnTo>
                  <a:lnTo>
                    <a:pt x="1080" y="99"/>
                  </a:lnTo>
                  <a:lnTo>
                    <a:pt x="1080" y="96"/>
                  </a:lnTo>
                  <a:lnTo>
                    <a:pt x="1080" y="92"/>
                  </a:lnTo>
                  <a:lnTo>
                    <a:pt x="1078" y="92"/>
                  </a:lnTo>
                  <a:lnTo>
                    <a:pt x="1078" y="91"/>
                  </a:lnTo>
                  <a:lnTo>
                    <a:pt x="1078" y="91"/>
                  </a:lnTo>
                  <a:lnTo>
                    <a:pt x="1078" y="89"/>
                  </a:lnTo>
                  <a:lnTo>
                    <a:pt x="1077" y="86"/>
                  </a:lnTo>
                  <a:lnTo>
                    <a:pt x="1075" y="86"/>
                  </a:lnTo>
                  <a:lnTo>
                    <a:pt x="1075" y="85"/>
                  </a:lnTo>
                  <a:lnTo>
                    <a:pt x="1075" y="85"/>
                  </a:lnTo>
                  <a:lnTo>
                    <a:pt x="1075" y="85"/>
                  </a:lnTo>
                  <a:lnTo>
                    <a:pt x="1075" y="85"/>
                  </a:lnTo>
                  <a:lnTo>
                    <a:pt x="1075" y="85"/>
                  </a:lnTo>
                  <a:lnTo>
                    <a:pt x="1075" y="85"/>
                  </a:lnTo>
                  <a:lnTo>
                    <a:pt x="1075" y="83"/>
                  </a:lnTo>
                  <a:lnTo>
                    <a:pt x="1075" y="83"/>
                  </a:lnTo>
                  <a:lnTo>
                    <a:pt x="1075" y="83"/>
                  </a:lnTo>
                  <a:lnTo>
                    <a:pt x="1073" y="80"/>
                  </a:lnTo>
                  <a:lnTo>
                    <a:pt x="1073" y="80"/>
                  </a:lnTo>
                  <a:lnTo>
                    <a:pt x="1073" y="78"/>
                  </a:lnTo>
                  <a:lnTo>
                    <a:pt x="1073" y="78"/>
                  </a:lnTo>
                  <a:lnTo>
                    <a:pt x="1072" y="78"/>
                  </a:lnTo>
                  <a:lnTo>
                    <a:pt x="1072" y="78"/>
                  </a:lnTo>
                  <a:lnTo>
                    <a:pt x="1072" y="78"/>
                  </a:lnTo>
                  <a:lnTo>
                    <a:pt x="1072" y="77"/>
                  </a:lnTo>
                  <a:lnTo>
                    <a:pt x="1070" y="74"/>
                  </a:lnTo>
                  <a:lnTo>
                    <a:pt x="1070" y="74"/>
                  </a:lnTo>
                  <a:lnTo>
                    <a:pt x="1069" y="72"/>
                  </a:lnTo>
                  <a:lnTo>
                    <a:pt x="1069" y="72"/>
                  </a:lnTo>
                  <a:lnTo>
                    <a:pt x="1069" y="72"/>
                  </a:lnTo>
                  <a:lnTo>
                    <a:pt x="1067" y="69"/>
                  </a:lnTo>
                  <a:lnTo>
                    <a:pt x="1066" y="69"/>
                  </a:lnTo>
                  <a:lnTo>
                    <a:pt x="1066" y="69"/>
                  </a:lnTo>
                  <a:lnTo>
                    <a:pt x="1064" y="64"/>
                  </a:lnTo>
                  <a:lnTo>
                    <a:pt x="1064" y="64"/>
                  </a:lnTo>
                  <a:lnTo>
                    <a:pt x="1064" y="61"/>
                  </a:lnTo>
                  <a:lnTo>
                    <a:pt x="1064" y="61"/>
                  </a:lnTo>
                  <a:lnTo>
                    <a:pt x="1066" y="55"/>
                  </a:lnTo>
                  <a:lnTo>
                    <a:pt x="1064" y="55"/>
                  </a:lnTo>
                  <a:lnTo>
                    <a:pt x="1066" y="47"/>
                  </a:lnTo>
                  <a:lnTo>
                    <a:pt x="1061" y="48"/>
                  </a:lnTo>
                  <a:lnTo>
                    <a:pt x="1061" y="31"/>
                  </a:lnTo>
                  <a:lnTo>
                    <a:pt x="1059" y="45"/>
                  </a:lnTo>
                  <a:lnTo>
                    <a:pt x="1059" y="45"/>
                  </a:lnTo>
                  <a:lnTo>
                    <a:pt x="1059" y="48"/>
                  </a:lnTo>
                  <a:lnTo>
                    <a:pt x="1059" y="48"/>
                  </a:lnTo>
                  <a:lnTo>
                    <a:pt x="1054" y="48"/>
                  </a:lnTo>
                  <a:lnTo>
                    <a:pt x="1056" y="52"/>
                  </a:lnTo>
                  <a:lnTo>
                    <a:pt x="1056" y="52"/>
                  </a:lnTo>
                  <a:lnTo>
                    <a:pt x="1058" y="61"/>
                  </a:lnTo>
                  <a:lnTo>
                    <a:pt x="1058" y="61"/>
                  </a:lnTo>
                  <a:lnTo>
                    <a:pt x="1056" y="61"/>
                  </a:lnTo>
                  <a:lnTo>
                    <a:pt x="1056" y="61"/>
                  </a:lnTo>
                  <a:lnTo>
                    <a:pt x="1056" y="61"/>
                  </a:lnTo>
                  <a:lnTo>
                    <a:pt x="1054" y="70"/>
                  </a:lnTo>
                  <a:lnTo>
                    <a:pt x="1050" y="70"/>
                  </a:lnTo>
                  <a:lnTo>
                    <a:pt x="1050" y="75"/>
                  </a:lnTo>
                  <a:lnTo>
                    <a:pt x="1045" y="75"/>
                  </a:lnTo>
                  <a:lnTo>
                    <a:pt x="1047" y="80"/>
                  </a:lnTo>
                  <a:lnTo>
                    <a:pt x="1042" y="81"/>
                  </a:lnTo>
                  <a:lnTo>
                    <a:pt x="1043" y="86"/>
                  </a:lnTo>
                  <a:lnTo>
                    <a:pt x="1040" y="86"/>
                  </a:lnTo>
                  <a:lnTo>
                    <a:pt x="1040" y="92"/>
                  </a:lnTo>
                  <a:lnTo>
                    <a:pt x="1040" y="92"/>
                  </a:lnTo>
                  <a:lnTo>
                    <a:pt x="1037" y="94"/>
                  </a:lnTo>
                  <a:lnTo>
                    <a:pt x="1039" y="100"/>
                  </a:lnTo>
                  <a:lnTo>
                    <a:pt x="1037" y="100"/>
                  </a:lnTo>
                  <a:lnTo>
                    <a:pt x="1039" y="107"/>
                  </a:lnTo>
                  <a:lnTo>
                    <a:pt x="1037" y="107"/>
                  </a:lnTo>
                  <a:lnTo>
                    <a:pt x="1039" y="113"/>
                  </a:lnTo>
                  <a:lnTo>
                    <a:pt x="1037" y="113"/>
                  </a:lnTo>
                  <a:lnTo>
                    <a:pt x="1037" y="116"/>
                  </a:lnTo>
                  <a:lnTo>
                    <a:pt x="1037" y="116"/>
                  </a:lnTo>
                  <a:lnTo>
                    <a:pt x="1039" y="119"/>
                  </a:lnTo>
                  <a:lnTo>
                    <a:pt x="1039" y="121"/>
                  </a:lnTo>
                  <a:lnTo>
                    <a:pt x="1037" y="121"/>
                  </a:lnTo>
                  <a:lnTo>
                    <a:pt x="1037" y="124"/>
                  </a:lnTo>
                  <a:lnTo>
                    <a:pt x="1037" y="124"/>
                  </a:lnTo>
                  <a:lnTo>
                    <a:pt x="1037" y="130"/>
                  </a:lnTo>
                  <a:lnTo>
                    <a:pt x="1037" y="130"/>
                  </a:lnTo>
                  <a:lnTo>
                    <a:pt x="1037" y="132"/>
                  </a:lnTo>
                  <a:lnTo>
                    <a:pt x="1037" y="133"/>
                  </a:lnTo>
                  <a:lnTo>
                    <a:pt x="1037" y="133"/>
                  </a:lnTo>
                  <a:lnTo>
                    <a:pt x="1037" y="135"/>
                  </a:lnTo>
                  <a:lnTo>
                    <a:pt x="1036" y="135"/>
                  </a:lnTo>
                  <a:lnTo>
                    <a:pt x="1037" y="141"/>
                  </a:lnTo>
                  <a:lnTo>
                    <a:pt x="1037" y="149"/>
                  </a:lnTo>
                  <a:lnTo>
                    <a:pt x="1037" y="149"/>
                  </a:lnTo>
                  <a:lnTo>
                    <a:pt x="1037" y="149"/>
                  </a:lnTo>
                  <a:lnTo>
                    <a:pt x="1036" y="151"/>
                  </a:lnTo>
                  <a:lnTo>
                    <a:pt x="1036" y="157"/>
                  </a:lnTo>
                  <a:lnTo>
                    <a:pt x="1036" y="166"/>
                  </a:lnTo>
                  <a:lnTo>
                    <a:pt x="1036" y="166"/>
                  </a:lnTo>
                  <a:lnTo>
                    <a:pt x="1036" y="166"/>
                  </a:lnTo>
                  <a:lnTo>
                    <a:pt x="1034" y="166"/>
                  </a:lnTo>
                  <a:lnTo>
                    <a:pt x="1036" y="173"/>
                  </a:lnTo>
                  <a:lnTo>
                    <a:pt x="1036" y="185"/>
                  </a:lnTo>
                  <a:lnTo>
                    <a:pt x="1036" y="185"/>
                  </a:lnTo>
                  <a:lnTo>
                    <a:pt x="1036" y="187"/>
                  </a:lnTo>
                  <a:lnTo>
                    <a:pt x="1034" y="187"/>
                  </a:lnTo>
                  <a:lnTo>
                    <a:pt x="1034" y="193"/>
                  </a:lnTo>
                  <a:lnTo>
                    <a:pt x="1034" y="215"/>
                  </a:lnTo>
                  <a:lnTo>
                    <a:pt x="1032" y="217"/>
                  </a:lnTo>
                  <a:lnTo>
                    <a:pt x="1034" y="223"/>
                  </a:lnTo>
                  <a:lnTo>
                    <a:pt x="1034" y="252"/>
                  </a:lnTo>
                  <a:lnTo>
                    <a:pt x="1032" y="252"/>
                  </a:lnTo>
                  <a:lnTo>
                    <a:pt x="1032" y="259"/>
                  </a:lnTo>
                  <a:lnTo>
                    <a:pt x="1032" y="297"/>
                  </a:lnTo>
                  <a:lnTo>
                    <a:pt x="1031" y="297"/>
                  </a:lnTo>
                  <a:lnTo>
                    <a:pt x="1032" y="305"/>
                  </a:lnTo>
                  <a:lnTo>
                    <a:pt x="1031" y="348"/>
                  </a:lnTo>
                  <a:lnTo>
                    <a:pt x="1029" y="348"/>
                  </a:lnTo>
                  <a:lnTo>
                    <a:pt x="1031" y="359"/>
                  </a:lnTo>
                  <a:lnTo>
                    <a:pt x="1031" y="392"/>
                  </a:lnTo>
                  <a:lnTo>
                    <a:pt x="1028" y="390"/>
                  </a:lnTo>
                  <a:lnTo>
                    <a:pt x="1028" y="385"/>
                  </a:lnTo>
                  <a:lnTo>
                    <a:pt x="1028" y="214"/>
                  </a:lnTo>
                  <a:lnTo>
                    <a:pt x="1025" y="214"/>
                  </a:lnTo>
                  <a:lnTo>
                    <a:pt x="1020" y="212"/>
                  </a:lnTo>
                  <a:lnTo>
                    <a:pt x="1017" y="212"/>
                  </a:lnTo>
                  <a:lnTo>
                    <a:pt x="1012" y="212"/>
                  </a:lnTo>
                  <a:lnTo>
                    <a:pt x="1006" y="211"/>
                  </a:lnTo>
                  <a:lnTo>
                    <a:pt x="1001" y="211"/>
                  </a:lnTo>
                  <a:lnTo>
                    <a:pt x="996" y="211"/>
                  </a:lnTo>
                  <a:lnTo>
                    <a:pt x="990" y="211"/>
                  </a:lnTo>
                  <a:lnTo>
                    <a:pt x="985" y="212"/>
                  </a:lnTo>
                  <a:lnTo>
                    <a:pt x="982" y="212"/>
                  </a:lnTo>
                  <a:lnTo>
                    <a:pt x="982" y="207"/>
                  </a:lnTo>
                  <a:lnTo>
                    <a:pt x="977" y="207"/>
                  </a:lnTo>
                  <a:lnTo>
                    <a:pt x="977" y="212"/>
                  </a:lnTo>
                  <a:lnTo>
                    <a:pt x="977" y="212"/>
                  </a:lnTo>
                  <a:lnTo>
                    <a:pt x="977" y="212"/>
                  </a:lnTo>
                  <a:lnTo>
                    <a:pt x="974" y="214"/>
                  </a:lnTo>
                  <a:lnTo>
                    <a:pt x="973" y="204"/>
                  </a:lnTo>
                  <a:lnTo>
                    <a:pt x="973" y="204"/>
                  </a:lnTo>
                  <a:lnTo>
                    <a:pt x="976" y="204"/>
                  </a:lnTo>
                  <a:lnTo>
                    <a:pt x="980" y="206"/>
                  </a:lnTo>
                  <a:lnTo>
                    <a:pt x="985" y="206"/>
                  </a:lnTo>
                  <a:lnTo>
                    <a:pt x="990" y="206"/>
                  </a:lnTo>
                  <a:lnTo>
                    <a:pt x="995" y="207"/>
                  </a:lnTo>
                  <a:lnTo>
                    <a:pt x="1001" y="207"/>
                  </a:lnTo>
                  <a:lnTo>
                    <a:pt x="1006" y="207"/>
                  </a:lnTo>
                  <a:lnTo>
                    <a:pt x="1012" y="207"/>
                  </a:lnTo>
                  <a:lnTo>
                    <a:pt x="1017" y="206"/>
                  </a:lnTo>
                  <a:lnTo>
                    <a:pt x="1020" y="206"/>
                  </a:lnTo>
                  <a:lnTo>
                    <a:pt x="1020" y="211"/>
                  </a:lnTo>
                  <a:lnTo>
                    <a:pt x="1025" y="212"/>
                  </a:lnTo>
                  <a:lnTo>
                    <a:pt x="1025" y="206"/>
                  </a:lnTo>
                  <a:lnTo>
                    <a:pt x="1023" y="206"/>
                  </a:lnTo>
                  <a:lnTo>
                    <a:pt x="1026" y="204"/>
                  </a:lnTo>
                  <a:lnTo>
                    <a:pt x="1029" y="204"/>
                  </a:lnTo>
                  <a:lnTo>
                    <a:pt x="1029" y="203"/>
                  </a:lnTo>
                  <a:lnTo>
                    <a:pt x="1026" y="203"/>
                  </a:lnTo>
                  <a:lnTo>
                    <a:pt x="1021" y="201"/>
                  </a:lnTo>
                  <a:lnTo>
                    <a:pt x="1017" y="200"/>
                  </a:lnTo>
                  <a:lnTo>
                    <a:pt x="1012" y="200"/>
                  </a:lnTo>
                  <a:lnTo>
                    <a:pt x="1007" y="200"/>
                  </a:lnTo>
                  <a:lnTo>
                    <a:pt x="1001" y="200"/>
                  </a:lnTo>
                  <a:lnTo>
                    <a:pt x="995" y="200"/>
                  </a:lnTo>
                  <a:lnTo>
                    <a:pt x="990" y="200"/>
                  </a:lnTo>
                  <a:lnTo>
                    <a:pt x="985" y="200"/>
                  </a:lnTo>
                  <a:lnTo>
                    <a:pt x="980" y="201"/>
                  </a:lnTo>
                  <a:lnTo>
                    <a:pt x="976" y="201"/>
                  </a:lnTo>
                  <a:lnTo>
                    <a:pt x="973" y="203"/>
                  </a:lnTo>
                  <a:lnTo>
                    <a:pt x="973" y="203"/>
                  </a:lnTo>
                  <a:lnTo>
                    <a:pt x="973" y="201"/>
                  </a:lnTo>
                  <a:lnTo>
                    <a:pt x="973" y="176"/>
                  </a:lnTo>
                  <a:lnTo>
                    <a:pt x="973" y="176"/>
                  </a:lnTo>
                  <a:lnTo>
                    <a:pt x="973" y="176"/>
                  </a:lnTo>
                  <a:lnTo>
                    <a:pt x="973" y="176"/>
                  </a:lnTo>
                  <a:lnTo>
                    <a:pt x="973" y="220"/>
                  </a:lnTo>
                  <a:lnTo>
                    <a:pt x="974" y="222"/>
                  </a:lnTo>
                  <a:lnTo>
                    <a:pt x="973" y="385"/>
                  </a:lnTo>
                  <a:lnTo>
                    <a:pt x="973" y="385"/>
                  </a:lnTo>
                  <a:lnTo>
                    <a:pt x="973" y="392"/>
                  </a:lnTo>
                  <a:lnTo>
                    <a:pt x="973" y="392"/>
                  </a:lnTo>
                  <a:lnTo>
                    <a:pt x="973" y="385"/>
                  </a:lnTo>
                  <a:lnTo>
                    <a:pt x="971" y="385"/>
                  </a:lnTo>
                  <a:lnTo>
                    <a:pt x="969" y="385"/>
                  </a:lnTo>
                  <a:lnTo>
                    <a:pt x="968" y="384"/>
                  </a:lnTo>
                  <a:lnTo>
                    <a:pt x="966" y="384"/>
                  </a:lnTo>
                  <a:lnTo>
                    <a:pt x="965" y="201"/>
                  </a:lnTo>
                  <a:lnTo>
                    <a:pt x="962" y="200"/>
                  </a:lnTo>
                  <a:lnTo>
                    <a:pt x="962" y="192"/>
                  </a:lnTo>
                  <a:lnTo>
                    <a:pt x="963" y="190"/>
                  </a:lnTo>
                  <a:lnTo>
                    <a:pt x="965" y="189"/>
                  </a:lnTo>
                  <a:lnTo>
                    <a:pt x="965" y="189"/>
                  </a:lnTo>
                  <a:lnTo>
                    <a:pt x="965" y="185"/>
                  </a:lnTo>
                  <a:lnTo>
                    <a:pt x="962" y="185"/>
                  </a:lnTo>
                  <a:lnTo>
                    <a:pt x="962" y="165"/>
                  </a:lnTo>
                  <a:lnTo>
                    <a:pt x="951" y="160"/>
                  </a:lnTo>
                  <a:lnTo>
                    <a:pt x="949" y="160"/>
                  </a:lnTo>
                  <a:lnTo>
                    <a:pt x="947" y="162"/>
                  </a:lnTo>
                  <a:lnTo>
                    <a:pt x="943" y="162"/>
                  </a:lnTo>
                  <a:lnTo>
                    <a:pt x="940" y="163"/>
                  </a:lnTo>
                  <a:lnTo>
                    <a:pt x="935" y="163"/>
                  </a:lnTo>
                  <a:lnTo>
                    <a:pt x="935" y="163"/>
                  </a:lnTo>
                  <a:lnTo>
                    <a:pt x="935" y="166"/>
                  </a:lnTo>
                  <a:lnTo>
                    <a:pt x="933" y="170"/>
                  </a:lnTo>
                  <a:lnTo>
                    <a:pt x="933" y="173"/>
                  </a:lnTo>
                  <a:lnTo>
                    <a:pt x="932" y="174"/>
                  </a:lnTo>
                  <a:lnTo>
                    <a:pt x="932" y="176"/>
                  </a:lnTo>
                  <a:lnTo>
                    <a:pt x="932" y="179"/>
                  </a:lnTo>
                  <a:lnTo>
                    <a:pt x="930" y="184"/>
                  </a:lnTo>
                  <a:lnTo>
                    <a:pt x="930" y="187"/>
                  </a:lnTo>
                  <a:lnTo>
                    <a:pt x="930" y="189"/>
                  </a:lnTo>
                  <a:lnTo>
                    <a:pt x="925" y="189"/>
                  </a:lnTo>
                  <a:lnTo>
                    <a:pt x="925" y="189"/>
                  </a:lnTo>
                  <a:lnTo>
                    <a:pt x="922" y="190"/>
                  </a:lnTo>
                  <a:lnTo>
                    <a:pt x="921" y="190"/>
                  </a:lnTo>
                  <a:lnTo>
                    <a:pt x="918" y="192"/>
                  </a:lnTo>
                  <a:lnTo>
                    <a:pt x="916" y="193"/>
                  </a:lnTo>
                  <a:lnTo>
                    <a:pt x="914" y="195"/>
                  </a:lnTo>
                  <a:lnTo>
                    <a:pt x="914" y="305"/>
                  </a:lnTo>
                  <a:lnTo>
                    <a:pt x="902" y="297"/>
                  </a:lnTo>
                  <a:lnTo>
                    <a:pt x="895" y="296"/>
                  </a:lnTo>
                  <a:lnTo>
                    <a:pt x="886" y="296"/>
                  </a:lnTo>
                  <a:lnTo>
                    <a:pt x="872" y="305"/>
                  </a:lnTo>
                  <a:lnTo>
                    <a:pt x="872" y="310"/>
                  </a:lnTo>
                  <a:lnTo>
                    <a:pt x="870" y="310"/>
                  </a:lnTo>
                  <a:lnTo>
                    <a:pt x="870" y="239"/>
                  </a:lnTo>
                  <a:lnTo>
                    <a:pt x="870" y="239"/>
                  </a:lnTo>
                  <a:lnTo>
                    <a:pt x="870" y="228"/>
                  </a:lnTo>
                  <a:lnTo>
                    <a:pt x="878" y="225"/>
                  </a:lnTo>
                  <a:lnTo>
                    <a:pt x="878" y="222"/>
                  </a:lnTo>
                  <a:lnTo>
                    <a:pt x="870" y="222"/>
                  </a:lnTo>
                  <a:lnTo>
                    <a:pt x="866" y="222"/>
                  </a:lnTo>
                  <a:lnTo>
                    <a:pt x="861" y="223"/>
                  </a:lnTo>
                  <a:lnTo>
                    <a:pt x="858" y="225"/>
                  </a:lnTo>
                  <a:lnTo>
                    <a:pt x="853" y="225"/>
                  </a:lnTo>
                  <a:lnTo>
                    <a:pt x="850" y="226"/>
                  </a:lnTo>
                  <a:lnTo>
                    <a:pt x="845" y="226"/>
                  </a:lnTo>
                  <a:lnTo>
                    <a:pt x="842" y="228"/>
                  </a:lnTo>
                  <a:lnTo>
                    <a:pt x="837" y="228"/>
                  </a:lnTo>
                  <a:lnTo>
                    <a:pt x="832" y="229"/>
                  </a:lnTo>
                  <a:lnTo>
                    <a:pt x="829" y="229"/>
                  </a:lnTo>
                  <a:lnTo>
                    <a:pt x="826" y="231"/>
                  </a:lnTo>
                  <a:lnTo>
                    <a:pt x="821" y="231"/>
                  </a:lnTo>
                  <a:lnTo>
                    <a:pt x="815" y="236"/>
                  </a:lnTo>
                  <a:lnTo>
                    <a:pt x="815" y="237"/>
                  </a:lnTo>
                  <a:lnTo>
                    <a:pt x="818" y="237"/>
                  </a:lnTo>
                  <a:lnTo>
                    <a:pt x="818" y="240"/>
                  </a:lnTo>
                  <a:lnTo>
                    <a:pt x="815" y="242"/>
                  </a:lnTo>
                  <a:lnTo>
                    <a:pt x="814" y="313"/>
                  </a:lnTo>
                  <a:lnTo>
                    <a:pt x="809" y="307"/>
                  </a:lnTo>
                  <a:lnTo>
                    <a:pt x="809" y="267"/>
                  </a:lnTo>
                  <a:lnTo>
                    <a:pt x="807" y="267"/>
                  </a:lnTo>
                  <a:lnTo>
                    <a:pt x="807" y="267"/>
                  </a:lnTo>
                  <a:lnTo>
                    <a:pt x="804" y="267"/>
                  </a:lnTo>
                  <a:lnTo>
                    <a:pt x="804" y="247"/>
                  </a:lnTo>
                  <a:lnTo>
                    <a:pt x="804" y="247"/>
                  </a:lnTo>
                  <a:lnTo>
                    <a:pt x="804" y="247"/>
                  </a:lnTo>
                  <a:lnTo>
                    <a:pt x="804" y="247"/>
                  </a:lnTo>
                  <a:lnTo>
                    <a:pt x="804" y="247"/>
                  </a:lnTo>
                  <a:lnTo>
                    <a:pt x="804" y="247"/>
                  </a:lnTo>
                  <a:lnTo>
                    <a:pt x="804" y="247"/>
                  </a:lnTo>
                  <a:lnTo>
                    <a:pt x="804" y="247"/>
                  </a:lnTo>
                  <a:lnTo>
                    <a:pt x="804" y="247"/>
                  </a:lnTo>
                  <a:lnTo>
                    <a:pt x="804" y="247"/>
                  </a:lnTo>
                  <a:lnTo>
                    <a:pt x="804" y="247"/>
                  </a:lnTo>
                  <a:lnTo>
                    <a:pt x="804" y="247"/>
                  </a:lnTo>
                  <a:lnTo>
                    <a:pt x="804" y="247"/>
                  </a:lnTo>
                  <a:lnTo>
                    <a:pt x="804" y="247"/>
                  </a:lnTo>
                  <a:lnTo>
                    <a:pt x="804" y="247"/>
                  </a:lnTo>
                  <a:lnTo>
                    <a:pt x="804" y="245"/>
                  </a:lnTo>
                  <a:lnTo>
                    <a:pt x="804" y="245"/>
                  </a:lnTo>
                  <a:lnTo>
                    <a:pt x="804" y="245"/>
                  </a:lnTo>
                  <a:lnTo>
                    <a:pt x="804" y="245"/>
                  </a:lnTo>
                  <a:lnTo>
                    <a:pt x="804" y="215"/>
                  </a:lnTo>
                  <a:lnTo>
                    <a:pt x="804" y="215"/>
                  </a:lnTo>
                  <a:lnTo>
                    <a:pt x="804" y="215"/>
                  </a:lnTo>
                  <a:lnTo>
                    <a:pt x="804" y="215"/>
                  </a:lnTo>
                  <a:lnTo>
                    <a:pt x="804" y="215"/>
                  </a:lnTo>
                  <a:lnTo>
                    <a:pt x="804" y="215"/>
                  </a:lnTo>
                  <a:lnTo>
                    <a:pt x="804" y="215"/>
                  </a:lnTo>
                  <a:lnTo>
                    <a:pt x="804" y="215"/>
                  </a:lnTo>
                  <a:lnTo>
                    <a:pt x="803" y="215"/>
                  </a:lnTo>
                  <a:lnTo>
                    <a:pt x="803" y="215"/>
                  </a:lnTo>
                  <a:lnTo>
                    <a:pt x="803" y="215"/>
                  </a:lnTo>
                  <a:lnTo>
                    <a:pt x="803" y="215"/>
                  </a:lnTo>
                  <a:lnTo>
                    <a:pt x="803" y="215"/>
                  </a:lnTo>
                  <a:lnTo>
                    <a:pt x="803" y="215"/>
                  </a:lnTo>
                  <a:lnTo>
                    <a:pt x="803" y="215"/>
                  </a:lnTo>
                  <a:lnTo>
                    <a:pt x="803" y="215"/>
                  </a:lnTo>
                  <a:lnTo>
                    <a:pt x="803" y="215"/>
                  </a:lnTo>
                  <a:lnTo>
                    <a:pt x="803" y="215"/>
                  </a:lnTo>
                  <a:lnTo>
                    <a:pt x="803" y="215"/>
                  </a:lnTo>
                  <a:lnTo>
                    <a:pt x="803" y="215"/>
                  </a:lnTo>
                  <a:lnTo>
                    <a:pt x="803" y="215"/>
                  </a:lnTo>
                  <a:lnTo>
                    <a:pt x="803" y="215"/>
                  </a:lnTo>
                  <a:lnTo>
                    <a:pt x="803" y="215"/>
                  </a:lnTo>
                  <a:lnTo>
                    <a:pt x="803" y="215"/>
                  </a:lnTo>
                  <a:lnTo>
                    <a:pt x="803" y="215"/>
                  </a:lnTo>
                  <a:lnTo>
                    <a:pt x="803" y="245"/>
                  </a:lnTo>
                  <a:lnTo>
                    <a:pt x="803" y="245"/>
                  </a:lnTo>
                  <a:lnTo>
                    <a:pt x="803" y="245"/>
                  </a:lnTo>
                  <a:lnTo>
                    <a:pt x="803" y="247"/>
                  </a:lnTo>
                  <a:lnTo>
                    <a:pt x="803" y="247"/>
                  </a:lnTo>
                  <a:lnTo>
                    <a:pt x="803" y="247"/>
                  </a:lnTo>
                  <a:lnTo>
                    <a:pt x="803" y="247"/>
                  </a:lnTo>
                  <a:lnTo>
                    <a:pt x="803" y="247"/>
                  </a:lnTo>
                  <a:lnTo>
                    <a:pt x="803" y="247"/>
                  </a:lnTo>
                  <a:lnTo>
                    <a:pt x="803" y="247"/>
                  </a:lnTo>
                  <a:lnTo>
                    <a:pt x="803" y="247"/>
                  </a:lnTo>
                  <a:lnTo>
                    <a:pt x="803" y="247"/>
                  </a:lnTo>
                  <a:lnTo>
                    <a:pt x="803" y="247"/>
                  </a:lnTo>
                  <a:lnTo>
                    <a:pt x="803" y="247"/>
                  </a:lnTo>
                  <a:lnTo>
                    <a:pt x="803" y="247"/>
                  </a:lnTo>
                  <a:lnTo>
                    <a:pt x="803" y="247"/>
                  </a:lnTo>
                  <a:lnTo>
                    <a:pt x="803" y="247"/>
                  </a:lnTo>
                  <a:lnTo>
                    <a:pt x="803" y="267"/>
                  </a:lnTo>
                  <a:lnTo>
                    <a:pt x="799" y="267"/>
                  </a:lnTo>
                  <a:lnTo>
                    <a:pt x="798" y="267"/>
                  </a:lnTo>
                  <a:lnTo>
                    <a:pt x="792" y="267"/>
                  </a:lnTo>
                  <a:lnTo>
                    <a:pt x="790" y="267"/>
                  </a:lnTo>
                  <a:lnTo>
                    <a:pt x="787" y="267"/>
                  </a:lnTo>
                  <a:lnTo>
                    <a:pt x="787" y="247"/>
                  </a:lnTo>
                  <a:lnTo>
                    <a:pt x="787" y="247"/>
                  </a:lnTo>
                  <a:lnTo>
                    <a:pt x="787" y="247"/>
                  </a:lnTo>
                  <a:lnTo>
                    <a:pt x="787" y="247"/>
                  </a:lnTo>
                  <a:lnTo>
                    <a:pt x="787" y="247"/>
                  </a:lnTo>
                  <a:lnTo>
                    <a:pt x="787" y="247"/>
                  </a:lnTo>
                  <a:lnTo>
                    <a:pt x="787" y="247"/>
                  </a:lnTo>
                  <a:lnTo>
                    <a:pt x="787" y="247"/>
                  </a:lnTo>
                  <a:lnTo>
                    <a:pt x="787" y="247"/>
                  </a:lnTo>
                  <a:lnTo>
                    <a:pt x="787" y="247"/>
                  </a:lnTo>
                  <a:lnTo>
                    <a:pt x="787" y="247"/>
                  </a:lnTo>
                  <a:lnTo>
                    <a:pt x="787" y="247"/>
                  </a:lnTo>
                  <a:lnTo>
                    <a:pt x="787" y="247"/>
                  </a:lnTo>
                  <a:lnTo>
                    <a:pt x="787" y="247"/>
                  </a:lnTo>
                  <a:lnTo>
                    <a:pt x="787" y="245"/>
                  </a:lnTo>
                  <a:lnTo>
                    <a:pt x="787" y="245"/>
                  </a:lnTo>
                  <a:lnTo>
                    <a:pt x="787" y="245"/>
                  </a:lnTo>
                  <a:lnTo>
                    <a:pt x="787" y="245"/>
                  </a:lnTo>
                  <a:lnTo>
                    <a:pt x="787" y="215"/>
                  </a:lnTo>
                  <a:lnTo>
                    <a:pt x="787" y="215"/>
                  </a:lnTo>
                  <a:lnTo>
                    <a:pt x="787" y="215"/>
                  </a:lnTo>
                  <a:lnTo>
                    <a:pt x="787" y="215"/>
                  </a:lnTo>
                  <a:lnTo>
                    <a:pt x="787" y="215"/>
                  </a:lnTo>
                  <a:lnTo>
                    <a:pt x="787" y="215"/>
                  </a:lnTo>
                  <a:lnTo>
                    <a:pt x="787" y="215"/>
                  </a:lnTo>
                  <a:lnTo>
                    <a:pt x="787" y="215"/>
                  </a:lnTo>
                  <a:lnTo>
                    <a:pt x="787" y="215"/>
                  </a:lnTo>
                  <a:lnTo>
                    <a:pt x="787" y="215"/>
                  </a:lnTo>
                  <a:lnTo>
                    <a:pt x="787" y="215"/>
                  </a:lnTo>
                  <a:lnTo>
                    <a:pt x="787" y="215"/>
                  </a:lnTo>
                  <a:lnTo>
                    <a:pt x="787" y="215"/>
                  </a:lnTo>
                  <a:lnTo>
                    <a:pt x="787" y="215"/>
                  </a:lnTo>
                  <a:lnTo>
                    <a:pt x="785" y="215"/>
                  </a:lnTo>
                  <a:lnTo>
                    <a:pt x="785" y="215"/>
                  </a:lnTo>
                  <a:lnTo>
                    <a:pt x="785" y="215"/>
                  </a:lnTo>
                  <a:lnTo>
                    <a:pt x="785" y="215"/>
                  </a:lnTo>
                  <a:lnTo>
                    <a:pt x="785" y="215"/>
                  </a:lnTo>
                  <a:lnTo>
                    <a:pt x="785" y="215"/>
                  </a:lnTo>
                  <a:lnTo>
                    <a:pt x="785" y="245"/>
                  </a:lnTo>
                  <a:lnTo>
                    <a:pt x="785" y="245"/>
                  </a:lnTo>
                  <a:lnTo>
                    <a:pt x="785" y="245"/>
                  </a:lnTo>
                  <a:lnTo>
                    <a:pt x="785" y="245"/>
                  </a:lnTo>
                  <a:lnTo>
                    <a:pt x="785" y="245"/>
                  </a:lnTo>
                  <a:lnTo>
                    <a:pt x="785" y="245"/>
                  </a:lnTo>
                  <a:lnTo>
                    <a:pt x="785" y="245"/>
                  </a:lnTo>
                  <a:lnTo>
                    <a:pt x="785" y="247"/>
                  </a:lnTo>
                  <a:lnTo>
                    <a:pt x="785" y="247"/>
                  </a:lnTo>
                  <a:lnTo>
                    <a:pt x="785" y="247"/>
                  </a:lnTo>
                  <a:lnTo>
                    <a:pt x="785" y="247"/>
                  </a:lnTo>
                  <a:lnTo>
                    <a:pt x="785" y="247"/>
                  </a:lnTo>
                  <a:lnTo>
                    <a:pt x="785" y="247"/>
                  </a:lnTo>
                  <a:lnTo>
                    <a:pt x="785" y="247"/>
                  </a:lnTo>
                  <a:lnTo>
                    <a:pt x="785" y="247"/>
                  </a:lnTo>
                  <a:lnTo>
                    <a:pt x="785" y="247"/>
                  </a:lnTo>
                  <a:lnTo>
                    <a:pt x="785" y="247"/>
                  </a:lnTo>
                  <a:lnTo>
                    <a:pt x="785" y="247"/>
                  </a:lnTo>
                  <a:lnTo>
                    <a:pt x="785" y="247"/>
                  </a:lnTo>
                  <a:lnTo>
                    <a:pt x="785" y="247"/>
                  </a:lnTo>
                  <a:lnTo>
                    <a:pt x="785" y="267"/>
                  </a:lnTo>
                  <a:lnTo>
                    <a:pt x="781" y="267"/>
                  </a:lnTo>
                  <a:lnTo>
                    <a:pt x="781" y="267"/>
                  </a:lnTo>
                  <a:lnTo>
                    <a:pt x="781" y="267"/>
                  </a:lnTo>
                  <a:lnTo>
                    <a:pt x="781" y="307"/>
                  </a:lnTo>
                  <a:lnTo>
                    <a:pt x="774" y="311"/>
                  </a:lnTo>
                  <a:lnTo>
                    <a:pt x="774" y="253"/>
                  </a:lnTo>
                  <a:lnTo>
                    <a:pt x="774" y="253"/>
                  </a:lnTo>
                  <a:lnTo>
                    <a:pt x="774" y="253"/>
                  </a:lnTo>
                  <a:lnTo>
                    <a:pt x="774" y="253"/>
                  </a:lnTo>
                  <a:lnTo>
                    <a:pt x="774" y="252"/>
                  </a:lnTo>
                  <a:lnTo>
                    <a:pt x="774" y="252"/>
                  </a:lnTo>
                  <a:lnTo>
                    <a:pt x="774" y="252"/>
                  </a:lnTo>
                  <a:lnTo>
                    <a:pt x="774" y="252"/>
                  </a:lnTo>
                  <a:lnTo>
                    <a:pt x="774" y="252"/>
                  </a:lnTo>
                  <a:lnTo>
                    <a:pt x="774" y="252"/>
                  </a:lnTo>
                  <a:lnTo>
                    <a:pt x="774" y="252"/>
                  </a:lnTo>
                  <a:lnTo>
                    <a:pt x="774" y="252"/>
                  </a:lnTo>
                  <a:lnTo>
                    <a:pt x="774" y="252"/>
                  </a:lnTo>
                  <a:lnTo>
                    <a:pt x="771" y="245"/>
                  </a:lnTo>
                  <a:lnTo>
                    <a:pt x="771" y="245"/>
                  </a:lnTo>
                  <a:lnTo>
                    <a:pt x="771" y="245"/>
                  </a:lnTo>
                  <a:lnTo>
                    <a:pt x="771" y="245"/>
                  </a:lnTo>
                  <a:lnTo>
                    <a:pt x="771" y="245"/>
                  </a:lnTo>
                  <a:lnTo>
                    <a:pt x="771" y="245"/>
                  </a:lnTo>
                  <a:lnTo>
                    <a:pt x="771" y="245"/>
                  </a:lnTo>
                  <a:lnTo>
                    <a:pt x="771" y="245"/>
                  </a:lnTo>
                  <a:lnTo>
                    <a:pt x="771" y="245"/>
                  </a:lnTo>
                  <a:lnTo>
                    <a:pt x="771" y="245"/>
                  </a:lnTo>
                  <a:lnTo>
                    <a:pt x="771" y="245"/>
                  </a:lnTo>
                  <a:lnTo>
                    <a:pt x="771" y="237"/>
                  </a:lnTo>
                  <a:lnTo>
                    <a:pt x="752" y="242"/>
                  </a:lnTo>
                  <a:lnTo>
                    <a:pt x="736" y="250"/>
                  </a:lnTo>
                  <a:lnTo>
                    <a:pt x="736" y="247"/>
                  </a:lnTo>
                  <a:lnTo>
                    <a:pt x="727" y="245"/>
                  </a:lnTo>
                  <a:lnTo>
                    <a:pt x="727" y="245"/>
                  </a:lnTo>
                  <a:lnTo>
                    <a:pt x="727" y="245"/>
                  </a:lnTo>
                  <a:lnTo>
                    <a:pt x="727" y="245"/>
                  </a:lnTo>
                  <a:lnTo>
                    <a:pt x="725" y="245"/>
                  </a:lnTo>
                  <a:lnTo>
                    <a:pt x="725" y="245"/>
                  </a:lnTo>
                  <a:lnTo>
                    <a:pt x="718" y="248"/>
                  </a:lnTo>
                  <a:lnTo>
                    <a:pt x="718" y="248"/>
                  </a:lnTo>
                  <a:lnTo>
                    <a:pt x="718" y="248"/>
                  </a:lnTo>
                  <a:lnTo>
                    <a:pt x="716" y="248"/>
                  </a:lnTo>
                  <a:lnTo>
                    <a:pt x="716" y="248"/>
                  </a:lnTo>
                  <a:lnTo>
                    <a:pt x="716" y="248"/>
                  </a:lnTo>
                  <a:lnTo>
                    <a:pt x="716" y="248"/>
                  </a:lnTo>
                  <a:lnTo>
                    <a:pt x="716" y="248"/>
                  </a:lnTo>
                  <a:lnTo>
                    <a:pt x="711" y="253"/>
                  </a:lnTo>
                  <a:lnTo>
                    <a:pt x="711" y="253"/>
                  </a:lnTo>
                  <a:lnTo>
                    <a:pt x="711" y="253"/>
                  </a:lnTo>
                  <a:lnTo>
                    <a:pt x="711" y="253"/>
                  </a:lnTo>
                  <a:lnTo>
                    <a:pt x="711" y="253"/>
                  </a:lnTo>
                  <a:lnTo>
                    <a:pt x="711" y="253"/>
                  </a:lnTo>
                  <a:lnTo>
                    <a:pt x="711" y="253"/>
                  </a:lnTo>
                  <a:lnTo>
                    <a:pt x="711" y="253"/>
                  </a:lnTo>
                  <a:lnTo>
                    <a:pt x="711" y="253"/>
                  </a:lnTo>
                  <a:lnTo>
                    <a:pt x="711" y="253"/>
                  </a:lnTo>
                  <a:lnTo>
                    <a:pt x="711" y="255"/>
                  </a:lnTo>
                  <a:lnTo>
                    <a:pt x="711" y="255"/>
                  </a:lnTo>
                  <a:lnTo>
                    <a:pt x="711" y="255"/>
                  </a:lnTo>
                  <a:lnTo>
                    <a:pt x="711" y="302"/>
                  </a:lnTo>
                  <a:lnTo>
                    <a:pt x="697" y="288"/>
                  </a:lnTo>
                  <a:lnTo>
                    <a:pt x="685" y="275"/>
                  </a:lnTo>
                  <a:lnTo>
                    <a:pt x="685" y="275"/>
                  </a:lnTo>
                  <a:lnTo>
                    <a:pt x="685" y="255"/>
                  </a:lnTo>
                  <a:lnTo>
                    <a:pt x="685" y="255"/>
                  </a:lnTo>
                  <a:lnTo>
                    <a:pt x="685" y="255"/>
                  </a:lnTo>
                  <a:lnTo>
                    <a:pt x="685" y="245"/>
                  </a:lnTo>
                  <a:lnTo>
                    <a:pt x="685" y="245"/>
                  </a:lnTo>
                  <a:lnTo>
                    <a:pt x="685" y="245"/>
                  </a:lnTo>
                  <a:lnTo>
                    <a:pt x="683" y="245"/>
                  </a:lnTo>
                  <a:lnTo>
                    <a:pt x="683" y="245"/>
                  </a:lnTo>
                  <a:lnTo>
                    <a:pt x="683" y="245"/>
                  </a:lnTo>
                  <a:lnTo>
                    <a:pt x="683" y="245"/>
                  </a:lnTo>
                  <a:lnTo>
                    <a:pt x="683" y="245"/>
                  </a:lnTo>
                  <a:lnTo>
                    <a:pt x="683" y="245"/>
                  </a:lnTo>
                  <a:lnTo>
                    <a:pt x="683" y="245"/>
                  </a:lnTo>
                  <a:lnTo>
                    <a:pt x="683" y="245"/>
                  </a:lnTo>
                  <a:lnTo>
                    <a:pt x="683" y="245"/>
                  </a:lnTo>
                  <a:lnTo>
                    <a:pt x="683" y="245"/>
                  </a:lnTo>
                  <a:lnTo>
                    <a:pt x="683" y="255"/>
                  </a:lnTo>
                  <a:lnTo>
                    <a:pt x="680" y="255"/>
                  </a:lnTo>
                  <a:lnTo>
                    <a:pt x="680" y="245"/>
                  </a:lnTo>
                  <a:lnTo>
                    <a:pt x="680" y="245"/>
                  </a:lnTo>
                  <a:lnTo>
                    <a:pt x="680" y="245"/>
                  </a:lnTo>
                  <a:lnTo>
                    <a:pt x="680" y="245"/>
                  </a:lnTo>
                  <a:lnTo>
                    <a:pt x="680" y="245"/>
                  </a:lnTo>
                  <a:lnTo>
                    <a:pt x="680" y="245"/>
                  </a:lnTo>
                  <a:lnTo>
                    <a:pt x="680" y="245"/>
                  </a:lnTo>
                  <a:lnTo>
                    <a:pt x="680" y="245"/>
                  </a:lnTo>
                  <a:lnTo>
                    <a:pt x="680" y="245"/>
                  </a:lnTo>
                  <a:lnTo>
                    <a:pt x="680" y="245"/>
                  </a:lnTo>
                  <a:lnTo>
                    <a:pt x="680" y="245"/>
                  </a:lnTo>
                  <a:lnTo>
                    <a:pt x="680" y="245"/>
                  </a:lnTo>
                  <a:lnTo>
                    <a:pt x="680" y="245"/>
                  </a:lnTo>
                  <a:lnTo>
                    <a:pt x="680" y="255"/>
                  </a:lnTo>
                  <a:lnTo>
                    <a:pt x="680" y="255"/>
                  </a:lnTo>
                  <a:lnTo>
                    <a:pt x="680" y="255"/>
                  </a:lnTo>
                  <a:lnTo>
                    <a:pt x="680" y="275"/>
                  </a:lnTo>
                  <a:lnTo>
                    <a:pt x="678" y="275"/>
                  </a:lnTo>
                  <a:lnTo>
                    <a:pt x="678" y="307"/>
                  </a:lnTo>
                  <a:lnTo>
                    <a:pt x="666" y="316"/>
                  </a:lnTo>
                  <a:lnTo>
                    <a:pt x="666" y="217"/>
                  </a:lnTo>
                  <a:lnTo>
                    <a:pt x="662" y="215"/>
                  </a:lnTo>
                  <a:lnTo>
                    <a:pt x="662" y="187"/>
                  </a:lnTo>
                  <a:lnTo>
                    <a:pt x="659" y="185"/>
                  </a:lnTo>
                  <a:lnTo>
                    <a:pt x="659" y="170"/>
                  </a:lnTo>
                  <a:lnTo>
                    <a:pt x="655" y="168"/>
                  </a:lnTo>
                  <a:lnTo>
                    <a:pt x="655" y="157"/>
                  </a:lnTo>
                  <a:lnTo>
                    <a:pt x="650" y="157"/>
                  </a:lnTo>
                  <a:lnTo>
                    <a:pt x="650" y="151"/>
                  </a:lnTo>
                  <a:lnTo>
                    <a:pt x="650" y="151"/>
                  </a:lnTo>
                  <a:lnTo>
                    <a:pt x="650" y="151"/>
                  </a:lnTo>
                  <a:lnTo>
                    <a:pt x="650" y="129"/>
                  </a:lnTo>
                  <a:lnTo>
                    <a:pt x="650" y="129"/>
                  </a:lnTo>
                  <a:lnTo>
                    <a:pt x="650" y="129"/>
                  </a:lnTo>
                  <a:lnTo>
                    <a:pt x="648" y="129"/>
                  </a:lnTo>
                  <a:lnTo>
                    <a:pt x="648" y="129"/>
                  </a:lnTo>
                  <a:lnTo>
                    <a:pt x="648" y="129"/>
                  </a:lnTo>
                  <a:lnTo>
                    <a:pt x="648" y="129"/>
                  </a:lnTo>
                  <a:lnTo>
                    <a:pt x="648" y="129"/>
                  </a:lnTo>
                  <a:lnTo>
                    <a:pt x="647" y="129"/>
                  </a:lnTo>
                  <a:lnTo>
                    <a:pt x="647" y="129"/>
                  </a:lnTo>
                  <a:lnTo>
                    <a:pt x="647" y="129"/>
                  </a:lnTo>
                  <a:lnTo>
                    <a:pt x="647" y="129"/>
                  </a:lnTo>
                  <a:lnTo>
                    <a:pt x="647" y="129"/>
                  </a:lnTo>
                  <a:lnTo>
                    <a:pt x="647" y="151"/>
                  </a:lnTo>
                  <a:lnTo>
                    <a:pt x="645" y="151"/>
                  </a:lnTo>
                  <a:lnTo>
                    <a:pt x="645" y="157"/>
                  </a:lnTo>
                  <a:lnTo>
                    <a:pt x="642" y="157"/>
                  </a:lnTo>
                  <a:lnTo>
                    <a:pt x="642" y="166"/>
                  </a:lnTo>
                  <a:lnTo>
                    <a:pt x="620" y="166"/>
                  </a:lnTo>
                  <a:lnTo>
                    <a:pt x="601" y="168"/>
                  </a:lnTo>
                  <a:lnTo>
                    <a:pt x="601" y="184"/>
                  </a:lnTo>
                  <a:lnTo>
                    <a:pt x="592" y="184"/>
                  </a:lnTo>
                  <a:lnTo>
                    <a:pt x="592" y="211"/>
                  </a:lnTo>
                  <a:lnTo>
                    <a:pt x="581" y="214"/>
                  </a:lnTo>
                  <a:lnTo>
                    <a:pt x="585" y="374"/>
                  </a:lnTo>
                  <a:lnTo>
                    <a:pt x="574" y="381"/>
                  </a:lnTo>
                  <a:lnTo>
                    <a:pt x="573" y="207"/>
                  </a:lnTo>
                  <a:lnTo>
                    <a:pt x="573" y="207"/>
                  </a:lnTo>
                  <a:lnTo>
                    <a:pt x="573" y="207"/>
                  </a:lnTo>
                  <a:lnTo>
                    <a:pt x="573" y="207"/>
                  </a:lnTo>
                  <a:lnTo>
                    <a:pt x="571" y="207"/>
                  </a:lnTo>
                  <a:lnTo>
                    <a:pt x="571" y="207"/>
                  </a:lnTo>
                  <a:lnTo>
                    <a:pt x="571" y="207"/>
                  </a:lnTo>
                  <a:lnTo>
                    <a:pt x="570" y="207"/>
                  </a:lnTo>
                  <a:lnTo>
                    <a:pt x="570" y="207"/>
                  </a:lnTo>
                  <a:lnTo>
                    <a:pt x="568" y="206"/>
                  </a:lnTo>
                  <a:lnTo>
                    <a:pt x="566" y="206"/>
                  </a:lnTo>
                  <a:lnTo>
                    <a:pt x="566" y="206"/>
                  </a:lnTo>
                  <a:lnTo>
                    <a:pt x="565" y="206"/>
                  </a:lnTo>
                  <a:lnTo>
                    <a:pt x="529" y="206"/>
                  </a:lnTo>
                  <a:lnTo>
                    <a:pt x="527" y="206"/>
                  </a:lnTo>
                  <a:lnTo>
                    <a:pt x="525" y="206"/>
                  </a:lnTo>
                  <a:lnTo>
                    <a:pt x="525" y="206"/>
                  </a:lnTo>
                  <a:lnTo>
                    <a:pt x="524" y="206"/>
                  </a:lnTo>
                  <a:lnTo>
                    <a:pt x="522" y="206"/>
                  </a:lnTo>
                  <a:lnTo>
                    <a:pt x="521" y="206"/>
                  </a:lnTo>
                  <a:lnTo>
                    <a:pt x="521" y="206"/>
                  </a:lnTo>
                  <a:lnTo>
                    <a:pt x="521" y="206"/>
                  </a:lnTo>
                  <a:lnTo>
                    <a:pt x="519" y="207"/>
                  </a:lnTo>
                  <a:lnTo>
                    <a:pt x="519" y="207"/>
                  </a:lnTo>
                  <a:lnTo>
                    <a:pt x="524" y="401"/>
                  </a:lnTo>
                  <a:lnTo>
                    <a:pt x="519" y="401"/>
                  </a:lnTo>
                  <a:lnTo>
                    <a:pt x="519" y="289"/>
                  </a:lnTo>
                  <a:lnTo>
                    <a:pt x="516" y="289"/>
                  </a:lnTo>
                  <a:lnTo>
                    <a:pt x="516" y="288"/>
                  </a:lnTo>
                  <a:lnTo>
                    <a:pt x="516" y="288"/>
                  </a:lnTo>
                  <a:lnTo>
                    <a:pt x="514" y="286"/>
                  </a:lnTo>
                  <a:lnTo>
                    <a:pt x="513" y="286"/>
                  </a:lnTo>
                  <a:lnTo>
                    <a:pt x="510" y="285"/>
                  </a:lnTo>
                  <a:lnTo>
                    <a:pt x="507" y="285"/>
                  </a:lnTo>
                  <a:lnTo>
                    <a:pt x="503" y="285"/>
                  </a:lnTo>
                  <a:lnTo>
                    <a:pt x="500" y="285"/>
                  </a:lnTo>
                  <a:lnTo>
                    <a:pt x="496" y="285"/>
                  </a:lnTo>
                  <a:lnTo>
                    <a:pt x="494" y="286"/>
                  </a:lnTo>
                  <a:lnTo>
                    <a:pt x="491" y="286"/>
                  </a:lnTo>
                  <a:lnTo>
                    <a:pt x="491" y="286"/>
                  </a:lnTo>
                  <a:lnTo>
                    <a:pt x="491" y="236"/>
                  </a:lnTo>
                  <a:lnTo>
                    <a:pt x="483" y="234"/>
                  </a:lnTo>
                  <a:lnTo>
                    <a:pt x="440" y="225"/>
                  </a:lnTo>
                  <a:lnTo>
                    <a:pt x="436" y="223"/>
                  </a:lnTo>
                  <a:lnTo>
                    <a:pt x="436" y="291"/>
                  </a:lnTo>
                  <a:lnTo>
                    <a:pt x="431" y="291"/>
                  </a:lnTo>
                  <a:lnTo>
                    <a:pt x="431" y="281"/>
                  </a:lnTo>
                  <a:lnTo>
                    <a:pt x="429" y="281"/>
                  </a:lnTo>
                  <a:lnTo>
                    <a:pt x="429" y="281"/>
                  </a:lnTo>
                  <a:lnTo>
                    <a:pt x="428" y="281"/>
                  </a:lnTo>
                  <a:lnTo>
                    <a:pt x="428" y="258"/>
                  </a:lnTo>
                  <a:lnTo>
                    <a:pt x="426" y="258"/>
                  </a:lnTo>
                  <a:lnTo>
                    <a:pt x="426" y="252"/>
                  </a:lnTo>
                  <a:lnTo>
                    <a:pt x="425" y="252"/>
                  </a:lnTo>
                  <a:lnTo>
                    <a:pt x="425" y="252"/>
                  </a:lnTo>
                  <a:lnTo>
                    <a:pt x="423" y="252"/>
                  </a:lnTo>
                  <a:lnTo>
                    <a:pt x="423" y="231"/>
                  </a:lnTo>
                  <a:lnTo>
                    <a:pt x="423" y="231"/>
                  </a:lnTo>
                  <a:lnTo>
                    <a:pt x="423" y="231"/>
                  </a:lnTo>
                  <a:lnTo>
                    <a:pt x="423" y="252"/>
                  </a:lnTo>
                  <a:lnTo>
                    <a:pt x="422" y="252"/>
                  </a:lnTo>
                  <a:lnTo>
                    <a:pt x="422" y="252"/>
                  </a:lnTo>
                  <a:lnTo>
                    <a:pt x="420" y="252"/>
                  </a:lnTo>
                  <a:lnTo>
                    <a:pt x="420" y="252"/>
                  </a:lnTo>
                  <a:lnTo>
                    <a:pt x="418" y="255"/>
                  </a:lnTo>
                  <a:lnTo>
                    <a:pt x="418" y="255"/>
                  </a:lnTo>
                  <a:lnTo>
                    <a:pt x="418" y="258"/>
                  </a:lnTo>
                  <a:lnTo>
                    <a:pt x="417" y="258"/>
                  </a:lnTo>
                  <a:lnTo>
                    <a:pt x="415" y="258"/>
                  </a:lnTo>
                  <a:lnTo>
                    <a:pt x="414" y="258"/>
                  </a:lnTo>
                  <a:lnTo>
                    <a:pt x="411" y="258"/>
                  </a:lnTo>
                  <a:lnTo>
                    <a:pt x="409" y="258"/>
                  </a:lnTo>
                  <a:lnTo>
                    <a:pt x="406" y="258"/>
                  </a:lnTo>
                  <a:lnTo>
                    <a:pt x="404" y="258"/>
                  </a:lnTo>
                  <a:lnTo>
                    <a:pt x="403" y="258"/>
                  </a:lnTo>
                  <a:lnTo>
                    <a:pt x="400" y="258"/>
                  </a:lnTo>
                  <a:lnTo>
                    <a:pt x="398" y="258"/>
                  </a:lnTo>
                  <a:lnTo>
                    <a:pt x="396" y="258"/>
                  </a:lnTo>
                  <a:lnTo>
                    <a:pt x="393" y="258"/>
                  </a:lnTo>
                  <a:lnTo>
                    <a:pt x="393" y="255"/>
                  </a:lnTo>
                  <a:lnTo>
                    <a:pt x="393" y="255"/>
                  </a:lnTo>
                  <a:lnTo>
                    <a:pt x="393" y="252"/>
                  </a:lnTo>
                  <a:lnTo>
                    <a:pt x="393" y="252"/>
                  </a:lnTo>
                  <a:lnTo>
                    <a:pt x="393" y="252"/>
                  </a:lnTo>
                  <a:lnTo>
                    <a:pt x="393" y="252"/>
                  </a:lnTo>
                  <a:lnTo>
                    <a:pt x="390" y="252"/>
                  </a:lnTo>
                  <a:lnTo>
                    <a:pt x="390" y="231"/>
                  </a:lnTo>
                  <a:lnTo>
                    <a:pt x="390" y="231"/>
                  </a:lnTo>
                  <a:lnTo>
                    <a:pt x="390" y="231"/>
                  </a:lnTo>
                  <a:lnTo>
                    <a:pt x="390" y="252"/>
                  </a:lnTo>
                  <a:lnTo>
                    <a:pt x="389" y="252"/>
                  </a:lnTo>
                  <a:lnTo>
                    <a:pt x="389" y="252"/>
                  </a:lnTo>
                  <a:lnTo>
                    <a:pt x="387" y="252"/>
                  </a:lnTo>
                  <a:lnTo>
                    <a:pt x="387" y="258"/>
                  </a:lnTo>
                  <a:lnTo>
                    <a:pt x="387" y="258"/>
                  </a:lnTo>
                  <a:lnTo>
                    <a:pt x="387" y="281"/>
                  </a:lnTo>
                  <a:lnTo>
                    <a:pt x="384" y="281"/>
                  </a:lnTo>
                  <a:lnTo>
                    <a:pt x="384" y="281"/>
                  </a:lnTo>
                  <a:lnTo>
                    <a:pt x="384" y="281"/>
                  </a:lnTo>
                  <a:lnTo>
                    <a:pt x="384" y="368"/>
                  </a:lnTo>
                  <a:lnTo>
                    <a:pt x="379" y="368"/>
                  </a:lnTo>
                  <a:lnTo>
                    <a:pt x="379" y="368"/>
                  </a:lnTo>
                  <a:lnTo>
                    <a:pt x="378" y="368"/>
                  </a:lnTo>
                  <a:lnTo>
                    <a:pt x="378" y="368"/>
                  </a:lnTo>
                  <a:lnTo>
                    <a:pt x="378" y="370"/>
                  </a:lnTo>
                  <a:lnTo>
                    <a:pt x="378" y="370"/>
                  </a:lnTo>
                  <a:lnTo>
                    <a:pt x="378" y="382"/>
                  </a:lnTo>
                  <a:lnTo>
                    <a:pt x="363" y="382"/>
                  </a:lnTo>
                  <a:lnTo>
                    <a:pt x="363" y="374"/>
                  </a:lnTo>
                  <a:lnTo>
                    <a:pt x="363" y="373"/>
                  </a:lnTo>
                  <a:lnTo>
                    <a:pt x="363" y="373"/>
                  </a:lnTo>
                  <a:lnTo>
                    <a:pt x="362" y="373"/>
                  </a:lnTo>
                  <a:lnTo>
                    <a:pt x="304" y="373"/>
                  </a:lnTo>
                  <a:lnTo>
                    <a:pt x="304" y="359"/>
                  </a:lnTo>
                  <a:lnTo>
                    <a:pt x="318" y="355"/>
                  </a:lnTo>
                  <a:lnTo>
                    <a:pt x="333" y="349"/>
                  </a:lnTo>
                  <a:lnTo>
                    <a:pt x="349" y="341"/>
                  </a:lnTo>
                  <a:lnTo>
                    <a:pt x="357" y="337"/>
                  </a:lnTo>
                  <a:lnTo>
                    <a:pt x="373" y="325"/>
                  </a:lnTo>
                  <a:lnTo>
                    <a:pt x="373" y="322"/>
                  </a:lnTo>
                  <a:lnTo>
                    <a:pt x="329" y="322"/>
                  </a:lnTo>
                  <a:lnTo>
                    <a:pt x="329" y="324"/>
                  </a:lnTo>
                  <a:lnTo>
                    <a:pt x="196" y="324"/>
                  </a:lnTo>
                  <a:lnTo>
                    <a:pt x="193" y="322"/>
                  </a:lnTo>
                  <a:lnTo>
                    <a:pt x="151" y="322"/>
                  </a:lnTo>
                  <a:lnTo>
                    <a:pt x="151" y="325"/>
                  </a:lnTo>
                  <a:lnTo>
                    <a:pt x="167" y="337"/>
                  </a:lnTo>
                  <a:lnTo>
                    <a:pt x="184" y="346"/>
                  </a:lnTo>
                  <a:lnTo>
                    <a:pt x="203" y="354"/>
                  </a:lnTo>
                  <a:lnTo>
                    <a:pt x="222" y="359"/>
                  </a:lnTo>
                  <a:lnTo>
                    <a:pt x="222" y="387"/>
                  </a:lnTo>
                  <a:lnTo>
                    <a:pt x="178" y="387"/>
                  </a:lnTo>
                  <a:lnTo>
                    <a:pt x="176" y="382"/>
                  </a:lnTo>
                  <a:lnTo>
                    <a:pt x="174" y="382"/>
                  </a:lnTo>
                  <a:lnTo>
                    <a:pt x="167" y="382"/>
                  </a:lnTo>
                  <a:lnTo>
                    <a:pt x="157" y="382"/>
                  </a:lnTo>
                  <a:lnTo>
                    <a:pt x="154" y="382"/>
                  </a:lnTo>
                  <a:lnTo>
                    <a:pt x="151" y="401"/>
                  </a:lnTo>
                  <a:lnTo>
                    <a:pt x="144" y="401"/>
                  </a:lnTo>
                  <a:lnTo>
                    <a:pt x="129" y="376"/>
                  </a:lnTo>
                  <a:lnTo>
                    <a:pt x="129" y="374"/>
                  </a:lnTo>
                  <a:lnTo>
                    <a:pt x="129" y="373"/>
                  </a:lnTo>
                  <a:lnTo>
                    <a:pt x="129" y="373"/>
                  </a:lnTo>
                  <a:lnTo>
                    <a:pt x="129" y="373"/>
                  </a:lnTo>
                  <a:lnTo>
                    <a:pt x="129" y="373"/>
                  </a:lnTo>
                  <a:lnTo>
                    <a:pt x="127" y="371"/>
                  </a:lnTo>
                  <a:lnTo>
                    <a:pt x="127" y="370"/>
                  </a:lnTo>
                  <a:lnTo>
                    <a:pt x="126" y="370"/>
                  </a:lnTo>
                  <a:lnTo>
                    <a:pt x="115" y="351"/>
                  </a:lnTo>
                  <a:lnTo>
                    <a:pt x="116" y="349"/>
                  </a:lnTo>
                  <a:lnTo>
                    <a:pt x="121" y="344"/>
                  </a:lnTo>
                  <a:lnTo>
                    <a:pt x="121" y="341"/>
                  </a:lnTo>
                  <a:lnTo>
                    <a:pt x="122" y="338"/>
                  </a:lnTo>
                  <a:lnTo>
                    <a:pt x="124" y="332"/>
                  </a:lnTo>
                  <a:lnTo>
                    <a:pt x="124" y="332"/>
                  </a:lnTo>
                  <a:lnTo>
                    <a:pt x="122" y="324"/>
                  </a:lnTo>
                  <a:lnTo>
                    <a:pt x="121" y="321"/>
                  </a:lnTo>
                  <a:lnTo>
                    <a:pt x="119" y="318"/>
                  </a:lnTo>
                  <a:lnTo>
                    <a:pt x="116" y="313"/>
                  </a:lnTo>
                  <a:lnTo>
                    <a:pt x="110" y="308"/>
                  </a:lnTo>
                  <a:lnTo>
                    <a:pt x="110" y="308"/>
                  </a:lnTo>
                  <a:lnTo>
                    <a:pt x="108" y="308"/>
                  </a:lnTo>
                  <a:lnTo>
                    <a:pt x="108" y="184"/>
                  </a:lnTo>
                  <a:lnTo>
                    <a:pt x="108" y="184"/>
                  </a:lnTo>
                  <a:lnTo>
                    <a:pt x="113" y="181"/>
                  </a:lnTo>
                  <a:lnTo>
                    <a:pt x="118" y="176"/>
                  </a:lnTo>
                  <a:lnTo>
                    <a:pt x="119" y="173"/>
                  </a:lnTo>
                  <a:lnTo>
                    <a:pt x="119" y="170"/>
                  </a:lnTo>
                  <a:lnTo>
                    <a:pt x="121" y="163"/>
                  </a:lnTo>
                  <a:lnTo>
                    <a:pt x="121" y="163"/>
                  </a:lnTo>
                  <a:lnTo>
                    <a:pt x="121" y="163"/>
                  </a:lnTo>
                  <a:lnTo>
                    <a:pt x="119" y="157"/>
                  </a:lnTo>
                  <a:lnTo>
                    <a:pt x="118" y="151"/>
                  </a:lnTo>
                  <a:lnTo>
                    <a:pt x="113" y="146"/>
                  </a:lnTo>
                  <a:lnTo>
                    <a:pt x="113" y="146"/>
                  </a:lnTo>
                  <a:lnTo>
                    <a:pt x="108" y="143"/>
                  </a:lnTo>
                  <a:lnTo>
                    <a:pt x="107" y="141"/>
                  </a:lnTo>
                  <a:lnTo>
                    <a:pt x="104" y="141"/>
                  </a:lnTo>
                  <a:lnTo>
                    <a:pt x="104" y="132"/>
                  </a:lnTo>
                  <a:lnTo>
                    <a:pt x="104" y="130"/>
                  </a:lnTo>
                  <a:lnTo>
                    <a:pt x="105" y="130"/>
                  </a:lnTo>
                  <a:lnTo>
                    <a:pt x="105" y="130"/>
                  </a:lnTo>
                  <a:lnTo>
                    <a:pt x="105" y="129"/>
                  </a:lnTo>
                  <a:lnTo>
                    <a:pt x="105" y="129"/>
                  </a:lnTo>
                  <a:lnTo>
                    <a:pt x="104" y="129"/>
                  </a:lnTo>
                  <a:lnTo>
                    <a:pt x="104" y="127"/>
                  </a:lnTo>
                  <a:lnTo>
                    <a:pt x="102" y="127"/>
                  </a:lnTo>
                  <a:lnTo>
                    <a:pt x="104" y="107"/>
                  </a:lnTo>
                  <a:lnTo>
                    <a:pt x="104" y="107"/>
                  </a:lnTo>
                  <a:lnTo>
                    <a:pt x="105" y="105"/>
                  </a:lnTo>
                  <a:lnTo>
                    <a:pt x="105" y="104"/>
                  </a:lnTo>
                  <a:lnTo>
                    <a:pt x="105" y="102"/>
                  </a:lnTo>
                  <a:lnTo>
                    <a:pt x="105" y="102"/>
                  </a:lnTo>
                  <a:lnTo>
                    <a:pt x="105" y="100"/>
                  </a:lnTo>
                  <a:lnTo>
                    <a:pt x="105" y="100"/>
                  </a:lnTo>
                  <a:lnTo>
                    <a:pt x="105" y="100"/>
                  </a:lnTo>
                  <a:lnTo>
                    <a:pt x="105" y="100"/>
                  </a:lnTo>
                  <a:lnTo>
                    <a:pt x="105" y="100"/>
                  </a:lnTo>
                  <a:lnTo>
                    <a:pt x="105" y="100"/>
                  </a:lnTo>
                  <a:lnTo>
                    <a:pt x="105" y="99"/>
                  </a:lnTo>
                  <a:lnTo>
                    <a:pt x="105" y="99"/>
                  </a:lnTo>
                  <a:lnTo>
                    <a:pt x="105" y="96"/>
                  </a:lnTo>
                  <a:lnTo>
                    <a:pt x="104" y="96"/>
                  </a:lnTo>
                  <a:lnTo>
                    <a:pt x="104" y="94"/>
                  </a:lnTo>
                  <a:lnTo>
                    <a:pt x="105" y="94"/>
                  </a:lnTo>
                  <a:lnTo>
                    <a:pt x="105" y="94"/>
                  </a:lnTo>
                  <a:lnTo>
                    <a:pt x="105" y="92"/>
                  </a:lnTo>
                  <a:lnTo>
                    <a:pt x="105" y="92"/>
                  </a:lnTo>
                  <a:lnTo>
                    <a:pt x="104" y="92"/>
                  </a:lnTo>
                  <a:lnTo>
                    <a:pt x="102" y="91"/>
                  </a:lnTo>
                  <a:lnTo>
                    <a:pt x="102" y="91"/>
                  </a:lnTo>
                  <a:lnTo>
                    <a:pt x="100" y="91"/>
                  </a:lnTo>
                  <a:lnTo>
                    <a:pt x="100" y="70"/>
                  </a:lnTo>
                  <a:lnTo>
                    <a:pt x="104" y="70"/>
                  </a:lnTo>
                  <a:lnTo>
                    <a:pt x="104" y="69"/>
                  </a:lnTo>
                  <a:lnTo>
                    <a:pt x="99" y="67"/>
                  </a:lnTo>
                  <a:lnTo>
                    <a:pt x="99" y="45"/>
                  </a:lnTo>
                  <a:lnTo>
                    <a:pt x="100" y="45"/>
                  </a:lnTo>
                  <a:lnTo>
                    <a:pt x="100" y="45"/>
                  </a:lnTo>
                  <a:lnTo>
                    <a:pt x="100" y="45"/>
                  </a:lnTo>
                  <a:lnTo>
                    <a:pt x="100" y="44"/>
                  </a:lnTo>
                  <a:lnTo>
                    <a:pt x="100" y="44"/>
                  </a:lnTo>
                  <a:lnTo>
                    <a:pt x="100" y="44"/>
                  </a:lnTo>
                  <a:lnTo>
                    <a:pt x="100" y="44"/>
                  </a:lnTo>
                  <a:lnTo>
                    <a:pt x="100" y="44"/>
                  </a:lnTo>
                  <a:lnTo>
                    <a:pt x="100" y="44"/>
                  </a:lnTo>
                  <a:lnTo>
                    <a:pt x="99" y="42"/>
                  </a:lnTo>
                  <a:lnTo>
                    <a:pt x="99" y="42"/>
                  </a:lnTo>
                  <a:lnTo>
                    <a:pt x="99" y="0"/>
                  </a:lnTo>
                  <a:lnTo>
                    <a:pt x="99" y="0"/>
                  </a:lnTo>
                  <a:lnTo>
                    <a:pt x="99" y="0"/>
                  </a:lnTo>
                  <a:lnTo>
                    <a:pt x="99" y="0"/>
                  </a:lnTo>
                  <a:lnTo>
                    <a:pt x="99" y="0"/>
                  </a:lnTo>
                  <a:lnTo>
                    <a:pt x="99" y="0"/>
                  </a:lnTo>
                  <a:lnTo>
                    <a:pt x="97" y="0"/>
                  </a:lnTo>
                  <a:lnTo>
                    <a:pt x="97" y="0"/>
                  </a:lnTo>
                  <a:lnTo>
                    <a:pt x="97" y="0"/>
                  </a:lnTo>
                  <a:lnTo>
                    <a:pt x="97" y="0"/>
                  </a:lnTo>
                  <a:lnTo>
                    <a:pt x="97" y="0"/>
                  </a:lnTo>
                  <a:lnTo>
                    <a:pt x="97" y="0"/>
                  </a:lnTo>
                  <a:lnTo>
                    <a:pt x="97" y="0"/>
                  </a:lnTo>
                  <a:lnTo>
                    <a:pt x="97" y="42"/>
                  </a:lnTo>
                  <a:lnTo>
                    <a:pt x="96" y="42"/>
                  </a:lnTo>
                  <a:lnTo>
                    <a:pt x="96" y="42"/>
                  </a:lnTo>
                  <a:lnTo>
                    <a:pt x="96" y="44"/>
                  </a:lnTo>
                  <a:lnTo>
                    <a:pt x="94" y="44"/>
                  </a:lnTo>
                  <a:lnTo>
                    <a:pt x="94" y="44"/>
                  </a:lnTo>
                  <a:lnTo>
                    <a:pt x="94" y="44"/>
                  </a:lnTo>
                  <a:lnTo>
                    <a:pt x="94" y="44"/>
                  </a:lnTo>
                  <a:lnTo>
                    <a:pt x="94" y="45"/>
                  </a:lnTo>
                  <a:lnTo>
                    <a:pt x="96" y="45"/>
                  </a:lnTo>
                  <a:lnTo>
                    <a:pt x="96" y="45"/>
                  </a:lnTo>
                  <a:lnTo>
                    <a:pt x="96" y="45"/>
                  </a:lnTo>
                  <a:lnTo>
                    <a:pt x="96" y="45"/>
                  </a:lnTo>
                  <a:lnTo>
                    <a:pt x="96" y="67"/>
                  </a:lnTo>
                  <a:lnTo>
                    <a:pt x="93" y="67"/>
                  </a:lnTo>
                  <a:lnTo>
                    <a:pt x="93" y="69"/>
                  </a:lnTo>
                  <a:lnTo>
                    <a:pt x="94" y="70"/>
                  </a:lnTo>
                  <a:lnTo>
                    <a:pt x="94" y="91"/>
                  </a:lnTo>
                  <a:lnTo>
                    <a:pt x="94" y="91"/>
                  </a:lnTo>
                  <a:lnTo>
                    <a:pt x="93" y="91"/>
                  </a:lnTo>
                  <a:lnTo>
                    <a:pt x="91" y="92"/>
                  </a:lnTo>
                  <a:lnTo>
                    <a:pt x="91" y="92"/>
                  </a:lnTo>
                  <a:lnTo>
                    <a:pt x="91" y="92"/>
                  </a:lnTo>
                  <a:lnTo>
                    <a:pt x="91" y="94"/>
                  </a:lnTo>
                  <a:lnTo>
                    <a:pt x="91" y="94"/>
                  </a:lnTo>
                  <a:lnTo>
                    <a:pt x="91" y="94"/>
                  </a:lnTo>
                  <a:lnTo>
                    <a:pt x="93" y="96"/>
                  </a:lnTo>
                  <a:lnTo>
                    <a:pt x="91" y="96"/>
                  </a:lnTo>
                  <a:lnTo>
                    <a:pt x="91" y="97"/>
                  </a:lnTo>
                  <a:lnTo>
                    <a:pt x="89" y="99"/>
                  </a:lnTo>
                  <a:lnTo>
                    <a:pt x="89" y="99"/>
                  </a:lnTo>
                  <a:lnTo>
                    <a:pt x="89" y="100"/>
                  </a:lnTo>
                  <a:lnTo>
                    <a:pt x="89" y="100"/>
                  </a:lnTo>
                  <a:lnTo>
                    <a:pt x="89" y="100"/>
                  </a:lnTo>
                  <a:lnTo>
                    <a:pt x="89" y="102"/>
                  </a:lnTo>
                  <a:lnTo>
                    <a:pt x="89" y="102"/>
                  </a:lnTo>
                  <a:lnTo>
                    <a:pt x="91" y="105"/>
                  </a:lnTo>
                  <a:lnTo>
                    <a:pt x="91" y="105"/>
                  </a:lnTo>
                  <a:lnTo>
                    <a:pt x="93" y="107"/>
                  </a:lnTo>
                  <a:lnTo>
                    <a:pt x="93" y="107"/>
                  </a:lnTo>
                  <a:lnTo>
                    <a:pt x="93" y="127"/>
                  </a:lnTo>
                  <a:lnTo>
                    <a:pt x="91" y="129"/>
                  </a:lnTo>
                  <a:lnTo>
                    <a:pt x="91" y="129"/>
                  </a:lnTo>
                  <a:lnTo>
                    <a:pt x="91" y="129"/>
                  </a:lnTo>
                  <a:lnTo>
                    <a:pt x="91" y="130"/>
                  </a:lnTo>
                  <a:lnTo>
                    <a:pt x="91" y="130"/>
                  </a:lnTo>
                  <a:lnTo>
                    <a:pt x="91" y="130"/>
                  </a:lnTo>
                  <a:lnTo>
                    <a:pt x="93" y="132"/>
                  </a:lnTo>
                  <a:lnTo>
                    <a:pt x="93" y="132"/>
                  </a:lnTo>
                  <a:lnTo>
                    <a:pt x="91" y="141"/>
                  </a:lnTo>
                  <a:lnTo>
                    <a:pt x="88" y="141"/>
                  </a:lnTo>
                  <a:lnTo>
                    <a:pt x="86" y="143"/>
                  </a:lnTo>
                  <a:lnTo>
                    <a:pt x="82" y="146"/>
                  </a:lnTo>
                  <a:lnTo>
                    <a:pt x="82" y="146"/>
                  </a:lnTo>
                  <a:lnTo>
                    <a:pt x="77" y="151"/>
                  </a:lnTo>
                  <a:lnTo>
                    <a:pt x="75" y="157"/>
                  </a:lnTo>
                  <a:lnTo>
                    <a:pt x="74" y="163"/>
                  </a:lnTo>
                  <a:lnTo>
                    <a:pt x="74" y="163"/>
                  </a:lnTo>
                  <a:lnTo>
                    <a:pt x="75" y="170"/>
                  </a:lnTo>
                  <a:lnTo>
                    <a:pt x="75" y="170"/>
                  </a:lnTo>
                  <a:lnTo>
                    <a:pt x="77" y="173"/>
                  </a:lnTo>
                  <a:lnTo>
                    <a:pt x="77" y="176"/>
                  </a:lnTo>
                  <a:lnTo>
                    <a:pt x="82" y="181"/>
                  </a:lnTo>
                  <a:lnTo>
                    <a:pt x="83" y="182"/>
                  </a:lnTo>
                  <a:lnTo>
                    <a:pt x="83" y="310"/>
                  </a:lnTo>
                  <a:lnTo>
                    <a:pt x="78" y="313"/>
                  </a:lnTo>
                  <a:lnTo>
                    <a:pt x="75" y="318"/>
                  </a:lnTo>
                  <a:lnTo>
                    <a:pt x="74" y="321"/>
                  </a:lnTo>
                  <a:lnTo>
                    <a:pt x="72" y="324"/>
                  </a:lnTo>
                  <a:lnTo>
                    <a:pt x="72" y="332"/>
                  </a:lnTo>
                  <a:lnTo>
                    <a:pt x="72" y="332"/>
                  </a:lnTo>
                  <a:lnTo>
                    <a:pt x="72" y="338"/>
                  </a:lnTo>
                  <a:lnTo>
                    <a:pt x="74" y="341"/>
                  </a:lnTo>
                  <a:lnTo>
                    <a:pt x="75" y="344"/>
                  </a:lnTo>
                  <a:lnTo>
                    <a:pt x="78" y="349"/>
                  </a:lnTo>
                  <a:lnTo>
                    <a:pt x="83" y="352"/>
                  </a:lnTo>
                  <a:lnTo>
                    <a:pt x="82" y="366"/>
                  </a:lnTo>
                  <a:lnTo>
                    <a:pt x="82" y="370"/>
                  </a:lnTo>
                  <a:lnTo>
                    <a:pt x="82" y="370"/>
                  </a:lnTo>
                  <a:lnTo>
                    <a:pt x="80" y="371"/>
                  </a:lnTo>
                  <a:lnTo>
                    <a:pt x="80" y="371"/>
                  </a:lnTo>
                  <a:lnTo>
                    <a:pt x="80" y="371"/>
                  </a:lnTo>
                  <a:lnTo>
                    <a:pt x="80" y="373"/>
                  </a:lnTo>
                  <a:lnTo>
                    <a:pt x="80" y="374"/>
                  </a:lnTo>
                  <a:lnTo>
                    <a:pt x="80" y="374"/>
                  </a:lnTo>
                  <a:lnTo>
                    <a:pt x="80" y="376"/>
                  </a:lnTo>
                  <a:lnTo>
                    <a:pt x="80" y="376"/>
                  </a:lnTo>
                  <a:lnTo>
                    <a:pt x="80" y="376"/>
                  </a:lnTo>
                  <a:lnTo>
                    <a:pt x="80" y="376"/>
                  </a:lnTo>
                  <a:lnTo>
                    <a:pt x="74" y="396"/>
                  </a:lnTo>
                  <a:lnTo>
                    <a:pt x="72" y="396"/>
                  </a:lnTo>
                  <a:lnTo>
                    <a:pt x="70" y="396"/>
                  </a:lnTo>
                  <a:lnTo>
                    <a:pt x="67" y="396"/>
                  </a:lnTo>
                  <a:lnTo>
                    <a:pt x="64" y="396"/>
                  </a:lnTo>
                  <a:lnTo>
                    <a:pt x="61" y="396"/>
                  </a:lnTo>
                  <a:lnTo>
                    <a:pt x="59" y="396"/>
                  </a:lnTo>
                  <a:lnTo>
                    <a:pt x="56" y="396"/>
                  </a:lnTo>
                  <a:lnTo>
                    <a:pt x="55" y="396"/>
                  </a:lnTo>
                  <a:lnTo>
                    <a:pt x="55" y="398"/>
                  </a:lnTo>
                  <a:lnTo>
                    <a:pt x="53" y="398"/>
                  </a:lnTo>
                  <a:lnTo>
                    <a:pt x="52" y="398"/>
                  </a:lnTo>
                  <a:lnTo>
                    <a:pt x="52" y="399"/>
                  </a:lnTo>
                  <a:lnTo>
                    <a:pt x="55" y="399"/>
                  </a:lnTo>
                  <a:lnTo>
                    <a:pt x="58" y="399"/>
                  </a:lnTo>
                  <a:lnTo>
                    <a:pt x="59" y="399"/>
                  </a:lnTo>
                  <a:lnTo>
                    <a:pt x="63" y="399"/>
                  </a:lnTo>
                  <a:lnTo>
                    <a:pt x="66" y="399"/>
                  </a:lnTo>
                  <a:lnTo>
                    <a:pt x="66" y="399"/>
                  </a:lnTo>
                  <a:lnTo>
                    <a:pt x="72" y="399"/>
                  </a:lnTo>
                  <a:lnTo>
                    <a:pt x="72" y="403"/>
                  </a:lnTo>
                  <a:lnTo>
                    <a:pt x="59" y="403"/>
                  </a:lnTo>
                  <a:lnTo>
                    <a:pt x="59" y="403"/>
                  </a:lnTo>
                  <a:lnTo>
                    <a:pt x="61" y="403"/>
                  </a:lnTo>
                  <a:lnTo>
                    <a:pt x="61" y="403"/>
                  </a:lnTo>
                  <a:lnTo>
                    <a:pt x="63" y="403"/>
                  </a:lnTo>
                  <a:lnTo>
                    <a:pt x="63" y="401"/>
                  </a:lnTo>
                  <a:lnTo>
                    <a:pt x="61" y="401"/>
                  </a:lnTo>
                  <a:lnTo>
                    <a:pt x="59" y="401"/>
                  </a:lnTo>
                  <a:lnTo>
                    <a:pt x="58" y="401"/>
                  </a:lnTo>
                  <a:lnTo>
                    <a:pt x="56" y="401"/>
                  </a:lnTo>
                  <a:lnTo>
                    <a:pt x="53" y="401"/>
                  </a:lnTo>
                  <a:lnTo>
                    <a:pt x="53" y="401"/>
                  </a:lnTo>
                  <a:lnTo>
                    <a:pt x="52" y="401"/>
                  </a:lnTo>
                  <a:lnTo>
                    <a:pt x="50" y="401"/>
                  </a:lnTo>
                  <a:lnTo>
                    <a:pt x="48" y="401"/>
                  </a:lnTo>
                  <a:lnTo>
                    <a:pt x="48" y="401"/>
                  </a:lnTo>
                  <a:lnTo>
                    <a:pt x="47" y="401"/>
                  </a:lnTo>
                  <a:lnTo>
                    <a:pt x="47" y="401"/>
                  </a:lnTo>
                  <a:lnTo>
                    <a:pt x="45" y="401"/>
                  </a:lnTo>
                  <a:lnTo>
                    <a:pt x="44" y="401"/>
                  </a:lnTo>
                  <a:lnTo>
                    <a:pt x="42" y="401"/>
                  </a:lnTo>
                  <a:lnTo>
                    <a:pt x="41" y="401"/>
                  </a:lnTo>
                  <a:lnTo>
                    <a:pt x="39" y="401"/>
                  </a:lnTo>
                  <a:lnTo>
                    <a:pt x="37" y="403"/>
                  </a:lnTo>
                  <a:lnTo>
                    <a:pt x="37" y="403"/>
                  </a:lnTo>
                  <a:lnTo>
                    <a:pt x="36" y="403"/>
                  </a:lnTo>
                  <a:lnTo>
                    <a:pt x="1" y="403"/>
                  </a:lnTo>
                  <a:lnTo>
                    <a:pt x="1" y="406"/>
                  </a:lnTo>
                  <a:lnTo>
                    <a:pt x="0" y="406"/>
                  </a:lnTo>
                  <a:lnTo>
                    <a:pt x="0" y="439"/>
                  </a:lnTo>
                  <a:lnTo>
                    <a:pt x="0" y="440"/>
                  </a:lnTo>
                  <a:lnTo>
                    <a:pt x="1" y="440"/>
                  </a:lnTo>
                  <a:lnTo>
                    <a:pt x="1" y="475"/>
                  </a:lnTo>
                  <a:lnTo>
                    <a:pt x="1713" y="475"/>
                  </a:lnTo>
                  <a:lnTo>
                    <a:pt x="1713" y="403"/>
                  </a:lnTo>
                  <a:lnTo>
                    <a:pt x="1695" y="403"/>
                  </a:lnTo>
                  <a:lnTo>
                    <a:pt x="1668" y="390"/>
                  </a:lnTo>
                  <a:close/>
                  <a:moveTo>
                    <a:pt x="1382" y="351"/>
                  </a:moveTo>
                  <a:lnTo>
                    <a:pt x="1382" y="351"/>
                  </a:lnTo>
                  <a:lnTo>
                    <a:pt x="1382" y="349"/>
                  </a:lnTo>
                  <a:lnTo>
                    <a:pt x="1382" y="351"/>
                  </a:lnTo>
                  <a:close/>
                  <a:moveTo>
                    <a:pt x="1168" y="20"/>
                  </a:moveTo>
                  <a:lnTo>
                    <a:pt x="1168" y="25"/>
                  </a:lnTo>
                  <a:lnTo>
                    <a:pt x="1168" y="26"/>
                  </a:lnTo>
                  <a:lnTo>
                    <a:pt x="1165" y="36"/>
                  </a:lnTo>
                  <a:lnTo>
                    <a:pt x="1163" y="45"/>
                  </a:lnTo>
                  <a:lnTo>
                    <a:pt x="1163" y="48"/>
                  </a:lnTo>
                  <a:lnTo>
                    <a:pt x="1130" y="47"/>
                  </a:lnTo>
                  <a:lnTo>
                    <a:pt x="1128" y="44"/>
                  </a:lnTo>
                  <a:lnTo>
                    <a:pt x="1128" y="36"/>
                  </a:lnTo>
                  <a:lnTo>
                    <a:pt x="1125" y="26"/>
                  </a:lnTo>
                  <a:lnTo>
                    <a:pt x="1125" y="25"/>
                  </a:lnTo>
                  <a:lnTo>
                    <a:pt x="1125" y="19"/>
                  </a:lnTo>
                  <a:lnTo>
                    <a:pt x="1168" y="20"/>
                  </a:lnTo>
                  <a:close/>
                  <a:moveTo>
                    <a:pt x="680" y="256"/>
                  </a:moveTo>
                  <a:lnTo>
                    <a:pt x="681" y="259"/>
                  </a:lnTo>
                  <a:lnTo>
                    <a:pt x="680" y="264"/>
                  </a:lnTo>
                  <a:lnTo>
                    <a:pt x="680" y="256"/>
                  </a:lnTo>
                  <a:close/>
                  <a:moveTo>
                    <a:pt x="680" y="275"/>
                  </a:moveTo>
                  <a:lnTo>
                    <a:pt x="680" y="275"/>
                  </a:lnTo>
                  <a:lnTo>
                    <a:pt x="680" y="267"/>
                  </a:lnTo>
                  <a:lnTo>
                    <a:pt x="681" y="270"/>
                  </a:lnTo>
                  <a:lnTo>
                    <a:pt x="680" y="275"/>
                  </a:lnTo>
                  <a:close/>
                  <a:moveTo>
                    <a:pt x="681" y="272"/>
                  </a:moveTo>
                  <a:lnTo>
                    <a:pt x="683" y="275"/>
                  </a:lnTo>
                  <a:lnTo>
                    <a:pt x="681" y="275"/>
                  </a:lnTo>
                  <a:lnTo>
                    <a:pt x="681" y="272"/>
                  </a:lnTo>
                  <a:close/>
                  <a:moveTo>
                    <a:pt x="683" y="267"/>
                  </a:moveTo>
                  <a:lnTo>
                    <a:pt x="683" y="275"/>
                  </a:lnTo>
                  <a:lnTo>
                    <a:pt x="683" y="275"/>
                  </a:lnTo>
                  <a:lnTo>
                    <a:pt x="681" y="270"/>
                  </a:lnTo>
                  <a:lnTo>
                    <a:pt x="683" y="267"/>
                  </a:lnTo>
                  <a:close/>
                  <a:moveTo>
                    <a:pt x="683" y="266"/>
                  </a:moveTo>
                  <a:lnTo>
                    <a:pt x="681" y="270"/>
                  </a:lnTo>
                  <a:lnTo>
                    <a:pt x="680" y="266"/>
                  </a:lnTo>
                  <a:lnTo>
                    <a:pt x="680" y="266"/>
                  </a:lnTo>
                  <a:lnTo>
                    <a:pt x="683" y="266"/>
                  </a:lnTo>
                  <a:lnTo>
                    <a:pt x="683" y="266"/>
                  </a:lnTo>
                  <a:close/>
                  <a:moveTo>
                    <a:pt x="683" y="266"/>
                  </a:moveTo>
                  <a:lnTo>
                    <a:pt x="683" y="266"/>
                  </a:lnTo>
                  <a:lnTo>
                    <a:pt x="680" y="266"/>
                  </a:lnTo>
                  <a:lnTo>
                    <a:pt x="680" y="266"/>
                  </a:lnTo>
                  <a:lnTo>
                    <a:pt x="681" y="261"/>
                  </a:lnTo>
                  <a:lnTo>
                    <a:pt x="683" y="266"/>
                  </a:lnTo>
                  <a:close/>
                  <a:moveTo>
                    <a:pt x="683" y="264"/>
                  </a:moveTo>
                  <a:lnTo>
                    <a:pt x="681" y="259"/>
                  </a:lnTo>
                  <a:lnTo>
                    <a:pt x="683" y="256"/>
                  </a:lnTo>
                  <a:lnTo>
                    <a:pt x="683" y="264"/>
                  </a:lnTo>
                  <a:close/>
                  <a:moveTo>
                    <a:pt x="683" y="255"/>
                  </a:moveTo>
                  <a:lnTo>
                    <a:pt x="683" y="255"/>
                  </a:lnTo>
                  <a:lnTo>
                    <a:pt x="681" y="259"/>
                  </a:lnTo>
                  <a:lnTo>
                    <a:pt x="680" y="255"/>
                  </a:lnTo>
                  <a:lnTo>
                    <a:pt x="680" y="255"/>
                  </a:lnTo>
                  <a:lnTo>
                    <a:pt x="683" y="255"/>
                  </a:lnTo>
                  <a:close/>
                  <a:moveTo>
                    <a:pt x="108" y="355"/>
                  </a:moveTo>
                  <a:lnTo>
                    <a:pt x="108" y="355"/>
                  </a:lnTo>
                  <a:lnTo>
                    <a:pt x="119" y="374"/>
                  </a:lnTo>
                  <a:lnTo>
                    <a:pt x="119" y="374"/>
                  </a:lnTo>
                  <a:lnTo>
                    <a:pt x="108" y="393"/>
                  </a:lnTo>
                  <a:lnTo>
                    <a:pt x="108" y="355"/>
                  </a:lnTo>
                  <a:close/>
                  <a:moveTo>
                    <a:pt x="99" y="292"/>
                  </a:moveTo>
                  <a:lnTo>
                    <a:pt x="99" y="292"/>
                  </a:lnTo>
                  <a:lnTo>
                    <a:pt x="97" y="292"/>
                  </a:lnTo>
                  <a:lnTo>
                    <a:pt x="97" y="292"/>
                  </a:lnTo>
                  <a:lnTo>
                    <a:pt x="99" y="292"/>
                  </a:lnTo>
                  <a:close/>
                  <a:moveTo>
                    <a:pt x="93" y="187"/>
                  </a:moveTo>
                  <a:lnTo>
                    <a:pt x="93" y="187"/>
                  </a:lnTo>
                  <a:lnTo>
                    <a:pt x="94" y="187"/>
                  </a:lnTo>
                  <a:lnTo>
                    <a:pt x="96" y="187"/>
                  </a:lnTo>
                  <a:lnTo>
                    <a:pt x="97" y="187"/>
                  </a:lnTo>
                  <a:lnTo>
                    <a:pt x="97" y="187"/>
                  </a:lnTo>
                  <a:lnTo>
                    <a:pt x="97" y="198"/>
                  </a:lnTo>
                  <a:lnTo>
                    <a:pt x="97" y="198"/>
                  </a:lnTo>
                  <a:lnTo>
                    <a:pt x="97" y="198"/>
                  </a:lnTo>
                  <a:lnTo>
                    <a:pt x="97" y="198"/>
                  </a:lnTo>
                  <a:lnTo>
                    <a:pt x="96" y="198"/>
                  </a:lnTo>
                  <a:lnTo>
                    <a:pt x="96" y="198"/>
                  </a:lnTo>
                  <a:lnTo>
                    <a:pt x="96" y="198"/>
                  </a:lnTo>
                  <a:lnTo>
                    <a:pt x="94" y="198"/>
                  </a:lnTo>
                  <a:lnTo>
                    <a:pt x="94" y="198"/>
                  </a:lnTo>
                  <a:lnTo>
                    <a:pt x="93" y="200"/>
                  </a:lnTo>
                  <a:lnTo>
                    <a:pt x="93" y="200"/>
                  </a:lnTo>
                  <a:lnTo>
                    <a:pt x="93" y="201"/>
                  </a:lnTo>
                  <a:lnTo>
                    <a:pt x="93" y="201"/>
                  </a:lnTo>
                  <a:lnTo>
                    <a:pt x="93" y="201"/>
                  </a:lnTo>
                  <a:lnTo>
                    <a:pt x="93" y="187"/>
                  </a:lnTo>
                  <a:close/>
                  <a:moveTo>
                    <a:pt x="93" y="206"/>
                  </a:moveTo>
                  <a:lnTo>
                    <a:pt x="93" y="206"/>
                  </a:lnTo>
                  <a:lnTo>
                    <a:pt x="93" y="206"/>
                  </a:lnTo>
                  <a:lnTo>
                    <a:pt x="93" y="207"/>
                  </a:lnTo>
                  <a:lnTo>
                    <a:pt x="94" y="207"/>
                  </a:lnTo>
                  <a:lnTo>
                    <a:pt x="94" y="207"/>
                  </a:lnTo>
                  <a:lnTo>
                    <a:pt x="96" y="209"/>
                  </a:lnTo>
                  <a:lnTo>
                    <a:pt x="96" y="209"/>
                  </a:lnTo>
                  <a:lnTo>
                    <a:pt x="96" y="209"/>
                  </a:lnTo>
                  <a:lnTo>
                    <a:pt x="97" y="209"/>
                  </a:lnTo>
                  <a:lnTo>
                    <a:pt x="97" y="209"/>
                  </a:lnTo>
                  <a:lnTo>
                    <a:pt x="97" y="209"/>
                  </a:lnTo>
                  <a:lnTo>
                    <a:pt x="97" y="209"/>
                  </a:lnTo>
                  <a:lnTo>
                    <a:pt x="97" y="217"/>
                  </a:lnTo>
                  <a:lnTo>
                    <a:pt x="97" y="217"/>
                  </a:lnTo>
                  <a:lnTo>
                    <a:pt x="97" y="217"/>
                  </a:lnTo>
                  <a:lnTo>
                    <a:pt x="97" y="217"/>
                  </a:lnTo>
                  <a:lnTo>
                    <a:pt x="96" y="217"/>
                  </a:lnTo>
                  <a:lnTo>
                    <a:pt x="96" y="217"/>
                  </a:lnTo>
                  <a:lnTo>
                    <a:pt x="94" y="217"/>
                  </a:lnTo>
                  <a:lnTo>
                    <a:pt x="94" y="217"/>
                  </a:lnTo>
                  <a:lnTo>
                    <a:pt x="93" y="218"/>
                  </a:lnTo>
                  <a:lnTo>
                    <a:pt x="93" y="218"/>
                  </a:lnTo>
                  <a:lnTo>
                    <a:pt x="93" y="220"/>
                  </a:lnTo>
                  <a:lnTo>
                    <a:pt x="93" y="220"/>
                  </a:lnTo>
                  <a:lnTo>
                    <a:pt x="93" y="220"/>
                  </a:lnTo>
                  <a:lnTo>
                    <a:pt x="93" y="206"/>
                  </a:lnTo>
                  <a:close/>
                  <a:moveTo>
                    <a:pt x="93" y="225"/>
                  </a:moveTo>
                  <a:lnTo>
                    <a:pt x="93" y="225"/>
                  </a:lnTo>
                  <a:lnTo>
                    <a:pt x="93" y="225"/>
                  </a:lnTo>
                  <a:lnTo>
                    <a:pt x="93" y="226"/>
                  </a:lnTo>
                  <a:lnTo>
                    <a:pt x="94" y="226"/>
                  </a:lnTo>
                  <a:lnTo>
                    <a:pt x="94" y="226"/>
                  </a:lnTo>
                  <a:lnTo>
                    <a:pt x="96" y="228"/>
                  </a:lnTo>
                  <a:lnTo>
                    <a:pt x="96" y="228"/>
                  </a:lnTo>
                  <a:lnTo>
                    <a:pt x="96" y="228"/>
                  </a:lnTo>
                  <a:lnTo>
                    <a:pt x="97" y="228"/>
                  </a:lnTo>
                  <a:lnTo>
                    <a:pt x="97" y="228"/>
                  </a:lnTo>
                  <a:lnTo>
                    <a:pt x="97" y="228"/>
                  </a:lnTo>
                  <a:lnTo>
                    <a:pt x="97" y="237"/>
                  </a:lnTo>
                  <a:lnTo>
                    <a:pt x="97" y="237"/>
                  </a:lnTo>
                  <a:lnTo>
                    <a:pt x="97" y="237"/>
                  </a:lnTo>
                  <a:lnTo>
                    <a:pt x="97" y="237"/>
                  </a:lnTo>
                  <a:lnTo>
                    <a:pt x="96" y="237"/>
                  </a:lnTo>
                  <a:lnTo>
                    <a:pt x="96" y="237"/>
                  </a:lnTo>
                  <a:lnTo>
                    <a:pt x="96" y="237"/>
                  </a:lnTo>
                  <a:lnTo>
                    <a:pt x="94" y="237"/>
                  </a:lnTo>
                  <a:lnTo>
                    <a:pt x="94" y="237"/>
                  </a:lnTo>
                  <a:lnTo>
                    <a:pt x="93" y="239"/>
                  </a:lnTo>
                  <a:lnTo>
                    <a:pt x="93" y="240"/>
                  </a:lnTo>
                  <a:lnTo>
                    <a:pt x="93" y="240"/>
                  </a:lnTo>
                  <a:lnTo>
                    <a:pt x="93" y="240"/>
                  </a:lnTo>
                  <a:lnTo>
                    <a:pt x="93" y="240"/>
                  </a:lnTo>
                  <a:lnTo>
                    <a:pt x="93" y="225"/>
                  </a:lnTo>
                  <a:close/>
                  <a:moveTo>
                    <a:pt x="93" y="245"/>
                  </a:moveTo>
                  <a:lnTo>
                    <a:pt x="93" y="245"/>
                  </a:lnTo>
                  <a:lnTo>
                    <a:pt x="93" y="245"/>
                  </a:lnTo>
                  <a:lnTo>
                    <a:pt x="93" y="247"/>
                  </a:lnTo>
                  <a:lnTo>
                    <a:pt x="94" y="247"/>
                  </a:lnTo>
                  <a:lnTo>
                    <a:pt x="94" y="247"/>
                  </a:lnTo>
                  <a:lnTo>
                    <a:pt x="96" y="248"/>
                  </a:lnTo>
                  <a:lnTo>
                    <a:pt x="96" y="248"/>
                  </a:lnTo>
                  <a:lnTo>
                    <a:pt x="96" y="248"/>
                  </a:lnTo>
                  <a:lnTo>
                    <a:pt x="97" y="248"/>
                  </a:lnTo>
                  <a:lnTo>
                    <a:pt x="97" y="248"/>
                  </a:lnTo>
                  <a:lnTo>
                    <a:pt x="97" y="248"/>
                  </a:lnTo>
                  <a:lnTo>
                    <a:pt x="97" y="248"/>
                  </a:lnTo>
                  <a:lnTo>
                    <a:pt x="97" y="258"/>
                  </a:lnTo>
                  <a:lnTo>
                    <a:pt x="97" y="258"/>
                  </a:lnTo>
                  <a:lnTo>
                    <a:pt x="97" y="258"/>
                  </a:lnTo>
                  <a:lnTo>
                    <a:pt x="97" y="258"/>
                  </a:lnTo>
                  <a:lnTo>
                    <a:pt x="97" y="258"/>
                  </a:lnTo>
                  <a:lnTo>
                    <a:pt x="97" y="258"/>
                  </a:lnTo>
                  <a:lnTo>
                    <a:pt x="97" y="258"/>
                  </a:lnTo>
                  <a:lnTo>
                    <a:pt x="96" y="258"/>
                  </a:lnTo>
                  <a:lnTo>
                    <a:pt x="96" y="258"/>
                  </a:lnTo>
                  <a:lnTo>
                    <a:pt x="96" y="258"/>
                  </a:lnTo>
                  <a:lnTo>
                    <a:pt x="94" y="258"/>
                  </a:lnTo>
                  <a:lnTo>
                    <a:pt x="93" y="259"/>
                  </a:lnTo>
                  <a:lnTo>
                    <a:pt x="93" y="261"/>
                  </a:lnTo>
                  <a:lnTo>
                    <a:pt x="93" y="261"/>
                  </a:lnTo>
                  <a:lnTo>
                    <a:pt x="93" y="261"/>
                  </a:lnTo>
                  <a:lnTo>
                    <a:pt x="93" y="261"/>
                  </a:lnTo>
                  <a:lnTo>
                    <a:pt x="93" y="245"/>
                  </a:lnTo>
                  <a:close/>
                  <a:moveTo>
                    <a:pt x="93" y="266"/>
                  </a:moveTo>
                  <a:lnTo>
                    <a:pt x="93" y="266"/>
                  </a:lnTo>
                  <a:lnTo>
                    <a:pt x="93" y="266"/>
                  </a:lnTo>
                  <a:lnTo>
                    <a:pt x="93" y="267"/>
                  </a:lnTo>
                  <a:lnTo>
                    <a:pt x="94" y="267"/>
                  </a:lnTo>
                  <a:lnTo>
                    <a:pt x="96" y="269"/>
                  </a:lnTo>
                  <a:lnTo>
                    <a:pt x="96" y="269"/>
                  </a:lnTo>
                  <a:lnTo>
                    <a:pt x="96" y="269"/>
                  </a:lnTo>
                  <a:lnTo>
                    <a:pt x="96" y="269"/>
                  </a:lnTo>
                  <a:lnTo>
                    <a:pt x="97" y="269"/>
                  </a:lnTo>
                  <a:lnTo>
                    <a:pt x="97" y="269"/>
                  </a:lnTo>
                  <a:lnTo>
                    <a:pt x="97" y="269"/>
                  </a:lnTo>
                  <a:lnTo>
                    <a:pt x="97" y="269"/>
                  </a:lnTo>
                  <a:lnTo>
                    <a:pt x="97" y="269"/>
                  </a:lnTo>
                  <a:lnTo>
                    <a:pt x="97" y="269"/>
                  </a:lnTo>
                  <a:lnTo>
                    <a:pt x="97" y="281"/>
                  </a:lnTo>
                  <a:lnTo>
                    <a:pt x="96" y="281"/>
                  </a:lnTo>
                  <a:lnTo>
                    <a:pt x="96" y="281"/>
                  </a:lnTo>
                  <a:lnTo>
                    <a:pt x="96" y="281"/>
                  </a:lnTo>
                  <a:lnTo>
                    <a:pt x="96" y="281"/>
                  </a:lnTo>
                  <a:lnTo>
                    <a:pt x="94" y="281"/>
                  </a:lnTo>
                  <a:lnTo>
                    <a:pt x="94" y="281"/>
                  </a:lnTo>
                  <a:lnTo>
                    <a:pt x="93" y="283"/>
                  </a:lnTo>
                  <a:lnTo>
                    <a:pt x="93" y="283"/>
                  </a:lnTo>
                  <a:lnTo>
                    <a:pt x="93" y="285"/>
                  </a:lnTo>
                  <a:lnTo>
                    <a:pt x="93" y="285"/>
                  </a:lnTo>
                  <a:lnTo>
                    <a:pt x="93" y="285"/>
                  </a:lnTo>
                  <a:lnTo>
                    <a:pt x="93" y="266"/>
                  </a:lnTo>
                  <a:close/>
                  <a:moveTo>
                    <a:pt x="93" y="289"/>
                  </a:moveTo>
                  <a:lnTo>
                    <a:pt x="93" y="289"/>
                  </a:lnTo>
                  <a:lnTo>
                    <a:pt x="93" y="289"/>
                  </a:lnTo>
                  <a:lnTo>
                    <a:pt x="93" y="291"/>
                  </a:lnTo>
                  <a:lnTo>
                    <a:pt x="94" y="291"/>
                  </a:lnTo>
                  <a:lnTo>
                    <a:pt x="94" y="292"/>
                  </a:lnTo>
                  <a:lnTo>
                    <a:pt x="96" y="292"/>
                  </a:lnTo>
                  <a:lnTo>
                    <a:pt x="96" y="292"/>
                  </a:lnTo>
                  <a:lnTo>
                    <a:pt x="96" y="292"/>
                  </a:lnTo>
                  <a:lnTo>
                    <a:pt x="97" y="292"/>
                  </a:lnTo>
                  <a:lnTo>
                    <a:pt x="97" y="292"/>
                  </a:lnTo>
                  <a:lnTo>
                    <a:pt x="97" y="300"/>
                  </a:lnTo>
                  <a:lnTo>
                    <a:pt x="93" y="300"/>
                  </a:lnTo>
                  <a:lnTo>
                    <a:pt x="93" y="300"/>
                  </a:lnTo>
                  <a:lnTo>
                    <a:pt x="93" y="289"/>
                  </a:lnTo>
                  <a:close/>
                  <a:moveTo>
                    <a:pt x="93" y="363"/>
                  </a:moveTo>
                  <a:lnTo>
                    <a:pt x="94" y="357"/>
                  </a:lnTo>
                  <a:lnTo>
                    <a:pt x="97" y="357"/>
                  </a:lnTo>
                  <a:lnTo>
                    <a:pt x="97" y="374"/>
                  </a:lnTo>
                  <a:lnTo>
                    <a:pt x="93" y="374"/>
                  </a:lnTo>
                  <a:lnTo>
                    <a:pt x="93" y="363"/>
                  </a:lnTo>
                  <a:close/>
                  <a:moveTo>
                    <a:pt x="93" y="381"/>
                  </a:moveTo>
                  <a:lnTo>
                    <a:pt x="97" y="381"/>
                  </a:lnTo>
                  <a:lnTo>
                    <a:pt x="97" y="403"/>
                  </a:lnTo>
                  <a:lnTo>
                    <a:pt x="97" y="403"/>
                  </a:lnTo>
                  <a:lnTo>
                    <a:pt x="93" y="387"/>
                  </a:lnTo>
                  <a:lnTo>
                    <a:pt x="93" y="381"/>
                  </a:lnTo>
                  <a:close/>
                  <a:moveTo>
                    <a:pt x="118" y="403"/>
                  </a:moveTo>
                  <a:lnTo>
                    <a:pt x="113" y="403"/>
                  </a:lnTo>
                  <a:lnTo>
                    <a:pt x="108" y="403"/>
                  </a:lnTo>
                  <a:lnTo>
                    <a:pt x="108" y="401"/>
                  </a:lnTo>
                  <a:lnTo>
                    <a:pt x="122" y="379"/>
                  </a:lnTo>
                  <a:lnTo>
                    <a:pt x="122" y="379"/>
                  </a:lnTo>
                  <a:lnTo>
                    <a:pt x="135" y="399"/>
                  </a:lnTo>
                  <a:lnTo>
                    <a:pt x="126" y="399"/>
                  </a:lnTo>
                  <a:lnTo>
                    <a:pt x="126" y="403"/>
                  </a:lnTo>
                  <a:lnTo>
                    <a:pt x="122" y="403"/>
                  </a:lnTo>
                  <a:lnTo>
                    <a:pt x="118" y="40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30" name="Freeform 6"/>
            <p:cNvSpPr>
              <a:spLocks noEditPoints="1"/>
            </p:cNvSpPr>
            <p:nvPr/>
          </p:nvSpPr>
          <p:spPr bwMode="auto">
            <a:xfrm>
              <a:off x="6515848" y="5487501"/>
              <a:ext cx="3700667" cy="1327151"/>
            </a:xfrm>
            <a:custGeom>
              <a:avLst/>
              <a:gdLst/>
              <a:ahLst/>
              <a:cxnLst>
                <a:cxn ang="0">
                  <a:pos x="1526" y="421"/>
                </a:cxn>
                <a:cxn ang="0">
                  <a:pos x="1522" y="421"/>
                </a:cxn>
                <a:cxn ang="0">
                  <a:pos x="1522" y="424"/>
                </a:cxn>
                <a:cxn ang="0">
                  <a:pos x="1508" y="426"/>
                </a:cxn>
                <a:cxn ang="0">
                  <a:pos x="1507" y="424"/>
                </a:cxn>
                <a:cxn ang="0">
                  <a:pos x="1507" y="427"/>
                </a:cxn>
                <a:cxn ang="0">
                  <a:pos x="1491" y="440"/>
                </a:cxn>
                <a:cxn ang="0">
                  <a:pos x="1489" y="440"/>
                </a:cxn>
                <a:cxn ang="0">
                  <a:pos x="1478" y="440"/>
                </a:cxn>
                <a:cxn ang="0">
                  <a:pos x="1477" y="441"/>
                </a:cxn>
                <a:cxn ang="0">
                  <a:pos x="1477" y="443"/>
                </a:cxn>
                <a:cxn ang="0">
                  <a:pos x="1459" y="459"/>
                </a:cxn>
                <a:cxn ang="0">
                  <a:pos x="1459" y="455"/>
                </a:cxn>
                <a:cxn ang="0">
                  <a:pos x="1448" y="457"/>
                </a:cxn>
                <a:cxn ang="0">
                  <a:pos x="1444" y="457"/>
                </a:cxn>
                <a:cxn ang="0">
                  <a:pos x="1434" y="459"/>
                </a:cxn>
                <a:cxn ang="0">
                  <a:pos x="1418" y="470"/>
                </a:cxn>
                <a:cxn ang="0">
                  <a:pos x="1417" y="470"/>
                </a:cxn>
                <a:cxn ang="0">
                  <a:pos x="1404" y="477"/>
                </a:cxn>
                <a:cxn ang="0">
                  <a:pos x="1392" y="476"/>
                </a:cxn>
                <a:cxn ang="0">
                  <a:pos x="1390" y="476"/>
                </a:cxn>
                <a:cxn ang="0">
                  <a:pos x="1381" y="482"/>
                </a:cxn>
                <a:cxn ang="0">
                  <a:pos x="1330" y="509"/>
                </a:cxn>
                <a:cxn ang="0">
                  <a:pos x="1264" y="438"/>
                </a:cxn>
                <a:cxn ang="0">
                  <a:pos x="1130" y="279"/>
                </a:cxn>
                <a:cxn ang="0">
                  <a:pos x="1039" y="419"/>
                </a:cxn>
                <a:cxn ang="0">
                  <a:pos x="1019" y="418"/>
                </a:cxn>
                <a:cxn ang="0">
                  <a:pos x="974" y="312"/>
                </a:cxn>
                <a:cxn ang="0">
                  <a:pos x="855" y="435"/>
                </a:cxn>
                <a:cxn ang="0">
                  <a:pos x="853" y="342"/>
                </a:cxn>
                <a:cxn ang="0">
                  <a:pos x="798" y="333"/>
                </a:cxn>
                <a:cxn ang="0">
                  <a:pos x="749" y="347"/>
                </a:cxn>
                <a:cxn ang="0">
                  <a:pos x="749" y="437"/>
                </a:cxn>
                <a:cxn ang="0">
                  <a:pos x="616" y="322"/>
                </a:cxn>
                <a:cxn ang="0">
                  <a:pos x="532" y="295"/>
                </a:cxn>
                <a:cxn ang="0">
                  <a:pos x="482" y="263"/>
                </a:cxn>
                <a:cxn ang="0">
                  <a:pos x="419" y="2"/>
                </a:cxn>
                <a:cxn ang="0">
                  <a:pos x="417" y="13"/>
                </a:cxn>
                <a:cxn ang="0">
                  <a:pos x="414" y="0"/>
                </a:cxn>
                <a:cxn ang="0">
                  <a:pos x="406" y="7"/>
                </a:cxn>
                <a:cxn ang="0">
                  <a:pos x="398" y="10"/>
                </a:cxn>
                <a:cxn ang="0">
                  <a:pos x="395" y="15"/>
                </a:cxn>
                <a:cxn ang="0">
                  <a:pos x="392" y="0"/>
                </a:cxn>
                <a:cxn ang="0">
                  <a:pos x="367" y="155"/>
                </a:cxn>
                <a:cxn ang="0">
                  <a:pos x="305" y="320"/>
                </a:cxn>
                <a:cxn ang="0">
                  <a:pos x="257" y="320"/>
                </a:cxn>
                <a:cxn ang="0">
                  <a:pos x="230" y="342"/>
                </a:cxn>
                <a:cxn ang="0">
                  <a:pos x="233" y="400"/>
                </a:cxn>
                <a:cxn ang="0">
                  <a:pos x="217" y="523"/>
                </a:cxn>
                <a:cxn ang="0">
                  <a:pos x="74" y="563"/>
                </a:cxn>
                <a:cxn ang="0">
                  <a:pos x="1477" y="443"/>
                </a:cxn>
                <a:cxn ang="0">
                  <a:pos x="1096" y="501"/>
                </a:cxn>
                <a:cxn ang="0">
                  <a:pos x="1392" y="477"/>
                </a:cxn>
                <a:cxn ang="0">
                  <a:pos x="1406" y="477"/>
                </a:cxn>
                <a:cxn ang="0">
                  <a:pos x="1418" y="470"/>
                </a:cxn>
                <a:cxn ang="0">
                  <a:pos x="1429" y="474"/>
                </a:cxn>
                <a:cxn ang="0">
                  <a:pos x="1444" y="457"/>
                </a:cxn>
                <a:cxn ang="0">
                  <a:pos x="1456" y="457"/>
                </a:cxn>
                <a:cxn ang="0">
                  <a:pos x="1491" y="441"/>
                </a:cxn>
                <a:cxn ang="0">
                  <a:pos x="1491" y="441"/>
                </a:cxn>
                <a:cxn ang="0">
                  <a:pos x="1508" y="426"/>
                </a:cxn>
                <a:cxn ang="0">
                  <a:pos x="1524" y="424"/>
                </a:cxn>
              </a:cxnLst>
              <a:rect l="0" t="0" r="r" b="b"/>
              <a:pathLst>
                <a:path w="1757" h="627">
                  <a:moveTo>
                    <a:pt x="1755" y="577"/>
                  </a:moveTo>
                  <a:lnTo>
                    <a:pt x="1754" y="570"/>
                  </a:lnTo>
                  <a:lnTo>
                    <a:pt x="1754" y="523"/>
                  </a:lnTo>
                  <a:lnTo>
                    <a:pt x="1746" y="522"/>
                  </a:lnTo>
                  <a:lnTo>
                    <a:pt x="1733" y="522"/>
                  </a:lnTo>
                  <a:lnTo>
                    <a:pt x="1724" y="520"/>
                  </a:lnTo>
                  <a:lnTo>
                    <a:pt x="1702" y="537"/>
                  </a:lnTo>
                  <a:lnTo>
                    <a:pt x="1680" y="553"/>
                  </a:lnTo>
                  <a:lnTo>
                    <a:pt x="1659" y="558"/>
                  </a:lnTo>
                  <a:lnTo>
                    <a:pt x="1637" y="558"/>
                  </a:lnTo>
                  <a:lnTo>
                    <a:pt x="1609" y="553"/>
                  </a:lnTo>
                  <a:lnTo>
                    <a:pt x="1582" y="545"/>
                  </a:lnTo>
                  <a:lnTo>
                    <a:pt x="1557" y="529"/>
                  </a:lnTo>
                  <a:lnTo>
                    <a:pt x="1537" y="529"/>
                  </a:lnTo>
                  <a:lnTo>
                    <a:pt x="1537" y="430"/>
                  </a:lnTo>
                  <a:lnTo>
                    <a:pt x="1533" y="430"/>
                  </a:lnTo>
                  <a:lnTo>
                    <a:pt x="1533" y="430"/>
                  </a:lnTo>
                  <a:lnTo>
                    <a:pt x="1537" y="430"/>
                  </a:lnTo>
                  <a:lnTo>
                    <a:pt x="1537" y="427"/>
                  </a:lnTo>
                  <a:lnTo>
                    <a:pt x="1537" y="427"/>
                  </a:lnTo>
                  <a:lnTo>
                    <a:pt x="1537" y="427"/>
                  </a:lnTo>
                  <a:lnTo>
                    <a:pt x="1537" y="427"/>
                  </a:lnTo>
                  <a:lnTo>
                    <a:pt x="1537" y="426"/>
                  </a:lnTo>
                  <a:lnTo>
                    <a:pt x="1535" y="426"/>
                  </a:lnTo>
                  <a:lnTo>
                    <a:pt x="1535" y="426"/>
                  </a:lnTo>
                  <a:lnTo>
                    <a:pt x="1535" y="426"/>
                  </a:lnTo>
                  <a:lnTo>
                    <a:pt x="1535" y="426"/>
                  </a:lnTo>
                  <a:lnTo>
                    <a:pt x="1533" y="426"/>
                  </a:lnTo>
                  <a:lnTo>
                    <a:pt x="1533" y="426"/>
                  </a:lnTo>
                  <a:lnTo>
                    <a:pt x="1533" y="426"/>
                  </a:lnTo>
                  <a:lnTo>
                    <a:pt x="1533" y="426"/>
                  </a:lnTo>
                  <a:lnTo>
                    <a:pt x="1533" y="426"/>
                  </a:lnTo>
                  <a:lnTo>
                    <a:pt x="1535" y="424"/>
                  </a:lnTo>
                  <a:lnTo>
                    <a:pt x="1526" y="421"/>
                  </a:lnTo>
                  <a:lnTo>
                    <a:pt x="1526" y="421"/>
                  </a:lnTo>
                  <a:lnTo>
                    <a:pt x="1526" y="421"/>
                  </a:lnTo>
                  <a:lnTo>
                    <a:pt x="1524" y="422"/>
                  </a:lnTo>
                  <a:lnTo>
                    <a:pt x="1524" y="422"/>
                  </a:lnTo>
                  <a:lnTo>
                    <a:pt x="1524" y="422"/>
                  </a:lnTo>
                  <a:lnTo>
                    <a:pt x="1526" y="421"/>
                  </a:lnTo>
                  <a:lnTo>
                    <a:pt x="1526" y="421"/>
                  </a:lnTo>
                  <a:lnTo>
                    <a:pt x="1524" y="422"/>
                  </a:lnTo>
                  <a:lnTo>
                    <a:pt x="1524" y="424"/>
                  </a:lnTo>
                  <a:lnTo>
                    <a:pt x="1524" y="421"/>
                  </a:lnTo>
                  <a:lnTo>
                    <a:pt x="1524" y="421"/>
                  </a:lnTo>
                  <a:lnTo>
                    <a:pt x="1524" y="424"/>
                  </a:lnTo>
                  <a:lnTo>
                    <a:pt x="1524" y="424"/>
                  </a:lnTo>
                  <a:lnTo>
                    <a:pt x="1524" y="421"/>
                  </a:lnTo>
                  <a:lnTo>
                    <a:pt x="1524" y="421"/>
                  </a:lnTo>
                  <a:lnTo>
                    <a:pt x="1524" y="424"/>
                  </a:lnTo>
                  <a:lnTo>
                    <a:pt x="1524" y="424"/>
                  </a:lnTo>
                  <a:lnTo>
                    <a:pt x="1524" y="421"/>
                  </a:lnTo>
                  <a:lnTo>
                    <a:pt x="1524" y="421"/>
                  </a:lnTo>
                  <a:lnTo>
                    <a:pt x="1524" y="424"/>
                  </a:lnTo>
                  <a:lnTo>
                    <a:pt x="1524" y="424"/>
                  </a:lnTo>
                  <a:lnTo>
                    <a:pt x="1524" y="422"/>
                  </a:lnTo>
                  <a:lnTo>
                    <a:pt x="1524" y="422"/>
                  </a:lnTo>
                  <a:lnTo>
                    <a:pt x="1524" y="422"/>
                  </a:lnTo>
                  <a:lnTo>
                    <a:pt x="1524" y="422"/>
                  </a:lnTo>
                  <a:lnTo>
                    <a:pt x="1522" y="421"/>
                  </a:lnTo>
                  <a:lnTo>
                    <a:pt x="1522" y="421"/>
                  </a:lnTo>
                  <a:lnTo>
                    <a:pt x="1524" y="422"/>
                  </a:lnTo>
                  <a:lnTo>
                    <a:pt x="1524" y="422"/>
                  </a:lnTo>
                  <a:lnTo>
                    <a:pt x="1522" y="421"/>
                  </a:lnTo>
                  <a:lnTo>
                    <a:pt x="1522" y="421"/>
                  </a:lnTo>
                  <a:lnTo>
                    <a:pt x="1524" y="422"/>
                  </a:lnTo>
                  <a:lnTo>
                    <a:pt x="1524" y="424"/>
                  </a:lnTo>
                  <a:lnTo>
                    <a:pt x="1522" y="421"/>
                  </a:lnTo>
                  <a:lnTo>
                    <a:pt x="1522" y="421"/>
                  </a:lnTo>
                  <a:lnTo>
                    <a:pt x="1524" y="424"/>
                  </a:lnTo>
                  <a:lnTo>
                    <a:pt x="1524" y="424"/>
                  </a:lnTo>
                  <a:lnTo>
                    <a:pt x="1522" y="422"/>
                  </a:lnTo>
                  <a:lnTo>
                    <a:pt x="1522" y="422"/>
                  </a:lnTo>
                  <a:lnTo>
                    <a:pt x="1522" y="422"/>
                  </a:lnTo>
                  <a:lnTo>
                    <a:pt x="1522" y="422"/>
                  </a:lnTo>
                  <a:lnTo>
                    <a:pt x="1522" y="421"/>
                  </a:lnTo>
                  <a:lnTo>
                    <a:pt x="1522" y="421"/>
                  </a:lnTo>
                  <a:lnTo>
                    <a:pt x="1522" y="422"/>
                  </a:lnTo>
                  <a:lnTo>
                    <a:pt x="1522" y="422"/>
                  </a:lnTo>
                  <a:lnTo>
                    <a:pt x="1522" y="422"/>
                  </a:lnTo>
                  <a:lnTo>
                    <a:pt x="1522" y="422"/>
                  </a:lnTo>
                  <a:lnTo>
                    <a:pt x="1521" y="422"/>
                  </a:lnTo>
                  <a:lnTo>
                    <a:pt x="1521" y="422"/>
                  </a:lnTo>
                  <a:lnTo>
                    <a:pt x="1522" y="422"/>
                  </a:lnTo>
                  <a:lnTo>
                    <a:pt x="1521" y="422"/>
                  </a:lnTo>
                  <a:lnTo>
                    <a:pt x="1521" y="422"/>
                  </a:lnTo>
                  <a:lnTo>
                    <a:pt x="1521" y="422"/>
                  </a:lnTo>
                  <a:lnTo>
                    <a:pt x="1522" y="422"/>
                  </a:lnTo>
                  <a:lnTo>
                    <a:pt x="1522" y="424"/>
                  </a:lnTo>
                  <a:lnTo>
                    <a:pt x="1522" y="424"/>
                  </a:lnTo>
                  <a:lnTo>
                    <a:pt x="1521" y="422"/>
                  </a:lnTo>
                  <a:lnTo>
                    <a:pt x="1521" y="422"/>
                  </a:lnTo>
                  <a:lnTo>
                    <a:pt x="1524" y="424"/>
                  </a:lnTo>
                  <a:lnTo>
                    <a:pt x="1524" y="424"/>
                  </a:lnTo>
                  <a:lnTo>
                    <a:pt x="1522" y="422"/>
                  </a:lnTo>
                  <a:lnTo>
                    <a:pt x="1521" y="422"/>
                  </a:lnTo>
                  <a:lnTo>
                    <a:pt x="1521" y="422"/>
                  </a:lnTo>
                  <a:lnTo>
                    <a:pt x="1522" y="422"/>
                  </a:lnTo>
                  <a:lnTo>
                    <a:pt x="1521" y="422"/>
                  </a:lnTo>
                  <a:lnTo>
                    <a:pt x="1521" y="422"/>
                  </a:lnTo>
                  <a:lnTo>
                    <a:pt x="1522" y="424"/>
                  </a:lnTo>
                  <a:lnTo>
                    <a:pt x="1522" y="424"/>
                  </a:lnTo>
                  <a:lnTo>
                    <a:pt x="1522" y="424"/>
                  </a:lnTo>
                  <a:lnTo>
                    <a:pt x="1521" y="424"/>
                  </a:lnTo>
                  <a:lnTo>
                    <a:pt x="1521" y="424"/>
                  </a:lnTo>
                  <a:lnTo>
                    <a:pt x="1522" y="424"/>
                  </a:lnTo>
                  <a:lnTo>
                    <a:pt x="1521" y="424"/>
                  </a:lnTo>
                  <a:lnTo>
                    <a:pt x="1521" y="424"/>
                  </a:lnTo>
                  <a:lnTo>
                    <a:pt x="1521" y="424"/>
                  </a:lnTo>
                  <a:lnTo>
                    <a:pt x="1521" y="424"/>
                  </a:lnTo>
                  <a:lnTo>
                    <a:pt x="1521" y="424"/>
                  </a:lnTo>
                  <a:lnTo>
                    <a:pt x="1521" y="424"/>
                  </a:lnTo>
                  <a:lnTo>
                    <a:pt x="1521" y="424"/>
                  </a:lnTo>
                  <a:lnTo>
                    <a:pt x="1521" y="426"/>
                  </a:lnTo>
                  <a:lnTo>
                    <a:pt x="1521" y="426"/>
                  </a:lnTo>
                  <a:lnTo>
                    <a:pt x="1519" y="426"/>
                  </a:lnTo>
                  <a:lnTo>
                    <a:pt x="1519" y="424"/>
                  </a:lnTo>
                  <a:lnTo>
                    <a:pt x="1519" y="424"/>
                  </a:lnTo>
                  <a:lnTo>
                    <a:pt x="1510" y="422"/>
                  </a:lnTo>
                  <a:lnTo>
                    <a:pt x="1510" y="422"/>
                  </a:lnTo>
                  <a:lnTo>
                    <a:pt x="1510" y="422"/>
                  </a:lnTo>
                  <a:lnTo>
                    <a:pt x="1510" y="422"/>
                  </a:lnTo>
                  <a:lnTo>
                    <a:pt x="1510" y="422"/>
                  </a:lnTo>
                  <a:lnTo>
                    <a:pt x="1510" y="424"/>
                  </a:lnTo>
                  <a:lnTo>
                    <a:pt x="1510" y="422"/>
                  </a:lnTo>
                  <a:lnTo>
                    <a:pt x="1510" y="422"/>
                  </a:lnTo>
                  <a:lnTo>
                    <a:pt x="1510" y="424"/>
                  </a:lnTo>
                  <a:lnTo>
                    <a:pt x="1508" y="424"/>
                  </a:lnTo>
                  <a:lnTo>
                    <a:pt x="1510" y="422"/>
                  </a:lnTo>
                  <a:lnTo>
                    <a:pt x="1510" y="422"/>
                  </a:lnTo>
                  <a:lnTo>
                    <a:pt x="1508" y="424"/>
                  </a:lnTo>
                  <a:lnTo>
                    <a:pt x="1508" y="426"/>
                  </a:lnTo>
                  <a:lnTo>
                    <a:pt x="1508" y="422"/>
                  </a:lnTo>
                  <a:lnTo>
                    <a:pt x="1508" y="422"/>
                  </a:lnTo>
                  <a:lnTo>
                    <a:pt x="1508" y="426"/>
                  </a:lnTo>
                  <a:lnTo>
                    <a:pt x="1508" y="426"/>
                  </a:lnTo>
                  <a:lnTo>
                    <a:pt x="1508" y="422"/>
                  </a:lnTo>
                  <a:lnTo>
                    <a:pt x="1508" y="422"/>
                  </a:lnTo>
                  <a:lnTo>
                    <a:pt x="1508" y="426"/>
                  </a:lnTo>
                  <a:lnTo>
                    <a:pt x="1508" y="426"/>
                  </a:lnTo>
                  <a:lnTo>
                    <a:pt x="1508" y="424"/>
                  </a:lnTo>
                  <a:lnTo>
                    <a:pt x="1508" y="422"/>
                  </a:lnTo>
                  <a:lnTo>
                    <a:pt x="1508" y="422"/>
                  </a:lnTo>
                  <a:lnTo>
                    <a:pt x="1508" y="424"/>
                  </a:lnTo>
                  <a:lnTo>
                    <a:pt x="1508" y="422"/>
                  </a:lnTo>
                  <a:lnTo>
                    <a:pt x="1508" y="422"/>
                  </a:lnTo>
                  <a:lnTo>
                    <a:pt x="1508" y="424"/>
                  </a:lnTo>
                  <a:lnTo>
                    <a:pt x="1508" y="424"/>
                  </a:lnTo>
                  <a:lnTo>
                    <a:pt x="1507" y="422"/>
                  </a:lnTo>
                  <a:lnTo>
                    <a:pt x="1507" y="422"/>
                  </a:lnTo>
                  <a:lnTo>
                    <a:pt x="1508" y="424"/>
                  </a:lnTo>
                  <a:lnTo>
                    <a:pt x="1508" y="424"/>
                  </a:lnTo>
                  <a:lnTo>
                    <a:pt x="1507" y="422"/>
                  </a:lnTo>
                  <a:lnTo>
                    <a:pt x="1507" y="422"/>
                  </a:lnTo>
                  <a:lnTo>
                    <a:pt x="1508" y="424"/>
                  </a:lnTo>
                  <a:lnTo>
                    <a:pt x="1508" y="424"/>
                  </a:lnTo>
                  <a:lnTo>
                    <a:pt x="1507" y="422"/>
                  </a:lnTo>
                  <a:lnTo>
                    <a:pt x="1507" y="422"/>
                  </a:lnTo>
                  <a:lnTo>
                    <a:pt x="1508" y="424"/>
                  </a:lnTo>
                  <a:lnTo>
                    <a:pt x="1508" y="424"/>
                  </a:lnTo>
                  <a:lnTo>
                    <a:pt x="1507" y="424"/>
                  </a:lnTo>
                  <a:lnTo>
                    <a:pt x="1507" y="424"/>
                  </a:lnTo>
                  <a:lnTo>
                    <a:pt x="1507" y="424"/>
                  </a:lnTo>
                  <a:lnTo>
                    <a:pt x="1507" y="424"/>
                  </a:lnTo>
                  <a:lnTo>
                    <a:pt x="1507" y="422"/>
                  </a:lnTo>
                  <a:lnTo>
                    <a:pt x="1507" y="422"/>
                  </a:lnTo>
                  <a:lnTo>
                    <a:pt x="1507" y="424"/>
                  </a:lnTo>
                  <a:lnTo>
                    <a:pt x="1507" y="422"/>
                  </a:lnTo>
                  <a:lnTo>
                    <a:pt x="1507" y="424"/>
                  </a:lnTo>
                  <a:lnTo>
                    <a:pt x="1507" y="424"/>
                  </a:lnTo>
                  <a:lnTo>
                    <a:pt x="1507" y="424"/>
                  </a:lnTo>
                  <a:lnTo>
                    <a:pt x="1507" y="424"/>
                  </a:lnTo>
                  <a:lnTo>
                    <a:pt x="1508" y="424"/>
                  </a:lnTo>
                  <a:lnTo>
                    <a:pt x="1508" y="424"/>
                  </a:lnTo>
                  <a:lnTo>
                    <a:pt x="1508" y="424"/>
                  </a:lnTo>
                  <a:lnTo>
                    <a:pt x="1507" y="424"/>
                  </a:lnTo>
                  <a:lnTo>
                    <a:pt x="1507" y="424"/>
                  </a:lnTo>
                  <a:lnTo>
                    <a:pt x="1507" y="424"/>
                  </a:lnTo>
                  <a:lnTo>
                    <a:pt x="1505" y="424"/>
                  </a:lnTo>
                  <a:lnTo>
                    <a:pt x="1505" y="424"/>
                  </a:lnTo>
                  <a:lnTo>
                    <a:pt x="1507" y="424"/>
                  </a:lnTo>
                  <a:lnTo>
                    <a:pt x="1507" y="424"/>
                  </a:lnTo>
                  <a:lnTo>
                    <a:pt x="1505" y="424"/>
                  </a:lnTo>
                  <a:lnTo>
                    <a:pt x="1505" y="424"/>
                  </a:lnTo>
                  <a:lnTo>
                    <a:pt x="1507" y="424"/>
                  </a:lnTo>
                  <a:lnTo>
                    <a:pt x="1508" y="426"/>
                  </a:lnTo>
                  <a:lnTo>
                    <a:pt x="1507" y="426"/>
                  </a:lnTo>
                  <a:lnTo>
                    <a:pt x="1507" y="424"/>
                  </a:lnTo>
                  <a:lnTo>
                    <a:pt x="1505" y="424"/>
                  </a:lnTo>
                  <a:lnTo>
                    <a:pt x="1507" y="426"/>
                  </a:lnTo>
                  <a:lnTo>
                    <a:pt x="1507" y="426"/>
                  </a:lnTo>
                  <a:lnTo>
                    <a:pt x="1505" y="426"/>
                  </a:lnTo>
                  <a:lnTo>
                    <a:pt x="1505" y="426"/>
                  </a:lnTo>
                  <a:lnTo>
                    <a:pt x="1507" y="426"/>
                  </a:lnTo>
                  <a:lnTo>
                    <a:pt x="1505" y="426"/>
                  </a:lnTo>
                  <a:lnTo>
                    <a:pt x="1505" y="426"/>
                  </a:lnTo>
                  <a:lnTo>
                    <a:pt x="1505" y="426"/>
                  </a:lnTo>
                  <a:lnTo>
                    <a:pt x="1507" y="426"/>
                  </a:lnTo>
                  <a:lnTo>
                    <a:pt x="1507" y="426"/>
                  </a:lnTo>
                  <a:lnTo>
                    <a:pt x="1505" y="426"/>
                  </a:lnTo>
                  <a:lnTo>
                    <a:pt x="1507" y="426"/>
                  </a:lnTo>
                  <a:lnTo>
                    <a:pt x="1507" y="427"/>
                  </a:lnTo>
                  <a:lnTo>
                    <a:pt x="1505" y="427"/>
                  </a:lnTo>
                  <a:lnTo>
                    <a:pt x="1507" y="427"/>
                  </a:lnTo>
                  <a:lnTo>
                    <a:pt x="1507" y="427"/>
                  </a:lnTo>
                  <a:lnTo>
                    <a:pt x="1505" y="427"/>
                  </a:lnTo>
                  <a:lnTo>
                    <a:pt x="1507" y="427"/>
                  </a:lnTo>
                  <a:lnTo>
                    <a:pt x="1507" y="427"/>
                  </a:lnTo>
                  <a:lnTo>
                    <a:pt x="1507" y="429"/>
                  </a:lnTo>
                  <a:lnTo>
                    <a:pt x="1507" y="427"/>
                  </a:lnTo>
                  <a:lnTo>
                    <a:pt x="1507" y="430"/>
                  </a:lnTo>
                  <a:lnTo>
                    <a:pt x="1508" y="430"/>
                  </a:lnTo>
                  <a:lnTo>
                    <a:pt x="1508" y="430"/>
                  </a:lnTo>
                  <a:lnTo>
                    <a:pt x="1507" y="430"/>
                  </a:lnTo>
                  <a:lnTo>
                    <a:pt x="1507" y="567"/>
                  </a:lnTo>
                  <a:lnTo>
                    <a:pt x="1505" y="567"/>
                  </a:lnTo>
                  <a:lnTo>
                    <a:pt x="1507" y="448"/>
                  </a:lnTo>
                  <a:lnTo>
                    <a:pt x="1507" y="448"/>
                  </a:lnTo>
                  <a:lnTo>
                    <a:pt x="1507" y="444"/>
                  </a:lnTo>
                  <a:lnTo>
                    <a:pt x="1505" y="444"/>
                  </a:lnTo>
                  <a:lnTo>
                    <a:pt x="1505" y="444"/>
                  </a:lnTo>
                  <a:lnTo>
                    <a:pt x="1507" y="444"/>
                  </a:lnTo>
                  <a:lnTo>
                    <a:pt x="1507" y="444"/>
                  </a:lnTo>
                  <a:lnTo>
                    <a:pt x="1503" y="444"/>
                  </a:lnTo>
                  <a:lnTo>
                    <a:pt x="1503" y="444"/>
                  </a:lnTo>
                  <a:lnTo>
                    <a:pt x="1503" y="444"/>
                  </a:lnTo>
                  <a:lnTo>
                    <a:pt x="1503" y="443"/>
                  </a:lnTo>
                  <a:lnTo>
                    <a:pt x="1503" y="443"/>
                  </a:lnTo>
                  <a:lnTo>
                    <a:pt x="1503" y="441"/>
                  </a:lnTo>
                  <a:lnTo>
                    <a:pt x="1492" y="438"/>
                  </a:lnTo>
                  <a:lnTo>
                    <a:pt x="1492" y="440"/>
                  </a:lnTo>
                  <a:lnTo>
                    <a:pt x="1492" y="440"/>
                  </a:lnTo>
                  <a:lnTo>
                    <a:pt x="1491" y="440"/>
                  </a:lnTo>
                  <a:lnTo>
                    <a:pt x="1492" y="438"/>
                  </a:lnTo>
                  <a:lnTo>
                    <a:pt x="1492" y="438"/>
                  </a:lnTo>
                  <a:lnTo>
                    <a:pt x="1491" y="441"/>
                  </a:lnTo>
                  <a:lnTo>
                    <a:pt x="1491" y="441"/>
                  </a:lnTo>
                  <a:lnTo>
                    <a:pt x="1491" y="440"/>
                  </a:lnTo>
                  <a:lnTo>
                    <a:pt x="1491" y="440"/>
                  </a:lnTo>
                  <a:lnTo>
                    <a:pt x="1491" y="440"/>
                  </a:lnTo>
                  <a:lnTo>
                    <a:pt x="1491" y="438"/>
                  </a:lnTo>
                  <a:lnTo>
                    <a:pt x="1491" y="438"/>
                  </a:lnTo>
                  <a:lnTo>
                    <a:pt x="1491" y="440"/>
                  </a:lnTo>
                  <a:lnTo>
                    <a:pt x="1491" y="441"/>
                  </a:lnTo>
                  <a:lnTo>
                    <a:pt x="1491" y="438"/>
                  </a:lnTo>
                  <a:lnTo>
                    <a:pt x="1491" y="438"/>
                  </a:lnTo>
                  <a:lnTo>
                    <a:pt x="1491" y="441"/>
                  </a:lnTo>
                  <a:lnTo>
                    <a:pt x="1491" y="441"/>
                  </a:lnTo>
                  <a:lnTo>
                    <a:pt x="1491" y="438"/>
                  </a:lnTo>
                  <a:lnTo>
                    <a:pt x="1491" y="438"/>
                  </a:lnTo>
                  <a:lnTo>
                    <a:pt x="1491" y="441"/>
                  </a:lnTo>
                  <a:lnTo>
                    <a:pt x="1491" y="441"/>
                  </a:lnTo>
                  <a:lnTo>
                    <a:pt x="1491" y="440"/>
                  </a:lnTo>
                  <a:lnTo>
                    <a:pt x="1491" y="440"/>
                  </a:lnTo>
                  <a:lnTo>
                    <a:pt x="1491" y="440"/>
                  </a:lnTo>
                  <a:lnTo>
                    <a:pt x="1491" y="440"/>
                  </a:lnTo>
                  <a:lnTo>
                    <a:pt x="1491" y="438"/>
                  </a:lnTo>
                  <a:lnTo>
                    <a:pt x="1491" y="438"/>
                  </a:lnTo>
                  <a:lnTo>
                    <a:pt x="1491" y="440"/>
                  </a:lnTo>
                  <a:lnTo>
                    <a:pt x="1491" y="441"/>
                  </a:lnTo>
                  <a:lnTo>
                    <a:pt x="1489" y="438"/>
                  </a:lnTo>
                  <a:lnTo>
                    <a:pt x="1489" y="438"/>
                  </a:lnTo>
                  <a:lnTo>
                    <a:pt x="1491" y="441"/>
                  </a:lnTo>
                  <a:lnTo>
                    <a:pt x="1491" y="441"/>
                  </a:lnTo>
                  <a:lnTo>
                    <a:pt x="1489" y="440"/>
                  </a:lnTo>
                  <a:lnTo>
                    <a:pt x="1489" y="440"/>
                  </a:lnTo>
                  <a:lnTo>
                    <a:pt x="1491" y="441"/>
                  </a:lnTo>
                  <a:lnTo>
                    <a:pt x="1491" y="441"/>
                  </a:lnTo>
                  <a:lnTo>
                    <a:pt x="1491" y="441"/>
                  </a:lnTo>
                  <a:lnTo>
                    <a:pt x="1489" y="440"/>
                  </a:lnTo>
                  <a:lnTo>
                    <a:pt x="1489" y="440"/>
                  </a:lnTo>
                  <a:lnTo>
                    <a:pt x="1489" y="440"/>
                  </a:lnTo>
                  <a:lnTo>
                    <a:pt x="1489" y="440"/>
                  </a:lnTo>
                  <a:lnTo>
                    <a:pt x="1489" y="440"/>
                  </a:lnTo>
                  <a:lnTo>
                    <a:pt x="1489" y="440"/>
                  </a:lnTo>
                  <a:lnTo>
                    <a:pt x="1489" y="440"/>
                  </a:lnTo>
                  <a:lnTo>
                    <a:pt x="1489" y="440"/>
                  </a:lnTo>
                  <a:lnTo>
                    <a:pt x="1489" y="440"/>
                  </a:lnTo>
                  <a:lnTo>
                    <a:pt x="1489" y="440"/>
                  </a:lnTo>
                  <a:lnTo>
                    <a:pt x="1489" y="440"/>
                  </a:lnTo>
                  <a:lnTo>
                    <a:pt x="1489" y="440"/>
                  </a:lnTo>
                  <a:lnTo>
                    <a:pt x="1489" y="440"/>
                  </a:lnTo>
                  <a:lnTo>
                    <a:pt x="1491" y="441"/>
                  </a:lnTo>
                  <a:lnTo>
                    <a:pt x="1491" y="441"/>
                  </a:lnTo>
                  <a:lnTo>
                    <a:pt x="1489" y="440"/>
                  </a:lnTo>
                  <a:lnTo>
                    <a:pt x="1488" y="440"/>
                  </a:lnTo>
                  <a:lnTo>
                    <a:pt x="1489" y="440"/>
                  </a:lnTo>
                  <a:lnTo>
                    <a:pt x="1489" y="440"/>
                  </a:lnTo>
                  <a:lnTo>
                    <a:pt x="1489" y="441"/>
                  </a:lnTo>
                  <a:lnTo>
                    <a:pt x="1488" y="440"/>
                  </a:lnTo>
                  <a:lnTo>
                    <a:pt x="1488" y="440"/>
                  </a:lnTo>
                  <a:lnTo>
                    <a:pt x="1489" y="441"/>
                  </a:lnTo>
                  <a:lnTo>
                    <a:pt x="1489" y="441"/>
                  </a:lnTo>
                  <a:lnTo>
                    <a:pt x="1488" y="440"/>
                  </a:lnTo>
                  <a:lnTo>
                    <a:pt x="1488" y="440"/>
                  </a:lnTo>
                  <a:lnTo>
                    <a:pt x="1491" y="441"/>
                  </a:lnTo>
                  <a:lnTo>
                    <a:pt x="1491" y="441"/>
                  </a:lnTo>
                  <a:lnTo>
                    <a:pt x="1491" y="441"/>
                  </a:lnTo>
                  <a:lnTo>
                    <a:pt x="1491" y="441"/>
                  </a:lnTo>
                  <a:lnTo>
                    <a:pt x="1489" y="441"/>
                  </a:lnTo>
                  <a:lnTo>
                    <a:pt x="1488" y="441"/>
                  </a:lnTo>
                  <a:lnTo>
                    <a:pt x="1488" y="441"/>
                  </a:lnTo>
                  <a:lnTo>
                    <a:pt x="1489" y="441"/>
                  </a:lnTo>
                  <a:lnTo>
                    <a:pt x="1478" y="440"/>
                  </a:lnTo>
                  <a:lnTo>
                    <a:pt x="1478" y="440"/>
                  </a:lnTo>
                  <a:lnTo>
                    <a:pt x="1478" y="440"/>
                  </a:lnTo>
                  <a:lnTo>
                    <a:pt x="1478" y="440"/>
                  </a:lnTo>
                  <a:lnTo>
                    <a:pt x="1478" y="440"/>
                  </a:lnTo>
                  <a:lnTo>
                    <a:pt x="1478" y="440"/>
                  </a:lnTo>
                  <a:lnTo>
                    <a:pt x="1478" y="441"/>
                  </a:lnTo>
                  <a:lnTo>
                    <a:pt x="1478" y="443"/>
                  </a:lnTo>
                  <a:lnTo>
                    <a:pt x="1478" y="440"/>
                  </a:lnTo>
                  <a:lnTo>
                    <a:pt x="1478" y="440"/>
                  </a:lnTo>
                  <a:lnTo>
                    <a:pt x="1478" y="441"/>
                  </a:lnTo>
                  <a:lnTo>
                    <a:pt x="1478" y="441"/>
                  </a:lnTo>
                  <a:lnTo>
                    <a:pt x="1478" y="441"/>
                  </a:lnTo>
                  <a:lnTo>
                    <a:pt x="1478" y="440"/>
                  </a:lnTo>
                  <a:lnTo>
                    <a:pt x="1478" y="440"/>
                  </a:lnTo>
                  <a:lnTo>
                    <a:pt x="1478" y="441"/>
                  </a:lnTo>
                  <a:lnTo>
                    <a:pt x="1478" y="443"/>
                  </a:lnTo>
                  <a:lnTo>
                    <a:pt x="1478" y="440"/>
                  </a:lnTo>
                  <a:lnTo>
                    <a:pt x="1477" y="440"/>
                  </a:lnTo>
                  <a:lnTo>
                    <a:pt x="1478" y="443"/>
                  </a:lnTo>
                  <a:lnTo>
                    <a:pt x="1478" y="443"/>
                  </a:lnTo>
                  <a:lnTo>
                    <a:pt x="1478" y="441"/>
                  </a:lnTo>
                  <a:lnTo>
                    <a:pt x="1478" y="441"/>
                  </a:lnTo>
                  <a:lnTo>
                    <a:pt x="1478" y="441"/>
                  </a:lnTo>
                  <a:lnTo>
                    <a:pt x="1478" y="441"/>
                  </a:lnTo>
                  <a:lnTo>
                    <a:pt x="1477" y="440"/>
                  </a:lnTo>
                  <a:lnTo>
                    <a:pt x="1477" y="440"/>
                  </a:lnTo>
                  <a:lnTo>
                    <a:pt x="1478" y="441"/>
                  </a:lnTo>
                  <a:lnTo>
                    <a:pt x="1478" y="441"/>
                  </a:lnTo>
                  <a:lnTo>
                    <a:pt x="1477" y="440"/>
                  </a:lnTo>
                  <a:lnTo>
                    <a:pt x="1477" y="440"/>
                  </a:lnTo>
                  <a:lnTo>
                    <a:pt x="1478" y="443"/>
                  </a:lnTo>
                  <a:lnTo>
                    <a:pt x="1478" y="443"/>
                  </a:lnTo>
                  <a:lnTo>
                    <a:pt x="1477" y="440"/>
                  </a:lnTo>
                  <a:lnTo>
                    <a:pt x="1477" y="440"/>
                  </a:lnTo>
                  <a:lnTo>
                    <a:pt x="1478" y="443"/>
                  </a:lnTo>
                  <a:lnTo>
                    <a:pt x="1477" y="441"/>
                  </a:lnTo>
                  <a:lnTo>
                    <a:pt x="1477" y="441"/>
                  </a:lnTo>
                  <a:lnTo>
                    <a:pt x="1477" y="440"/>
                  </a:lnTo>
                  <a:lnTo>
                    <a:pt x="1477" y="440"/>
                  </a:lnTo>
                  <a:lnTo>
                    <a:pt x="1477" y="441"/>
                  </a:lnTo>
                  <a:lnTo>
                    <a:pt x="1477" y="441"/>
                  </a:lnTo>
                  <a:lnTo>
                    <a:pt x="1477" y="441"/>
                  </a:lnTo>
                  <a:lnTo>
                    <a:pt x="1477" y="441"/>
                  </a:lnTo>
                  <a:lnTo>
                    <a:pt x="1475" y="441"/>
                  </a:lnTo>
                  <a:lnTo>
                    <a:pt x="1475" y="441"/>
                  </a:lnTo>
                  <a:lnTo>
                    <a:pt x="1477" y="441"/>
                  </a:lnTo>
                  <a:lnTo>
                    <a:pt x="1477" y="441"/>
                  </a:lnTo>
                  <a:lnTo>
                    <a:pt x="1477" y="443"/>
                  </a:lnTo>
                  <a:lnTo>
                    <a:pt x="1477" y="443"/>
                  </a:lnTo>
                  <a:lnTo>
                    <a:pt x="1475" y="441"/>
                  </a:lnTo>
                  <a:lnTo>
                    <a:pt x="1475" y="441"/>
                  </a:lnTo>
                  <a:lnTo>
                    <a:pt x="1477" y="441"/>
                  </a:lnTo>
                  <a:lnTo>
                    <a:pt x="1477" y="441"/>
                  </a:lnTo>
                  <a:lnTo>
                    <a:pt x="1477" y="443"/>
                  </a:lnTo>
                  <a:lnTo>
                    <a:pt x="1475" y="441"/>
                  </a:lnTo>
                  <a:lnTo>
                    <a:pt x="1475" y="441"/>
                  </a:lnTo>
                  <a:lnTo>
                    <a:pt x="1477" y="443"/>
                  </a:lnTo>
                  <a:lnTo>
                    <a:pt x="1477" y="443"/>
                  </a:lnTo>
                  <a:lnTo>
                    <a:pt x="1475" y="441"/>
                  </a:lnTo>
                  <a:lnTo>
                    <a:pt x="1475" y="441"/>
                  </a:lnTo>
                  <a:lnTo>
                    <a:pt x="1477" y="443"/>
                  </a:lnTo>
                  <a:lnTo>
                    <a:pt x="1477" y="443"/>
                  </a:lnTo>
                  <a:lnTo>
                    <a:pt x="1477" y="443"/>
                  </a:lnTo>
                  <a:lnTo>
                    <a:pt x="1475" y="441"/>
                  </a:lnTo>
                  <a:lnTo>
                    <a:pt x="1475" y="441"/>
                  </a:lnTo>
                  <a:lnTo>
                    <a:pt x="1477" y="443"/>
                  </a:lnTo>
                  <a:lnTo>
                    <a:pt x="1477" y="443"/>
                  </a:lnTo>
                  <a:lnTo>
                    <a:pt x="1475" y="443"/>
                  </a:lnTo>
                  <a:lnTo>
                    <a:pt x="1475" y="443"/>
                  </a:lnTo>
                  <a:lnTo>
                    <a:pt x="1477" y="443"/>
                  </a:lnTo>
                  <a:lnTo>
                    <a:pt x="1475" y="443"/>
                  </a:lnTo>
                  <a:lnTo>
                    <a:pt x="1475" y="444"/>
                  </a:lnTo>
                  <a:lnTo>
                    <a:pt x="1475" y="444"/>
                  </a:lnTo>
                  <a:lnTo>
                    <a:pt x="1475" y="444"/>
                  </a:lnTo>
                  <a:lnTo>
                    <a:pt x="1477" y="444"/>
                  </a:lnTo>
                  <a:lnTo>
                    <a:pt x="1477" y="444"/>
                  </a:lnTo>
                  <a:lnTo>
                    <a:pt x="1475" y="444"/>
                  </a:lnTo>
                  <a:lnTo>
                    <a:pt x="1477" y="444"/>
                  </a:lnTo>
                  <a:lnTo>
                    <a:pt x="1477" y="444"/>
                  </a:lnTo>
                  <a:lnTo>
                    <a:pt x="1475" y="444"/>
                  </a:lnTo>
                  <a:lnTo>
                    <a:pt x="1477" y="444"/>
                  </a:lnTo>
                  <a:lnTo>
                    <a:pt x="1477" y="444"/>
                  </a:lnTo>
                  <a:lnTo>
                    <a:pt x="1475" y="446"/>
                  </a:lnTo>
                  <a:lnTo>
                    <a:pt x="1477" y="444"/>
                  </a:lnTo>
                  <a:lnTo>
                    <a:pt x="1477" y="446"/>
                  </a:lnTo>
                  <a:lnTo>
                    <a:pt x="1475" y="446"/>
                  </a:lnTo>
                  <a:lnTo>
                    <a:pt x="1477" y="446"/>
                  </a:lnTo>
                  <a:lnTo>
                    <a:pt x="1477" y="448"/>
                  </a:lnTo>
                  <a:lnTo>
                    <a:pt x="1478" y="448"/>
                  </a:lnTo>
                  <a:lnTo>
                    <a:pt x="1478" y="448"/>
                  </a:lnTo>
                  <a:lnTo>
                    <a:pt x="1475" y="448"/>
                  </a:lnTo>
                  <a:lnTo>
                    <a:pt x="1475" y="567"/>
                  </a:lnTo>
                  <a:lnTo>
                    <a:pt x="1461" y="567"/>
                  </a:lnTo>
                  <a:lnTo>
                    <a:pt x="1461" y="462"/>
                  </a:lnTo>
                  <a:lnTo>
                    <a:pt x="1458" y="462"/>
                  </a:lnTo>
                  <a:lnTo>
                    <a:pt x="1458" y="462"/>
                  </a:lnTo>
                  <a:lnTo>
                    <a:pt x="1458" y="462"/>
                  </a:lnTo>
                  <a:lnTo>
                    <a:pt x="1459" y="462"/>
                  </a:lnTo>
                  <a:lnTo>
                    <a:pt x="1459" y="459"/>
                  </a:lnTo>
                  <a:lnTo>
                    <a:pt x="1459" y="460"/>
                  </a:lnTo>
                  <a:lnTo>
                    <a:pt x="1459" y="460"/>
                  </a:lnTo>
                  <a:lnTo>
                    <a:pt x="1459" y="459"/>
                  </a:lnTo>
                  <a:lnTo>
                    <a:pt x="1459" y="459"/>
                  </a:lnTo>
                  <a:lnTo>
                    <a:pt x="1459" y="459"/>
                  </a:lnTo>
                  <a:lnTo>
                    <a:pt x="1459" y="459"/>
                  </a:lnTo>
                  <a:lnTo>
                    <a:pt x="1459" y="459"/>
                  </a:lnTo>
                  <a:lnTo>
                    <a:pt x="1459" y="459"/>
                  </a:lnTo>
                  <a:lnTo>
                    <a:pt x="1459" y="459"/>
                  </a:lnTo>
                  <a:lnTo>
                    <a:pt x="1459" y="459"/>
                  </a:lnTo>
                  <a:lnTo>
                    <a:pt x="1459" y="459"/>
                  </a:lnTo>
                  <a:lnTo>
                    <a:pt x="1459" y="459"/>
                  </a:lnTo>
                  <a:lnTo>
                    <a:pt x="1459" y="459"/>
                  </a:lnTo>
                  <a:lnTo>
                    <a:pt x="1459" y="459"/>
                  </a:lnTo>
                  <a:lnTo>
                    <a:pt x="1459" y="459"/>
                  </a:lnTo>
                  <a:lnTo>
                    <a:pt x="1459" y="457"/>
                  </a:lnTo>
                  <a:lnTo>
                    <a:pt x="1459" y="457"/>
                  </a:lnTo>
                  <a:lnTo>
                    <a:pt x="1459" y="457"/>
                  </a:lnTo>
                  <a:lnTo>
                    <a:pt x="1459" y="457"/>
                  </a:lnTo>
                  <a:lnTo>
                    <a:pt x="1459" y="457"/>
                  </a:lnTo>
                  <a:lnTo>
                    <a:pt x="1458" y="457"/>
                  </a:lnTo>
                  <a:lnTo>
                    <a:pt x="1458" y="457"/>
                  </a:lnTo>
                  <a:lnTo>
                    <a:pt x="1459" y="457"/>
                  </a:lnTo>
                  <a:lnTo>
                    <a:pt x="1458" y="457"/>
                  </a:lnTo>
                  <a:lnTo>
                    <a:pt x="1458" y="457"/>
                  </a:lnTo>
                  <a:lnTo>
                    <a:pt x="1458" y="457"/>
                  </a:lnTo>
                  <a:lnTo>
                    <a:pt x="1459" y="455"/>
                  </a:lnTo>
                  <a:lnTo>
                    <a:pt x="1458" y="457"/>
                  </a:lnTo>
                  <a:lnTo>
                    <a:pt x="1459" y="455"/>
                  </a:lnTo>
                  <a:lnTo>
                    <a:pt x="1459" y="455"/>
                  </a:lnTo>
                  <a:lnTo>
                    <a:pt x="1459" y="455"/>
                  </a:lnTo>
                  <a:lnTo>
                    <a:pt x="1459" y="455"/>
                  </a:lnTo>
                  <a:lnTo>
                    <a:pt x="1458" y="457"/>
                  </a:lnTo>
                  <a:lnTo>
                    <a:pt x="1459" y="455"/>
                  </a:lnTo>
                  <a:lnTo>
                    <a:pt x="1459" y="455"/>
                  </a:lnTo>
                  <a:lnTo>
                    <a:pt x="1459" y="455"/>
                  </a:lnTo>
                  <a:lnTo>
                    <a:pt x="1459" y="455"/>
                  </a:lnTo>
                  <a:lnTo>
                    <a:pt x="1459" y="455"/>
                  </a:lnTo>
                  <a:lnTo>
                    <a:pt x="1459" y="455"/>
                  </a:lnTo>
                  <a:lnTo>
                    <a:pt x="1459" y="455"/>
                  </a:lnTo>
                  <a:lnTo>
                    <a:pt x="1459" y="455"/>
                  </a:lnTo>
                  <a:lnTo>
                    <a:pt x="1458" y="457"/>
                  </a:lnTo>
                  <a:lnTo>
                    <a:pt x="1458" y="455"/>
                  </a:lnTo>
                  <a:lnTo>
                    <a:pt x="1459" y="455"/>
                  </a:lnTo>
                  <a:lnTo>
                    <a:pt x="1458" y="455"/>
                  </a:lnTo>
                  <a:lnTo>
                    <a:pt x="1458" y="455"/>
                  </a:lnTo>
                  <a:lnTo>
                    <a:pt x="1456" y="457"/>
                  </a:lnTo>
                  <a:lnTo>
                    <a:pt x="1456" y="457"/>
                  </a:lnTo>
                  <a:lnTo>
                    <a:pt x="1459" y="454"/>
                  </a:lnTo>
                  <a:lnTo>
                    <a:pt x="1456" y="457"/>
                  </a:lnTo>
                  <a:lnTo>
                    <a:pt x="1456" y="457"/>
                  </a:lnTo>
                  <a:lnTo>
                    <a:pt x="1458" y="454"/>
                  </a:lnTo>
                  <a:lnTo>
                    <a:pt x="1456" y="457"/>
                  </a:lnTo>
                  <a:lnTo>
                    <a:pt x="1456" y="457"/>
                  </a:lnTo>
                  <a:lnTo>
                    <a:pt x="1458" y="454"/>
                  </a:lnTo>
                  <a:lnTo>
                    <a:pt x="1456" y="457"/>
                  </a:lnTo>
                  <a:lnTo>
                    <a:pt x="1456" y="455"/>
                  </a:lnTo>
                  <a:lnTo>
                    <a:pt x="1458" y="454"/>
                  </a:lnTo>
                  <a:lnTo>
                    <a:pt x="1456" y="455"/>
                  </a:lnTo>
                  <a:lnTo>
                    <a:pt x="1458" y="455"/>
                  </a:lnTo>
                  <a:lnTo>
                    <a:pt x="1456" y="455"/>
                  </a:lnTo>
                  <a:lnTo>
                    <a:pt x="1456" y="457"/>
                  </a:lnTo>
                  <a:lnTo>
                    <a:pt x="1456" y="457"/>
                  </a:lnTo>
                  <a:lnTo>
                    <a:pt x="1456" y="454"/>
                  </a:lnTo>
                  <a:lnTo>
                    <a:pt x="1456" y="457"/>
                  </a:lnTo>
                  <a:lnTo>
                    <a:pt x="1456" y="457"/>
                  </a:lnTo>
                  <a:lnTo>
                    <a:pt x="1456" y="454"/>
                  </a:lnTo>
                  <a:lnTo>
                    <a:pt x="1456" y="457"/>
                  </a:lnTo>
                  <a:lnTo>
                    <a:pt x="1456" y="457"/>
                  </a:lnTo>
                  <a:lnTo>
                    <a:pt x="1456" y="454"/>
                  </a:lnTo>
                  <a:lnTo>
                    <a:pt x="1456" y="457"/>
                  </a:lnTo>
                  <a:lnTo>
                    <a:pt x="1455" y="454"/>
                  </a:lnTo>
                  <a:lnTo>
                    <a:pt x="1448" y="457"/>
                  </a:lnTo>
                  <a:lnTo>
                    <a:pt x="1450" y="457"/>
                  </a:lnTo>
                  <a:lnTo>
                    <a:pt x="1445" y="457"/>
                  </a:lnTo>
                  <a:lnTo>
                    <a:pt x="1445" y="455"/>
                  </a:lnTo>
                  <a:lnTo>
                    <a:pt x="1445" y="457"/>
                  </a:lnTo>
                  <a:lnTo>
                    <a:pt x="1444" y="455"/>
                  </a:lnTo>
                  <a:lnTo>
                    <a:pt x="1445" y="455"/>
                  </a:lnTo>
                  <a:lnTo>
                    <a:pt x="1444" y="455"/>
                  </a:lnTo>
                  <a:lnTo>
                    <a:pt x="1445" y="455"/>
                  </a:lnTo>
                  <a:lnTo>
                    <a:pt x="1445" y="455"/>
                  </a:lnTo>
                  <a:lnTo>
                    <a:pt x="1445" y="455"/>
                  </a:lnTo>
                  <a:lnTo>
                    <a:pt x="1445" y="455"/>
                  </a:lnTo>
                  <a:lnTo>
                    <a:pt x="1445" y="455"/>
                  </a:lnTo>
                  <a:lnTo>
                    <a:pt x="1444" y="457"/>
                  </a:lnTo>
                  <a:lnTo>
                    <a:pt x="1444" y="457"/>
                  </a:lnTo>
                  <a:lnTo>
                    <a:pt x="1444" y="457"/>
                  </a:lnTo>
                  <a:lnTo>
                    <a:pt x="1444" y="455"/>
                  </a:lnTo>
                  <a:lnTo>
                    <a:pt x="1445" y="455"/>
                  </a:lnTo>
                  <a:lnTo>
                    <a:pt x="1444" y="455"/>
                  </a:lnTo>
                  <a:lnTo>
                    <a:pt x="1445" y="455"/>
                  </a:lnTo>
                  <a:lnTo>
                    <a:pt x="1445" y="455"/>
                  </a:lnTo>
                  <a:lnTo>
                    <a:pt x="1445" y="455"/>
                  </a:lnTo>
                  <a:lnTo>
                    <a:pt x="1445" y="455"/>
                  </a:lnTo>
                  <a:lnTo>
                    <a:pt x="1445" y="455"/>
                  </a:lnTo>
                  <a:lnTo>
                    <a:pt x="1444" y="455"/>
                  </a:lnTo>
                  <a:lnTo>
                    <a:pt x="1445" y="455"/>
                  </a:lnTo>
                  <a:lnTo>
                    <a:pt x="1445" y="454"/>
                  </a:lnTo>
                  <a:lnTo>
                    <a:pt x="1445" y="455"/>
                  </a:lnTo>
                  <a:lnTo>
                    <a:pt x="1445" y="455"/>
                  </a:lnTo>
                  <a:lnTo>
                    <a:pt x="1445" y="455"/>
                  </a:lnTo>
                  <a:lnTo>
                    <a:pt x="1444" y="457"/>
                  </a:lnTo>
                  <a:lnTo>
                    <a:pt x="1444" y="457"/>
                  </a:lnTo>
                  <a:lnTo>
                    <a:pt x="1445" y="454"/>
                  </a:lnTo>
                  <a:lnTo>
                    <a:pt x="1444" y="457"/>
                  </a:lnTo>
                  <a:lnTo>
                    <a:pt x="1444" y="457"/>
                  </a:lnTo>
                  <a:lnTo>
                    <a:pt x="1444" y="457"/>
                  </a:lnTo>
                  <a:lnTo>
                    <a:pt x="1444" y="454"/>
                  </a:lnTo>
                  <a:lnTo>
                    <a:pt x="1444" y="455"/>
                  </a:lnTo>
                  <a:lnTo>
                    <a:pt x="1444" y="455"/>
                  </a:lnTo>
                  <a:lnTo>
                    <a:pt x="1444" y="454"/>
                  </a:lnTo>
                  <a:lnTo>
                    <a:pt x="1444" y="455"/>
                  </a:lnTo>
                  <a:lnTo>
                    <a:pt x="1444" y="455"/>
                  </a:lnTo>
                  <a:lnTo>
                    <a:pt x="1444" y="454"/>
                  </a:lnTo>
                  <a:lnTo>
                    <a:pt x="1444" y="454"/>
                  </a:lnTo>
                  <a:lnTo>
                    <a:pt x="1444" y="454"/>
                  </a:lnTo>
                  <a:lnTo>
                    <a:pt x="1444" y="454"/>
                  </a:lnTo>
                  <a:lnTo>
                    <a:pt x="1442" y="457"/>
                  </a:lnTo>
                  <a:lnTo>
                    <a:pt x="1442" y="457"/>
                  </a:lnTo>
                  <a:lnTo>
                    <a:pt x="1444" y="454"/>
                  </a:lnTo>
                  <a:lnTo>
                    <a:pt x="1442" y="457"/>
                  </a:lnTo>
                  <a:lnTo>
                    <a:pt x="1442" y="457"/>
                  </a:lnTo>
                  <a:lnTo>
                    <a:pt x="1442" y="454"/>
                  </a:lnTo>
                  <a:lnTo>
                    <a:pt x="1442" y="457"/>
                  </a:lnTo>
                  <a:lnTo>
                    <a:pt x="1442" y="457"/>
                  </a:lnTo>
                  <a:lnTo>
                    <a:pt x="1442" y="454"/>
                  </a:lnTo>
                  <a:lnTo>
                    <a:pt x="1442" y="457"/>
                  </a:lnTo>
                  <a:lnTo>
                    <a:pt x="1442" y="457"/>
                  </a:lnTo>
                  <a:lnTo>
                    <a:pt x="1442" y="454"/>
                  </a:lnTo>
                  <a:lnTo>
                    <a:pt x="1436" y="455"/>
                  </a:lnTo>
                  <a:lnTo>
                    <a:pt x="1436" y="459"/>
                  </a:lnTo>
                  <a:lnTo>
                    <a:pt x="1436" y="459"/>
                  </a:lnTo>
                  <a:lnTo>
                    <a:pt x="1436" y="459"/>
                  </a:lnTo>
                  <a:lnTo>
                    <a:pt x="1436" y="459"/>
                  </a:lnTo>
                  <a:lnTo>
                    <a:pt x="1436" y="459"/>
                  </a:lnTo>
                  <a:lnTo>
                    <a:pt x="1436" y="459"/>
                  </a:lnTo>
                  <a:lnTo>
                    <a:pt x="1436" y="459"/>
                  </a:lnTo>
                  <a:lnTo>
                    <a:pt x="1436" y="459"/>
                  </a:lnTo>
                  <a:lnTo>
                    <a:pt x="1436" y="459"/>
                  </a:lnTo>
                  <a:lnTo>
                    <a:pt x="1434" y="459"/>
                  </a:lnTo>
                  <a:lnTo>
                    <a:pt x="1434" y="459"/>
                  </a:lnTo>
                  <a:lnTo>
                    <a:pt x="1434" y="459"/>
                  </a:lnTo>
                  <a:lnTo>
                    <a:pt x="1434" y="459"/>
                  </a:lnTo>
                  <a:lnTo>
                    <a:pt x="1434" y="459"/>
                  </a:lnTo>
                  <a:lnTo>
                    <a:pt x="1434" y="459"/>
                  </a:lnTo>
                  <a:lnTo>
                    <a:pt x="1434" y="459"/>
                  </a:lnTo>
                  <a:lnTo>
                    <a:pt x="1433" y="459"/>
                  </a:lnTo>
                  <a:lnTo>
                    <a:pt x="1433" y="459"/>
                  </a:lnTo>
                  <a:lnTo>
                    <a:pt x="1433" y="462"/>
                  </a:lnTo>
                  <a:lnTo>
                    <a:pt x="1434" y="462"/>
                  </a:lnTo>
                  <a:lnTo>
                    <a:pt x="1434" y="462"/>
                  </a:lnTo>
                  <a:lnTo>
                    <a:pt x="1431" y="462"/>
                  </a:lnTo>
                  <a:lnTo>
                    <a:pt x="1431" y="471"/>
                  </a:lnTo>
                  <a:lnTo>
                    <a:pt x="1431" y="471"/>
                  </a:lnTo>
                  <a:lnTo>
                    <a:pt x="1431" y="471"/>
                  </a:lnTo>
                  <a:lnTo>
                    <a:pt x="1431" y="468"/>
                  </a:lnTo>
                  <a:lnTo>
                    <a:pt x="1431" y="471"/>
                  </a:lnTo>
                  <a:lnTo>
                    <a:pt x="1431" y="471"/>
                  </a:lnTo>
                  <a:lnTo>
                    <a:pt x="1429" y="468"/>
                  </a:lnTo>
                  <a:lnTo>
                    <a:pt x="1431" y="471"/>
                  </a:lnTo>
                  <a:lnTo>
                    <a:pt x="1429" y="468"/>
                  </a:lnTo>
                  <a:lnTo>
                    <a:pt x="1429" y="468"/>
                  </a:lnTo>
                  <a:lnTo>
                    <a:pt x="1429" y="468"/>
                  </a:lnTo>
                  <a:lnTo>
                    <a:pt x="1423" y="470"/>
                  </a:lnTo>
                  <a:lnTo>
                    <a:pt x="1423" y="470"/>
                  </a:lnTo>
                  <a:lnTo>
                    <a:pt x="1418" y="470"/>
                  </a:lnTo>
                  <a:lnTo>
                    <a:pt x="1420" y="470"/>
                  </a:lnTo>
                  <a:lnTo>
                    <a:pt x="1418" y="470"/>
                  </a:lnTo>
                  <a:lnTo>
                    <a:pt x="1418" y="470"/>
                  </a:lnTo>
                  <a:lnTo>
                    <a:pt x="1418" y="470"/>
                  </a:lnTo>
                  <a:lnTo>
                    <a:pt x="1420" y="470"/>
                  </a:lnTo>
                  <a:lnTo>
                    <a:pt x="1418" y="470"/>
                  </a:lnTo>
                  <a:lnTo>
                    <a:pt x="1420" y="470"/>
                  </a:lnTo>
                  <a:lnTo>
                    <a:pt x="1418" y="470"/>
                  </a:lnTo>
                  <a:lnTo>
                    <a:pt x="1418" y="470"/>
                  </a:lnTo>
                  <a:lnTo>
                    <a:pt x="1418" y="470"/>
                  </a:lnTo>
                  <a:lnTo>
                    <a:pt x="1418" y="470"/>
                  </a:lnTo>
                  <a:lnTo>
                    <a:pt x="1418" y="470"/>
                  </a:lnTo>
                  <a:lnTo>
                    <a:pt x="1418" y="470"/>
                  </a:lnTo>
                  <a:lnTo>
                    <a:pt x="1418" y="470"/>
                  </a:lnTo>
                  <a:lnTo>
                    <a:pt x="1420" y="470"/>
                  </a:lnTo>
                  <a:lnTo>
                    <a:pt x="1418" y="470"/>
                  </a:lnTo>
                  <a:lnTo>
                    <a:pt x="1420" y="470"/>
                  </a:lnTo>
                  <a:lnTo>
                    <a:pt x="1418" y="470"/>
                  </a:lnTo>
                  <a:lnTo>
                    <a:pt x="1418" y="470"/>
                  </a:lnTo>
                  <a:lnTo>
                    <a:pt x="1418" y="470"/>
                  </a:lnTo>
                  <a:lnTo>
                    <a:pt x="1420" y="468"/>
                  </a:lnTo>
                  <a:lnTo>
                    <a:pt x="1418" y="470"/>
                  </a:lnTo>
                  <a:lnTo>
                    <a:pt x="1418" y="470"/>
                  </a:lnTo>
                  <a:lnTo>
                    <a:pt x="1418" y="468"/>
                  </a:lnTo>
                  <a:lnTo>
                    <a:pt x="1418" y="470"/>
                  </a:lnTo>
                  <a:lnTo>
                    <a:pt x="1418" y="468"/>
                  </a:lnTo>
                  <a:lnTo>
                    <a:pt x="1418" y="470"/>
                  </a:lnTo>
                  <a:lnTo>
                    <a:pt x="1417" y="470"/>
                  </a:lnTo>
                  <a:lnTo>
                    <a:pt x="1417" y="470"/>
                  </a:lnTo>
                  <a:lnTo>
                    <a:pt x="1418" y="468"/>
                  </a:lnTo>
                  <a:lnTo>
                    <a:pt x="1417" y="470"/>
                  </a:lnTo>
                  <a:lnTo>
                    <a:pt x="1417" y="470"/>
                  </a:lnTo>
                  <a:lnTo>
                    <a:pt x="1418" y="468"/>
                  </a:lnTo>
                  <a:lnTo>
                    <a:pt x="1417" y="470"/>
                  </a:lnTo>
                  <a:lnTo>
                    <a:pt x="1417" y="470"/>
                  </a:lnTo>
                  <a:lnTo>
                    <a:pt x="1418" y="468"/>
                  </a:lnTo>
                  <a:lnTo>
                    <a:pt x="1417" y="470"/>
                  </a:lnTo>
                  <a:lnTo>
                    <a:pt x="1417" y="470"/>
                  </a:lnTo>
                  <a:lnTo>
                    <a:pt x="1417" y="468"/>
                  </a:lnTo>
                  <a:lnTo>
                    <a:pt x="1417" y="470"/>
                  </a:lnTo>
                  <a:lnTo>
                    <a:pt x="1417" y="468"/>
                  </a:lnTo>
                  <a:lnTo>
                    <a:pt x="1417" y="470"/>
                  </a:lnTo>
                  <a:lnTo>
                    <a:pt x="1417" y="470"/>
                  </a:lnTo>
                  <a:lnTo>
                    <a:pt x="1417" y="470"/>
                  </a:lnTo>
                  <a:lnTo>
                    <a:pt x="1417" y="468"/>
                  </a:lnTo>
                  <a:lnTo>
                    <a:pt x="1417" y="470"/>
                  </a:lnTo>
                  <a:lnTo>
                    <a:pt x="1417" y="470"/>
                  </a:lnTo>
                  <a:lnTo>
                    <a:pt x="1417" y="468"/>
                  </a:lnTo>
                  <a:lnTo>
                    <a:pt x="1417" y="470"/>
                  </a:lnTo>
                  <a:lnTo>
                    <a:pt x="1417" y="470"/>
                  </a:lnTo>
                  <a:lnTo>
                    <a:pt x="1415" y="468"/>
                  </a:lnTo>
                  <a:lnTo>
                    <a:pt x="1417" y="470"/>
                  </a:lnTo>
                  <a:lnTo>
                    <a:pt x="1417" y="470"/>
                  </a:lnTo>
                  <a:lnTo>
                    <a:pt x="1415" y="468"/>
                  </a:lnTo>
                  <a:lnTo>
                    <a:pt x="1411" y="470"/>
                  </a:lnTo>
                  <a:lnTo>
                    <a:pt x="1411" y="471"/>
                  </a:lnTo>
                  <a:lnTo>
                    <a:pt x="1411" y="471"/>
                  </a:lnTo>
                  <a:lnTo>
                    <a:pt x="1411" y="471"/>
                  </a:lnTo>
                  <a:lnTo>
                    <a:pt x="1411" y="471"/>
                  </a:lnTo>
                  <a:lnTo>
                    <a:pt x="1411" y="471"/>
                  </a:lnTo>
                  <a:lnTo>
                    <a:pt x="1411" y="471"/>
                  </a:lnTo>
                  <a:lnTo>
                    <a:pt x="1407" y="473"/>
                  </a:lnTo>
                  <a:lnTo>
                    <a:pt x="1407" y="473"/>
                  </a:lnTo>
                  <a:lnTo>
                    <a:pt x="1407" y="473"/>
                  </a:lnTo>
                  <a:lnTo>
                    <a:pt x="1407" y="473"/>
                  </a:lnTo>
                  <a:lnTo>
                    <a:pt x="1407" y="473"/>
                  </a:lnTo>
                  <a:lnTo>
                    <a:pt x="1407" y="473"/>
                  </a:lnTo>
                  <a:lnTo>
                    <a:pt x="1407" y="473"/>
                  </a:lnTo>
                  <a:lnTo>
                    <a:pt x="1407" y="474"/>
                  </a:lnTo>
                  <a:lnTo>
                    <a:pt x="1409" y="474"/>
                  </a:lnTo>
                  <a:lnTo>
                    <a:pt x="1409" y="476"/>
                  </a:lnTo>
                  <a:lnTo>
                    <a:pt x="1406" y="476"/>
                  </a:lnTo>
                  <a:lnTo>
                    <a:pt x="1406" y="476"/>
                  </a:lnTo>
                  <a:lnTo>
                    <a:pt x="1404" y="477"/>
                  </a:lnTo>
                  <a:lnTo>
                    <a:pt x="1406" y="476"/>
                  </a:lnTo>
                  <a:lnTo>
                    <a:pt x="1404" y="477"/>
                  </a:lnTo>
                  <a:lnTo>
                    <a:pt x="1404" y="477"/>
                  </a:lnTo>
                  <a:lnTo>
                    <a:pt x="1404" y="476"/>
                  </a:lnTo>
                  <a:lnTo>
                    <a:pt x="1404" y="477"/>
                  </a:lnTo>
                  <a:lnTo>
                    <a:pt x="1404" y="476"/>
                  </a:lnTo>
                  <a:lnTo>
                    <a:pt x="1404" y="477"/>
                  </a:lnTo>
                  <a:lnTo>
                    <a:pt x="1404" y="476"/>
                  </a:lnTo>
                  <a:lnTo>
                    <a:pt x="1404" y="477"/>
                  </a:lnTo>
                  <a:lnTo>
                    <a:pt x="1404" y="477"/>
                  </a:lnTo>
                  <a:lnTo>
                    <a:pt x="1403" y="477"/>
                  </a:lnTo>
                  <a:lnTo>
                    <a:pt x="1404" y="474"/>
                  </a:lnTo>
                  <a:lnTo>
                    <a:pt x="1403" y="477"/>
                  </a:lnTo>
                  <a:lnTo>
                    <a:pt x="1403" y="477"/>
                  </a:lnTo>
                  <a:lnTo>
                    <a:pt x="1404" y="474"/>
                  </a:lnTo>
                  <a:lnTo>
                    <a:pt x="1403" y="477"/>
                  </a:lnTo>
                  <a:lnTo>
                    <a:pt x="1403" y="477"/>
                  </a:lnTo>
                  <a:lnTo>
                    <a:pt x="1403" y="474"/>
                  </a:lnTo>
                  <a:lnTo>
                    <a:pt x="1403" y="477"/>
                  </a:lnTo>
                  <a:lnTo>
                    <a:pt x="1403" y="477"/>
                  </a:lnTo>
                  <a:lnTo>
                    <a:pt x="1403" y="474"/>
                  </a:lnTo>
                  <a:lnTo>
                    <a:pt x="1403" y="477"/>
                  </a:lnTo>
                  <a:lnTo>
                    <a:pt x="1403" y="476"/>
                  </a:lnTo>
                  <a:lnTo>
                    <a:pt x="1403" y="476"/>
                  </a:lnTo>
                  <a:lnTo>
                    <a:pt x="1403" y="476"/>
                  </a:lnTo>
                  <a:lnTo>
                    <a:pt x="1403" y="476"/>
                  </a:lnTo>
                  <a:lnTo>
                    <a:pt x="1396" y="477"/>
                  </a:lnTo>
                  <a:lnTo>
                    <a:pt x="1396" y="477"/>
                  </a:lnTo>
                  <a:lnTo>
                    <a:pt x="1392" y="477"/>
                  </a:lnTo>
                  <a:lnTo>
                    <a:pt x="1393" y="477"/>
                  </a:lnTo>
                  <a:lnTo>
                    <a:pt x="1392" y="477"/>
                  </a:lnTo>
                  <a:lnTo>
                    <a:pt x="1392" y="477"/>
                  </a:lnTo>
                  <a:lnTo>
                    <a:pt x="1393" y="476"/>
                  </a:lnTo>
                  <a:lnTo>
                    <a:pt x="1392" y="477"/>
                  </a:lnTo>
                  <a:lnTo>
                    <a:pt x="1392" y="477"/>
                  </a:lnTo>
                  <a:lnTo>
                    <a:pt x="1392" y="476"/>
                  </a:lnTo>
                  <a:lnTo>
                    <a:pt x="1392" y="477"/>
                  </a:lnTo>
                  <a:lnTo>
                    <a:pt x="1392" y="477"/>
                  </a:lnTo>
                  <a:lnTo>
                    <a:pt x="1392" y="476"/>
                  </a:lnTo>
                  <a:lnTo>
                    <a:pt x="1392" y="476"/>
                  </a:lnTo>
                  <a:lnTo>
                    <a:pt x="1392" y="476"/>
                  </a:lnTo>
                  <a:lnTo>
                    <a:pt x="1392" y="476"/>
                  </a:lnTo>
                  <a:lnTo>
                    <a:pt x="1392" y="477"/>
                  </a:lnTo>
                  <a:lnTo>
                    <a:pt x="1392" y="477"/>
                  </a:lnTo>
                  <a:lnTo>
                    <a:pt x="1392" y="477"/>
                  </a:lnTo>
                  <a:lnTo>
                    <a:pt x="1392" y="477"/>
                  </a:lnTo>
                  <a:lnTo>
                    <a:pt x="1392" y="476"/>
                  </a:lnTo>
                  <a:lnTo>
                    <a:pt x="1392" y="476"/>
                  </a:lnTo>
                  <a:lnTo>
                    <a:pt x="1392" y="477"/>
                  </a:lnTo>
                  <a:lnTo>
                    <a:pt x="1392" y="477"/>
                  </a:lnTo>
                  <a:lnTo>
                    <a:pt x="1390" y="477"/>
                  </a:lnTo>
                  <a:lnTo>
                    <a:pt x="1392" y="476"/>
                  </a:lnTo>
                  <a:lnTo>
                    <a:pt x="1390" y="477"/>
                  </a:lnTo>
                  <a:lnTo>
                    <a:pt x="1390" y="477"/>
                  </a:lnTo>
                  <a:lnTo>
                    <a:pt x="1390" y="477"/>
                  </a:lnTo>
                  <a:lnTo>
                    <a:pt x="1392" y="476"/>
                  </a:lnTo>
                  <a:lnTo>
                    <a:pt x="1392" y="477"/>
                  </a:lnTo>
                  <a:lnTo>
                    <a:pt x="1392" y="476"/>
                  </a:lnTo>
                  <a:lnTo>
                    <a:pt x="1392" y="477"/>
                  </a:lnTo>
                  <a:lnTo>
                    <a:pt x="1390" y="477"/>
                  </a:lnTo>
                  <a:lnTo>
                    <a:pt x="1390" y="477"/>
                  </a:lnTo>
                  <a:lnTo>
                    <a:pt x="1392" y="476"/>
                  </a:lnTo>
                  <a:lnTo>
                    <a:pt x="1390" y="477"/>
                  </a:lnTo>
                  <a:lnTo>
                    <a:pt x="1390" y="477"/>
                  </a:lnTo>
                  <a:lnTo>
                    <a:pt x="1392" y="476"/>
                  </a:lnTo>
                  <a:lnTo>
                    <a:pt x="1390" y="477"/>
                  </a:lnTo>
                  <a:lnTo>
                    <a:pt x="1390" y="477"/>
                  </a:lnTo>
                  <a:lnTo>
                    <a:pt x="1392" y="474"/>
                  </a:lnTo>
                  <a:lnTo>
                    <a:pt x="1390" y="477"/>
                  </a:lnTo>
                  <a:lnTo>
                    <a:pt x="1390" y="476"/>
                  </a:lnTo>
                  <a:lnTo>
                    <a:pt x="1390" y="477"/>
                  </a:lnTo>
                  <a:lnTo>
                    <a:pt x="1390" y="477"/>
                  </a:lnTo>
                  <a:lnTo>
                    <a:pt x="1390" y="477"/>
                  </a:lnTo>
                  <a:lnTo>
                    <a:pt x="1390" y="474"/>
                  </a:lnTo>
                  <a:lnTo>
                    <a:pt x="1390" y="477"/>
                  </a:lnTo>
                  <a:lnTo>
                    <a:pt x="1390" y="477"/>
                  </a:lnTo>
                  <a:lnTo>
                    <a:pt x="1390" y="474"/>
                  </a:lnTo>
                  <a:lnTo>
                    <a:pt x="1390" y="477"/>
                  </a:lnTo>
                  <a:lnTo>
                    <a:pt x="1390" y="477"/>
                  </a:lnTo>
                  <a:lnTo>
                    <a:pt x="1389" y="474"/>
                  </a:lnTo>
                  <a:lnTo>
                    <a:pt x="1390" y="477"/>
                  </a:lnTo>
                  <a:lnTo>
                    <a:pt x="1389" y="477"/>
                  </a:lnTo>
                  <a:lnTo>
                    <a:pt x="1389" y="474"/>
                  </a:lnTo>
                  <a:lnTo>
                    <a:pt x="1389" y="477"/>
                  </a:lnTo>
                  <a:lnTo>
                    <a:pt x="1389" y="477"/>
                  </a:lnTo>
                  <a:lnTo>
                    <a:pt x="1389" y="476"/>
                  </a:lnTo>
                  <a:lnTo>
                    <a:pt x="1389" y="477"/>
                  </a:lnTo>
                  <a:lnTo>
                    <a:pt x="1389" y="477"/>
                  </a:lnTo>
                  <a:lnTo>
                    <a:pt x="1389" y="474"/>
                  </a:lnTo>
                  <a:lnTo>
                    <a:pt x="1384" y="476"/>
                  </a:lnTo>
                  <a:lnTo>
                    <a:pt x="1384" y="479"/>
                  </a:lnTo>
                  <a:lnTo>
                    <a:pt x="1384" y="479"/>
                  </a:lnTo>
                  <a:lnTo>
                    <a:pt x="1384" y="479"/>
                  </a:lnTo>
                  <a:lnTo>
                    <a:pt x="1384" y="479"/>
                  </a:lnTo>
                  <a:lnTo>
                    <a:pt x="1384" y="479"/>
                  </a:lnTo>
                  <a:lnTo>
                    <a:pt x="1384" y="479"/>
                  </a:lnTo>
                  <a:lnTo>
                    <a:pt x="1384" y="479"/>
                  </a:lnTo>
                  <a:lnTo>
                    <a:pt x="1384" y="479"/>
                  </a:lnTo>
                  <a:lnTo>
                    <a:pt x="1384" y="479"/>
                  </a:lnTo>
                  <a:lnTo>
                    <a:pt x="1381" y="479"/>
                  </a:lnTo>
                  <a:lnTo>
                    <a:pt x="1381" y="479"/>
                  </a:lnTo>
                  <a:lnTo>
                    <a:pt x="1381" y="479"/>
                  </a:lnTo>
                  <a:lnTo>
                    <a:pt x="1381" y="479"/>
                  </a:lnTo>
                  <a:lnTo>
                    <a:pt x="1381" y="482"/>
                  </a:lnTo>
                  <a:lnTo>
                    <a:pt x="1382" y="482"/>
                  </a:lnTo>
                  <a:lnTo>
                    <a:pt x="1382" y="482"/>
                  </a:lnTo>
                  <a:lnTo>
                    <a:pt x="1379" y="482"/>
                  </a:lnTo>
                  <a:lnTo>
                    <a:pt x="1379" y="567"/>
                  </a:lnTo>
                  <a:lnTo>
                    <a:pt x="1379" y="567"/>
                  </a:lnTo>
                  <a:lnTo>
                    <a:pt x="1379" y="567"/>
                  </a:lnTo>
                  <a:lnTo>
                    <a:pt x="1379" y="567"/>
                  </a:lnTo>
                  <a:lnTo>
                    <a:pt x="1379" y="569"/>
                  </a:lnTo>
                  <a:lnTo>
                    <a:pt x="1376" y="569"/>
                  </a:lnTo>
                  <a:lnTo>
                    <a:pt x="1376" y="577"/>
                  </a:lnTo>
                  <a:lnTo>
                    <a:pt x="1367" y="577"/>
                  </a:lnTo>
                  <a:lnTo>
                    <a:pt x="1367" y="511"/>
                  </a:lnTo>
                  <a:lnTo>
                    <a:pt x="1363" y="511"/>
                  </a:lnTo>
                  <a:lnTo>
                    <a:pt x="1367" y="511"/>
                  </a:lnTo>
                  <a:lnTo>
                    <a:pt x="1367" y="509"/>
                  </a:lnTo>
                  <a:lnTo>
                    <a:pt x="1363" y="509"/>
                  </a:lnTo>
                  <a:lnTo>
                    <a:pt x="1363" y="506"/>
                  </a:lnTo>
                  <a:lnTo>
                    <a:pt x="1357" y="506"/>
                  </a:lnTo>
                  <a:lnTo>
                    <a:pt x="1357" y="509"/>
                  </a:lnTo>
                  <a:lnTo>
                    <a:pt x="1357" y="509"/>
                  </a:lnTo>
                  <a:lnTo>
                    <a:pt x="1357" y="506"/>
                  </a:lnTo>
                  <a:lnTo>
                    <a:pt x="1348" y="506"/>
                  </a:lnTo>
                  <a:lnTo>
                    <a:pt x="1348" y="509"/>
                  </a:lnTo>
                  <a:lnTo>
                    <a:pt x="1348" y="506"/>
                  </a:lnTo>
                  <a:lnTo>
                    <a:pt x="1346" y="506"/>
                  </a:lnTo>
                  <a:lnTo>
                    <a:pt x="1340" y="506"/>
                  </a:lnTo>
                  <a:lnTo>
                    <a:pt x="1340" y="509"/>
                  </a:lnTo>
                  <a:lnTo>
                    <a:pt x="1340" y="509"/>
                  </a:lnTo>
                  <a:lnTo>
                    <a:pt x="1338" y="506"/>
                  </a:lnTo>
                  <a:lnTo>
                    <a:pt x="1337" y="506"/>
                  </a:lnTo>
                  <a:lnTo>
                    <a:pt x="1337" y="506"/>
                  </a:lnTo>
                  <a:lnTo>
                    <a:pt x="1330" y="506"/>
                  </a:lnTo>
                  <a:lnTo>
                    <a:pt x="1330" y="509"/>
                  </a:lnTo>
                  <a:lnTo>
                    <a:pt x="1330" y="509"/>
                  </a:lnTo>
                  <a:lnTo>
                    <a:pt x="1330" y="506"/>
                  </a:lnTo>
                  <a:lnTo>
                    <a:pt x="1322" y="506"/>
                  </a:lnTo>
                  <a:lnTo>
                    <a:pt x="1322" y="509"/>
                  </a:lnTo>
                  <a:lnTo>
                    <a:pt x="1321" y="506"/>
                  </a:lnTo>
                  <a:lnTo>
                    <a:pt x="1321" y="506"/>
                  </a:lnTo>
                  <a:lnTo>
                    <a:pt x="1313" y="506"/>
                  </a:lnTo>
                  <a:lnTo>
                    <a:pt x="1311" y="509"/>
                  </a:lnTo>
                  <a:lnTo>
                    <a:pt x="1311" y="509"/>
                  </a:lnTo>
                  <a:lnTo>
                    <a:pt x="1311" y="507"/>
                  </a:lnTo>
                  <a:lnTo>
                    <a:pt x="1311" y="506"/>
                  </a:lnTo>
                  <a:lnTo>
                    <a:pt x="1307" y="506"/>
                  </a:lnTo>
                  <a:lnTo>
                    <a:pt x="1307" y="509"/>
                  </a:lnTo>
                  <a:lnTo>
                    <a:pt x="1307" y="507"/>
                  </a:lnTo>
                  <a:lnTo>
                    <a:pt x="1307" y="504"/>
                  </a:lnTo>
                  <a:lnTo>
                    <a:pt x="1297" y="504"/>
                  </a:lnTo>
                  <a:lnTo>
                    <a:pt x="1297" y="507"/>
                  </a:lnTo>
                  <a:lnTo>
                    <a:pt x="1297" y="504"/>
                  </a:lnTo>
                  <a:lnTo>
                    <a:pt x="1296" y="504"/>
                  </a:lnTo>
                  <a:lnTo>
                    <a:pt x="1288" y="504"/>
                  </a:lnTo>
                  <a:lnTo>
                    <a:pt x="1288" y="507"/>
                  </a:lnTo>
                  <a:lnTo>
                    <a:pt x="1286" y="504"/>
                  </a:lnTo>
                  <a:lnTo>
                    <a:pt x="1283" y="504"/>
                  </a:lnTo>
                  <a:lnTo>
                    <a:pt x="1283" y="504"/>
                  </a:lnTo>
                  <a:lnTo>
                    <a:pt x="1281" y="504"/>
                  </a:lnTo>
                  <a:lnTo>
                    <a:pt x="1281" y="507"/>
                  </a:lnTo>
                  <a:lnTo>
                    <a:pt x="1281" y="504"/>
                  </a:lnTo>
                  <a:lnTo>
                    <a:pt x="1280" y="504"/>
                  </a:lnTo>
                  <a:lnTo>
                    <a:pt x="1280" y="443"/>
                  </a:lnTo>
                  <a:lnTo>
                    <a:pt x="1277" y="443"/>
                  </a:lnTo>
                  <a:lnTo>
                    <a:pt x="1277" y="440"/>
                  </a:lnTo>
                  <a:lnTo>
                    <a:pt x="1264" y="438"/>
                  </a:lnTo>
                  <a:lnTo>
                    <a:pt x="1264" y="441"/>
                  </a:lnTo>
                  <a:lnTo>
                    <a:pt x="1264" y="441"/>
                  </a:lnTo>
                  <a:lnTo>
                    <a:pt x="1264" y="438"/>
                  </a:lnTo>
                  <a:lnTo>
                    <a:pt x="1207" y="437"/>
                  </a:lnTo>
                  <a:lnTo>
                    <a:pt x="1207" y="440"/>
                  </a:lnTo>
                  <a:lnTo>
                    <a:pt x="1207" y="440"/>
                  </a:lnTo>
                  <a:lnTo>
                    <a:pt x="1207" y="438"/>
                  </a:lnTo>
                  <a:lnTo>
                    <a:pt x="1193" y="438"/>
                  </a:lnTo>
                  <a:lnTo>
                    <a:pt x="1193" y="441"/>
                  </a:lnTo>
                  <a:lnTo>
                    <a:pt x="1190" y="441"/>
                  </a:lnTo>
                  <a:lnTo>
                    <a:pt x="1190" y="426"/>
                  </a:lnTo>
                  <a:lnTo>
                    <a:pt x="1187" y="426"/>
                  </a:lnTo>
                  <a:lnTo>
                    <a:pt x="1187" y="422"/>
                  </a:lnTo>
                  <a:lnTo>
                    <a:pt x="1174" y="422"/>
                  </a:lnTo>
                  <a:lnTo>
                    <a:pt x="1174" y="418"/>
                  </a:lnTo>
                  <a:lnTo>
                    <a:pt x="1174" y="418"/>
                  </a:lnTo>
                  <a:lnTo>
                    <a:pt x="1174" y="416"/>
                  </a:lnTo>
                  <a:lnTo>
                    <a:pt x="1171" y="416"/>
                  </a:lnTo>
                  <a:lnTo>
                    <a:pt x="1171" y="413"/>
                  </a:lnTo>
                  <a:lnTo>
                    <a:pt x="1143" y="416"/>
                  </a:lnTo>
                  <a:lnTo>
                    <a:pt x="1145" y="419"/>
                  </a:lnTo>
                  <a:lnTo>
                    <a:pt x="1143" y="416"/>
                  </a:lnTo>
                  <a:lnTo>
                    <a:pt x="1140" y="418"/>
                  </a:lnTo>
                  <a:lnTo>
                    <a:pt x="1138" y="418"/>
                  </a:lnTo>
                  <a:lnTo>
                    <a:pt x="1138" y="372"/>
                  </a:lnTo>
                  <a:lnTo>
                    <a:pt x="1135" y="372"/>
                  </a:lnTo>
                  <a:lnTo>
                    <a:pt x="1135" y="372"/>
                  </a:lnTo>
                  <a:lnTo>
                    <a:pt x="1138" y="372"/>
                  </a:lnTo>
                  <a:lnTo>
                    <a:pt x="1137" y="296"/>
                  </a:lnTo>
                  <a:lnTo>
                    <a:pt x="1137" y="296"/>
                  </a:lnTo>
                  <a:lnTo>
                    <a:pt x="1137" y="289"/>
                  </a:lnTo>
                  <a:lnTo>
                    <a:pt x="1134" y="289"/>
                  </a:lnTo>
                  <a:lnTo>
                    <a:pt x="1137" y="287"/>
                  </a:lnTo>
                  <a:lnTo>
                    <a:pt x="1134" y="281"/>
                  </a:lnTo>
                  <a:lnTo>
                    <a:pt x="1130" y="282"/>
                  </a:lnTo>
                  <a:lnTo>
                    <a:pt x="1130" y="282"/>
                  </a:lnTo>
                  <a:lnTo>
                    <a:pt x="1130" y="279"/>
                  </a:lnTo>
                  <a:lnTo>
                    <a:pt x="1127" y="279"/>
                  </a:lnTo>
                  <a:lnTo>
                    <a:pt x="1127" y="281"/>
                  </a:lnTo>
                  <a:lnTo>
                    <a:pt x="1127" y="281"/>
                  </a:lnTo>
                  <a:lnTo>
                    <a:pt x="1124" y="282"/>
                  </a:lnTo>
                  <a:lnTo>
                    <a:pt x="1124" y="279"/>
                  </a:lnTo>
                  <a:lnTo>
                    <a:pt x="1100" y="279"/>
                  </a:lnTo>
                  <a:lnTo>
                    <a:pt x="1100" y="282"/>
                  </a:lnTo>
                  <a:lnTo>
                    <a:pt x="1100" y="282"/>
                  </a:lnTo>
                  <a:lnTo>
                    <a:pt x="1100" y="279"/>
                  </a:lnTo>
                  <a:lnTo>
                    <a:pt x="1097" y="279"/>
                  </a:lnTo>
                  <a:lnTo>
                    <a:pt x="1097" y="282"/>
                  </a:lnTo>
                  <a:lnTo>
                    <a:pt x="1094" y="282"/>
                  </a:lnTo>
                  <a:lnTo>
                    <a:pt x="1094" y="292"/>
                  </a:lnTo>
                  <a:lnTo>
                    <a:pt x="1093" y="367"/>
                  </a:lnTo>
                  <a:lnTo>
                    <a:pt x="1096" y="367"/>
                  </a:lnTo>
                  <a:lnTo>
                    <a:pt x="1093" y="367"/>
                  </a:lnTo>
                  <a:lnTo>
                    <a:pt x="1093" y="501"/>
                  </a:lnTo>
                  <a:lnTo>
                    <a:pt x="1093" y="509"/>
                  </a:lnTo>
                  <a:lnTo>
                    <a:pt x="1063" y="509"/>
                  </a:lnTo>
                  <a:lnTo>
                    <a:pt x="1063" y="426"/>
                  </a:lnTo>
                  <a:lnTo>
                    <a:pt x="1060" y="426"/>
                  </a:lnTo>
                  <a:lnTo>
                    <a:pt x="1060" y="422"/>
                  </a:lnTo>
                  <a:lnTo>
                    <a:pt x="1056" y="422"/>
                  </a:lnTo>
                  <a:lnTo>
                    <a:pt x="1055" y="424"/>
                  </a:lnTo>
                  <a:lnTo>
                    <a:pt x="1055" y="424"/>
                  </a:lnTo>
                  <a:lnTo>
                    <a:pt x="1055" y="422"/>
                  </a:lnTo>
                  <a:lnTo>
                    <a:pt x="1055" y="421"/>
                  </a:lnTo>
                  <a:lnTo>
                    <a:pt x="1045" y="419"/>
                  </a:lnTo>
                  <a:lnTo>
                    <a:pt x="1045" y="421"/>
                  </a:lnTo>
                  <a:lnTo>
                    <a:pt x="1045" y="421"/>
                  </a:lnTo>
                  <a:lnTo>
                    <a:pt x="1045" y="422"/>
                  </a:lnTo>
                  <a:lnTo>
                    <a:pt x="1045" y="422"/>
                  </a:lnTo>
                  <a:lnTo>
                    <a:pt x="1045" y="419"/>
                  </a:lnTo>
                  <a:lnTo>
                    <a:pt x="1039" y="419"/>
                  </a:lnTo>
                  <a:lnTo>
                    <a:pt x="1039" y="421"/>
                  </a:lnTo>
                  <a:lnTo>
                    <a:pt x="1039" y="421"/>
                  </a:lnTo>
                  <a:lnTo>
                    <a:pt x="1039" y="419"/>
                  </a:lnTo>
                  <a:lnTo>
                    <a:pt x="1034" y="419"/>
                  </a:lnTo>
                  <a:lnTo>
                    <a:pt x="1034" y="421"/>
                  </a:lnTo>
                  <a:lnTo>
                    <a:pt x="1034" y="422"/>
                  </a:lnTo>
                  <a:lnTo>
                    <a:pt x="1034" y="421"/>
                  </a:lnTo>
                  <a:lnTo>
                    <a:pt x="1034" y="421"/>
                  </a:lnTo>
                  <a:lnTo>
                    <a:pt x="1034" y="421"/>
                  </a:lnTo>
                  <a:lnTo>
                    <a:pt x="1034" y="419"/>
                  </a:lnTo>
                  <a:lnTo>
                    <a:pt x="1034" y="419"/>
                  </a:lnTo>
                  <a:lnTo>
                    <a:pt x="1034" y="419"/>
                  </a:lnTo>
                  <a:lnTo>
                    <a:pt x="1033" y="419"/>
                  </a:lnTo>
                  <a:lnTo>
                    <a:pt x="1033" y="421"/>
                  </a:lnTo>
                  <a:lnTo>
                    <a:pt x="1033" y="422"/>
                  </a:lnTo>
                  <a:lnTo>
                    <a:pt x="1033" y="422"/>
                  </a:lnTo>
                  <a:lnTo>
                    <a:pt x="1033" y="422"/>
                  </a:lnTo>
                  <a:lnTo>
                    <a:pt x="1033" y="422"/>
                  </a:lnTo>
                  <a:lnTo>
                    <a:pt x="1033" y="422"/>
                  </a:lnTo>
                  <a:lnTo>
                    <a:pt x="1033" y="422"/>
                  </a:lnTo>
                  <a:lnTo>
                    <a:pt x="1033" y="422"/>
                  </a:lnTo>
                  <a:lnTo>
                    <a:pt x="1033" y="422"/>
                  </a:lnTo>
                  <a:lnTo>
                    <a:pt x="1033" y="422"/>
                  </a:lnTo>
                  <a:lnTo>
                    <a:pt x="1030" y="422"/>
                  </a:lnTo>
                  <a:lnTo>
                    <a:pt x="1030" y="426"/>
                  </a:lnTo>
                  <a:lnTo>
                    <a:pt x="1031" y="566"/>
                  </a:lnTo>
                  <a:lnTo>
                    <a:pt x="1034" y="566"/>
                  </a:lnTo>
                  <a:lnTo>
                    <a:pt x="1031" y="566"/>
                  </a:lnTo>
                  <a:lnTo>
                    <a:pt x="1031" y="567"/>
                  </a:lnTo>
                  <a:lnTo>
                    <a:pt x="1026" y="567"/>
                  </a:lnTo>
                  <a:lnTo>
                    <a:pt x="1026" y="421"/>
                  </a:lnTo>
                  <a:lnTo>
                    <a:pt x="1023" y="421"/>
                  </a:lnTo>
                  <a:lnTo>
                    <a:pt x="1023" y="418"/>
                  </a:lnTo>
                  <a:lnTo>
                    <a:pt x="1019" y="418"/>
                  </a:lnTo>
                  <a:lnTo>
                    <a:pt x="1019" y="421"/>
                  </a:lnTo>
                  <a:lnTo>
                    <a:pt x="1019" y="421"/>
                  </a:lnTo>
                  <a:lnTo>
                    <a:pt x="1019" y="418"/>
                  </a:lnTo>
                  <a:lnTo>
                    <a:pt x="1019" y="418"/>
                  </a:lnTo>
                  <a:lnTo>
                    <a:pt x="1019" y="418"/>
                  </a:lnTo>
                  <a:lnTo>
                    <a:pt x="1000" y="416"/>
                  </a:lnTo>
                  <a:lnTo>
                    <a:pt x="1000" y="419"/>
                  </a:lnTo>
                  <a:lnTo>
                    <a:pt x="1000" y="419"/>
                  </a:lnTo>
                  <a:lnTo>
                    <a:pt x="1000" y="416"/>
                  </a:lnTo>
                  <a:lnTo>
                    <a:pt x="997" y="416"/>
                  </a:lnTo>
                  <a:lnTo>
                    <a:pt x="997" y="419"/>
                  </a:lnTo>
                  <a:lnTo>
                    <a:pt x="997" y="419"/>
                  </a:lnTo>
                  <a:lnTo>
                    <a:pt x="997" y="416"/>
                  </a:lnTo>
                  <a:lnTo>
                    <a:pt x="993" y="416"/>
                  </a:lnTo>
                  <a:lnTo>
                    <a:pt x="993" y="418"/>
                  </a:lnTo>
                  <a:lnTo>
                    <a:pt x="993" y="418"/>
                  </a:lnTo>
                  <a:lnTo>
                    <a:pt x="993" y="418"/>
                  </a:lnTo>
                  <a:lnTo>
                    <a:pt x="993" y="419"/>
                  </a:lnTo>
                  <a:lnTo>
                    <a:pt x="993" y="419"/>
                  </a:lnTo>
                  <a:lnTo>
                    <a:pt x="993" y="419"/>
                  </a:lnTo>
                  <a:lnTo>
                    <a:pt x="993" y="419"/>
                  </a:lnTo>
                  <a:lnTo>
                    <a:pt x="990" y="419"/>
                  </a:lnTo>
                  <a:lnTo>
                    <a:pt x="990" y="422"/>
                  </a:lnTo>
                  <a:lnTo>
                    <a:pt x="990" y="514"/>
                  </a:lnTo>
                  <a:lnTo>
                    <a:pt x="973" y="514"/>
                  </a:lnTo>
                  <a:lnTo>
                    <a:pt x="973" y="500"/>
                  </a:lnTo>
                  <a:lnTo>
                    <a:pt x="973" y="498"/>
                  </a:lnTo>
                  <a:lnTo>
                    <a:pt x="973" y="496"/>
                  </a:lnTo>
                  <a:lnTo>
                    <a:pt x="974" y="438"/>
                  </a:lnTo>
                  <a:lnTo>
                    <a:pt x="974" y="437"/>
                  </a:lnTo>
                  <a:lnTo>
                    <a:pt x="974" y="375"/>
                  </a:lnTo>
                  <a:lnTo>
                    <a:pt x="974" y="374"/>
                  </a:lnTo>
                  <a:lnTo>
                    <a:pt x="974" y="372"/>
                  </a:lnTo>
                  <a:lnTo>
                    <a:pt x="974" y="312"/>
                  </a:lnTo>
                  <a:lnTo>
                    <a:pt x="974" y="311"/>
                  </a:lnTo>
                  <a:lnTo>
                    <a:pt x="974" y="309"/>
                  </a:lnTo>
                  <a:lnTo>
                    <a:pt x="974" y="249"/>
                  </a:lnTo>
                  <a:lnTo>
                    <a:pt x="974" y="248"/>
                  </a:lnTo>
                  <a:lnTo>
                    <a:pt x="945" y="227"/>
                  </a:lnTo>
                  <a:lnTo>
                    <a:pt x="945" y="207"/>
                  </a:lnTo>
                  <a:lnTo>
                    <a:pt x="946" y="152"/>
                  </a:lnTo>
                  <a:lnTo>
                    <a:pt x="945" y="152"/>
                  </a:lnTo>
                  <a:lnTo>
                    <a:pt x="945" y="207"/>
                  </a:lnTo>
                  <a:lnTo>
                    <a:pt x="930" y="210"/>
                  </a:lnTo>
                  <a:lnTo>
                    <a:pt x="930" y="155"/>
                  </a:lnTo>
                  <a:lnTo>
                    <a:pt x="929" y="155"/>
                  </a:lnTo>
                  <a:lnTo>
                    <a:pt x="929" y="210"/>
                  </a:lnTo>
                  <a:lnTo>
                    <a:pt x="929" y="216"/>
                  </a:lnTo>
                  <a:lnTo>
                    <a:pt x="929" y="278"/>
                  </a:lnTo>
                  <a:lnTo>
                    <a:pt x="929" y="279"/>
                  </a:lnTo>
                  <a:lnTo>
                    <a:pt x="929" y="281"/>
                  </a:lnTo>
                  <a:lnTo>
                    <a:pt x="929" y="341"/>
                  </a:lnTo>
                  <a:lnTo>
                    <a:pt x="929" y="342"/>
                  </a:lnTo>
                  <a:lnTo>
                    <a:pt x="882" y="374"/>
                  </a:lnTo>
                  <a:lnTo>
                    <a:pt x="882" y="375"/>
                  </a:lnTo>
                  <a:lnTo>
                    <a:pt x="882" y="433"/>
                  </a:lnTo>
                  <a:lnTo>
                    <a:pt x="882" y="435"/>
                  </a:lnTo>
                  <a:lnTo>
                    <a:pt x="882" y="437"/>
                  </a:lnTo>
                  <a:lnTo>
                    <a:pt x="882" y="441"/>
                  </a:lnTo>
                  <a:lnTo>
                    <a:pt x="855" y="441"/>
                  </a:lnTo>
                  <a:lnTo>
                    <a:pt x="855" y="437"/>
                  </a:lnTo>
                  <a:lnTo>
                    <a:pt x="855" y="437"/>
                  </a:lnTo>
                  <a:lnTo>
                    <a:pt x="856" y="437"/>
                  </a:lnTo>
                  <a:lnTo>
                    <a:pt x="856" y="437"/>
                  </a:lnTo>
                  <a:lnTo>
                    <a:pt x="856" y="435"/>
                  </a:lnTo>
                  <a:lnTo>
                    <a:pt x="856" y="435"/>
                  </a:lnTo>
                  <a:lnTo>
                    <a:pt x="856" y="435"/>
                  </a:lnTo>
                  <a:lnTo>
                    <a:pt x="855" y="435"/>
                  </a:lnTo>
                  <a:lnTo>
                    <a:pt x="855" y="427"/>
                  </a:lnTo>
                  <a:lnTo>
                    <a:pt x="855" y="419"/>
                  </a:lnTo>
                  <a:lnTo>
                    <a:pt x="855" y="411"/>
                  </a:lnTo>
                  <a:lnTo>
                    <a:pt x="855" y="404"/>
                  </a:lnTo>
                  <a:lnTo>
                    <a:pt x="855" y="394"/>
                  </a:lnTo>
                  <a:lnTo>
                    <a:pt x="855" y="389"/>
                  </a:lnTo>
                  <a:lnTo>
                    <a:pt x="855" y="389"/>
                  </a:lnTo>
                  <a:lnTo>
                    <a:pt x="855" y="389"/>
                  </a:lnTo>
                  <a:lnTo>
                    <a:pt x="855" y="388"/>
                  </a:lnTo>
                  <a:lnTo>
                    <a:pt x="855" y="388"/>
                  </a:lnTo>
                  <a:lnTo>
                    <a:pt x="855" y="386"/>
                  </a:lnTo>
                  <a:lnTo>
                    <a:pt x="855" y="386"/>
                  </a:lnTo>
                  <a:lnTo>
                    <a:pt x="856" y="386"/>
                  </a:lnTo>
                  <a:lnTo>
                    <a:pt x="856" y="385"/>
                  </a:lnTo>
                  <a:lnTo>
                    <a:pt x="856" y="385"/>
                  </a:lnTo>
                  <a:lnTo>
                    <a:pt x="856" y="385"/>
                  </a:lnTo>
                  <a:lnTo>
                    <a:pt x="855" y="385"/>
                  </a:lnTo>
                  <a:lnTo>
                    <a:pt x="855" y="380"/>
                  </a:lnTo>
                  <a:lnTo>
                    <a:pt x="855" y="380"/>
                  </a:lnTo>
                  <a:lnTo>
                    <a:pt x="853" y="380"/>
                  </a:lnTo>
                  <a:lnTo>
                    <a:pt x="853" y="378"/>
                  </a:lnTo>
                  <a:lnTo>
                    <a:pt x="853" y="369"/>
                  </a:lnTo>
                  <a:lnTo>
                    <a:pt x="853" y="361"/>
                  </a:lnTo>
                  <a:lnTo>
                    <a:pt x="853" y="353"/>
                  </a:lnTo>
                  <a:lnTo>
                    <a:pt x="853" y="347"/>
                  </a:lnTo>
                  <a:lnTo>
                    <a:pt x="853" y="347"/>
                  </a:lnTo>
                  <a:lnTo>
                    <a:pt x="853" y="345"/>
                  </a:lnTo>
                  <a:lnTo>
                    <a:pt x="853" y="345"/>
                  </a:lnTo>
                  <a:lnTo>
                    <a:pt x="853" y="345"/>
                  </a:lnTo>
                  <a:lnTo>
                    <a:pt x="853" y="344"/>
                  </a:lnTo>
                  <a:lnTo>
                    <a:pt x="853" y="344"/>
                  </a:lnTo>
                  <a:lnTo>
                    <a:pt x="853" y="342"/>
                  </a:lnTo>
                  <a:lnTo>
                    <a:pt x="853" y="342"/>
                  </a:lnTo>
                  <a:lnTo>
                    <a:pt x="853" y="342"/>
                  </a:lnTo>
                  <a:lnTo>
                    <a:pt x="853" y="342"/>
                  </a:lnTo>
                  <a:lnTo>
                    <a:pt x="853" y="342"/>
                  </a:lnTo>
                  <a:lnTo>
                    <a:pt x="853" y="337"/>
                  </a:lnTo>
                  <a:lnTo>
                    <a:pt x="850" y="337"/>
                  </a:lnTo>
                  <a:lnTo>
                    <a:pt x="844" y="337"/>
                  </a:lnTo>
                  <a:lnTo>
                    <a:pt x="844" y="337"/>
                  </a:lnTo>
                  <a:lnTo>
                    <a:pt x="844" y="337"/>
                  </a:lnTo>
                  <a:lnTo>
                    <a:pt x="838" y="336"/>
                  </a:lnTo>
                  <a:lnTo>
                    <a:pt x="836" y="336"/>
                  </a:lnTo>
                  <a:lnTo>
                    <a:pt x="836" y="333"/>
                  </a:lnTo>
                  <a:lnTo>
                    <a:pt x="838" y="333"/>
                  </a:lnTo>
                  <a:lnTo>
                    <a:pt x="839" y="331"/>
                  </a:lnTo>
                  <a:lnTo>
                    <a:pt x="841" y="331"/>
                  </a:lnTo>
                  <a:lnTo>
                    <a:pt x="842" y="331"/>
                  </a:lnTo>
                  <a:lnTo>
                    <a:pt x="842" y="325"/>
                  </a:lnTo>
                  <a:lnTo>
                    <a:pt x="841" y="325"/>
                  </a:lnTo>
                  <a:lnTo>
                    <a:pt x="841" y="323"/>
                  </a:lnTo>
                  <a:lnTo>
                    <a:pt x="839" y="323"/>
                  </a:lnTo>
                  <a:lnTo>
                    <a:pt x="836" y="323"/>
                  </a:lnTo>
                  <a:lnTo>
                    <a:pt x="834" y="323"/>
                  </a:lnTo>
                  <a:lnTo>
                    <a:pt x="831" y="323"/>
                  </a:lnTo>
                  <a:lnTo>
                    <a:pt x="804" y="323"/>
                  </a:lnTo>
                  <a:lnTo>
                    <a:pt x="801" y="323"/>
                  </a:lnTo>
                  <a:lnTo>
                    <a:pt x="800" y="323"/>
                  </a:lnTo>
                  <a:lnTo>
                    <a:pt x="797" y="325"/>
                  </a:lnTo>
                  <a:lnTo>
                    <a:pt x="795" y="325"/>
                  </a:lnTo>
                  <a:lnTo>
                    <a:pt x="793" y="325"/>
                  </a:lnTo>
                  <a:lnTo>
                    <a:pt x="793" y="325"/>
                  </a:lnTo>
                  <a:lnTo>
                    <a:pt x="793" y="331"/>
                  </a:lnTo>
                  <a:lnTo>
                    <a:pt x="793" y="333"/>
                  </a:lnTo>
                  <a:lnTo>
                    <a:pt x="795" y="333"/>
                  </a:lnTo>
                  <a:lnTo>
                    <a:pt x="797" y="333"/>
                  </a:lnTo>
                  <a:lnTo>
                    <a:pt x="798" y="333"/>
                  </a:lnTo>
                  <a:lnTo>
                    <a:pt x="798" y="333"/>
                  </a:lnTo>
                  <a:lnTo>
                    <a:pt x="798" y="342"/>
                  </a:lnTo>
                  <a:lnTo>
                    <a:pt x="798" y="342"/>
                  </a:lnTo>
                  <a:lnTo>
                    <a:pt x="798" y="342"/>
                  </a:lnTo>
                  <a:lnTo>
                    <a:pt x="798" y="342"/>
                  </a:lnTo>
                  <a:lnTo>
                    <a:pt x="797" y="342"/>
                  </a:lnTo>
                  <a:lnTo>
                    <a:pt x="782" y="336"/>
                  </a:lnTo>
                  <a:lnTo>
                    <a:pt x="781" y="334"/>
                  </a:lnTo>
                  <a:lnTo>
                    <a:pt x="779" y="334"/>
                  </a:lnTo>
                  <a:lnTo>
                    <a:pt x="779" y="334"/>
                  </a:lnTo>
                  <a:lnTo>
                    <a:pt x="779" y="334"/>
                  </a:lnTo>
                  <a:lnTo>
                    <a:pt x="779" y="334"/>
                  </a:lnTo>
                  <a:lnTo>
                    <a:pt x="779" y="334"/>
                  </a:lnTo>
                  <a:lnTo>
                    <a:pt x="776" y="334"/>
                  </a:lnTo>
                  <a:lnTo>
                    <a:pt x="776" y="334"/>
                  </a:lnTo>
                  <a:lnTo>
                    <a:pt x="773" y="336"/>
                  </a:lnTo>
                  <a:lnTo>
                    <a:pt x="760" y="342"/>
                  </a:lnTo>
                  <a:lnTo>
                    <a:pt x="760" y="337"/>
                  </a:lnTo>
                  <a:lnTo>
                    <a:pt x="760" y="337"/>
                  </a:lnTo>
                  <a:lnTo>
                    <a:pt x="760" y="337"/>
                  </a:lnTo>
                  <a:lnTo>
                    <a:pt x="754" y="337"/>
                  </a:lnTo>
                  <a:lnTo>
                    <a:pt x="754" y="337"/>
                  </a:lnTo>
                  <a:lnTo>
                    <a:pt x="754" y="337"/>
                  </a:lnTo>
                  <a:lnTo>
                    <a:pt x="754" y="337"/>
                  </a:lnTo>
                  <a:lnTo>
                    <a:pt x="749" y="337"/>
                  </a:lnTo>
                  <a:lnTo>
                    <a:pt x="749" y="342"/>
                  </a:lnTo>
                  <a:lnTo>
                    <a:pt x="749" y="345"/>
                  </a:lnTo>
                  <a:lnTo>
                    <a:pt x="749" y="345"/>
                  </a:lnTo>
                  <a:lnTo>
                    <a:pt x="749" y="345"/>
                  </a:lnTo>
                  <a:lnTo>
                    <a:pt x="749" y="345"/>
                  </a:lnTo>
                  <a:lnTo>
                    <a:pt x="749" y="347"/>
                  </a:lnTo>
                  <a:lnTo>
                    <a:pt x="749" y="347"/>
                  </a:lnTo>
                  <a:lnTo>
                    <a:pt x="749" y="347"/>
                  </a:lnTo>
                  <a:lnTo>
                    <a:pt x="749" y="347"/>
                  </a:lnTo>
                  <a:lnTo>
                    <a:pt x="749" y="347"/>
                  </a:lnTo>
                  <a:lnTo>
                    <a:pt x="749" y="347"/>
                  </a:lnTo>
                  <a:lnTo>
                    <a:pt x="749" y="353"/>
                  </a:lnTo>
                  <a:lnTo>
                    <a:pt x="749" y="363"/>
                  </a:lnTo>
                  <a:lnTo>
                    <a:pt x="749" y="370"/>
                  </a:lnTo>
                  <a:lnTo>
                    <a:pt x="749" y="378"/>
                  </a:lnTo>
                  <a:lnTo>
                    <a:pt x="749" y="380"/>
                  </a:lnTo>
                  <a:lnTo>
                    <a:pt x="749" y="380"/>
                  </a:lnTo>
                  <a:lnTo>
                    <a:pt x="749" y="386"/>
                  </a:lnTo>
                  <a:lnTo>
                    <a:pt x="749" y="386"/>
                  </a:lnTo>
                  <a:lnTo>
                    <a:pt x="749" y="386"/>
                  </a:lnTo>
                  <a:lnTo>
                    <a:pt x="749" y="386"/>
                  </a:lnTo>
                  <a:lnTo>
                    <a:pt x="749" y="386"/>
                  </a:lnTo>
                  <a:lnTo>
                    <a:pt x="749" y="388"/>
                  </a:lnTo>
                  <a:lnTo>
                    <a:pt x="749" y="388"/>
                  </a:lnTo>
                  <a:lnTo>
                    <a:pt x="749" y="388"/>
                  </a:lnTo>
                  <a:lnTo>
                    <a:pt x="749" y="389"/>
                  </a:lnTo>
                  <a:lnTo>
                    <a:pt x="749" y="389"/>
                  </a:lnTo>
                  <a:lnTo>
                    <a:pt x="749" y="389"/>
                  </a:lnTo>
                  <a:lnTo>
                    <a:pt x="749" y="389"/>
                  </a:lnTo>
                  <a:lnTo>
                    <a:pt x="749" y="396"/>
                  </a:lnTo>
                  <a:lnTo>
                    <a:pt x="749" y="404"/>
                  </a:lnTo>
                  <a:lnTo>
                    <a:pt x="749" y="411"/>
                  </a:lnTo>
                  <a:lnTo>
                    <a:pt x="749" y="419"/>
                  </a:lnTo>
                  <a:lnTo>
                    <a:pt x="749" y="419"/>
                  </a:lnTo>
                  <a:lnTo>
                    <a:pt x="749" y="427"/>
                  </a:lnTo>
                  <a:lnTo>
                    <a:pt x="749" y="427"/>
                  </a:lnTo>
                  <a:lnTo>
                    <a:pt x="749" y="427"/>
                  </a:lnTo>
                  <a:lnTo>
                    <a:pt x="749" y="427"/>
                  </a:lnTo>
                  <a:lnTo>
                    <a:pt x="749" y="427"/>
                  </a:lnTo>
                  <a:lnTo>
                    <a:pt x="749" y="435"/>
                  </a:lnTo>
                  <a:lnTo>
                    <a:pt x="749" y="435"/>
                  </a:lnTo>
                  <a:lnTo>
                    <a:pt x="749" y="435"/>
                  </a:lnTo>
                  <a:lnTo>
                    <a:pt x="749" y="435"/>
                  </a:lnTo>
                  <a:lnTo>
                    <a:pt x="749" y="437"/>
                  </a:lnTo>
                  <a:lnTo>
                    <a:pt x="749" y="437"/>
                  </a:lnTo>
                  <a:lnTo>
                    <a:pt x="749" y="443"/>
                  </a:lnTo>
                  <a:lnTo>
                    <a:pt x="749" y="444"/>
                  </a:lnTo>
                  <a:lnTo>
                    <a:pt x="749" y="451"/>
                  </a:lnTo>
                  <a:lnTo>
                    <a:pt x="749" y="452"/>
                  </a:lnTo>
                  <a:lnTo>
                    <a:pt x="749" y="457"/>
                  </a:lnTo>
                  <a:lnTo>
                    <a:pt x="749" y="460"/>
                  </a:lnTo>
                  <a:lnTo>
                    <a:pt x="749" y="465"/>
                  </a:lnTo>
                  <a:lnTo>
                    <a:pt x="749" y="466"/>
                  </a:lnTo>
                  <a:lnTo>
                    <a:pt x="749" y="471"/>
                  </a:lnTo>
                  <a:lnTo>
                    <a:pt x="749" y="471"/>
                  </a:lnTo>
                  <a:lnTo>
                    <a:pt x="749" y="474"/>
                  </a:lnTo>
                  <a:lnTo>
                    <a:pt x="749" y="479"/>
                  </a:lnTo>
                  <a:lnTo>
                    <a:pt x="749" y="481"/>
                  </a:lnTo>
                  <a:lnTo>
                    <a:pt x="749" y="481"/>
                  </a:lnTo>
                  <a:lnTo>
                    <a:pt x="749" y="481"/>
                  </a:lnTo>
                  <a:lnTo>
                    <a:pt x="749" y="482"/>
                  </a:lnTo>
                  <a:lnTo>
                    <a:pt x="749" y="482"/>
                  </a:lnTo>
                  <a:lnTo>
                    <a:pt x="749" y="484"/>
                  </a:lnTo>
                  <a:lnTo>
                    <a:pt x="749" y="484"/>
                  </a:lnTo>
                  <a:lnTo>
                    <a:pt x="749" y="484"/>
                  </a:lnTo>
                  <a:lnTo>
                    <a:pt x="749" y="487"/>
                  </a:lnTo>
                  <a:lnTo>
                    <a:pt x="749" y="492"/>
                  </a:lnTo>
                  <a:lnTo>
                    <a:pt x="749" y="495"/>
                  </a:lnTo>
                  <a:lnTo>
                    <a:pt x="749" y="500"/>
                  </a:lnTo>
                  <a:lnTo>
                    <a:pt x="749" y="503"/>
                  </a:lnTo>
                  <a:lnTo>
                    <a:pt x="749" y="506"/>
                  </a:lnTo>
                  <a:lnTo>
                    <a:pt x="715" y="506"/>
                  </a:lnTo>
                  <a:lnTo>
                    <a:pt x="713" y="224"/>
                  </a:lnTo>
                  <a:lnTo>
                    <a:pt x="655" y="224"/>
                  </a:lnTo>
                  <a:lnTo>
                    <a:pt x="653" y="441"/>
                  </a:lnTo>
                  <a:lnTo>
                    <a:pt x="622" y="441"/>
                  </a:lnTo>
                  <a:lnTo>
                    <a:pt x="622" y="322"/>
                  </a:lnTo>
                  <a:lnTo>
                    <a:pt x="616" y="322"/>
                  </a:lnTo>
                  <a:lnTo>
                    <a:pt x="616" y="322"/>
                  </a:lnTo>
                  <a:lnTo>
                    <a:pt x="608" y="322"/>
                  </a:lnTo>
                  <a:lnTo>
                    <a:pt x="608" y="318"/>
                  </a:lnTo>
                  <a:lnTo>
                    <a:pt x="608" y="318"/>
                  </a:lnTo>
                  <a:lnTo>
                    <a:pt x="608" y="318"/>
                  </a:lnTo>
                  <a:lnTo>
                    <a:pt x="603" y="318"/>
                  </a:lnTo>
                  <a:lnTo>
                    <a:pt x="603" y="312"/>
                  </a:lnTo>
                  <a:lnTo>
                    <a:pt x="600" y="312"/>
                  </a:lnTo>
                  <a:lnTo>
                    <a:pt x="600" y="309"/>
                  </a:lnTo>
                  <a:lnTo>
                    <a:pt x="590" y="296"/>
                  </a:lnTo>
                  <a:lnTo>
                    <a:pt x="590" y="285"/>
                  </a:lnTo>
                  <a:lnTo>
                    <a:pt x="589" y="285"/>
                  </a:lnTo>
                  <a:lnTo>
                    <a:pt x="590" y="235"/>
                  </a:lnTo>
                  <a:lnTo>
                    <a:pt x="586" y="235"/>
                  </a:lnTo>
                  <a:lnTo>
                    <a:pt x="584" y="285"/>
                  </a:lnTo>
                  <a:lnTo>
                    <a:pt x="584" y="285"/>
                  </a:lnTo>
                  <a:lnTo>
                    <a:pt x="584" y="296"/>
                  </a:lnTo>
                  <a:lnTo>
                    <a:pt x="576" y="309"/>
                  </a:lnTo>
                  <a:lnTo>
                    <a:pt x="576" y="312"/>
                  </a:lnTo>
                  <a:lnTo>
                    <a:pt x="576" y="312"/>
                  </a:lnTo>
                  <a:lnTo>
                    <a:pt x="573" y="314"/>
                  </a:lnTo>
                  <a:lnTo>
                    <a:pt x="573" y="318"/>
                  </a:lnTo>
                  <a:lnTo>
                    <a:pt x="571" y="318"/>
                  </a:lnTo>
                  <a:lnTo>
                    <a:pt x="571" y="318"/>
                  </a:lnTo>
                  <a:lnTo>
                    <a:pt x="568" y="318"/>
                  </a:lnTo>
                  <a:lnTo>
                    <a:pt x="568" y="322"/>
                  </a:lnTo>
                  <a:lnTo>
                    <a:pt x="567" y="322"/>
                  </a:lnTo>
                  <a:lnTo>
                    <a:pt x="565" y="322"/>
                  </a:lnTo>
                  <a:lnTo>
                    <a:pt x="557" y="322"/>
                  </a:lnTo>
                  <a:lnTo>
                    <a:pt x="557" y="344"/>
                  </a:lnTo>
                  <a:lnTo>
                    <a:pt x="532" y="344"/>
                  </a:lnTo>
                  <a:lnTo>
                    <a:pt x="532" y="323"/>
                  </a:lnTo>
                  <a:lnTo>
                    <a:pt x="532" y="323"/>
                  </a:lnTo>
                  <a:lnTo>
                    <a:pt x="532" y="295"/>
                  </a:lnTo>
                  <a:lnTo>
                    <a:pt x="531" y="295"/>
                  </a:lnTo>
                  <a:lnTo>
                    <a:pt x="531" y="292"/>
                  </a:lnTo>
                  <a:lnTo>
                    <a:pt x="531" y="290"/>
                  </a:lnTo>
                  <a:lnTo>
                    <a:pt x="531" y="263"/>
                  </a:lnTo>
                  <a:lnTo>
                    <a:pt x="529" y="263"/>
                  </a:lnTo>
                  <a:lnTo>
                    <a:pt x="529" y="262"/>
                  </a:lnTo>
                  <a:lnTo>
                    <a:pt x="527" y="262"/>
                  </a:lnTo>
                  <a:lnTo>
                    <a:pt x="527" y="238"/>
                  </a:lnTo>
                  <a:lnTo>
                    <a:pt x="526" y="238"/>
                  </a:lnTo>
                  <a:lnTo>
                    <a:pt x="526" y="237"/>
                  </a:lnTo>
                  <a:lnTo>
                    <a:pt x="524" y="237"/>
                  </a:lnTo>
                  <a:lnTo>
                    <a:pt x="524" y="229"/>
                  </a:lnTo>
                  <a:lnTo>
                    <a:pt x="524" y="229"/>
                  </a:lnTo>
                  <a:lnTo>
                    <a:pt x="524" y="229"/>
                  </a:lnTo>
                  <a:lnTo>
                    <a:pt x="523" y="227"/>
                  </a:lnTo>
                  <a:lnTo>
                    <a:pt x="523" y="227"/>
                  </a:lnTo>
                  <a:lnTo>
                    <a:pt x="523" y="216"/>
                  </a:lnTo>
                  <a:lnTo>
                    <a:pt x="519" y="216"/>
                  </a:lnTo>
                  <a:lnTo>
                    <a:pt x="516" y="207"/>
                  </a:lnTo>
                  <a:lnTo>
                    <a:pt x="496" y="207"/>
                  </a:lnTo>
                  <a:lnTo>
                    <a:pt x="491" y="216"/>
                  </a:lnTo>
                  <a:lnTo>
                    <a:pt x="490" y="216"/>
                  </a:lnTo>
                  <a:lnTo>
                    <a:pt x="490" y="227"/>
                  </a:lnTo>
                  <a:lnTo>
                    <a:pt x="488" y="229"/>
                  </a:lnTo>
                  <a:lnTo>
                    <a:pt x="488" y="229"/>
                  </a:lnTo>
                  <a:lnTo>
                    <a:pt x="486" y="229"/>
                  </a:lnTo>
                  <a:lnTo>
                    <a:pt x="486" y="237"/>
                  </a:lnTo>
                  <a:lnTo>
                    <a:pt x="485" y="237"/>
                  </a:lnTo>
                  <a:lnTo>
                    <a:pt x="485" y="238"/>
                  </a:lnTo>
                  <a:lnTo>
                    <a:pt x="485" y="238"/>
                  </a:lnTo>
                  <a:lnTo>
                    <a:pt x="485" y="262"/>
                  </a:lnTo>
                  <a:lnTo>
                    <a:pt x="483" y="262"/>
                  </a:lnTo>
                  <a:lnTo>
                    <a:pt x="483" y="263"/>
                  </a:lnTo>
                  <a:lnTo>
                    <a:pt x="482" y="263"/>
                  </a:lnTo>
                  <a:lnTo>
                    <a:pt x="482" y="290"/>
                  </a:lnTo>
                  <a:lnTo>
                    <a:pt x="480" y="293"/>
                  </a:lnTo>
                  <a:lnTo>
                    <a:pt x="480" y="295"/>
                  </a:lnTo>
                  <a:lnTo>
                    <a:pt x="480" y="295"/>
                  </a:lnTo>
                  <a:lnTo>
                    <a:pt x="480" y="359"/>
                  </a:lnTo>
                  <a:lnTo>
                    <a:pt x="447" y="359"/>
                  </a:lnTo>
                  <a:lnTo>
                    <a:pt x="446" y="152"/>
                  </a:lnTo>
                  <a:lnTo>
                    <a:pt x="444" y="152"/>
                  </a:lnTo>
                  <a:lnTo>
                    <a:pt x="444" y="89"/>
                  </a:lnTo>
                  <a:lnTo>
                    <a:pt x="442" y="89"/>
                  </a:lnTo>
                  <a:lnTo>
                    <a:pt x="442" y="89"/>
                  </a:lnTo>
                  <a:lnTo>
                    <a:pt x="441" y="60"/>
                  </a:lnTo>
                  <a:lnTo>
                    <a:pt x="439" y="46"/>
                  </a:lnTo>
                  <a:lnTo>
                    <a:pt x="434" y="30"/>
                  </a:lnTo>
                  <a:lnTo>
                    <a:pt x="430" y="21"/>
                  </a:lnTo>
                  <a:lnTo>
                    <a:pt x="430" y="18"/>
                  </a:lnTo>
                  <a:lnTo>
                    <a:pt x="430" y="18"/>
                  </a:lnTo>
                  <a:lnTo>
                    <a:pt x="428" y="16"/>
                  </a:lnTo>
                  <a:lnTo>
                    <a:pt x="428" y="15"/>
                  </a:lnTo>
                  <a:lnTo>
                    <a:pt x="428" y="13"/>
                  </a:lnTo>
                  <a:lnTo>
                    <a:pt x="428" y="11"/>
                  </a:lnTo>
                  <a:lnTo>
                    <a:pt x="427" y="10"/>
                  </a:lnTo>
                  <a:lnTo>
                    <a:pt x="427" y="8"/>
                  </a:lnTo>
                  <a:lnTo>
                    <a:pt x="425" y="7"/>
                  </a:lnTo>
                  <a:lnTo>
                    <a:pt x="423" y="5"/>
                  </a:lnTo>
                  <a:lnTo>
                    <a:pt x="423" y="4"/>
                  </a:lnTo>
                  <a:lnTo>
                    <a:pt x="422" y="4"/>
                  </a:lnTo>
                  <a:lnTo>
                    <a:pt x="420" y="2"/>
                  </a:lnTo>
                  <a:lnTo>
                    <a:pt x="419" y="0"/>
                  </a:lnTo>
                  <a:lnTo>
                    <a:pt x="419" y="0"/>
                  </a:lnTo>
                  <a:lnTo>
                    <a:pt x="420" y="2"/>
                  </a:lnTo>
                  <a:lnTo>
                    <a:pt x="420" y="4"/>
                  </a:lnTo>
                  <a:lnTo>
                    <a:pt x="419" y="2"/>
                  </a:lnTo>
                  <a:lnTo>
                    <a:pt x="419" y="2"/>
                  </a:lnTo>
                  <a:lnTo>
                    <a:pt x="420" y="4"/>
                  </a:lnTo>
                  <a:lnTo>
                    <a:pt x="420" y="5"/>
                  </a:lnTo>
                  <a:lnTo>
                    <a:pt x="420" y="5"/>
                  </a:lnTo>
                  <a:lnTo>
                    <a:pt x="419" y="4"/>
                  </a:lnTo>
                  <a:lnTo>
                    <a:pt x="419" y="4"/>
                  </a:lnTo>
                  <a:lnTo>
                    <a:pt x="420" y="5"/>
                  </a:lnTo>
                  <a:lnTo>
                    <a:pt x="420" y="5"/>
                  </a:lnTo>
                  <a:lnTo>
                    <a:pt x="420" y="5"/>
                  </a:lnTo>
                  <a:lnTo>
                    <a:pt x="419" y="5"/>
                  </a:lnTo>
                  <a:lnTo>
                    <a:pt x="419" y="5"/>
                  </a:lnTo>
                  <a:lnTo>
                    <a:pt x="420" y="7"/>
                  </a:lnTo>
                  <a:lnTo>
                    <a:pt x="420" y="7"/>
                  </a:lnTo>
                  <a:lnTo>
                    <a:pt x="420" y="7"/>
                  </a:lnTo>
                  <a:lnTo>
                    <a:pt x="419" y="5"/>
                  </a:lnTo>
                  <a:lnTo>
                    <a:pt x="419" y="7"/>
                  </a:lnTo>
                  <a:lnTo>
                    <a:pt x="420" y="7"/>
                  </a:lnTo>
                  <a:lnTo>
                    <a:pt x="420" y="8"/>
                  </a:lnTo>
                  <a:lnTo>
                    <a:pt x="420" y="8"/>
                  </a:lnTo>
                  <a:lnTo>
                    <a:pt x="419" y="7"/>
                  </a:lnTo>
                  <a:lnTo>
                    <a:pt x="419" y="8"/>
                  </a:lnTo>
                  <a:lnTo>
                    <a:pt x="420" y="8"/>
                  </a:lnTo>
                  <a:lnTo>
                    <a:pt x="420" y="10"/>
                  </a:lnTo>
                  <a:lnTo>
                    <a:pt x="420" y="10"/>
                  </a:lnTo>
                  <a:lnTo>
                    <a:pt x="419" y="8"/>
                  </a:lnTo>
                  <a:lnTo>
                    <a:pt x="419" y="8"/>
                  </a:lnTo>
                  <a:lnTo>
                    <a:pt x="420" y="10"/>
                  </a:lnTo>
                  <a:lnTo>
                    <a:pt x="420" y="11"/>
                  </a:lnTo>
                  <a:lnTo>
                    <a:pt x="420" y="13"/>
                  </a:lnTo>
                  <a:lnTo>
                    <a:pt x="422" y="15"/>
                  </a:lnTo>
                  <a:lnTo>
                    <a:pt x="422" y="15"/>
                  </a:lnTo>
                  <a:lnTo>
                    <a:pt x="422" y="16"/>
                  </a:lnTo>
                  <a:lnTo>
                    <a:pt x="423" y="18"/>
                  </a:lnTo>
                  <a:lnTo>
                    <a:pt x="417" y="18"/>
                  </a:lnTo>
                  <a:lnTo>
                    <a:pt x="417" y="13"/>
                  </a:lnTo>
                  <a:lnTo>
                    <a:pt x="417" y="13"/>
                  </a:lnTo>
                  <a:lnTo>
                    <a:pt x="417" y="11"/>
                  </a:lnTo>
                  <a:lnTo>
                    <a:pt x="417" y="10"/>
                  </a:lnTo>
                  <a:lnTo>
                    <a:pt x="417" y="8"/>
                  </a:lnTo>
                  <a:lnTo>
                    <a:pt x="417" y="8"/>
                  </a:lnTo>
                  <a:lnTo>
                    <a:pt x="417" y="7"/>
                  </a:lnTo>
                  <a:lnTo>
                    <a:pt x="417" y="5"/>
                  </a:lnTo>
                  <a:lnTo>
                    <a:pt x="417" y="4"/>
                  </a:lnTo>
                  <a:lnTo>
                    <a:pt x="417" y="4"/>
                  </a:lnTo>
                  <a:lnTo>
                    <a:pt x="417" y="2"/>
                  </a:lnTo>
                  <a:lnTo>
                    <a:pt x="417" y="2"/>
                  </a:lnTo>
                  <a:lnTo>
                    <a:pt x="417" y="0"/>
                  </a:lnTo>
                  <a:lnTo>
                    <a:pt x="417" y="0"/>
                  </a:lnTo>
                  <a:lnTo>
                    <a:pt x="416" y="0"/>
                  </a:lnTo>
                  <a:lnTo>
                    <a:pt x="416" y="0"/>
                  </a:lnTo>
                  <a:lnTo>
                    <a:pt x="416" y="2"/>
                  </a:lnTo>
                  <a:lnTo>
                    <a:pt x="416" y="4"/>
                  </a:lnTo>
                  <a:lnTo>
                    <a:pt x="416" y="4"/>
                  </a:lnTo>
                  <a:lnTo>
                    <a:pt x="416" y="5"/>
                  </a:lnTo>
                  <a:lnTo>
                    <a:pt x="416" y="7"/>
                  </a:lnTo>
                  <a:lnTo>
                    <a:pt x="416" y="8"/>
                  </a:lnTo>
                  <a:lnTo>
                    <a:pt x="416" y="10"/>
                  </a:lnTo>
                  <a:lnTo>
                    <a:pt x="416" y="10"/>
                  </a:lnTo>
                  <a:lnTo>
                    <a:pt x="414" y="10"/>
                  </a:lnTo>
                  <a:lnTo>
                    <a:pt x="414" y="8"/>
                  </a:lnTo>
                  <a:lnTo>
                    <a:pt x="414" y="7"/>
                  </a:lnTo>
                  <a:lnTo>
                    <a:pt x="414" y="7"/>
                  </a:lnTo>
                  <a:lnTo>
                    <a:pt x="414" y="5"/>
                  </a:lnTo>
                  <a:lnTo>
                    <a:pt x="414" y="4"/>
                  </a:lnTo>
                  <a:lnTo>
                    <a:pt x="414" y="4"/>
                  </a:lnTo>
                  <a:lnTo>
                    <a:pt x="414" y="2"/>
                  </a:lnTo>
                  <a:lnTo>
                    <a:pt x="414" y="2"/>
                  </a:lnTo>
                  <a:lnTo>
                    <a:pt x="414" y="0"/>
                  </a:lnTo>
                  <a:lnTo>
                    <a:pt x="414" y="0"/>
                  </a:lnTo>
                  <a:lnTo>
                    <a:pt x="412" y="0"/>
                  </a:lnTo>
                  <a:lnTo>
                    <a:pt x="412" y="0"/>
                  </a:lnTo>
                  <a:lnTo>
                    <a:pt x="412" y="2"/>
                  </a:lnTo>
                  <a:lnTo>
                    <a:pt x="412" y="4"/>
                  </a:lnTo>
                  <a:lnTo>
                    <a:pt x="412" y="4"/>
                  </a:lnTo>
                  <a:lnTo>
                    <a:pt x="412" y="5"/>
                  </a:lnTo>
                  <a:lnTo>
                    <a:pt x="412" y="7"/>
                  </a:lnTo>
                  <a:lnTo>
                    <a:pt x="412" y="8"/>
                  </a:lnTo>
                  <a:lnTo>
                    <a:pt x="412" y="10"/>
                  </a:lnTo>
                  <a:lnTo>
                    <a:pt x="412" y="10"/>
                  </a:lnTo>
                  <a:lnTo>
                    <a:pt x="409" y="10"/>
                  </a:lnTo>
                  <a:lnTo>
                    <a:pt x="409" y="8"/>
                  </a:lnTo>
                  <a:lnTo>
                    <a:pt x="409" y="7"/>
                  </a:lnTo>
                  <a:lnTo>
                    <a:pt x="409" y="7"/>
                  </a:lnTo>
                  <a:lnTo>
                    <a:pt x="409" y="5"/>
                  </a:lnTo>
                  <a:lnTo>
                    <a:pt x="409" y="4"/>
                  </a:lnTo>
                  <a:lnTo>
                    <a:pt x="409" y="4"/>
                  </a:lnTo>
                  <a:lnTo>
                    <a:pt x="409" y="2"/>
                  </a:lnTo>
                  <a:lnTo>
                    <a:pt x="409" y="2"/>
                  </a:lnTo>
                  <a:lnTo>
                    <a:pt x="409" y="0"/>
                  </a:lnTo>
                  <a:lnTo>
                    <a:pt x="409" y="0"/>
                  </a:lnTo>
                  <a:lnTo>
                    <a:pt x="409" y="0"/>
                  </a:lnTo>
                  <a:lnTo>
                    <a:pt x="409" y="0"/>
                  </a:lnTo>
                  <a:lnTo>
                    <a:pt x="409" y="2"/>
                  </a:lnTo>
                  <a:lnTo>
                    <a:pt x="409" y="4"/>
                  </a:lnTo>
                  <a:lnTo>
                    <a:pt x="409" y="4"/>
                  </a:lnTo>
                  <a:lnTo>
                    <a:pt x="409" y="5"/>
                  </a:lnTo>
                  <a:lnTo>
                    <a:pt x="409" y="7"/>
                  </a:lnTo>
                  <a:lnTo>
                    <a:pt x="409" y="8"/>
                  </a:lnTo>
                  <a:lnTo>
                    <a:pt x="409" y="10"/>
                  </a:lnTo>
                  <a:lnTo>
                    <a:pt x="406" y="10"/>
                  </a:lnTo>
                  <a:lnTo>
                    <a:pt x="406" y="8"/>
                  </a:lnTo>
                  <a:lnTo>
                    <a:pt x="406" y="7"/>
                  </a:lnTo>
                  <a:lnTo>
                    <a:pt x="406" y="7"/>
                  </a:lnTo>
                  <a:lnTo>
                    <a:pt x="406" y="5"/>
                  </a:lnTo>
                  <a:lnTo>
                    <a:pt x="406" y="4"/>
                  </a:lnTo>
                  <a:lnTo>
                    <a:pt x="406" y="4"/>
                  </a:lnTo>
                  <a:lnTo>
                    <a:pt x="406" y="2"/>
                  </a:lnTo>
                  <a:lnTo>
                    <a:pt x="406" y="2"/>
                  </a:lnTo>
                  <a:lnTo>
                    <a:pt x="406" y="0"/>
                  </a:lnTo>
                  <a:lnTo>
                    <a:pt x="406" y="0"/>
                  </a:lnTo>
                  <a:lnTo>
                    <a:pt x="405" y="0"/>
                  </a:lnTo>
                  <a:lnTo>
                    <a:pt x="405" y="0"/>
                  </a:lnTo>
                  <a:lnTo>
                    <a:pt x="405" y="2"/>
                  </a:lnTo>
                  <a:lnTo>
                    <a:pt x="405" y="4"/>
                  </a:lnTo>
                  <a:lnTo>
                    <a:pt x="405" y="4"/>
                  </a:lnTo>
                  <a:lnTo>
                    <a:pt x="405" y="5"/>
                  </a:lnTo>
                  <a:lnTo>
                    <a:pt x="405" y="8"/>
                  </a:lnTo>
                  <a:lnTo>
                    <a:pt x="405" y="10"/>
                  </a:lnTo>
                  <a:lnTo>
                    <a:pt x="403" y="10"/>
                  </a:lnTo>
                  <a:lnTo>
                    <a:pt x="403" y="8"/>
                  </a:lnTo>
                  <a:lnTo>
                    <a:pt x="403" y="7"/>
                  </a:lnTo>
                  <a:lnTo>
                    <a:pt x="403" y="7"/>
                  </a:lnTo>
                  <a:lnTo>
                    <a:pt x="403" y="5"/>
                  </a:lnTo>
                  <a:lnTo>
                    <a:pt x="403" y="4"/>
                  </a:lnTo>
                  <a:lnTo>
                    <a:pt x="403" y="4"/>
                  </a:lnTo>
                  <a:lnTo>
                    <a:pt x="403" y="2"/>
                  </a:lnTo>
                  <a:lnTo>
                    <a:pt x="403" y="2"/>
                  </a:lnTo>
                  <a:lnTo>
                    <a:pt x="403" y="0"/>
                  </a:lnTo>
                  <a:lnTo>
                    <a:pt x="403" y="0"/>
                  </a:lnTo>
                  <a:lnTo>
                    <a:pt x="401" y="0"/>
                  </a:lnTo>
                  <a:lnTo>
                    <a:pt x="401" y="0"/>
                  </a:lnTo>
                  <a:lnTo>
                    <a:pt x="401" y="2"/>
                  </a:lnTo>
                  <a:lnTo>
                    <a:pt x="401" y="4"/>
                  </a:lnTo>
                  <a:lnTo>
                    <a:pt x="401" y="5"/>
                  </a:lnTo>
                  <a:lnTo>
                    <a:pt x="401" y="8"/>
                  </a:lnTo>
                  <a:lnTo>
                    <a:pt x="401" y="10"/>
                  </a:lnTo>
                  <a:lnTo>
                    <a:pt x="398" y="10"/>
                  </a:lnTo>
                  <a:lnTo>
                    <a:pt x="398" y="8"/>
                  </a:lnTo>
                  <a:lnTo>
                    <a:pt x="398" y="7"/>
                  </a:lnTo>
                  <a:lnTo>
                    <a:pt x="398" y="7"/>
                  </a:lnTo>
                  <a:lnTo>
                    <a:pt x="398" y="5"/>
                  </a:lnTo>
                  <a:lnTo>
                    <a:pt x="398" y="4"/>
                  </a:lnTo>
                  <a:lnTo>
                    <a:pt x="398" y="4"/>
                  </a:lnTo>
                  <a:lnTo>
                    <a:pt x="398" y="2"/>
                  </a:lnTo>
                  <a:lnTo>
                    <a:pt x="398" y="2"/>
                  </a:lnTo>
                  <a:lnTo>
                    <a:pt x="398" y="0"/>
                  </a:lnTo>
                  <a:lnTo>
                    <a:pt x="398" y="0"/>
                  </a:lnTo>
                  <a:lnTo>
                    <a:pt x="398" y="0"/>
                  </a:lnTo>
                  <a:lnTo>
                    <a:pt x="398" y="0"/>
                  </a:lnTo>
                  <a:lnTo>
                    <a:pt x="398" y="2"/>
                  </a:lnTo>
                  <a:lnTo>
                    <a:pt x="398" y="4"/>
                  </a:lnTo>
                  <a:lnTo>
                    <a:pt x="398" y="5"/>
                  </a:lnTo>
                  <a:lnTo>
                    <a:pt x="398" y="10"/>
                  </a:lnTo>
                  <a:lnTo>
                    <a:pt x="398" y="10"/>
                  </a:lnTo>
                  <a:lnTo>
                    <a:pt x="395" y="10"/>
                  </a:lnTo>
                  <a:lnTo>
                    <a:pt x="395" y="8"/>
                  </a:lnTo>
                  <a:lnTo>
                    <a:pt x="395" y="7"/>
                  </a:lnTo>
                  <a:lnTo>
                    <a:pt x="395" y="7"/>
                  </a:lnTo>
                  <a:lnTo>
                    <a:pt x="395" y="5"/>
                  </a:lnTo>
                  <a:lnTo>
                    <a:pt x="395" y="4"/>
                  </a:lnTo>
                  <a:lnTo>
                    <a:pt x="395" y="4"/>
                  </a:lnTo>
                  <a:lnTo>
                    <a:pt x="395" y="2"/>
                  </a:lnTo>
                  <a:lnTo>
                    <a:pt x="395" y="2"/>
                  </a:lnTo>
                  <a:lnTo>
                    <a:pt x="395" y="0"/>
                  </a:lnTo>
                  <a:lnTo>
                    <a:pt x="395" y="0"/>
                  </a:lnTo>
                  <a:lnTo>
                    <a:pt x="395" y="0"/>
                  </a:lnTo>
                  <a:lnTo>
                    <a:pt x="395" y="2"/>
                  </a:lnTo>
                  <a:lnTo>
                    <a:pt x="395" y="5"/>
                  </a:lnTo>
                  <a:lnTo>
                    <a:pt x="395" y="10"/>
                  </a:lnTo>
                  <a:lnTo>
                    <a:pt x="395" y="15"/>
                  </a:lnTo>
                  <a:lnTo>
                    <a:pt x="395" y="15"/>
                  </a:lnTo>
                  <a:lnTo>
                    <a:pt x="395" y="18"/>
                  </a:lnTo>
                  <a:lnTo>
                    <a:pt x="387" y="18"/>
                  </a:lnTo>
                  <a:lnTo>
                    <a:pt x="387" y="16"/>
                  </a:lnTo>
                  <a:lnTo>
                    <a:pt x="389" y="15"/>
                  </a:lnTo>
                  <a:lnTo>
                    <a:pt x="389" y="15"/>
                  </a:lnTo>
                  <a:lnTo>
                    <a:pt x="389" y="13"/>
                  </a:lnTo>
                  <a:lnTo>
                    <a:pt x="390" y="11"/>
                  </a:lnTo>
                  <a:lnTo>
                    <a:pt x="390" y="10"/>
                  </a:lnTo>
                  <a:lnTo>
                    <a:pt x="392" y="8"/>
                  </a:lnTo>
                  <a:lnTo>
                    <a:pt x="392" y="8"/>
                  </a:lnTo>
                  <a:lnTo>
                    <a:pt x="390" y="10"/>
                  </a:lnTo>
                  <a:lnTo>
                    <a:pt x="390" y="8"/>
                  </a:lnTo>
                  <a:lnTo>
                    <a:pt x="392" y="8"/>
                  </a:lnTo>
                  <a:lnTo>
                    <a:pt x="392" y="7"/>
                  </a:lnTo>
                  <a:lnTo>
                    <a:pt x="390" y="8"/>
                  </a:lnTo>
                  <a:lnTo>
                    <a:pt x="390" y="8"/>
                  </a:lnTo>
                  <a:lnTo>
                    <a:pt x="392" y="7"/>
                  </a:lnTo>
                  <a:lnTo>
                    <a:pt x="392" y="7"/>
                  </a:lnTo>
                  <a:lnTo>
                    <a:pt x="390" y="7"/>
                  </a:lnTo>
                  <a:lnTo>
                    <a:pt x="390" y="7"/>
                  </a:lnTo>
                  <a:lnTo>
                    <a:pt x="392" y="5"/>
                  </a:lnTo>
                  <a:lnTo>
                    <a:pt x="392" y="5"/>
                  </a:lnTo>
                  <a:lnTo>
                    <a:pt x="390" y="5"/>
                  </a:lnTo>
                  <a:lnTo>
                    <a:pt x="390" y="5"/>
                  </a:lnTo>
                  <a:lnTo>
                    <a:pt x="392" y="4"/>
                  </a:lnTo>
                  <a:lnTo>
                    <a:pt x="392" y="4"/>
                  </a:lnTo>
                  <a:lnTo>
                    <a:pt x="390" y="5"/>
                  </a:lnTo>
                  <a:lnTo>
                    <a:pt x="390" y="4"/>
                  </a:lnTo>
                  <a:lnTo>
                    <a:pt x="392" y="2"/>
                  </a:lnTo>
                  <a:lnTo>
                    <a:pt x="392" y="2"/>
                  </a:lnTo>
                  <a:lnTo>
                    <a:pt x="390" y="4"/>
                  </a:lnTo>
                  <a:lnTo>
                    <a:pt x="390" y="2"/>
                  </a:lnTo>
                  <a:lnTo>
                    <a:pt x="392" y="2"/>
                  </a:lnTo>
                  <a:lnTo>
                    <a:pt x="392" y="0"/>
                  </a:lnTo>
                  <a:lnTo>
                    <a:pt x="390" y="2"/>
                  </a:lnTo>
                  <a:lnTo>
                    <a:pt x="389" y="4"/>
                  </a:lnTo>
                  <a:lnTo>
                    <a:pt x="389" y="5"/>
                  </a:lnTo>
                  <a:lnTo>
                    <a:pt x="387" y="5"/>
                  </a:lnTo>
                  <a:lnTo>
                    <a:pt x="386" y="7"/>
                  </a:lnTo>
                  <a:lnTo>
                    <a:pt x="386" y="8"/>
                  </a:lnTo>
                  <a:lnTo>
                    <a:pt x="384" y="10"/>
                  </a:lnTo>
                  <a:lnTo>
                    <a:pt x="384" y="11"/>
                  </a:lnTo>
                  <a:lnTo>
                    <a:pt x="383" y="13"/>
                  </a:lnTo>
                  <a:lnTo>
                    <a:pt x="383" y="15"/>
                  </a:lnTo>
                  <a:lnTo>
                    <a:pt x="383" y="16"/>
                  </a:lnTo>
                  <a:lnTo>
                    <a:pt x="383" y="18"/>
                  </a:lnTo>
                  <a:lnTo>
                    <a:pt x="383" y="18"/>
                  </a:lnTo>
                  <a:lnTo>
                    <a:pt x="383" y="18"/>
                  </a:lnTo>
                  <a:lnTo>
                    <a:pt x="383" y="19"/>
                  </a:lnTo>
                  <a:lnTo>
                    <a:pt x="383" y="19"/>
                  </a:lnTo>
                  <a:lnTo>
                    <a:pt x="383" y="21"/>
                  </a:lnTo>
                  <a:lnTo>
                    <a:pt x="383" y="21"/>
                  </a:lnTo>
                  <a:lnTo>
                    <a:pt x="378" y="30"/>
                  </a:lnTo>
                  <a:lnTo>
                    <a:pt x="373" y="48"/>
                  </a:lnTo>
                  <a:lnTo>
                    <a:pt x="373" y="48"/>
                  </a:lnTo>
                  <a:lnTo>
                    <a:pt x="373" y="49"/>
                  </a:lnTo>
                  <a:lnTo>
                    <a:pt x="372" y="62"/>
                  </a:lnTo>
                  <a:lnTo>
                    <a:pt x="372" y="63"/>
                  </a:lnTo>
                  <a:lnTo>
                    <a:pt x="370" y="89"/>
                  </a:lnTo>
                  <a:lnTo>
                    <a:pt x="370" y="89"/>
                  </a:lnTo>
                  <a:lnTo>
                    <a:pt x="368" y="89"/>
                  </a:lnTo>
                  <a:lnTo>
                    <a:pt x="368" y="89"/>
                  </a:lnTo>
                  <a:lnTo>
                    <a:pt x="368" y="90"/>
                  </a:lnTo>
                  <a:lnTo>
                    <a:pt x="368" y="92"/>
                  </a:lnTo>
                  <a:lnTo>
                    <a:pt x="368" y="152"/>
                  </a:lnTo>
                  <a:lnTo>
                    <a:pt x="367" y="152"/>
                  </a:lnTo>
                  <a:lnTo>
                    <a:pt x="367" y="153"/>
                  </a:lnTo>
                  <a:lnTo>
                    <a:pt x="367" y="155"/>
                  </a:lnTo>
                  <a:lnTo>
                    <a:pt x="365" y="457"/>
                  </a:lnTo>
                  <a:lnTo>
                    <a:pt x="343" y="457"/>
                  </a:lnTo>
                  <a:lnTo>
                    <a:pt x="348" y="322"/>
                  </a:lnTo>
                  <a:lnTo>
                    <a:pt x="346" y="322"/>
                  </a:lnTo>
                  <a:lnTo>
                    <a:pt x="346" y="322"/>
                  </a:lnTo>
                  <a:lnTo>
                    <a:pt x="342" y="322"/>
                  </a:lnTo>
                  <a:lnTo>
                    <a:pt x="342" y="320"/>
                  </a:lnTo>
                  <a:lnTo>
                    <a:pt x="342" y="320"/>
                  </a:lnTo>
                  <a:lnTo>
                    <a:pt x="342" y="322"/>
                  </a:lnTo>
                  <a:lnTo>
                    <a:pt x="342" y="322"/>
                  </a:lnTo>
                  <a:lnTo>
                    <a:pt x="335" y="322"/>
                  </a:lnTo>
                  <a:lnTo>
                    <a:pt x="335" y="320"/>
                  </a:lnTo>
                  <a:lnTo>
                    <a:pt x="335" y="320"/>
                  </a:lnTo>
                  <a:lnTo>
                    <a:pt x="335" y="322"/>
                  </a:lnTo>
                  <a:lnTo>
                    <a:pt x="335" y="322"/>
                  </a:lnTo>
                  <a:lnTo>
                    <a:pt x="329" y="322"/>
                  </a:lnTo>
                  <a:lnTo>
                    <a:pt x="329" y="320"/>
                  </a:lnTo>
                  <a:lnTo>
                    <a:pt x="329" y="320"/>
                  </a:lnTo>
                  <a:lnTo>
                    <a:pt x="329" y="322"/>
                  </a:lnTo>
                  <a:lnTo>
                    <a:pt x="329" y="322"/>
                  </a:lnTo>
                  <a:lnTo>
                    <a:pt x="323" y="322"/>
                  </a:lnTo>
                  <a:lnTo>
                    <a:pt x="323" y="320"/>
                  </a:lnTo>
                  <a:lnTo>
                    <a:pt x="323" y="320"/>
                  </a:lnTo>
                  <a:lnTo>
                    <a:pt x="323" y="322"/>
                  </a:lnTo>
                  <a:lnTo>
                    <a:pt x="316" y="322"/>
                  </a:lnTo>
                  <a:lnTo>
                    <a:pt x="316" y="320"/>
                  </a:lnTo>
                  <a:lnTo>
                    <a:pt x="316" y="320"/>
                  </a:lnTo>
                  <a:lnTo>
                    <a:pt x="316" y="322"/>
                  </a:lnTo>
                  <a:lnTo>
                    <a:pt x="312" y="322"/>
                  </a:lnTo>
                  <a:lnTo>
                    <a:pt x="312" y="320"/>
                  </a:lnTo>
                  <a:lnTo>
                    <a:pt x="312" y="320"/>
                  </a:lnTo>
                  <a:lnTo>
                    <a:pt x="312" y="322"/>
                  </a:lnTo>
                  <a:lnTo>
                    <a:pt x="305" y="320"/>
                  </a:lnTo>
                  <a:lnTo>
                    <a:pt x="305" y="320"/>
                  </a:lnTo>
                  <a:lnTo>
                    <a:pt x="305" y="320"/>
                  </a:lnTo>
                  <a:lnTo>
                    <a:pt x="305" y="320"/>
                  </a:lnTo>
                  <a:lnTo>
                    <a:pt x="299" y="320"/>
                  </a:lnTo>
                  <a:lnTo>
                    <a:pt x="299" y="320"/>
                  </a:lnTo>
                  <a:lnTo>
                    <a:pt x="299" y="320"/>
                  </a:lnTo>
                  <a:lnTo>
                    <a:pt x="299" y="320"/>
                  </a:lnTo>
                  <a:lnTo>
                    <a:pt x="293" y="320"/>
                  </a:lnTo>
                  <a:lnTo>
                    <a:pt x="293" y="320"/>
                  </a:lnTo>
                  <a:lnTo>
                    <a:pt x="293" y="320"/>
                  </a:lnTo>
                  <a:lnTo>
                    <a:pt x="293" y="320"/>
                  </a:lnTo>
                  <a:lnTo>
                    <a:pt x="286" y="320"/>
                  </a:lnTo>
                  <a:lnTo>
                    <a:pt x="286" y="320"/>
                  </a:lnTo>
                  <a:lnTo>
                    <a:pt x="286" y="320"/>
                  </a:lnTo>
                  <a:lnTo>
                    <a:pt x="286" y="320"/>
                  </a:lnTo>
                  <a:lnTo>
                    <a:pt x="282" y="320"/>
                  </a:lnTo>
                  <a:lnTo>
                    <a:pt x="282" y="320"/>
                  </a:lnTo>
                  <a:lnTo>
                    <a:pt x="282" y="320"/>
                  </a:lnTo>
                  <a:lnTo>
                    <a:pt x="282" y="320"/>
                  </a:lnTo>
                  <a:lnTo>
                    <a:pt x="275" y="320"/>
                  </a:lnTo>
                  <a:lnTo>
                    <a:pt x="275" y="320"/>
                  </a:lnTo>
                  <a:lnTo>
                    <a:pt x="275" y="320"/>
                  </a:lnTo>
                  <a:lnTo>
                    <a:pt x="275" y="320"/>
                  </a:lnTo>
                  <a:lnTo>
                    <a:pt x="269" y="320"/>
                  </a:lnTo>
                  <a:lnTo>
                    <a:pt x="269" y="320"/>
                  </a:lnTo>
                  <a:lnTo>
                    <a:pt x="269" y="320"/>
                  </a:lnTo>
                  <a:lnTo>
                    <a:pt x="269" y="320"/>
                  </a:lnTo>
                  <a:lnTo>
                    <a:pt x="263" y="320"/>
                  </a:lnTo>
                  <a:lnTo>
                    <a:pt x="263" y="320"/>
                  </a:lnTo>
                  <a:lnTo>
                    <a:pt x="263" y="320"/>
                  </a:lnTo>
                  <a:lnTo>
                    <a:pt x="263" y="320"/>
                  </a:lnTo>
                  <a:lnTo>
                    <a:pt x="257" y="320"/>
                  </a:lnTo>
                  <a:lnTo>
                    <a:pt x="257" y="320"/>
                  </a:lnTo>
                  <a:lnTo>
                    <a:pt x="257" y="320"/>
                  </a:lnTo>
                  <a:lnTo>
                    <a:pt x="257" y="320"/>
                  </a:lnTo>
                  <a:lnTo>
                    <a:pt x="252" y="320"/>
                  </a:lnTo>
                  <a:lnTo>
                    <a:pt x="252" y="320"/>
                  </a:lnTo>
                  <a:lnTo>
                    <a:pt x="250" y="320"/>
                  </a:lnTo>
                  <a:lnTo>
                    <a:pt x="250" y="322"/>
                  </a:lnTo>
                  <a:lnTo>
                    <a:pt x="247" y="322"/>
                  </a:lnTo>
                  <a:lnTo>
                    <a:pt x="247" y="322"/>
                  </a:lnTo>
                  <a:lnTo>
                    <a:pt x="247" y="322"/>
                  </a:lnTo>
                  <a:lnTo>
                    <a:pt x="246" y="322"/>
                  </a:lnTo>
                  <a:lnTo>
                    <a:pt x="246" y="322"/>
                  </a:lnTo>
                  <a:lnTo>
                    <a:pt x="241" y="322"/>
                  </a:lnTo>
                  <a:lnTo>
                    <a:pt x="241" y="322"/>
                  </a:lnTo>
                  <a:lnTo>
                    <a:pt x="241" y="322"/>
                  </a:lnTo>
                  <a:lnTo>
                    <a:pt x="241" y="322"/>
                  </a:lnTo>
                  <a:lnTo>
                    <a:pt x="241" y="322"/>
                  </a:lnTo>
                  <a:lnTo>
                    <a:pt x="235" y="322"/>
                  </a:lnTo>
                  <a:lnTo>
                    <a:pt x="235" y="322"/>
                  </a:lnTo>
                  <a:lnTo>
                    <a:pt x="235" y="322"/>
                  </a:lnTo>
                  <a:lnTo>
                    <a:pt x="235" y="322"/>
                  </a:lnTo>
                  <a:lnTo>
                    <a:pt x="235" y="322"/>
                  </a:lnTo>
                  <a:lnTo>
                    <a:pt x="228" y="322"/>
                  </a:lnTo>
                  <a:lnTo>
                    <a:pt x="228" y="322"/>
                  </a:lnTo>
                  <a:lnTo>
                    <a:pt x="228" y="322"/>
                  </a:lnTo>
                  <a:lnTo>
                    <a:pt x="228" y="325"/>
                  </a:lnTo>
                  <a:lnTo>
                    <a:pt x="228" y="325"/>
                  </a:lnTo>
                  <a:lnTo>
                    <a:pt x="228" y="325"/>
                  </a:lnTo>
                  <a:lnTo>
                    <a:pt x="228" y="325"/>
                  </a:lnTo>
                  <a:lnTo>
                    <a:pt x="228" y="325"/>
                  </a:lnTo>
                  <a:lnTo>
                    <a:pt x="228" y="333"/>
                  </a:lnTo>
                  <a:lnTo>
                    <a:pt x="228" y="333"/>
                  </a:lnTo>
                  <a:lnTo>
                    <a:pt x="228" y="333"/>
                  </a:lnTo>
                  <a:lnTo>
                    <a:pt x="228" y="334"/>
                  </a:lnTo>
                  <a:lnTo>
                    <a:pt x="228" y="334"/>
                  </a:lnTo>
                  <a:lnTo>
                    <a:pt x="230" y="342"/>
                  </a:lnTo>
                  <a:lnTo>
                    <a:pt x="230" y="342"/>
                  </a:lnTo>
                  <a:lnTo>
                    <a:pt x="230" y="342"/>
                  </a:lnTo>
                  <a:lnTo>
                    <a:pt x="230" y="342"/>
                  </a:lnTo>
                  <a:lnTo>
                    <a:pt x="230" y="342"/>
                  </a:lnTo>
                  <a:lnTo>
                    <a:pt x="230" y="350"/>
                  </a:lnTo>
                  <a:lnTo>
                    <a:pt x="230" y="350"/>
                  </a:lnTo>
                  <a:lnTo>
                    <a:pt x="230" y="350"/>
                  </a:lnTo>
                  <a:lnTo>
                    <a:pt x="230" y="350"/>
                  </a:lnTo>
                  <a:lnTo>
                    <a:pt x="230" y="350"/>
                  </a:lnTo>
                  <a:lnTo>
                    <a:pt x="230" y="358"/>
                  </a:lnTo>
                  <a:lnTo>
                    <a:pt x="230" y="358"/>
                  </a:lnTo>
                  <a:lnTo>
                    <a:pt x="230" y="358"/>
                  </a:lnTo>
                  <a:lnTo>
                    <a:pt x="230" y="358"/>
                  </a:lnTo>
                  <a:lnTo>
                    <a:pt x="230" y="358"/>
                  </a:lnTo>
                  <a:lnTo>
                    <a:pt x="231" y="366"/>
                  </a:lnTo>
                  <a:lnTo>
                    <a:pt x="231" y="366"/>
                  </a:lnTo>
                  <a:lnTo>
                    <a:pt x="231" y="367"/>
                  </a:lnTo>
                  <a:lnTo>
                    <a:pt x="231" y="367"/>
                  </a:lnTo>
                  <a:lnTo>
                    <a:pt x="231" y="367"/>
                  </a:lnTo>
                  <a:lnTo>
                    <a:pt x="231" y="375"/>
                  </a:lnTo>
                  <a:lnTo>
                    <a:pt x="231" y="375"/>
                  </a:lnTo>
                  <a:lnTo>
                    <a:pt x="231" y="375"/>
                  </a:lnTo>
                  <a:lnTo>
                    <a:pt x="231" y="375"/>
                  </a:lnTo>
                  <a:lnTo>
                    <a:pt x="231" y="375"/>
                  </a:lnTo>
                  <a:lnTo>
                    <a:pt x="231" y="383"/>
                  </a:lnTo>
                  <a:lnTo>
                    <a:pt x="231" y="383"/>
                  </a:lnTo>
                  <a:lnTo>
                    <a:pt x="231" y="383"/>
                  </a:lnTo>
                  <a:lnTo>
                    <a:pt x="231" y="383"/>
                  </a:lnTo>
                  <a:lnTo>
                    <a:pt x="231" y="383"/>
                  </a:lnTo>
                  <a:lnTo>
                    <a:pt x="233" y="391"/>
                  </a:lnTo>
                  <a:lnTo>
                    <a:pt x="233" y="391"/>
                  </a:lnTo>
                  <a:lnTo>
                    <a:pt x="233" y="391"/>
                  </a:lnTo>
                  <a:lnTo>
                    <a:pt x="233" y="391"/>
                  </a:lnTo>
                  <a:lnTo>
                    <a:pt x="233" y="391"/>
                  </a:lnTo>
                  <a:lnTo>
                    <a:pt x="233" y="400"/>
                  </a:lnTo>
                  <a:lnTo>
                    <a:pt x="233" y="400"/>
                  </a:lnTo>
                  <a:lnTo>
                    <a:pt x="233" y="400"/>
                  </a:lnTo>
                  <a:lnTo>
                    <a:pt x="233" y="400"/>
                  </a:lnTo>
                  <a:lnTo>
                    <a:pt x="233" y="400"/>
                  </a:lnTo>
                  <a:lnTo>
                    <a:pt x="233" y="408"/>
                  </a:lnTo>
                  <a:lnTo>
                    <a:pt x="233" y="408"/>
                  </a:lnTo>
                  <a:lnTo>
                    <a:pt x="233" y="408"/>
                  </a:lnTo>
                  <a:lnTo>
                    <a:pt x="233" y="408"/>
                  </a:lnTo>
                  <a:lnTo>
                    <a:pt x="233" y="408"/>
                  </a:lnTo>
                  <a:lnTo>
                    <a:pt x="233" y="416"/>
                  </a:lnTo>
                  <a:lnTo>
                    <a:pt x="233" y="416"/>
                  </a:lnTo>
                  <a:lnTo>
                    <a:pt x="233" y="416"/>
                  </a:lnTo>
                  <a:lnTo>
                    <a:pt x="233" y="416"/>
                  </a:lnTo>
                  <a:lnTo>
                    <a:pt x="233" y="416"/>
                  </a:lnTo>
                  <a:lnTo>
                    <a:pt x="235" y="426"/>
                  </a:lnTo>
                  <a:lnTo>
                    <a:pt x="235" y="426"/>
                  </a:lnTo>
                  <a:lnTo>
                    <a:pt x="235" y="426"/>
                  </a:lnTo>
                  <a:lnTo>
                    <a:pt x="235" y="426"/>
                  </a:lnTo>
                  <a:lnTo>
                    <a:pt x="235" y="426"/>
                  </a:lnTo>
                  <a:lnTo>
                    <a:pt x="235" y="433"/>
                  </a:lnTo>
                  <a:lnTo>
                    <a:pt x="228" y="433"/>
                  </a:lnTo>
                  <a:lnTo>
                    <a:pt x="228" y="433"/>
                  </a:lnTo>
                  <a:lnTo>
                    <a:pt x="228" y="433"/>
                  </a:lnTo>
                  <a:lnTo>
                    <a:pt x="228" y="433"/>
                  </a:lnTo>
                  <a:lnTo>
                    <a:pt x="228" y="433"/>
                  </a:lnTo>
                  <a:lnTo>
                    <a:pt x="220" y="433"/>
                  </a:lnTo>
                  <a:lnTo>
                    <a:pt x="220" y="433"/>
                  </a:lnTo>
                  <a:lnTo>
                    <a:pt x="220" y="433"/>
                  </a:lnTo>
                  <a:lnTo>
                    <a:pt x="220" y="433"/>
                  </a:lnTo>
                  <a:lnTo>
                    <a:pt x="220" y="433"/>
                  </a:lnTo>
                  <a:lnTo>
                    <a:pt x="212" y="433"/>
                  </a:lnTo>
                  <a:lnTo>
                    <a:pt x="212" y="433"/>
                  </a:lnTo>
                  <a:lnTo>
                    <a:pt x="212" y="433"/>
                  </a:lnTo>
                  <a:lnTo>
                    <a:pt x="217" y="523"/>
                  </a:lnTo>
                  <a:lnTo>
                    <a:pt x="216" y="523"/>
                  </a:lnTo>
                  <a:lnTo>
                    <a:pt x="212" y="525"/>
                  </a:lnTo>
                  <a:lnTo>
                    <a:pt x="211" y="533"/>
                  </a:lnTo>
                  <a:lnTo>
                    <a:pt x="209" y="540"/>
                  </a:lnTo>
                  <a:lnTo>
                    <a:pt x="208" y="548"/>
                  </a:lnTo>
                  <a:lnTo>
                    <a:pt x="208" y="556"/>
                  </a:lnTo>
                  <a:lnTo>
                    <a:pt x="208" y="558"/>
                  </a:lnTo>
                  <a:lnTo>
                    <a:pt x="189" y="563"/>
                  </a:lnTo>
                  <a:lnTo>
                    <a:pt x="189" y="563"/>
                  </a:lnTo>
                  <a:lnTo>
                    <a:pt x="181" y="563"/>
                  </a:lnTo>
                  <a:lnTo>
                    <a:pt x="181" y="563"/>
                  </a:lnTo>
                  <a:lnTo>
                    <a:pt x="181" y="555"/>
                  </a:lnTo>
                  <a:lnTo>
                    <a:pt x="181" y="555"/>
                  </a:lnTo>
                  <a:lnTo>
                    <a:pt x="181" y="553"/>
                  </a:lnTo>
                  <a:lnTo>
                    <a:pt x="137" y="553"/>
                  </a:lnTo>
                  <a:lnTo>
                    <a:pt x="137" y="547"/>
                  </a:lnTo>
                  <a:lnTo>
                    <a:pt x="146" y="544"/>
                  </a:lnTo>
                  <a:lnTo>
                    <a:pt x="157" y="539"/>
                  </a:lnTo>
                  <a:lnTo>
                    <a:pt x="168" y="533"/>
                  </a:lnTo>
                  <a:lnTo>
                    <a:pt x="179" y="526"/>
                  </a:lnTo>
                  <a:lnTo>
                    <a:pt x="189" y="517"/>
                  </a:lnTo>
                  <a:lnTo>
                    <a:pt x="189" y="515"/>
                  </a:lnTo>
                  <a:lnTo>
                    <a:pt x="156" y="514"/>
                  </a:lnTo>
                  <a:lnTo>
                    <a:pt x="156" y="515"/>
                  </a:lnTo>
                  <a:lnTo>
                    <a:pt x="55" y="515"/>
                  </a:lnTo>
                  <a:lnTo>
                    <a:pt x="53" y="514"/>
                  </a:lnTo>
                  <a:lnTo>
                    <a:pt x="20" y="514"/>
                  </a:lnTo>
                  <a:lnTo>
                    <a:pt x="20" y="517"/>
                  </a:lnTo>
                  <a:lnTo>
                    <a:pt x="33" y="525"/>
                  </a:lnTo>
                  <a:lnTo>
                    <a:pt x="46" y="533"/>
                  </a:lnTo>
                  <a:lnTo>
                    <a:pt x="57" y="539"/>
                  </a:lnTo>
                  <a:lnTo>
                    <a:pt x="69" y="544"/>
                  </a:lnTo>
                  <a:lnTo>
                    <a:pt x="74" y="545"/>
                  </a:lnTo>
                  <a:lnTo>
                    <a:pt x="74" y="563"/>
                  </a:lnTo>
                  <a:lnTo>
                    <a:pt x="74" y="563"/>
                  </a:lnTo>
                  <a:lnTo>
                    <a:pt x="60" y="563"/>
                  </a:lnTo>
                  <a:lnTo>
                    <a:pt x="41" y="563"/>
                  </a:lnTo>
                  <a:lnTo>
                    <a:pt x="39" y="559"/>
                  </a:lnTo>
                  <a:lnTo>
                    <a:pt x="35" y="559"/>
                  </a:lnTo>
                  <a:lnTo>
                    <a:pt x="27" y="559"/>
                  </a:lnTo>
                  <a:lnTo>
                    <a:pt x="22" y="559"/>
                  </a:lnTo>
                  <a:lnTo>
                    <a:pt x="20" y="575"/>
                  </a:lnTo>
                  <a:lnTo>
                    <a:pt x="0" y="575"/>
                  </a:lnTo>
                  <a:lnTo>
                    <a:pt x="0" y="577"/>
                  </a:lnTo>
                  <a:lnTo>
                    <a:pt x="0" y="577"/>
                  </a:lnTo>
                  <a:lnTo>
                    <a:pt x="0" y="627"/>
                  </a:lnTo>
                  <a:lnTo>
                    <a:pt x="1757" y="627"/>
                  </a:lnTo>
                  <a:lnTo>
                    <a:pt x="1757" y="577"/>
                  </a:lnTo>
                  <a:lnTo>
                    <a:pt x="1755" y="577"/>
                  </a:lnTo>
                  <a:close/>
                  <a:moveTo>
                    <a:pt x="1489" y="440"/>
                  </a:moveTo>
                  <a:lnTo>
                    <a:pt x="1489" y="440"/>
                  </a:lnTo>
                  <a:lnTo>
                    <a:pt x="1491" y="441"/>
                  </a:lnTo>
                  <a:lnTo>
                    <a:pt x="1489" y="440"/>
                  </a:lnTo>
                  <a:close/>
                  <a:moveTo>
                    <a:pt x="1477" y="441"/>
                  </a:moveTo>
                  <a:lnTo>
                    <a:pt x="1477" y="441"/>
                  </a:lnTo>
                  <a:lnTo>
                    <a:pt x="1477" y="441"/>
                  </a:lnTo>
                  <a:lnTo>
                    <a:pt x="1477" y="441"/>
                  </a:lnTo>
                  <a:close/>
                  <a:moveTo>
                    <a:pt x="1477" y="443"/>
                  </a:moveTo>
                  <a:lnTo>
                    <a:pt x="1477" y="443"/>
                  </a:lnTo>
                  <a:lnTo>
                    <a:pt x="1477" y="443"/>
                  </a:lnTo>
                  <a:lnTo>
                    <a:pt x="1477" y="443"/>
                  </a:lnTo>
                  <a:close/>
                  <a:moveTo>
                    <a:pt x="1477" y="441"/>
                  </a:moveTo>
                  <a:lnTo>
                    <a:pt x="1477" y="443"/>
                  </a:lnTo>
                  <a:lnTo>
                    <a:pt x="1477" y="443"/>
                  </a:lnTo>
                  <a:lnTo>
                    <a:pt x="1477" y="443"/>
                  </a:lnTo>
                  <a:lnTo>
                    <a:pt x="1477" y="441"/>
                  </a:lnTo>
                  <a:close/>
                  <a:moveTo>
                    <a:pt x="1477" y="443"/>
                  </a:moveTo>
                  <a:lnTo>
                    <a:pt x="1477" y="443"/>
                  </a:lnTo>
                  <a:lnTo>
                    <a:pt x="1478" y="443"/>
                  </a:lnTo>
                  <a:lnTo>
                    <a:pt x="1477" y="443"/>
                  </a:lnTo>
                  <a:lnTo>
                    <a:pt x="1477" y="443"/>
                  </a:lnTo>
                  <a:close/>
                  <a:moveTo>
                    <a:pt x="1478" y="443"/>
                  </a:moveTo>
                  <a:lnTo>
                    <a:pt x="1477" y="443"/>
                  </a:lnTo>
                  <a:lnTo>
                    <a:pt x="1478" y="443"/>
                  </a:lnTo>
                  <a:lnTo>
                    <a:pt x="1478" y="443"/>
                  </a:lnTo>
                  <a:lnTo>
                    <a:pt x="1478" y="443"/>
                  </a:lnTo>
                  <a:close/>
                  <a:moveTo>
                    <a:pt x="1478" y="443"/>
                  </a:moveTo>
                  <a:lnTo>
                    <a:pt x="1478" y="443"/>
                  </a:lnTo>
                  <a:lnTo>
                    <a:pt x="1478" y="443"/>
                  </a:lnTo>
                  <a:lnTo>
                    <a:pt x="1478" y="443"/>
                  </a:lnTo>
                  <a:lnTo>
                    <a:pt x="1478" y="443"/>
                  </a:lnTo>
                  <a:close/>
                  <a:moveTo>
                    <a:pt x="1478" y="443"/>
                  </a:moveTo>
                  <a:lnTo>
                    <a:pt x="1478" y="443"/>
                  </a:lnTo>
                  <a:lnTo>
                    <a:pt x="1478" y="443"/>
                  </a:lnTo>
                  <a:lnTo>
                    <a:pt x="1478" y="443"/>
                  </a:lnTo>
                  <a:lnTo>
                    <a:pt x="1478" y="443"/>
                  </a:lnTo>
                  <a:close/>
                  <a:moveTo>
                    <a:pt x="1478" y="443"/>
                  </a:moveTo>
                  <a:lnTo>
                    <a:pt x="1478" y="443"/>
                  </a:lnTo>
                  <a:lnTo>
                    <a:pt x="1477" y="443"/>
                  </a:lnTo>
                  <a:lnTo>
                    <a:pt x="1478" y="443"/>
                  </a:lnTo>
                  <a:lnTo>
                    <a:pt x="1478" y="443"/>
                  </a:lnTo>
                  <a:close/>
                  <a:moveTo>
                    <a:pt x="1478" y="443"/>
                  </a:moveTo>
                  <a:lnTo>
                    <a:pt x="1478" y="443"/>
                  </a:lnTo>
                  <a:lnTo>
                    <a:pt x="1478" y="441"/>
                  </a:lnTo>
                  <a:lnTo>
                    <a:pt x="1478" y="443"/>
                  </a:lnTo>
                  <a:lnTo>
                    <a:pt x="1478" y="443"/>
                  </a:lnTo>
                  <a:close/>
                  <a:moveTo>
                    <a:pt x="1478" y="443"/>
                  </a:moveTo>
                  <a:lnTo>
                    <a:pt x="1478" y="441"/>
                  </a:lnTo>
                  <a:lnTo>
                    <a:pt x="1478" y="441"/>
                  </a:lnTo>
                  <a:lnTo>
                    <a:pt x="1478" y="443"/>
                  </a:lnTo>
                  <a:lnTo>
                    <a:pt x="1478" y="443"/>
                  </a:lnTo>
                  <a:close/>
                  <a:moveTo>
                    <a:pt x="1096" y="501"/>
                  </a:moveTo>
                  <a:lnTo>
                    <a:pt x="1096" y="501"/>
                  </a:lnTo>
                  <a:lnTo>
                    <a:pt x="1096" y="501"/>
                  </a:lnTo>
                  <a:lnTo>
                    <a:pt x="1096" y="501"/>
                  </a:lnTo>
                  <a:close/>
                  <a:moveTo>
                    <a:pt x="1127" y="282"/>
                  </a:moveTo>
                  <a:lnTo>
                    <a:pt x="1126" y="282"/>
                  </a:lnTo>
                  <a:lnTo>
                    <a:pt x="1126" y="282"/>
                  </a:lnTo>
                  <a:lnTo>
                    <a:pt x="1127" y="281"/>
                  </a:lnTo>
                  <a:lnTo>
                    <a:pt x="1127" y="282"/>
                  </a:lnTo>
                  <a:close/>
                  <a:moveTo>
                    <a:pt x="1223" y="577"/>
                  </a:moveTo>
                  <a:lnTo>
                    <a:pt x="1223" y="515"/>
                  </a:lnTo>
                  <a:lnTo>
                    <a:pt x="1250" y="515"/>
                  </a:lnTo>
                  <a:lnTo>
                    <a:pt x="1250" y="577"/>
                  </a:lnTo>
                  <a:lnTo>
                    <a:pt x="1223" y="577"/>
                  </a:lnTo>
                  <a:close/>
                  <a:moveTo>
                    <a:pt x="1384" y="479"/>
                  </a:moveTo>
                  <a:lnTo>
                    <a:pt x="1384" y="479"/>
                  </a:lnTo>
                  <a:lnTo>
                    <a:pt x="1384" y="479"/>
                  </a:lnTo>
                  <a:lnTo>
                    <a:pt x="1384" y="479"/>
                  </a:lnTo>
                  <a:close/>
                  <a:moveTo>
                    <a:pt x="1390" y="477"/>
                  </a:moveTo>
                  <a:lnTo>
                    <a:pt x="1390" y="477"/>
                  </a:lnTo>
                  <a:lnTo>
                    <a:pt x="1390" y="477"/>
                  </a:lnTo>
                  <a:lnTo>
                    <a:pt x="1390" y="477"/>
                  </a:lnTo>
                  <a:close/>
                  <a:moveTo>
                    <a:pt x="1392" y="477"/>
                  </a:moveTo>
                  <a:lnTo>
                    <a:pt x="1392" y="477"/>
                  </a:lnTo>
                  <a:lnTo>
                    <a:pt x="1392" y="477"/>
                  </a:lnTo>
                  <a:lnTo>
                    <a:pt x="1392" y="477"/>
                  </a:lnTo>
                  <a:lnTo>
                    <a:pt x="1392" y="477"/>
                  </a:lnTo>
                  <a:close/>
                  <a:moveTo>
                    <a:pt x="1392" y="477"/>
                  </a:moveTo>
                  <a:lnTo>
                    <a:pt x="1392" y="477"/>
                  </a:lnTo>
                  <a:lnTo>
                    <a:pt x="1392" y="477"/>
                  </a:lnTo>
                  <a:lnTo>
                    <a:pt x="1392" y="477"/>
                  </a:lnTo>
                  <a:lnTo>
                    <a:pt x="1392" y="477"/>
                  </a:lnTo>
                  <a:close/>
                  <a:moveTo>
                    <a:pt x="1392" y="477"/>
                  </a:moveTo>
                  <a:lnTo>
                    <a:pt x="1392" y="477"/>
                  </a:lnTo>
                  <a:lnTo>
                    <a:pt x="1392" y="477"/>
                  </a:lnTo>
                  <a:lnTo>
                    <a:pt x="1392" y="477"/>
                  </a:lnTo>
                  <a:lnTo>
                    <a:pt x="1392" y="477"/>
                  </a:lnTo>
                  <a:lnTo>
                    <a:pt x="1392" y="477"/>
                  </a:lnTo>
                  <a:close/>
                  <a:moveTo>
                    <a:pt x="1392" y="477"/>
                  </a:moveTo>
                  <a:lnTo>
                    <a:pt x="1392" y="477"/>
                  </a:lnTo>
                  <a:lnTo>
                    <a:pt x="1392" y="477"/>
                  </a:lnTo>
                  <a:lnTo>
                    <a:pt x="1392" y="477"/>
                  </a:lnTo>
                  <a:close/>
                  <a:moveTo>
                    <a:pt x="1392" y="477"/>
                  </a:moveTo>
                  <a:lnTo>
                    <a:pt x="1392" y="477"/>
                  </a:lnTo>
                  <a:lnTo>
                    <a:pt x="1392" y="477"/>
                  </a:lnTo>
                  <a:lnTo>
                    <a:pt x="1392" y="477"/>
                  </a:lnTo>
                  <a:close/>
                  <a:moveTo>
                    <a:pt x="1392" y="477"/>
                  </a:moveTo>
                  <a:lnTo>
                    <a:pt x="1392" y="477"/>
                  </a:lnTo>
                  <a:lnTo>
                    <a:pt x="1392" y="477"/>
                  </a:lnTo>
                  <a:lnTo>
                    <a:pt x="1392" y="477"/>
                  </a:lnTo>
                  <a:lnTo>
                    <a:pt x="1392" y="477"/>
                  </a:lnTo>
                  <a:lnTo>
                    <a:pt x="1392" y="477"/>
                  </a:lnTo>
                  <a:close/>
                  <a:moveTo>
                    <a:pt x="1404" y="479"/>
                  </a:moveTo>
                  <a:lnTo>
                    <a:pt x="1406" y="477"/>
                  </a:lnTo>
                  <a:lnTo>
                    <a:pt x="1404" y="479"/>
                  </a:lnTo>
                  <a:lnTo>
                    <a:pt x="1404" y="479"/>
                  </a:lnTo>
                  <a:lnTo>
                    <a:pt x="1404" y="479"/>
                  </a:lnTo>
                  <a:close/>
                  <a:moveTo>
                    <a:pt x="1406" y="482"/>
                  </a:moveTo>
                  <a:lnTo>
                    <a:pt x="1404" y="482"/>
                  </a:lnTo>
                  <a:lnTo>
                    <a:pt x="1404" y="482"/>
                  </a:lnTo>
                  <a:lnTo>
                    <a:pt x="1404" y="482"/>
                  </a:lnTo>
                  <a:lnTo>
                    <a:pt x="1404" y="482"/>
                  </a:lnTo>
                  <a:lnTo>
                    <a:pt x="1404" y="482"/>
                  </a:lnTo>
                  <a:lnTo>
                    <a:pt x="1404" y="482"/>
                  </a:lnTo>
                  <a:lnTo>
                    <a:pt x="1406" y="482"/>
                  </a:lnTo>
                  <a:lnTo>
                    <a:pt x="1406" y="482"/>
                  </a:lnTo>
                  <a:close/>
                  <a:moveTo>
                    <a:pt x="1406" y="479"/>
                  </a:moveTo>
                  <a:lnTo>
                    <a:pt x="1404" y="479"/>
                  </a:lnTo>
                  <a:lnTo>
                    <a:pt x="1406" y="477"/>
                  </a:lnTo>
                  <a:lnTo>
                    <a:pt x="1406" y="479"/>
                  </a:lnTo>
                  <a:close/>
                  <a:moveTo>
                    <a:pt x="1406" y="477"/>
                  </a:moveTo>
                  <a:lnTo>
                    <a:pt x="1404" y="479"/>
                  </a:lnTo>
                  <a:lnTo>
                    <a:pt x="1404" y="479"/>
                  </a:lnTo>
                  <a:lnTo>
                    <a:pt x="1406" y="477"/>
                  </a:lnTo>
                  <a:lnTo>
                    <a:pt x="1406" y="477"/>
                  </a:lnTo>
                  <a:lnTo>
                    <a:pt x="1406" y="477"/>
                  </a:lnTo>
                  <a:close/>
                  <a:moveTo>
                    <a:pt x="1406" y="477"/>
                  </a:moveTo>
                  <a:lnTo>
                    <a:pt x="1406" y="477"/>
                  </a:lnTo>
                  <a:lnTo>
                    <a:pt x="1406" y="477"/>
                  </a:lnTo>
                  <a:lnTo>
                    <a:pt x="1406" y="477"/>
                  </a:lnTo>
                  <a:close/>
                  <a:moveTo>
                    <a:pt x="1406" y="477"/>
                  </a:moveTo>
                  <a:lnTo>
                    <a:pt x="1404" y="477"/>
                  </a:lnTo>
                  <a:lnTo>
                    <a:pt x="1406" y="477"/>
                  </a:lnTo>
                  <a:lnTo>
                    <a:pt x="1406" y="477"/>
                  </a:lnTo>
                  <a:close/>
                  <a:moveTo>
                    <a:pt x="1406" y="477"/>
                  </a:moveTo>
                  <a:lnTo>
                    <a:pt x="1404" y="477"/>
                  </a:lnTo>
                  <a:lnTo>
                    <a:pt x="1406" y="477"/>
                  </a:lnTo>
                  <a:lnTo>
                    <a:pt x="1406" y="477"/>
                  </a:lnTo>
                  <a:close/>
                  <a:moveTo>
                    <a:pt x="1406" y="477"/>
                  </a:moveTo>
                  <a:lnTo>
                    <a:pt x="1404" y="477"/>
                  </a:lnTo>
                  <a:lnTo>
                    <a:pt x="1404" y="477"/>
                  </a:lnTo>
                  <a:lnTo>
                    <a:pt x="1406" y="476"/>
                  </a:lnTo>
                  <a:lnTo>
                    <a:pt x="1406" y="477"/>
                  </a:lnTo>
                  <a:close/>
                  <a:moveTo>
                    <a:pt x="1406" y="476"/>
                  </a:moveTo>
                  <a:lnTo>
                    <a:pt x="1404" y="477"/>
                  </a:lnTo>
                  <a:lnTo>
                    <a:pt x="1406" y="476"/>
                  </a:lnTo>
                  <a:lnTo>
                    <a:pt x="1406" y="476"/>
                  </a:lnTo>
                  <a:close/>
                  <a:moveTo>
                    <a:pt x="1417" y="470"/>
                  </a:moveTo>
                  <a:lnTo>
                    <a:pt x="1417" y="470"/>
                  </a:lnTo>
                  <a:lnTo>
                    <a:pt x="1417" y="470"/>
                  </a:lnTo>
                  <a:lnTo>
                    <a:pt x="1417" y="470"/>
                  </a:lnTo>
                  <a:close/>
                  <a:moveTo>
                    <a:pt x="1417" y="470"/>
                  </a:moveTo>
                  <a:lnTo>
                    <a:pt x="1418" y="470"/>
                  </a:lnTo>
                  <a:lnTo>
                    <a:pt x="1418" y="470"/>
                  </a:lnTo>
                  <a:lnTo>
                    <a:pt x="1418" y="470"/>
                  </a:lnTo>
                  <a:lnTo>
                    <a:pt x="1417" y="470"/>
                  </a:lnTo>
                  <a:close/>
                  <a:moveTo>
                    <a:pt x="1418" y="470"/>
                  </a:moveTo>
                  <a:lnTo>
                    <a:pt x="1418" y="470"/>
                  </a:lnTo>
                  <a:lnTo>
                    <a:pt x="1418" y="470"/>
                  </a:lnTo>
                  <a:lnTo>
                    <a:pt x="1418" y="470"/>
                  </a:lnTo>
                  <a:close/>
                  <a:moveTo>
                    <a:pt x="1418" y="471"/>
                  </a:moveTo>
                  <a:lnTo>
                    <a:pt x="1418" y="471"/>
                  </a:lnTo>
                  <a:lnTo>
                    <a:pt x="1418" y="471"/>
                  </a:lnTo>
                  <a:lnTo>
                    <a:pt x="1418" y="471"/>
                  </a:lnTo>
                  <a:lnTo>
                    <a:pt x="1418" y="471"/>
                  </a:lnTo>
                  <a:close/>
                  <a:moveTo>
                    <a:pt x="1418" y="471"/>
                  </a:moveTo>
                  <a:lnTo>
                    <a:pt x="1418" y="471"/>
                  </a:lnTo>
                  <a:lnTo>
                    <a:pt x="1418" y="471"/>
                  </a:lnTo>
                  <a:lnTo>
                    <a:pt x="1418" y="470"/>
                  </a:lnTo>
                  <a:lnTo>
                    <a:pt x="1418" y="470"/>
                  </a:lnTo>
                  <a:lnTo>
                    <a:pt x="1418" y="470"/>
                  </a:lnTo>
                  <a:lnTo>
                    <a:pt x="1418" y="471"/>
                  </a:lnTo>
                  <a:close/>
                  <a:moveTo>
                    <a:pt x="1418" y="470"/>
                  </a:moveTo>
                  <a:lnTo>
                    <a:pt x="1418" y="470"/>
                  </a:lnTo>
                  <a:lnTo>
                    <a:pt x="1418" y="470"/>
                  </a:lnTo>
                  <a:lnTo>
                    <a:pt x="1418" y="470"/>
                  </a:lnTo>
                  <a:close/>
                  <a:moveTo>
                    <a:pt x="1418" y="470"/>
                  </a:moveTo>
                  <a:lnTo>
                    <a:pt x="1418" y="470"/>
                  </a:lnTo>
                  <a:lnTo>
                    <a:pt x="1418" y="470"/>
                  </a:lnTo>
                  <a:lnTo>
                    <a:pt x="1418" y="470"/>
                  </a:lnTo>
                  <a:lnTo>
                    <a:pt x="1418" y="470"/>
                  </a:lnTo>
                  <a:lnTo>
                    <a:pt x="1418" y="470"/>
                  </a:lnTo>
                  <a:close/>
                  <a:moveTo>
                    <a:pt x="1418" y="470"/>
                  </a:moveTo>
                  <a:lnTo>
                    <a:pt x="1418" y="470"/>
                  </a:lnTo>
                  <a:lnTo>
                    <a:pt x="1418" y="470"/>
                  </a:lnTo>
                  <a:lnTo>
                    <a:pt x="1418" y="470"/>
                  </a:lnTo>
                  <a:close/>
                  <a:moveTo>
                    <a:pt x="1429" y="474"/>
                  </a:moveTo>
                  <a:lnTo>
                    <a:pt x="1429" y="474"/>
                  </a:lnTo>
                  <a:lnTo>
                    <a:pt x="1429" y="474"/>
                  </a:lnTo>
                  <a:lnTo>
                    <a:pt x="1429" y="474"/>
                  </a:lnTo>
                  <a:lnTo>
                    <a:pt x="1429" y="474"/>
                  </a:lnTo>
                  <a:close/>
                  <a:moveTo>
                    <a:pt x="1431" y="471"/>
                  </a:moveTo>
                  <a:lnTo>
                    <a:pt x="1431" y="471"/>
                  </a:lnTo>
                  <a:lnTo>
                    <a:pt x="1431" y="471"/>
                  </a:lnTo>
                  <a:lnTo>
                    <a:pt x="1431" y="471"/>
                  </a:lnTo>
                  <a:close/>
                  <a:moveTo>
                    <a:pt x="1442" y="457"/>
                  </a:moveTo>
                  <a:lnTo>
                    <a:pt x="1444" y="455"/>
                  </a:lnTo>
                  <a:lnTo>
                    <a:pt x="1444" y="455"/>
                  </a:lnTo>
                  <a:lnTo>
                    <a:pt x="1442" y="457"/>
                  </a:lnTo>
                  <a:lnTo>
                    <a:pt x="1442" y="457"/>
                  </a:lnTo>
                  <a:close/>
                  <a:moveTo>
                    <a:pt x="1442" y="457"/>
                  </a:moveTo>
                  <a:lnTo>
                    <a:pt x="1444" y="455"/>
                  </a:lnTo>
                  <a:lnTo>
                    <a:pt x="1444" y="457"/>
                  </a:lnTo>
                  <a:lnTo>
                    <a:pt x="1442" y="457"/>
                  </a:lnTo>
                  <a:lnTo>
                    <a:pt x="1442" y="457"/>
                  </a:lnTo>
                  <a:close/>
                  <a:moveTo>
                    <a:pt x="1444" y="457"/>
                  </a:moveTo>
                  <a:lnTo>
                    <a:pt x="1442" y="457"/>
                  </a:lnTo>
                  <a:lnTo>
                    <a:pt x="1444" y="457"/>
                  </a:lnTo>
                  <a:lnTo>
                    <a:pt x="1444" y="457"/>
                  </a:lnTo>
                  <a:close/>
                  <a:moveTo>
                    <a:pt x="1444" y="457"/>
                  </a:moveTo>
                  <a:lnTo>
                    <a:pt x="1445" y="455"/>
                  </a:lnTo>
                  <a:lnTo>
                    <a:pt x="1444" y="455"/>
                  </a:lnTo>
                  <a:lnTo>
                    <a:pt x="1444" y="457"/>
                  </a:lnTo>
                  <a:lnTo>
                    <a:pt x="1444" y="457"/>
                  </a:lnTo>
                  <a:close/>
                  <a:moveTo>
                    <a:pt x="1444" y="457"/>
                  </a:moveTo>
                  <a:lnTo>
                    <a:pt x="1445" y="455"/>
                  </a:lnTo>
                  <a:lnTo>
                    <a:pt x="1444" y="455"/>
                  </a:lnTo>
                  <a:lnTo>
                    <a:pt x="1444" y="457"/>
                  </a:lnTo>
                  <a:lnTo>
                    <a:pt x="1444" y="457"/>
                  </a:lnTo>
                  <a:close/>
                  <a:moveTo>
                    <a:pt x="1444" y="457"/>
                  </a:moveTo>
                  <a:lnTo>
                    <a:pt x="1444" y="457"/>
                  </a:lnTo>
                  <a:lnTo>
                    <a:pt x="1444" y="457"/>
                  </a:lnTo>
                  <a:lnTo>
                    <a:pt x="1444" y="457"/>
                  </a:lnTo>
                  <a:close/>
                  <a:moveTo>
                    <a:pt x="1444" y="457"/>
                  </a:moveTo>
                  <a:lnTo>
                    <a:pt x="1444" y="457"/>
                  </a:lnTo>
                  <a:lnTo>
                    <a:pt x="1444" y="457"/>
                  </a:lnTo>
                  <a:lnTo>
                    <a:pt x="1444" y="457"/>
                  </a:lnTo>
                  <a:close/>
                  <a:moveTo>
                    <a:pt x="1444" y="457"/>
                  </a:moveTo>
                  <a:lnTo>
                    <a:pt x="1444" y="457"/>
                  </a:lnTo>
                  <a:lnTo>
                    <a:pt x="1444" y="457"/>
                  </a:lnTo>
                  <a:lnTo>
                    <a:pt x="1444" y="457"/>
                  </a:lnTo>
                  <a:lnTo>
                    <a:pt x="1444" y="457"/>
                  </a:lnTo>
                  <a:lnTo>
                    <a:pt x="1444" y="457"/>
                  </a:lnTo>
                  <a:lnTo>
                    <a:pt x="1444" y="457"/>
                  </a:lnTo>
                  <a:close/>
                  <a:moveTo>
                    <a:pt x="1456" y="462"/>
                  </a:moveTo>
                  <a:lnTo>
                    <a:pt x="1456" y="462"/>
                  </a:lnTo>
                  <a:lnTo>
                    <a:pt x="1456" y="462"/>
                  </a:lnTo>
                  <a:lnTo>
                    <a:pt x="1456" y="462"/>
                  </a:lnTo>
                  <a:lnTo>
                    <a:pt x="1456" y="462"/>
                  </a:lnTo>
                  <a:close/>
                  <a:moveTo>
                    <a:pt x="1456" y="457"/>
                  </a:moveTo>
                  <a:lnTo>
                    <a:pt x="1456" y="455"/>
                  </a:lnTo>
                  <a:lnTo>
                    <a:pt x="1456" y="457"/>
                  </a:lnTo>
                  <a:lnTo>
                    <a:pt x="1456" y="457"/>
                  </a:lnTo>
                  <a:lnTo>
                    <a:pt x="1456" y="457"/>
                  </a:lnTo>
                  <a:close/>
                  <a:moveTo>
                    <a:pt x="1456" y="457"/>
                  </a:moveTo>
                  <a:lnTo>
                    <a:pt x="1456" y="457"/>
                  </a:lnTo>
                  <a:lnTo>
                    <a:pt x="1456" y="457"/>
                  </a:lnTo>
                  <a:lnTo>
                    <a:pt x="1456" y="457"/>
                  </a:lnTo>
                  <a:lnTo>
                    <a:pt x="1456" y="457"/>
                  </a:lnTo>
                  <a:close/>
                  <a:moveTo>
                    <a:pt x="1456" y="457"/>
                  </a:moveTo>
                  <a:lnTo>
                    <a:pt x="1456" y="457"/>
                  </a:lnTo>
                  <a:lnTo>
                    <a:pt x="1456" y="457"/>
                  </a:lnTo>
                  <a:lnTo>
                    <a:pt x="1456" y="457"/>
                  </a:lnTo>
                  <a:lnTo>
                    <a:pt x="1456" y="457"/>
                  </a:lnTo>
                  <a:close/>
                  <a:moveTo>
                    <a:pt x="1456" y="457"/>
                  </a:moveTo>
                  <a:lnTo>
                    <a:pt x="1456" y="457"/>
                  </a:lnTo>
                  <a:lnTo>
                    <a:pt x="1456" y="457"/>
                  </a:lnTo>
                  <a:lnTo>
                    <a:pt x="1456" y="457"/>
                  </a:lnTo>
                  <a:lnTo>
                    <a:pt x="1456" y="457"/>
                  </a:lnTo>
                  <a:close/>
                  <a:moveTo>
                    <a:pt x="1456" y="457"/>
                  </a:moveTo>
                  <a:lnTo>
                    <a:pt x="1458" y="455"/>
                  </a:lnTo>
                  <a:lnTo>
                    <a:pt x="1458" y="457"/>
                  </a:lnTo>
                  <a:lnTo>
                    <a:pt x="1456" y="457"/>
                  </a:lnTo>
                  <a:lnTo>
                    <a:pt x="1456" y="457"/>
                  </a:lnTo>
                  <a:close/>
                  <a:moveTo>
                    <a:pt x="1491" y="441"/>
                  </a:moveTo>
                  <a:lnTo>
                    <a:pt x="1491" y="441"/>
                  </a:lnTo>
                  <a:lnTo>
                    <a:pt x="1491" y="441"/>
                  </a:lnTo>
                  <a:lnTo>
                    <a:pt x="1491" y="441"/>
                  </a:lnTo>
                  <a:close/>
                  <a:moveTo>
                    <a:pt x="1489" y="441"/>
                  </a:moveTo>
                  <a:lnTo>
                    <a:pt x="1489" y="441"/>
                  </a:lnTo>
                  <a:lnTo>
                    <a:pt x="1491" y="441"/>
                  </a:lnTo>
                  <a:lnTo>
                    <a:pt x="1491" y="441"/>
                  </a:lnTo>
                  <a:lnTo>
                    <a:pt x="1489" y="441"/>
                  </a:lnTo>
                  <a:close/>
                  <a:moveTo>
                    <a:pt x="1491" y="441"/>
                  </a:moveTo>
                  <a:lnTo>
                    <a:pt x="1489" y="441"/>
                  </a:lnTo>
                  <a:lnTo>
                    <a:pt x="1491" y="441"/>
                  </a:lnTo>
                  <a:lnTo>
                    <a:pt x="1491" y="441"/>
                  </a:lnTo>
                  <a:lnTo>
                    <a:pt x="1491" y="441"/>
                  </a:lnTo>
                  <a:close/>
                  <a:moveTo>
                    <a:pt x="1491" y="441"/>
                  </a:moveTo>
                  <a:lnTo>
                    <a:pt x="1491" y="441"/>
                  </a:lnTo>
                  <a:lnTo>
                    <a:pt x="1491" y="441"/>
                  </a:lnTo>
                  <a:lnTo>
                    <a:pt x="1491" y="441"/>
                  </a:lnTo>
                  <a:lnTo>
                    <a:pt x="1491" y="441"/>
                  </a:lnTo>
                  <a:close/>
                  <a:moveTo>
                    <a:pt x="1491" y="441"/>
                  </a:moveTo>
                  <a:lnTo>
                    <a:pt x="1491" y="441"/>
                  </a:lnTo>
                  <a:lnTo>
                    <a:pt x="1491" y="441"/>
                  </a:lnTo>
                  <a:lnTo>
                    <a:pt x="1491" y="441"/>
                  </a:lnTo>
                  <a:close/>
                  <a:moveTo>
                    <a:pt x="1491" y="441"/>
                  </a:moveTo>
                  <a:lnTo>
                    <a:pt x="1491" y="441"/>
                  </a:lnTo>
                  <a:lnTo>
                    <a:pt x="1491" y="441"/>
                  </a:lnTo>
                  <a:lnTo>
                    <a:pt x="1491" y="441"/>
                  </a:lnTo>
                  <a:lnTo>
                    <a:pt x="1491" y="441"/>
                  </a:lnTo>
                  <a:close/>
                  <a:moveTo>
                    <a:pt x="1491" y="441"/>
                  </a:moveTo>
                  <a:lnTo>
                    <a:pt x="1491" y="441"/>
                  </a:lnTo>
                  <a:lnTo>
                    <a:pt x="1491" y="441"/>
                  </a:lnTo>
                  <a:lnTo>
                    <a:pt x="1491" y="441"/>
                  </a:lnTo>
                  <a:lnTo>
                    <a:pt x="1491" y="441"/>
                  </a:lnTo>
                  <a:lnTo>
                    <a:pt x="1491" y="441"/>
                  </a:lnTo>
                  <a:lnTo>
                    <a:pt x="1491" y="441"/>
                  </a:lnTo>
                  <a:close/>
                  <a:moveTo>
                    <a:pt x="1491" y="441"/>
                  </a:moveTo>
                  <a:lnTo>
                    <a:pt x="1491" y="441"/>
                  </a:lnTo>
                  <a:lnTo>
                    <a:pt x="1491" y="441"/>
                  </a:lnTo>
                  <a:lnTo>
                    <a:pt x="1491" y="441"/>
                  </a:lnTo>
                  <a:close/>
                  <a:moveTo>
                    <a:pt x="1491" y="441"/>
                  </a:moveTo>
                  <a:lnTo>
                    <a:pt x="1491" y="441"/>
                  </a:lnTo>
                  <a:lnTo>
                    <a:pt x="1491" y="441"/>
                  </a:lnTo>
                  <a:lnTo>
                    <a:pt x="1491" y="441"/>
                  </a:lnTo>
                  <a:lnTo>
                    <a:pt x="1491" y="441"/>
                  </a:lnTo>
                  <a:close/>
                  <a:moveTo>
                    <a:pt x="1491" y="441"/>
                  </a:moveTo>
                  <a:lnTo>
                    <a:pt x="1491" y="441"/>
                  </a:lnTo>
                  <a:lnTo>
                    <a:pt x="1491" y="440"/>
                  </a:lnTo>
                  <a:lnTo>
                    <a:pt x="1491" y="441"/>
                  </a:lnTo>
                  <a:lnTo>
                    <a:pt x="1491" y="441"/>
                  </a:lnTo>
                  <a:close/>
                  <a:moveTo>
                    <a:pt x="1491" y="441"/>
                  </a:moveTo>
                  <a:lnTo>
                    <a:pt x="1491" y="441"/>
                  </a:lnTo>
                  <a:lnTo>
                    <a:pt x="1491" y="441"/>
                  </a:lnTo>
                  <a:lnTo>
                    <a:pt x="1491" y="441"/>
                  </a:lnTo>
                  <a:lnTo>
                    <a:pt x="1491" y="441"/>
                  </a:lnTo>
                  <a:close/>
                  <a:moveTo>
                    <a:pt x="1491" y="441"/>
                  </a:moveTo>
                  <a:lnTo>
                    <a:pt x="1491" y="441"/>
                  </a:lnTo>
                  <a:lnTo>
                    <a:pt x="1491" y="441"/>
                  </a:lnTo>
                  <a:lnTo>
                    <a:pt x="1491" y="441"/>
                  </a:lnTo>
                  <a:lnTo>
                    <a:pt x="1491" y="441"/>
                  </a:lnTo>
                  <a:close/>
                  <a:moveTo>
                    <a:pt x="1491" y="441"/>
                  </a:moveTo>
                  <a:lnTo>
                    <a:pt x="1491" y="441"/>
                  </a:lnTo>
                  <a:lnTo>
                    <a:pt x="1491" y="441"/>
                  </a:lnTo>
                  <a:lnTo>
                    <a:pt x="1491" y="441"/>
                  </a:lnTo>
                  <a:lnTo>
                    <a:pt x="1491" y="441"/>
                  </a:lnTo>
                  <a:close/>
                  <a:moveTo>
                    <a:pt x="1491" y="441"/>
                  </a:moveTo>
                  <a:lnTo>
                    <a:pt x="1491" y="441"/>
                  </a:lnTo>
                  <a:lnTo>
                    <a:pt x="1491" y="440"/>
                  </a:lnTo>
                  <a:lnTo>
                    <a:pt x="1491" y="441"/>
                  </a:lnTo>
                  <a:lnTo>
                    <a:pt x="1491" y="441"/>
                  </a:lnTo>
                  <a:close/>
                  <a:moveTo>
                    <a:pt x="1503" y="448"/>
                  </a:moveTo>
                  <a:lnTo>
                    <a:pt x="1505" y="448"/>
                  </a:lnTo>
                  <a:lnTo>
                    <a:pt x="1503" y="448"/>
                  </a:lnTo>
                  <a:lnTo>
                    <a:pt x="1503" y="448"/>
                  </a:lnTo>
                  <a:close/>
                  <a:moveTo>
                    <a:pt x="1508" y="426"/>
                  </a:moveTo>
                  <a:lnTo>
                    <a:pt x="1508" y="426"/>
                  </a:lnTo>
                  <a:lnTo>
                    <a:pt x="1508" y="426"/>
                  </a:lnTo>
                  <a:lnTo>
                    <a:pt x="1508" y="426"/>
                  </a:lnTo>
                  <a:lnTo>
                    <a:pt x="1508" y="426"/>
                  </a:lnTo>
                  <a:close/>
                  <a:moveTo>
                    <a:pt x="1507" y="424"/>
                  </a:moveTo>
                  <a:lnTo>
                    <a:pt x="1507" y="424"/>
                  </a:lnTo>
                  <a:lnTo>
                    <a:pt x="1508" y="426"/>
                  </a:lnTo>
                  <a:lnTo>
                    <a:pt x="1508" y="426"/>
                  </a:lnTo>
                  <a:lnTo>
                    <a:pt x="1507" y="424"/>
                  </a:lnTo>
                  <a:close/>
                  <a:moveTo>
                    <a:pt x="1508" y="426"/>
                  </a:moveTo>
                  <a:lnTo>
                    <a:pt x="1507" y="426"/>
                  </a:lnTo>
                  <a:lnTo>
                    <a:pt x="1508" y="426"/>
                  </a:lnTo>
                  <a:lnTo>
                    <a:pt x="1508" y="426"/>
                  </a:lnTo>
                  <a:lnTo>
                    <a:pt x="1508" y="426"/>
                  </a:lnTo>
                  <a:close/>
                  <a:moveTo>
                    <a:pt x="1508" y="426"/>
                  </a:moveTo>
                  <a:lnTo>
                    <a:pt x="1508" y="426"/>
                  </a:lnTo>
                  <a:lnTo>
                    <a:pt x="1508" y="426"/>
                  </a:lnTo>
                  <a:lnTo>
                    <a:pt x="1508" y="426"/>
                  </a:lnTo>
                  <a:lnTo>
                    <a:pt x="1508" y="426"/>
                  </a:lnTo>
                  <a:close/>
                  <a:moveTo>
                    <a:pt x="1508" y="424"/>
                  </a:moveTo>
                  <a:lnTo>
                    <a:pt x="1508" y="424"/>
                  </a:lnTo>
                  <a:lnTo>
                    <a:pt x="1508" y="426"/>
                  </a:lnTo>
                  <a:lnTo>
                    <a:pt x="1508" y="424"/>
                  </a:lnTo>
                  <a:close/>
                  <a:moveTo>
                    <a:pt x="1508" y="426"/>
                  </a:moveTo>
                  <a:lnTo>
                    <a:pt x="1508" y="424"/>
                  </a:lnTo>
                  <a:lnTo>
                    <a:pt x="1508" y="424"/>
                  </a:lnTo>
                  <a:lnTo>
                    <a:pt x="1508" y="426"/>
                  </a:lnTo>
                  <a:lnTo>
                    <a:pt x="1508" y="426"/>
                  </a:lnTo>
                  <a:close/>
                  <a:moveTo>
                    <a:pt x="1508" y="426"/>
                  </a:moveTo>
                  <a:lnTo>
                    <a:pt x="1508" y="424"/>
                  </a:lnTo>
                  <a:lnTo>
                    <a:pt x="1508" y="424"/>
                  </a:lnTo>
                  <a:lnTo>
                    <a:pt x="1508" y="426"/>
                  </a:lnTo>
                  <a:lnTo>
                    <a:pt x="1508" y="426"/>
                  </a:lnTo>
                  <a:close/>
                  <a:moveTo>
                    <a:pt x="1508" y="426"/>
                  </a:moveTo>
                  <a:lnTo>
                    <a:pt x="1508" y="426"/>
                  </a:lnTo>
                  <a:lnTo>
                    <a:pt x="1508" y="426"/>
                  </a:lnTo>
                  <a:lnTo>
                    <a:pt x="1508" y="426"/>
                  </a:lnTo>
                  <a:close/>
                  <a:moveTo>
                    <a:pt x="1510" y="426"/>
                  </a:moveTo>
                  <a:lnTo>
                    <a:pt x="1508" y="426"/>
                  </a:lnTo>
                  <a:lnTo>
                    <a:pt x="1508" y="426"/>
                  </a:lnTo>
                  <a:lnTo>
                    <a:pt x="1508" y="424"/>
                  </a:lnTo>
                  <a:lnTo>
                    <a:pt x="1510" y="424"/>
                  </a:lnTo>
                  <a:lnTo>
                    <a:pt x="1510" y="426"/>
                  </a:lnTo>
                  <a:close/>
                  <a:moveTo>
                    <a:pt x="1510" y="424"/>
                  </a:moveTo>
                  <a:lnTo>
                    <a:pt x="1510" y="424"/>
                  </a:lnTo>
                  <a:lnTo>
                    <a:pt x="1510" y="424"/>
                  </a:lnTo>
                  <a:lnTo>
                    <a:pt x="1510" y="424"/>
                  </a:lnTo>
                  <a:close/>
                  <a:moveTo>
                    <a:pt x="1522" y="422"/>
                  </a:moveTo>
                  <a:lnTo>
                    <a:pt x="1522" y="422"/>
                  </a:lnTo>
                  <a:lnTo>
                    <a:pt x="1524" y="424"/>
                  </a:lnTo>
                  <a:lnTo>
                    <a:pt x="1522" y="422"/>
                  </a:lnTo>
                  <a:close/>
                  <a:moveTo>
                    <a:pt x="1524" y="424"/>
                  </a:moveTo>
                  <a:lnTo>
                    <a:pt x="1524" y="424"/>
                  </a:lnTo>
                  <a:lnTo>
                    <a:pt x="1524" y="424"/>
                  </a:lnTo>
                  <a:lnTo>
                    <a:pt x="1524" y="424"/>
                  </a:lnTo>
                  <a:lnTo>
                    <a:pt x="1524" y="424"/>
                  </a:lnTo>
                  <a:lnTo>
                    <a:pt x="1524" y="424"/>
                  </a:lnTo>
                  <a:close/>
                  <a:moveTo>
                    <a:pt x="1524" y="424"/>
                  </a:moveTo>
                  <a:lnTo>
                    <a:pt x="1524" y="424"/>
                  </a:lnTo>
                  <a:lnTo>
                    <a:pt x="1524" y="422"/>
                  </a:lnTo>
                  <a:lnTo>
                    <a:pt x="1524" y="424"/>
                  </a:lnTo>
                  <a:lnTo>
                    <a:pt x="1524" y="424"/>
                  </a:lnTo>
                  <a:close/>
                  <a:moveTo>
                    <a:pt x="1524" y="424"/>
                  </a:moveTo>
                  <a:lnTo>
                    <a:pt x="1524" y="422"/>
                  </a:lnTo>
                  <a:lnTo>
                    <a:pt x="1524" y="422"/>
                  </a:lnTo>
                  <a:lnTo>
                    <a:pt x="1524" y="424"/>
                  </a:lnTo>
                  <a:lnTo>
                    <a:pt x="1524" y="424"/>
                  </a:lnTo>
                  <a:close/>
                  <a:moveTo>
                    <a:pt x="1524" y="424"/>
                  </a:moveTo>
                  <a:lnTo>
                    <a:pt x="1524" y="424"/>
                  </a:lnTo>
                  <a:lnTo>
                    <a:pt x="1524" y="424"/>
                  </a:lnTo>
                  <a:lnTo>
                    <a:pt x="1524" y="424"/>
                  </a:lnTo>
                  <a:close/>
                  <a:moveTo>
                    <a:pt x="1524" y="424"/>
                  </a:moveTo>
                  <a:lnTo>
                    <a:pt x="1524" y="424"/>
                  </a:lnTo>
                  <a:lnTo>
                    <a:pt x="1524" y="424"/>
                  </a:lnTo>
                  <a:lnTo>
                    <a:pt x="1524" y="424"/>
                  </a:lnTo>
                  <a:lnTo>
                    <a:pt x="1524" y="422"/>
                  </a:lnTo>
                  <a:lnTo>
                    <a:pt x="1524" y="424"/>
                  </a:lnTo>
                  <a:close/>
                  <a:moveTo>
                    <a:pt x="1524" y="422"/>
                  </a:moveTo>
                  <a:lnTo>
                    <a:pt x="1524" y="422"/>
                  </a:lnTo>
                  <a:lnTo>
                    <a:pt x="1524" y="422"/>
                  </a:lnTo>
                  <a:lnTo>
                    <a:pt x="1524" y="4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31" name="Freeform 17"/>
            <p:cNvSpPr>
              <a:spLocks noEditPoints="1"/>
            </p:cNvSpPr>
            <p:nvPr/>
          </p:nvSpPr>
          <p:spPr bwMode="auto">
            <a:xfrm>
              <a:off x="-507999" y="5455752"/>
              <a:ext cx="3687233" cy="1358900"/>
            </a:xfrm>
            <a:custGeom>
              <a:avLst/>
              <a:gdLst/>
              <a:ahLst/>
              <a:cxnLst>
                <a:cxn ang="0">
                  <a:pos x="1712" y="513"/>
                </a:cxn>
                <a:cxn ang="0">
                  <a:pos x="1672" y="510"/>
                </a:cxn>
                <a:cxn ang="0">
                  <a:pos x="1655" y="496"/>
                </a:cxn>
                <a:cxn ang="0">
                  <a:pos x="1553" y="523"/>
                </a:cxn>
                <a:cxn ang="0">
                  <a:pos x="1524" y="277"/>
                </a:cxn>
                <a:cxn ang="0">
                  <a:pos x="1515" y="272"/>
                </a:cxn>
                <a:cxn ang="0">
                  <a:pos x="1513" y="265"/>
                </a:cxn>
                <a:cxn ang="0">
                  <a:pos x="1513" y="261"/>
                </a:cxn>
                <a:cxn ang="0">
                  <a:pos x="1510" y="203"/>
                </a:cxn>
                <a:cxn ang="0">
                  <a:pos x="1502" y="260"/>
                </a:cxn>
                <a:cxn ang="0">
                  <a:pos x="1505" y="266"/>
                </a:cxn>
                <a:cxn ang="0">
                  <a:pos x="1490" y="287"/>
                </a:cxn>
                <a:cxn ang="0">
                  <a:pos x="1345" y="350"/>
                </a:cxn>
                <a:cxn ang="0">
                  <a:pos x="1200" y="351"/>
                </a:cxn>
                <a:cxn ang="0">
                  <a:pos x="1028" y="477"/>
                </a:cxn>
                <a:cxn ang="0">
                  <a:pos x="986" y="379"/>
                </a:cxn>
                <a:cxn ang="0">
                  <a:pos x="945" y="143"/>
                </a:cxn>
                <a:cxn ang="0">
                  <a:pos x="923" y="58"/>
                </a:cxn>
                <a:cxn ang="0">
                  <a:pos x="923" y="49"/>
                </a:cxn>
                <a:cxn ang="0">
                  <a:pos x="920" y="3"/>
                </a:cxn>
                <a:cxn ang="0">
                  <a:pos x="917" y="52"/>
                </a:cxn>
                <a:cxn ang="0">
                  <a:pos x="914" y="65"/>
                </a:cxn>
                <a:cxn ang="0">
                  <a:pos x="890" y="189"/>
                </a:cxn>
                <a:cxn ang="0">
                  <a:pos x="810" y="124"/>
                </a:cxn>
                <a:cxn ang="0">
                  <a:pos x="792" y="61"/>
                </a:cxn>
                <a:cxn ang="0">
                  <a:pos x="791" y="50"/>
                </a:cxn>
                <a:cxn ang="0">
                  <a:pos x="789" y="2"/>
                </a:cxn>
                <a:cxn ang="0">
                  <a:pos x="784" y="47"/>
                </a:cxn>
                <a:cxn ang="0">
                  <a:pos x="784" y="57"/>
                </a:cxn>
                <a:cxn ang="0">
                  <a:pos x="762" y="142"/>
                </a:cxn>
                <a:cxn ang="0">
                  <a:pos x="652" y="315"/>
                </a:cxn>
                <a:cxn ang="0">
                  <a:pos x="425" y="291"/>
                </a:cxn>
                <a:cxn ang="0">
                  <a:pos x="397" y="515"/>
                </a:cxn>
                <a:cxn ang="0">
                  <a:pos x="389" y="529"/>
                </a:cxn>
                <a:cxn ang="0">
                  <a:pos x="377" y="518"/>
                </a:cxn>
                <a:cxn ang="0">
                  <a:pos x="358" y="529"/>
                </a:cxn>
                <a:cxn ang="0">
                  <a:pos x="355" y="518"/>
                </a:cxn>
                <a:cxn ang="0">
                  <a:pos x="339" y="523"/>
                </a:cxn>
                <a:cxn ang="0">
                  <a:pos x="35" y="521"/>
                </a:cxn>
                <a:cxn ang="0">
                  <a:pos x="32" y="509"/>
                </a:cxn>
                <a:cxn ang="0">
                  <a:pos x="32" y="509"/>
                </a:cxn>
                <a:cxn ang="0">
                  <a:pos x="29" y="507"/>
                </a:cxn>
                <a:cxn ang="0">
                  <a:pos x="27" y="505"/>
                </a:cxn>
                <a:cxn ang="0">
                  <a:pos x="26" y="504"/>
                </a:cxn>
                <a:cxn ang="0">
                  <a:pos x="24" y="507"/>
                </a:cxn>
                <a:cxn ang="0">
                  <a:pos x="22" y="515"/>
                </a:cxn>
                <a:cxn ang="0">
                  <a:pos x="21" y="507"/>
                </a:cxn>
                <a:cxn ang="0">
                  <a:pos x="21" y="516"/>
                </a:cxn>
                <a:cxn ang="0">
                  <a:pos x="19" y="507"/>
                </a:cxn>
                <a:cxn ang="0">
                  <a:pos x="18" y="510"/>
                </a:cxn>
                <a:cxn ang="0">
                  <a:pos x="18" y="507"/>
                </a:cxn>
                <a:cxn ang="0">
                  <a:pos x="13" y="504"/>
                </a:cxn>
                <a:cxn ang="0">
                  <a:pos x="13" y="502"/>
                </a:cxn>
                <a:cxn ang="0">
                  <a:pos x="10" y="509"/>
                </a:cxn>
                <a:cxn ang="0">
                  <a:pos x="8" y="509"/>
                </a:cxn>
                <a:cxn ang="0">
                  <a:pos x="8" y="510"/>
                </a:cxn>
                <a:cxn ang="0">
                  <a:pos x="7" y="507"/>
                </a:cxn>
                <a:cxn ang="0">
                  <a:pos x="0" y="521"/>
                </a:cxn>
                <a:cxn ang="0">
                  <a:pos x="1627" y="488"/>
                </a:cxn>
                <a:cxn ang="0">
                  <a:pos x="882" y="419"/>
                </a:cxn>
                <a:cxn ang="0">
                  <a:pos x="825" y="427"/>
                </a:cxn>
                <a:cxn ang="0">
                  <a:pos x="843" y="504"/>
                </a:cxn>
              </a:cxnLst>
              <a:rect l="0" t="0" r="r" b="b"/>
              <a:pathLst>
                <a:path w="1742" h="642">
                  <a:moveTo>
                    <a:pt x="1734" y="554"/>
                  </a:moveTo>
                  <a:lnTo>
                    <a:pt x="1734" y="542"/>
                  </a:lnTo>
                  <a:lnTo>
                    <a:pt x="1732" y="542"/>
                  </a:lnTo>
                  <a:lnTo>
                    <a:pt x="1731" y="542"/>
                  </a:lnTo>
                  <a:lnTo>
                    <a:pt x="1727" y="542"/>
                  </a:lnTo>
                  <a:lnTo>
                    <a:pt x="1727" y="532"/>
                  </a:lnTo>
                  <a:lnTo>
                    <a:pt x="1718" y="532"/>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6"/>
                  </a:lnTo>
                  <a:lnTo>
                    <a:pt x="1718" y="526"/>
                  </a:lnTo>
                  <a:lnTo>
                    <a:pt x="1718" y="526"/>
                  </a:lnTo>
                  <a:lnTo>
                    <a:pt x="1718" y="526"/>
                  </a:lnTo>
                  <a:lnTo>
                    <a:pt x="1718" y="526"/>
                  </a:lnTo>
                  <a:lnTo>
                    <a:pt x="1718" y="526"/>
                  </a:lnTo>
                  <a:lnTo>
                    <a:pt x="1718" y="524"/>
                  </a:lnTo>
                  <a:lnTo>
                    <a:pt x="1724" y="524"/>
                  </a:lnTo>
                  <a:lnTo>
                    <a:pt x="1724" y="523"/>
                  </a:lnTo>
                  <a:lnTo>
                    <a:pt x="1718" y="518"/>
                  </a:lnTo>
                  <a:lnTo>
                    <a:pt x="1718" y="518"/>
                  </a:lnTo>
                  <a:lnTo>
                    <a:pt x="1720" y="518"/>
                  </a:lnTo>
                  <a:lnTo>
                    <a:pt x="1712" y="513"/>
                  </a:lnTo>
                  <a:lnTo>
                    <a:pt x="1712" y="513"/>
                  </a:lnTo>
                  <a:lnTo>
                    <a:pt x="1712" y="513"/>
                  </a:lnTo>
                  <a:lnTo>
                    <a:pt x="1712" y="512"/>
                  </a:lnTo>
                  <a:lnTo>
                    <a:pt x="1712" y="512"/>
                  </a:lnTo>
                  <a:lnTo>
                    <a:pt x="1712" y="512"/>
                  </a:lnTo>
                  <a:lnTo>
                    <a:pt x="1712" y="512"/>
                  </a:lnTo>
                  <a:lnTo>
                    <a:pt x="1712" y="512"/>
                  </a:lnTo>
                  <a:lnTo>
                    <a:pt x="1712" y="512"/>
                  </a:lnTo>
                  <a:lnTo>
                    <a:pt x="1712" y="512"/>
                  </a:lnTo>
                  <a:lnTo>
                    <a:pt x="1712" y="512"/>
                  </a:lnTo>
                  <a:lnTo>
                    <a:pt x="1712" y="512"/>
                  </a:lnTo>
                  <a:lnTo>
                    <a:pt x="1712" y="510"/>
                  </a:lnTo>
                  <a:lnTo>
                    <a:pt x="1712" y="510"/>
                  </a:lnTo>
                  <a:lnTo>
                    <a:pt x="1712" y="510"/>
                  </a:lnTo>
                  <a:lnTo>
                    <a:pt x="1712" y="510"/>
                  </a:lnTo>
                  <a:lnTo>
                    <a:pt x="1712" y="510"/>
                  </a:lnTo>
                  <a:lnTo>
                    <a:pt x="1712" y="510"/>
                  </a:lnTo>
                  <a:lnTo>
                    <a:pt x="1712" y="510"/>
                  </a:lnTo>
                  <a:lnTo>
                    <a:pt x="1712" y="510"/>
                  </a:lnTo>
                  <a:lnTo>
                    <a:pt x="1712" y="510"/>
                  </a:lnTo>
                  <a:lnTo>
                    <a:pt x="1712" y="510"/>
                  </a:lnTo>
                  <a:lnTo>
                    <a:pt x="1712" y="510"/>
                  </a:lnTo>
                  <a:lnTo>
                    <a:pt x="1712" y="510"/>
                  </a:lnTo>
                  <a:lnTo>
                    <a:pt x="1712" y="510"/>
                  </a:lnTo>
                  <a:lnTo>
                    <a:pt x="1712" y="510"/>
                  </a:lnTo>
                  <a:lnTo>
                    <a:pt x="1712" y="510"/>
                  </a:lnTo>
                  <a:lnTo>
                    <a:pt x="1712" y="504"/>
                  </a:lnTo>
                  <a:lnTo>
                    <a:pt x="1712" y="502"/>
                  </a:lnTo>
                  <a:lnTo>
                    <a:pt x="1712" y="502"/>
                  </a:lnTo>
                  <a:lnTo>
                    <a:pt x="1710" y="502"/>
                  </a:lnTo>
                  <a:lnTo>
                    <a:pt x="1693" y="502"/>
                  </a:lnTo>
                  <a:lnTo>
                    <a:pt x="1676" y="502"/>
                  </a:lnTo>
                  <a:lnTo>
                    <a:pt x="1674" y="502"/>
                  </a:lnTo>
                  <a:lnTo>
                    <a:pt x="1674" y="502"/>
                  </a:lnTo>
                  <a:lnTo>
                    <a:pt x="1674" y="504"/>
                  </a:lnTo>
                  <a:lnTo>
                    <a:pt x="1672" y="510"/>
                  </a:lnTo>
                  <a:lnTo>
                    <a:pt x="1672" y="510"/>
                  </a:lnTo>
                  <a:lnTo>
                    <a:pt x="1672" y="510"/>
                  </a:lnTo>
                  <a:lnTo>
                    <a:pt x="1672" y="510"/>
                  </a:lnTo>
                  <a:lnTo>
                    <a:pt x="1672" y="510"/>
                  </a:lnTo>
                  <a:lnTo>
                    <a:pt x="1672" y="510"/>
                  </a:lnTo>
                  <a:lnTo>
                    <a:pt x="1672" y="510"/>
                  </a:lnTo>
                  <a:lnTo>
                    <a:pt x="1672" y="510"/>
                  </a:lnTo>
                  <a:lnTo>
                    <a:pt x="1672" y="510"/>
                  </a:lnTo>
                  <a:lnTo>
                    <a:pt x="1672" y="510"/>
                  </a:lnTo>
                  <a:lnTo>
                    <a:pt x="1672" y="510"/>
                  </a:lnTo>
                  <a:lnTo>
                    <a:pt x="1672" y="510"/>
                  </a:lnTo>
                  <a:lnTo>
                    <a:pt x="1672" y="510"/>
                  </a:lnTo>
                  <a:lnTo>
                    <a:pt x="1672" y="510"/>
                  </a:lnTo>
                  <a:lnTo>
                    <a:pt x="1672" y="510"/>
                  </a:lnTo>
                  <a:lnTo>
                    <a:pt x="1672" y="512"/>
                  </a:lnTo>
                  <a:lnTo>
                    <a:pt x="1672" y="512"/>
                  </a:lnTo>
                  <a:lnTo>
                    <a:pt x="1672" y="512"/>
                  </a:lnTo>
                  <a:lnTo>
                    <a:pt x="1672" y="512"/>
                  </a:lnTo>
                  <a:lnTo>
                    <a:pt x="1672" y="512"/>
                  </a:lnTo>
                  <a:lnTo>
                    <a:pt x="1672" y="512"/>
                  </a:lnTo>
                  <a:lnTo>
                    <a:pt x="1672" y="512"/>
                  </a:lnTo>
                  <a:lnTo>
                    <a:pt x="1672" y="512"/>
                  </a:lnTo>
                  <a:lnTo>
                    <a:pt x="1672" y="512"/>
                  </a:lnTo>
                  <a:lnTo>
                    <a:pt x="1672" y="513"/>
                  </a:lnTo>
                  <a:lnTo>
                    <a:pt x="1672" y="513"/>
                  </a:lnTo>
                  <a:lnTo>
                    <a:pt x="1672" y="513"/>
                  </a:lnTo>
                  <a:lnTo>
                    <a:pt x="1664" y="518"/>
                  </a:lnTo>
                  <a:lnTo>
                    <a:pt x="1666" y="518"/>
                  </a:lnTo>
                  <a:lnTo>
                    <a:pt x="1666" y="518"/>
                  </a:lnTo>
                  <a:lnTo>
                    <a:pt x="1658" y="523"/>
                  </a:lnTo>
                  <a:lnTo>
                    <a:pt x="1660" y="524"/>
                  </a:lnTo>
                  <a:lnTo>
                    <a:pt x="1666" y="524"/>
                  </a:lnTo>
                  <a:lnTo>
                    <a:pt x="1666" y="527"/>
                  </a:lnTo>
                  <a:lnTo>
                    <a:pt x="1666" y="527"/>
                  </a:lnTo>
                  <a:lnTo>
                    <a:pt x="1666" y="527"/>
                  </a:lnTo>
                  <a:lnTo>
                    <a:pt x="1666" y="527"/>
                  </a:lnTo>
                  <a:lnTo>
                    <a:pt x="1666" y="527"/>
                  </a:lnTo>
                  <a:lnTo>
                    <a:pt x="1666" y="527"/>
                  </a:lnTo>
                  <a:lnTo>
                    <a:pt x="1666" y="527"/>
                  </a:lnTo>
                  <a:lnTo>
                    <a:pt x="1666" y="527"/>
                  </a:lnTo>
                  <a:lnTo>
                    <a:pt x="1666" y="527"/>
                  </a:lnTo>
                  <a:lnTo>
                    <a:pt x="1666" y="527"/>
                  </a:lnTo>
                  <a:lnTo>
                    <a:pt x="1666" y="527"/>
                  </a:lnTo>
                  <a:lnTo>
                    <a:pt x="1666" y="527"/>
                  </a:lnTo>
                  <a:lnTo>
                    <a:pt x="1666" y="527"/>
                  </a:lnTo>
                  <a:lnTo>
                    <a:pt x="1666" y="527"/>
                  </a:lnTo>
                  <a:lnTo>
                    <a:pt x="1666" y="527"/>
                  </a:lnTo>
                  <a:lnTo>
                    <a:pt x="1666" y="527"/>
                  </a:lnTo>
                  <a:lnTo>
                    <a:pt x="1666" y="531"/>
                  </a:lnTo>
                  <a:lnTo>
                    <a:pt x="1655" y="531"/>
                  </a:lnTo>
                  <a:lnTo>
                    <a:pt x="1655" y="496"/>
                  </a:lnTo>
                  <a:lnTo>
                    <a:pt x="1655" y="491"/>
                  </a:lnTo>
                  <a:lnTo>
                    <a:pt x="1655" y="490"/>
                  </a:lnTo>
                  <a:lnTo>
                    <a:pt x="1655" y="487"/>
                  </a:lnTo>
                  <a:lnTo>
                    <a:pt x="1655" y="485"/>
                  </a:lnTo>
                  <a:lnTo>
                    <a:pt x="1655" y="480"/>
                  </a:lnTo>
                  <a:lnTo>
                    <a:pt x="1652" y="480"/>
                  </a:lnTo>
                  <a:lnTo>
                    <a:pt x="1652" y="476"/>
                  </a:lnTo>
                  <a:lnTo>
                    <a:pt x="1633" y="476"/>
                  </a:lnTo>
                  <a:lnTo>
                    <a:pt x="1631" y="477"/>
                  </a:lnTo>
                  <a:lnTo>
                    <a:pt x="1631" y="483"/>
                  </a:lnTo>
                  <a:lnTo>
                    <a:pt x="1627" y="483"/>
                  </a:lnTo>
                  <a:lnTo>
                    <a:pt x="1625" y="485"/>
                  </a:lnTo>
                  <a:lnTo>
                    <a:pt x="1625" y="491"/>
                  </a:lnTo>
                  <a:lnTo>
                    <a:pt x="1625" y="496"/>
                  </a:lnTo>
                  <a:lnTo>
                    <a:pt x="1625" y="501"/>
                  </a:lnTo>
                  <a:lnTo>
                    <a:pt x="1625" y="529"/>
                  </a:lnTo>
                  <a:lnTo>
                    <a:pt x="1624" y="529"/>
                  </a:lnTo>
                  <a:lnTo>
                    <a:pt x="1620" y="529"/>
                  </a:lnTo>
                  <a:lnTo>
                    <a:pt x="1617" y="529"/>
                  </a:lnTo>
                  <a:lnTo>
                    <a:pt x="1614" y="529"/>
                  </a:lnTo>
                  <a:lnTo>
                    <a:pt x="1611" y="529"/>
                  </a:lnTo>
                  <a:lnTo>
                    <a:pt x="1608" y="531"/>
                  </a:lnTo>
                  <a:lnTo>
                    <a:pt x="1609" y="472"/>
                  </a:lnTo>
                  <a:lnTo>
                    <a:pt x="1609" y="472"/>
                  </a:lnTo>
                  <a:lnTo>
                    <a:pt x="1609" y="468"/>
                  </a:lnTo>
                  <a:lnTo>
                    <a:pt x="1603" y="468"/>
                  </a:lnTo>
                  <a:lnTo>
                    <a:pt x="1603" y="466"/>
                  </a:lnTo>
                  <a:lnTo>
                    <a:pt x="1603" y="463"/>
                  </a:lnTo>
                  <a:lnTo>
                    <a:pt x="1603" y="460"/>
                  </a:lnTo>
                  <a:lnTo>
                    <a:pt x="1584" y="461"/>
                  </a:lnTo>
                  <a:lnTo>
                    <a:pt x="1584" y="465"/>
                  </a:lnTo>
                  <a:lnTo>
                    <a:pt x="1581" y="465"/>
                  </a:lnTo>
                  <a:lnTo>
                    <a:pt x="1581" y="469"/>
                  </a:lnTo>
                  <a:lnTo>
                    <a:pt x="1581" y="471"/>
                  </a:lnTo>
                  <a:lnTo>
                    <a:pt x="1581" y="476"/>
                  </a:lnTo>
                  <a:lnTo>
                    <a:pt x="1581" y="476"/>
                  </a:lnTo>
                  <a:lnTo>
                    <a:pt x="1581" y="482"/>
                  </a:lnTo>
                  <a:lnTo>
                    <a:pt x="1581" y="529"/>
                  </a:lnTo>
                  <a:lnTo>
                    <a:pt x="1565" y="531"/>
                  </a:lnTo>
                  <a:lnTo>
                    <a:pt x="1565" y="527"/>
                  </a:lnTo>
                  <a:lnTo>
                    <a:pt x="1564" y="527"/>
                  </a:lnTo>
                  <a:lnTo>
                    <a:pt x="1553" y="527"/>
                  </a:lnTo>
                  <a:lnTo>
                    <a:pt x="1553" y="523"/>
                  </a:lnTo>
                  <a:lnTo>
                    <a:pt x="1531" y="523"/>
                  </a:lnTo>
                  <a:lnTo>
                    <a:pt x="1531" y="515"/>
                  </a:lnTo>
                  <a:lnTo>
                    <a:pt x="1521" y="515"/>
                  </a:lnTo>
                  <a:lnTo>
                    <a:pt x="1520" y="515"/>
                  </a:lnTo>
                  <a:lnTo>
                    <a:pt x="1515" y="313"/>
                  </a:lnTo>
                  <a:lnTo>
                    <a:pt x="1515" y="312"/>
                  </a:lnTo>
                  <a:lnTo>
                    <a:pt x="1515" y="312"/>
                  </a:lnTo>
                  <a:lnTo>
                    <a:pt x="1515" y="312"/>
                  </a:lnTo>
                  <a:lnTo>
                    <a:pt x="1515" y="310"/>
                  </a:lnTo>
                  <a:lnTo>
                    <a:pt x="1515" y="310"/>
                  </a:lnTo>
                  <a:lnTo>
                    <a:pt x="1517" y="309"/>
                  </a:lnTo>
                  <a:lnTo>
                    <a:pt x="1517" y="307"/>
                  </a:lnTo>
                  <a:lnTo>
                    <a:pt x="1518" y="306"/>
                  </a:lnTo>
                  <a:lnTo>
                    <a:pt x="1518" y="306"/>
                  </a:lnTo>
                  <a:lnTo>
                    <a:pt x="1520" y="304"/>
                  </a:lnTo>
                  <a:lnTo>
                    <a:pt x="1521" y="304"/>
                  </a:lnTo>
                  <a:lnTo>
                    <a:pt x="1521" y="304"/>
                  </a:lnTo>
                  <a:lnTo>
                    <a:pt x="1523" y="304"/>
                  </a:lnTo>
                  <a:lnTo>
                    <a:pt x="1523" y="302"/>
                  </a:lnTo>
                  <a:lnTo>
                    <a:pt x="1523" y="301"/>
                  </a:lnTo>
                  <a:lnTo>
                    <a:pt x="1523" y="299"/>
                  </a:lnTo>
                  <a:lnTo>
                    <a:pt x="1523" y="299"/>
                  </a:lnTo>
                  <a:lnTo>
                    <a:pt x="1523" y="298"/>
                  </a:lnTo>
                  <a:lnTo>
                    <a:pt x="1524" y="294"/>
                  </a:lnTo>
                  <a:lnTo>
                    <a:pt x="1524" y="294"/>
                  </a:lnTo>
                  <a:lnTo>
                    <a:pt x="1524" y="293"/>
                  </a:lnTo>
                  <a:lnTo>
                    <a:pt x="1526" y="290"/>
                  </a:lnTo>
                  <a:lnTo>
                    <a:pt x="1526" y="290"/>
                  </a:lnTo>
                  <a:lnTo>
                    <a:pt x="1526" y="288"/>
                  </a:lnTo>
                  <a:lnTo>
                    <a:pt x="1528" y="285"/>
                  </a:lnTo>
                  <a:lnTo>
                    <a:pt x="1528" y="285"/>
                  </a:lnTo>
                  <a:lnTo>
                    <a:pt x="1528" y="283"/>
                  </a:lnTo>
                  <a:lnTo>
                    <a:pt x="1528" y="282"/>
                  </a:lnTo>
                  <a:lnTo>
                    <a:pt x="1526" y="282"/>
                  </a:lnTo>
                  <a:lnTo>
                    <a:pt x="1526" y="280"/>
                  </a:lnTo>
                  <a:lnTo>
                    <a:pt x="1526" y="280"/>
                  </a:lnTo>
                  <a:lnTo>
                    <a:pt x="1528" y="280"/>
                  </a:lnTo>
                  <a:lnTo>
                    <a:pt x="1526" y="280"/>
                  </a:lnTo>
                  <a:lnTo>
                    <a:pt x="1524" y="279"/>
                  </a:lnTo>
                  <a:lnTo>
                    <a:pt x="1524" y="279"/>
                  </a:lnTo>
                  <a:lnTo>
                    <a:pt x="1524" y="277"/>
                  </a:lnTo>
                  <a:lnTo>
                    <a:pt x="1524" y="277"/>
                  </a:lnTo>
                  <a:lnTo>
                    <a:pt x="1524" y="277"/>
                  </a:lnTo>
                  <a:lnTo>
                    <a:pt x="1524" y="277"/>
                  </a:lnTo>
                  <a:lnTo>
                    <a:pt x="1524" y="276"/>
                  </a:lnTo>
                  <a:lnTo>
                    <a:pt x="1524" y="276"/>
                  </a:lnTo>
                  <a:lnTo>
                    <a:pt x="1524" y="276"/>
                  </a:lnTo>
                  <a:lnTo>
                    <a:pt x="1524" y="276"/>
                  </a:lnTo>
                  <a:lnTo>
                    <a:pt x="1523" y="276"/>
                  </a:lnTo>
                  <a:lnTo>
                    <a:pt x="1523" y="276"/>
                  </a:lnTo>
                  <a:lnTo>
                    <a:pt x="1523" y="276"/>
                  </a:lnTo>
                  <a:lnTo>
                    <a:pt x="1523" y="276"/>
                  </a:lnTo>
                  <a:lnTo>
                    <a:pt x="1523" y="276"/>
                  </a:lnTo>
                  <a:lnTo>
                    <a:pt x="1523" y="276"/>
                  </a:lnTo>
                  <a:lnTo>
                    <a:pt x="1523" y="276"/>
                  </a:lnTo>
                  <a:lnTo>
                    <a:pt x="1520" y="276"/>
                  </a:lnTo>
                  <a:lnTo>
                    <a:pt x="1520" y="276"/>
                  </a:lnTo>
                  <a:lnTo>
                    <a:pt x="1520" y="276"/>
                  </a:lnTo>
                  <a:lnTo>
                    <a:pt x="1520" y="276"/>
                  </a:lnTo>
                  <a:lnTo>
                    <a:pt x="1520" y="276"/>
                  </a:lnTo>
                  <a:lnTo>
                    <a:pt x="1520" y="276"/>
                  </a:lnTo>
                  <a:lnTo>
                    <a:pt x="1520" y="276"/>
                  </a:lnTo>
                  <a:lnTo>
                    <a:pt x="1520" y="276"/>
                  </a:lnTo>
                  <a:lnTo>
                    <a:pt x="1520" y="276"/>
                  </a:lnTo>
                  <a:lnTo>
                    <a:pt x="1520" y="276"/>
                  </a:lnTo>
                  <a:lnTo>
                    <a:pt x="1520" y="276"/>
                  </a:lnTo>
                  <a:lnTo>
                    <a:pt x="1520" y="276"/>
                  </a:lnTo>
                  <a:lnTo>
                    <a:pt x="1518" y="276"/>
                  </a:lnTo>
                  <a:lnTo>
                    <a:pt x="1518" y="276"/>
                  </a:lnTo>
                  <a:lnTo>
                    <a:pt x="1518" y="276"/>
                  </a:lnTo>
                  <a:lnTo>
                    <a:pt x="1518" y="276"/>
                  </a:lnTo>
                  <a:lnTo>
                    <a:pt x="1518" y="276"/>
                  </a:lnTo>
                  <a:lnTo>
                    <a:pt x="1517" y="276"/>
                  </a:lnTo>
                  <a:lnTo>
                    <a:pt x="1517" y="276"/>
                  </a:lnTo>
                  <a:lnTo>
                    <a:pt x="1517" y="276"/>
                  </a:lnTo>
                  <a:lnTo>
                    <a:pt x="1515" y="276"/>
                  </a:lnTo>
                  <a:lnTo>
                    <a:pt x="1515" y="274"/>
                  </a:lnTo>
                  <a:lnTo>
                    <a:pt x="1515" y="274"/>
                  </a:lnTo>
                  <a:lnTo>
                    <a:pt x="1515" y="274"/>
                  </a:lnTo>
                  <a:lnTo>
                    <a:pt x="1515" y="274"/>
                  </a:lnTo>
                  <a:lnTo>
                    <a:pt x="1515" y="274"/>
                  </a:lnTo>
                  <a:lnTo>
                    <a:pt x="1515" y="274"/>
                  </a:lnTo>
                  <a:lnTo>
                    <a:pt x="1515" y="274"/>
                  </a:lnTo>
                  <a:lnTo>
                    <a:pt x="1515" y="272"/>
                  </a:lnTo>
                  <a:lnTo>
                    <a:pt x="1515" y="272"/>
                  </a:lnTo>
                  <a:lnTo>
                    <a:pt x="1515" y="272"/>
                  </a:lnTo>
                  <a:lnTo>
                    <a:pt x="1513" y="272"/>
                  </a:lnTo>
                  <a:lnTo>
                    <a:pt x="1513" y="272"/>
                  </a:lnTo>
                  <a:lnTo>
                    <a:pt x="1513" y="272"/>
                  </a:lnTo>
                  <a:lnTo>
                    <a:pt x="1513" y="271"/>
                  </a:lnTo>
                  <a:lnTo>
                    <a:pt x="1513" y="271"/>
                  </a:lnTo>
                  <a:lnTo>
                    <a:pt x="1515" y="271"/>
                  </a:lnTo>
                  <a:lnTo>
                    <a:pt x="1515" y="269"/>
                  </a:lnTo>
                  <a:lnTo>
                    <a:pt x="1515" y="268"/>
                  </a:lnTo>
                  <a:lnTo>
                    <a:pt x="1515" y="268"/>
                  </a:lnTo>
                  <a:lnTo>
                    <a:pt x="1513" y="268"/>
                  </a:lnTo>
                  <a:lnTo>
                    <a:pt x="1513" y="268"/>
                  </a:lnTo>
                  <a:lnTo>
                    <a:pt x="1513" y="268"/>
                  </a:lnTo>
                  <a:lnTo>
                    <a:pt x="1513" y="268"/>
                  </a:lnTo>
                  <a:lnTo>
                    <a:pt x="1513" y="268"/>
                  </a:lnTo>
                  <a:lnTo>
                    <a:pt x="1513" y="268"/>
                  </a:lnTo>
                  <a:lnTo>
                    <a:pt x="1513" y="268"/>
                  </a:lnTo>
                  <a:lnTo>
                    <a:pt x="1513" y="268"/>
                  </a:lnTo>
                  <a:lnTo>
                    <a:pt x="1513" y="268"/>
                  </a:lnTo>
                  <a:lnTo>
                    <a:pt x="1513" y="268"/>
                  </a:lnTo>
                  <a:lnTo>
                    <a:pt x="1513" y="268"/>
                  </a:lnTo>
                  <a:lnTo>
                    <a:pt x="1513" y="268"/>
                  </a:lnTo>
                  <a:lnTo>
                    <a:pt x="1513" y="268"/>
                  </a:lnTo>
                  <a:lnTo>
                    <a:pt x="1513" y="268"/>
                  </a:lnTo>
                  <a:lnTo>
                    <a:pt x="1513" y="268"/>
                  </a:lnTo>
                  <a:lnTo>
                    <a:pt x="1513" y="268"/>
                  </a:lnTo>
                  <a:lnTo>
                    <a:pt x="1513" y="268"/>
                  </a:lnTo>
                  <a:lnTo>
                    <a:pt x="1513" y="268"/>
                  </a:lnTo>
                  <a:lnTo>
                    <a:pt x="1513" y="266"/>
                  </a:lnTo>
                  <a:lnTo>
                    <a:pt x="1513" y="266"/>
                  </a:lnTo>
                  <a:lnTo>
                    <a:pt x="1513" y="266"/>
                  </a:lnTo>
                  <a:lnTo>
                    <a:pt x="1513" y="266"/>
                  </a:lnTo>
                  <a:lnTo>
                    <a:pt x="1513" y="266"/>
                  </a:lnTo>
                  <a:lnTo>
                    <a:pt x="1513" y="266"/>
                  </a:lnTo>
                  <a:lnTo>
                    <a:pt x="1515" y="266"/>
                  </a:lnTo>
                  <a:lnTo>
                    <a:pt x="1515" y="266"/>
                  </a:lnTo>
                  <a:lnTo>
                    <a:pt x="1515" y="265"/>
                  </a:lnTo>
                  <a:lnTo>
                    <a:pt x="1515" y="265"/>
                  </a:lnTo>
                  <a:lnTo>
                    <a:pt x="1515" y="265"/>
                  </a:lnTo>
                  <a:lnTo>
                    <a:pt x="1513" y="265"/>
                  </a:lnTo>
                  <a:lnTo>
                    <a:pt x="1513" y="265"/>
                  </a:lnTo>
                  <a:lnTo>
                    <a:pt x="1513" y="265"/>
                  </a:lnTo>
                  <a:lnTo>
                    <a:pt x="1513" y="265"/>
                  </a:lnTo>
                  <a:lnTo>
                    <a:pt x="1513" y="265"/>
                  </a:lnTo>
                  <a:lnTo>
                    <a:pt x="1513" y="265"/>
                  </a:lnTo>
                  <a:lnTo>
                    <a:pt x="1513" y="265"/>
                  </a:lnTo>
                  <a:lnTo>
                    <a:pt x="1513" y="265"/>
                  </a:lnTo>
                  <a:lnTo>
                    <a:pt x="1513" y="265"/>
                  </a:lnTo>
                  <a:lnTo>
                    <a:pt x="1513" y="265"/>
                  </a:lnTo>
                  <a:lnTo>
                    <a:pt x="1513" y="265"/>
                  </a:lnTo>
                  <a:lnTo>
                    <a:pt x="1513" y="265"/>
                  </a:lnTo>
                  <a:lnTo>
                    <a:pt x="1513" y="265"/>
                  </a:lnTo>
                  <a:lnTo>
                    <a:pt x="1513" y="263"/>
                  </a:lnTo>
                  <a:lnTo>
                    <a:pt x="1513" y="263"/>
                  </a:lnTo>
                  <a:lnTo>
                    <a:pt x="1513" y="263"/>
                  </a:lnTo>
                  <a:lnTo>
                    <a:pt x="1513" y="263"/>
                  </a:lnTo>
                  <a:lnTo>
                    <a:pt x="1513" y="263"/>
                  </a:lnTo>
                  <a:lnTo>
                    <a:pt x="1513" y="263"/>
                  </a:lnTo>
                  <a:lnTo>
                    <a:pt x="1513" y="263"/>
                  </a:lnTo>
                  <a:lnTo>
                    <a:pt x="1512" y="263"/>
                  </a:lnTo>
                  <a:lnTo>
                    <a:pt x="1512" y="263"/>
                  </a:lnTo>
                  <a:lnTo>
                    <a:pt x="1512" y="263"/>
                  </a:lnTo>
                  <a:lnTo>
                    <a:pt x="1512" y="263"/>
                  </a:lnTo>
                  <a:lnTo>
                    <a:pt x="1512" y="265"/>
                  </a:lnTo>
                  <a:lnTo>
                    <a:pt x="1512" y="265"/>
                  </a:lnTo>
                  <a:lnTo>
                    <a:pt x="1512" y="265"/>
                  </a:lnTo>
                  <a:lnTo>
                    <a:pt x="1512" y="265"/>
                  </a:lnTo>
                  <a:lnTo>
                    <a:pt x="1510" y="265"/>
                  </a:lnTo>
                  <a:lnTo>
                    <a:pt x="1510" y="263"/>
                  </a:lnTo>
                  <a:lnTo>
                    <a:pt x="1512" y="263"/>
                  </a:lnTo>
                  <a:lnTo>
                    <a:pt x="1512" y="263"/>
                  </a:lnTo>
                  <a:lnTo>
                    <a:pt x="1513" y="263"/>
                  </a:lnTo>
                  <a:lnTo>
                    <a:pt x="1515" y="263"/>
                  </a:lnTo>
                  <a:lnTo>
                    <a:pt x="1515" y="261"/>
                  </a:lnTo>
                  <a:lnTo>
                    <a:pt x="1515" y="261"/>
                  </a:lnTo>
                  <a:lnTo>
                    <a:pt x="1515" y="261"/>
                  </a:lnTo>
                  <a:lnTo>
                    <a:pt x="1513" y="261"/>
                  </a:lnTo>
                  <a:lnTo>
                    <a:pt x="1513" y="261"/>
                  </a:lnTo>
                  <a:lnTo>
                    <a:pt x="1513" y="261"/>
                  </a:lnTo>
                  <a:lnTo>
                    <a:pt x="1513" y="261"/>
                  </a:lnTo>
                  <a:lnTo>
                    <a:pt x="1513" y="261"/>
                  </a:lnTo>
                  <a:lnTo>
                    <a:pt x="1513" y="261"/>
                  </a:lnTo>
                  <a:lnTo>
                    <a:pt x="1513" y="261"/>
                  </a:lnTo>
                  <a:lnTo>
                    <a:pt x="1513" y="261"/>
                  </a:lnTo>
                  <a:lnTo>
                    <a:pt x="1513" y="261"/>
                  </a:lnTo>
                  <a:lnTo>
                    <a:pt x="1513" y="261"/>
                  </a:lnTo>
                  <a:lnTo>
                    <a:pt x="1513" y="261"/>
                  </a:lnTo>
                  <a:lnTo>
                    <a:pt x="1513" y="261"/>
                  </a:lnTo>
                  <a:lnTo>
                    <a:pt x="1513" y="261"/>
                  </a:lnTo>
                  <a:lnTo>
                    <a:pt x="1513" y="261"/>
                  </a:lnTo>
                  <a:lnTo>
                    <a:pt x="1513" y="261"/>
                  </a:lnTo>
                  <a:lnTo>
                    <a:pt x="1512" y="261"/>
                  </a:lnTo>
                  <a:lnTo>
                    <a:pt x="1512" y="261"/>
                  </a:lnTo>
                  <a:lnTo>
                    <a:pt x="1512" y="261"/>
                  </a:lnTo>
                  <a:lnTo>
                    <a:pt x="1512" y="261"/>
                  </a:lnTo>
                  <a:lnTo>
                    <a:pt x="1512" y="261"/>
                  </a:lnTo>
                  <a:lnTo>
                    <a:pt x="1512" y="261"/>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57"/>
                  </a:lnTo>
                  <a:lnTo>
                    <a:pt x="1510" y="257"/>
                  </a:lnTo>
                  <a:lnTo>
                    <a:pt x="1510" y="236"/>
                  </a:lnTo>
                  <a:lnTo>
                    <a:pt x="1510" y="236"/>
                  </a:lnTo>
                  <a:lnTo>
                    <a:pt x="1510" y="236"/>
                  </a:lnTo>
                  <a:lnTo>
                    <a:pt x="1509" y="236"/>
                  </a:lnTo>
                  <a:lnTo>
                    <a:pt x="1509" y="216"/>
                  </a:lnTo>
                  <a:lnTo>
                    <a:pt x="1510" y="216"/>
                  </a:lnTo>
                  <a:lnTo>
                    <a:pt x="1510" y="214"/>
                  </a:lnTo>
                  <a:lnTo>
                    <a:pt x="1509" y="214"/>
                  </a:lnTo>
                  <a:lnTo>
                    <a:pt x="1509" y="203"/>
                  </a:lnTo>
                  <a:lnTo>
                    <a:pt x="1510" y="203"/>
                  </a:lnTo>
                  <a:lnTo>
                    <a:pt x="1510" y="194"/>
                  </a:lnTo>
                  <a:lnTo>
                    <a:pt x="1509" y="194"/>
                  </a:lnTo>
                  <a:lnTo>
                    <a:pt x="1509" y="192"/>
                  </a:lnTo>
                  <a:lnTo>
                    <a:pt x="1509" y="192"/>
                  </a:lnTo>
                  <a:lnTo>
                    <a:pt x="1509" y="184"/>
                  </a:lnTo>
                  <a:lnTo>
                    <a:pt x="1509" y="184"/>
                  </a:lnTo>
                  <a:lnTo>
                    <a:pt x="1507" y="184"/>
                  </a:lnTo>
                  <a:lnTo>
                    <a:pt x="1507" y="192"/>
                  </a:lnTo>
                  <a:lnTo>
                    <a:pt x="1507" y="192"/>
                  </a:lnTo>
                  <a:lnTo>
                    <a:pt x="1507" y="194"/>
                  </a:lnTo>
                  <a:lnTo>
                    <a:pt x="1507" y="194"/>
                  </a:lnTo>
                  <a:lnTo>
                    <a:pt x="1507" y="203"/>
                  </a:lnTo>
                  <a:lnTo>
                    <a:pt x="1507" y="203"/>
                  </a:lnTo>
                  <a:lnTo>
                    <a:pt x="1507" y="216"/>
                  </a:lnTo>
                  <a:lnTo>
                    <a:pt x="1507" y="216"/>
                  </a:lnTo>
                  <a:lnTo>
                    <a:pt x="1507" y="216"/>
                  </a:lnTo>
                  <a:lnTo>
                    <a:pt x="1507" y="216"/>
                  </a:lnTo>
                  <a:lnTo>
                    <a:pt x="1507" y="236"/>
                  </a:lnTo>
                  <a:lnTo>
                    <a:pt x="1505" y="236"/>
                  </a:lnTo>
                  <a:lnTo>
                    <a:pt x="1505" y="236"/>
                  </a:lnTo>
                  <a:lnTo>
                    <a:pt x="1507" y="236"/>
                  </a:lnTo>
                  <a:lnTo>
                    <a:pt x="1507" y="257"/>
                  </a:lnTo>
                  <a:lnTo>
                    <a:pt x="1505" y="257"/>
                  </a:lnTo>
                  <a:lnTo>
                    <a:pt x="1505" y="260"/>
                  </a:lnTo>
                  <a:lnTo>
                    <a:pt x="1505" y="260"/>
                  </a:lnTo>
                  <a:lnTo>
                    <a:pt x="1505" y="260"/>
                  </a:lnTo>
                  <a:lnTo>
                    <a:pt x="1505" y="260"/>
                  </a:lnTo>
                  <a:lnTo>
                    <a:pt x="1505" y="260"/>
                  </a:lnTo>
                  <a:lnTo>
                    <a:pt x="1505" y="260"/>
                  </a:lnTo>
                  <a:lnTo>
                    <a:pt x="1505" y="260"/>
                  </a:lnTo>
                  <a:lnTo>
                    <a:pt x="1505" y="261"/>
                  </a:lnTo>
                  <a:lnTo>
                    <a:pt x="1505" y="261"/>
                  </a:lnTo>
                  <a:lnTo>
                    <a:pt x="1505" y="261"/>
                  </a:lnTo>
                  <a:lnTo>
                    <a:pt x="1504" y="261"/>
                  </a:lnTo>
                  <a:lnTo>
                    <a:pt x="1504" y="261"/>
                  </a:lnTo>
                  <a:lnTo>
                    <a:pt x="1504" y="261"/>
                  </a:lnTo>
                  <a:lnTo>
                    <a:pt x="1504" y="261"/>
                  </a:lnTo>
                  <a:lnTo>
                    <a:pt x="1504" y="261"/>
                  </a:lnTo>
                  <a:lnTo>
                    <a:pt x="1504" y="260"/>
                  </a:lnTo>
                  <a:lnTo>
                    <a:pt x="1504" y="260"/>
                  </a:lnTo>
                  <a:lnTo>
                    <a:pt x="1504" y="260"/>
                  </a:lnTo>
                  <a:lnTo>
                    <a:pt x="1504" y="260"/>
                  </a:lnTo>
                  <a:lnTo>
                    <a:pt x="1502" y="260"/>
                  </a:lnTo>
                  <a:lnTo>
                    <a:pt x="1502" y="260"/>
                  </a:lnTo>
                  <a:lnTo>
                    <a:pt x="1502" y="261"/>
                  </a:lnTo>
                  <a:lnTo>
                    <a:pt x="1502" y="261"/>
                  </a:lnTo>
                  <a:lnTo>
                    <a:pt x="1502" y="261"/>
                  </a:lnTo>
                  <a:lnTo>
                    <a:pt x="1502" y="261"/>
                  </a:lnTo>
                  <a:lnTo>
                    <a:pt x="1502" y="261"/>
                  </a:lnTo>
                  <a:lnTo>
                    <a:pt x="1502" y="261"/>
                  </a:lnTo>
                  <a:lnTo>
                    <a:pt x="1502" y="261"/>
                  </a:lnTo>
                  <a:lnTo>
                    <a:pt x="1502" y="261"/>
                  </a:lnTo>
                  <a:lnTo>
                    <a:pt x="1502" y="263"/>
                  </a:lnTo>
                  <a:lnTo>
                    <a:pt x="1502" y="263"/>
                  </a:lnTo>
                  <a:lnTo>
                    <a:pt x="1502" y="263"/>
                  </a:lnTo>
                  <a:lnTo>
                    <a:pt x="1504" y="263"/>
                  </a:lnTo>
                  <a:lnTo>
                    <a:pt x="1505" y="263"/>
                  </a:lnTo>
                  <a:lnTo>
                    <a:pt x="1507" y="263"/>
                  </a:lnTo>
                  <a:lnTo>
                    <a:pt x="1507" y="265"/>
                  </a:lnTo>
                  <a:lnTo>
                    <a:pt x="1505" y="265"/>
                  </a:lnTo>
                  <a:lnTo>
                    <a:pt x="1504" y="265"/>
                  </a:lnTo>
                  <a:lnTo>
                    <a:pt x="1504" y="265"/>
                  </a:lnTo>
                  <a:lnTo>
                    <a:pt x="1504" y="265"/>
                  </a:lnTo>
                  <a:lnTo>
                    <a:pt x="1504" y="265"/>
                  </a:lnTo>
                  <a:lnTo>
                    <a:pt x="1504" y="265"/>
                  </a:lnTo>
                  <a:lnTo>
                    <a:pt x="1504" y="265"/>
                  </a:lnTo>
                  <a:lnTo>
                    <a:pt x="1504" y="263"/>
                  </a:lnTo>
                  <a:lnTo>
                    <a:pt x="1504" y="263"/>
                  </a:lnTo>
                  <a:lnTo>
                    <a:pt x="1504" y="263"/>
                  </a:lnTo>
                  <a:lnTo>
                    <a:pt x="1504" y="263"/>
                  </a:lnTo>
                  <a:lnTo>
                    <a:pt x="1502" y="263"/>
                  </a:lnTo>
                  <a:lnTo>
                    <a:pt x="1502" y="263"/>
                  </a:lnTo>
                  <a:lnTo>
                    <a:pt x="1502" y="263"/>
                  </a:lnTo>
                  <a:lnTo>
                    <a:pt x="1502" y="265"/>
                  </a:lnTo>
                  <a:lnTo>
                    <a:pt x="1502" y="265"/>
                  </a:lnTo>
                  <a:lnTo>
                    <a:pt x="1502" y="265"/>
                  </a:lnTo>
                  <a:lnTo>
                    <a:pt x="1502" y="265"/>
                  </a:lnTo>
                  <a:lnTo>
                    <a:pt x="1502" y="265"/>
                  </a:lnTo>
                  <a:lnTo>
                    <a:pt x="1502" y="265"/>
                  </a:lnTo>
                  <a:lnTo>
                    <a:pt x="1502" y="265"/>
                  </a:lnTo>
                  <a:lnTo>
                    <a:pt x="1502" y="265"/>
                  </a:lnTo>
                  <a:lnTo>
                    <a:pt x="1502" y="266"/>
                  </a:lnTo>
                  <a:lnTo>
                    <a:pt x="1502" y="266"/>
                  </a:lnTo>
                  <a:lnTo>
                    <a:pt x="1502" y="266"/>
                  </a:lnTo>
                  <a:lnTo>
                    <a:pt x="1504" y="266"/>
                  </a:lnTo>
                  <a:lnTo>
                    <a:pt x="1505" y="266"/>
                  </a:lnTo>
                  <a:lnTo>
                    <a:pt x="1507" y="266"/>
                  </a:lnTo>
                  <a:lnTo>
                    <a:pt x="1507" y="268"/>
                  </a:lnTo>
                  <a:lnTo>
                    <a:pt x="1505" y="268"/>
                  </a:lnTo>
                  <a:lnTo>
                    <a:pt x="1504" y="268"/>
                  </a:lnTo>
                  <a:lnTo>
                    <a:pt x="1502" y="268"/>
                  </a:lnTo>
                  <a:lnTo>
                    <a:pt x="1502" y="268"/>
                  </a:lnTo>
                  <a:lnTo>
                    <a:pt x="1502" y="268"/>
                  </a:lnTo>
                  <a:lnTo>
                    <a:pt x="1502" y="269"/>
                  </a:lnTo>
                  <a:lnTo>
                    <a:pt x="1502" y="271"/>
                  </a:lnTo>
                  <a:lnTo>
                    <a:pt x="1502" y="271"/>
                  </a:lnTo>
                  <a:lnTo>
                    <a:pt x="1502" y="271"/>
                  </a:lnTo>
                  <a:lnTo>
                    <a:pt x="1504" y="276"/>
                  </a:lnTo>
                  <a:lnTo>
                    <a:pt x="1501" y="276"/>
                  </a:lnTo>
                  <a:lnTo>
                    <a:pt x="1499" y="276"/>
                  </a:lnTo>
                  <a:lnTo>
                    <a:pt x="1499" y="276"/>
                  </a:lnTo>
                  <a:lnTo>
                    <a:pt x="1499" y="276"/>
                  </a:lnTo>
                  <a:lnTo>
                    <a:pt x="1499" y="276"/>
                  </a:lnTo>
                  <a:lnTo>
                    <a:pt x="1499" y="276"/>
                  </a:lnTo>
                  <a:lnTo>
                    <a:pt x="1499" y="274"/>
                  </a:lnTo>
                  <a:lnTo>
                    <a:pt x="1498" y="274"/>
                  </a:lnTo>
                  <a:lnTo>
                    <a:pt x="1498" y="274"/>
                  </a:lnTo>
                  <a:lnTo>
                    <a:pt x="1498" y="274"/>
                  </a:lnTo>
                  <a:lnTo>
                    <a:pt x="1498" y="274"/>
                  </a:lnTo>
                  <a:lnTo>
                    <a:pt x="1498" y="274"/>
                  </a:lnTo>
                  <a:lnTo>
                    <a:pt x="1498" y="276"/>
                  </a:lnTo>
                  <a:lnTo>
                    <a:pt x="1498" y="276"/>
                  </a:lnTo>
                  <a:lnTo>
                    <a:pt x="1498" y="276"/>
                  </a:lnTo>
                  <a:lnTo>
                    <a:pt x="1498" y="276"/>
                  </a:lnTo>
                  <a:lnTo>
                    <a:pt x="1498" y="276"/>
                  </a:lnTo>
                  <a:lnTo>
                    <a:pt x="1498" y="276"/>
                  </a:lnTo>
                  <a:lnTo>
                    <a:pt x="1494" y="276"/>
                  </a:lnTo>
                  <a:lnTo>
                    <a:pt x="1493" y="277"/>
                  </a:lnTo>
                  <a:lnTo>
                    <a:pt x="1493" y="277"/>
                  </a:lnTo>
                  <a:lnTo>
                    <a:pt x="1493" y="279"/>
                  </a:lnTo>
                  <a:lnTo>
                    <a:pt x="1491" y="280"/>
                  </a:lnTo>
                  <a:lnTo>
                    <a:pt x="1490" y="280"/>
                  </a:lnTo>
                  <a:lnTo>
                    <a:pt x="1490" y="282"/>
                  </a:lnTo>
                  <a:lnTo>
                    <a:pt x="1491" y="282"/>
                  </a:lnTo>
                  <a:lnTo>
                    <a:pt x="1491" y="282"/>
                  </a:lnTo>
                  <a:lnTo>
                    <a:pt x="1490" y="282"/>
                  </a:lnTo>
                  <a:lnTo>
                    <a:pt x="1490" y="283"/>
                  </a:lnTo>
                  <a:lnTo>
                    <a:pt x="1490" y="287"/>
                  </a:lnTo>
                  <a:lnTo>
                    <a:pt x="1490" y="287"/>
                  </a:lnTo>
                  <a:lnTo>
                    <a:pt x="1490" y="287"/>
                  </a:lnTo>
                  <a:lnTo>
                    <a:pt x="1490" y="287"/>
                  </a:lnTo>
                  <a:lnTo>
                    <a:pt x="1490" y="287"/>
                  </a:lnTo>
                  <a:lnTo>
                    <a:pt x="1491" y="288"/>
                  </a:lnTo>
                  <a:lnTo>
                    <a:pt x="1491" y="291"/>
                  </a:lnTo>
                  <a:lnTo>
                    <a:pt x="1491" y="291"/>
                  </a:lnTo>
                  <a:lnTo>
                    <a:pt x="1493" y="293"/>
                  </a:lnTo>
                  <a:lnTo>
                    <a:pt x="1493" y="294"/>
                  </a:lnTo>
                  <a:lnTo>
                    <a:pt x="1493" y="296"/>
                  </a:lnTo>
                  <a:lnTo>
                    <a:pt x="1493" y="298"/>
                  </a:lnTo>
                  <a:lnTo>
                    <a:pt x="1493" y="299"/>
                  </a:lnTo>
                  <a:lnTo>
                    <a:pt x="1494" y="299"/>
                  </a:lnTo>
                  <a:lnTo>
                    <a:pt x="1494" y="301"/>
                  </a:lnTo>
                  <a:lnTo>
                    <a:pt x="1494" y="302"/>
                  </a:lnTo>
                  <a:lnTo>
                    <a:pt x="1494" y="304"/>
                  </a:lnTo>
                  <a:lnTo>
                    <a:pt x="1494" y="304"/>
                  </a:lnTo>
                  <a:lnTo>
                    <a:pt x="1496" y="304"/>
                  </a:lnTo>
                  <a:lnTo>
                    <a:pt x="1498" y="306"/>
                  </a:lnTo>
                  <a:lnTo>
                    <a:pt x="1499" y="306"/>
                  </a:lnTo>
                  <a:lnTo>
                    <a:pt x="1499" y="306"/>
                  </a:lnTo>
                  <a:lnTo>
                    <a:pt x="1501" y="307"/>
                  </a:lnTo>
                  <a:lnTo>
                    <a:pt x="1501" y="309"/>
                  </a:lnTo>
                  <a:lnTo>
                    <a:pt x="1501" y="310"/>
                  </a:lnTo>
                  <a:lnTo>
                    <a:pt x="1502" y="310"/>
                  </a:lnTo>
                  <a:lnTo>
                    <a:pt x="1502" y="312"/>
                  </a:lnTo>
                  <a:lnTo>
                    <a:pt x="1502" y="312"/>
                  </a:lnTo>
                  <a:lnTo>
                    <a:pt x="1502" y="312"/>
                  </a:lnTo>
                  <a:lnTo>
                    <a:pt x="1502" y="313"/>
                  </a:lnTo>
                  <a:lnTo>
                    <a:pt x="1501" y="490"/>
                  </a:lnTo>
                  <a:lnTo>
                    <a:pt x="1479" y="487"/>
                  </a:lnTo>
                  <a:lnTo>
                    <a:pt x="1479" y="381"/>
                  </a:lnTo>
                  <a:lnTo>
                    <a:pt x="1476" y="375"/>
                  </a:lnTo>
                  <a:lnTo>
                    <a:pt x="1452" y="370"/>
                  </a:lnTo>
                  <a:lnTo>
                    <a:pt x="1411" y="372"/>
                  </a:lnTo>
                  <a:lnTo>
                    <a:pt x="1394" y="378"/>
                  </a:lnTo>
                  <a:lnTo>
                    <a:pt x="1391" y="535"/>
                  </a:lnTo>
                  <a:lnTo>
                    <a:pt x="1372" y="535"/>
                  </a:lnTo>
                  <a:lnTo>
                    <a:pt x="1380" y="521"/>
                  </a:lnTo>
                  <a:lnTo>
                    <a:pt x="1380" y="389"/>
                  </a:lnTo>
                  <a:lnTo>
                    <a:pt x="1375" y="379"/>
                  </a:lnTo>
                  <a:lnTo>
                    <a:pt x="1375" y="364"/>
                  </a:lnTo>
                  <a:lnTo>
                    <a:pt x="1380" y="354"/>
                  </a:lnTo>
                  <a:lnTo>
                    <a:pt x="1345" y="350"/>
                  </a:lnTo>
                  <a:lnTo>
                    <a:pt x="1342" y="348"/>
                  </a:lnTo>
                  <a:lnTo>
                    <a:pt x="1324" y="345"/>
                  </a:lnTo>
                  <a:lnTo>
                    <a:pt x="1323" y="346"/>
                  </a:lnTo>
                  <a:lnTo>
                    <a:pt x="1323" y="346"/>
                  </a:lnTo>
                  <a:lnTo>
                    <a:pt x="1320" y="346"/>
                  </a:lnTo>
                  <a:lnTo>
                    <a:pt x="1312" y="350"/>
                  </a:lnTo>
                  <a:lnTo>
                    <a:pt x="1307" y="351"/>
                  </a:lnTo>
                  <a:lnTo>
                    <a:pt x="1307" y="354"/>
                  </a:lnTo>
                  <a:lnTo>
                    <a:pt x="1306" y="356"/>
                  </a:lnTo>
                  <a:lnTo>
                    <a:pt x="1306" y="417"/>
                  </a:lnTo>
                  <a:lnTo>
                    <a:pt x="1299" y="417"/>
                  </a:lnTo>
                  <a:lnTo>
                    <a:pt x="1299" y="356"/>
                  </a:lnTo>
                  <a:lnTo>
                    <a:pt x="1298" y="342"/>
                  </a:lnTo>
                  <a:lnTo>
                    <a:pt x="1295" y="342"/>
                  </a:lnTo>
                  <a:lnTo>
                    <a:pt x="1295" y="342"/>
                  </a:lnTo>
                  <a:lnTo>
                    <a:pt x="1296" y="339"/>
                  </a:lnTo>
                  <a:lnTo>
                    <a:pt x="1299" y="320"/>
                  </a:lnTo>
                  <a:lnTo>
                    <a:pt x="1252" y="318"/>
                  </a:lnTo>
                  <a:lnTo>
                    <a:pt x="1247" y="331"/>
                  </a:lnTo>
                  <a:lnTo>
                    <a:pt x="1247" y="345"/>
                  </a:lnTo>
                  <a:lnTo>
                    <a:pt x="1249" y="345"/>
                  </a:lnTo>
                  <a:lnTo>
                    <a:pt x="1247" y="348"/>
                  </a:lnTo>
                  <a:lnTo>
                    <a:pt x="1247" y="494"/>
                  </a:lnTo>
                  <a:lnTo>
                    <a:pt x="1244" y="494"/>
                  </a:lnTo>
                  <a:lnTo>
                    <a:pt x="1243" y="494"/>
                  </a:lnTo>
                  <a:lnTo>
                    <a:pt x="1241" y="494"/>
                  </a:lnTo>
                  <a:lnTo>
                    <a:pt x="1236" y="494"/>
                  </a:lnTo>
                  <a:lnTo>
                    <a:pt x="1236" y="384"/>
                  </a:lnTo>
                  <a:lnTo>
                    <a:pt x="1235" y="384"/>
                  </a:lnTo>
                  <a:lnTo>
                    <a:pt x="1235" y="379"/>
                  </a:lnTo>
                  <a:lnTo>
                    <a:pt x="1236" y="379"/>
                  </a:lnTo>
                  <a:lnTo>
                    <a:pt x="1236" y="365"/>
                  </a:lnTo>
                  <a:lnTo>
                    <a:pt x="1235" y="364"/>
                  </a:lnTo>
                  <a:lnTo>
                    <a:pt x="1235" y="362"/>
                  </a:lnTo>
                  <a:lnTo>
                    <a:pt x="1232" y="359"/>
                  </a:lnTo>
                  <a:lnTo>
                    <a:pt x="1230" y="359"/>
                  </a:lnTo>
                  <a:lnTo>
                    <a:pt x="1230" y="356"/>
                  </a:lnTo>
                  <a:lnTo>
                    <a:pt x="1228" y="356"/>
                  </a:lnTo>
                  <a:lnTo>
                    <a:pt x="1224" y="353"/>
                  </a:lnTo>
                  <a:lnTo>
                    <a:pt x="1222" y="353"/>
                  </a:lnTo>
                  <a:lnTo>
                    <a:pt x="1222" y="351"/>
                  </a:lnTo>
                  <a:lnTo>
                    <a:pt x="1221" y="351"/>
                  </a:lnTo>
                  <a:lnTo>
                    <a:pt x="1200" y="351"/>
                  </a:lnTo>
                  <a:lnTo>
                    <a:pt x="1198" y="354"/>
                  </a:lnTo>
                  <a:lnTo>
                    <a:pt x="1172" y="356"/>
                  </a:lnTo>
                  <a:lnTo>
                    <a:pt x="1178" y="375"/>
                  </a:lnTo>
                  <a:lnTo>
                    <a:pt x="1178" y="375"/>
                  </a:lnTo>
                  <a:lnTo>
                    <a:pt x="1178" y="378"/>
                  </a:lnTo>
                  <a:lnTo>
                    <a:pt x="1176" y="378"/>
                  </a:lnTo>
                  <a:lnTo>
                    <a:pt x="1172" y="394"/>
                  </a:lnTo>
                  <a:lnTo>
                    <a:pt x="1172" y="496"/>
                  </a:lnTo>
                  <a:lnTo>
                    <a:pt x="1148" y="494"/>
                  </a:lnTo>
                  <a:lnTo>
                    <a:pt x="1148" y="493"/>
                  </a:lnTo>
                  <a:lnTo>
                    <a:pt x="1148" y="485"/>
                  </a:lnTo>
                  <a:lnTo>
                    <a:pt x="1148" y="485"/>
                  </a:lnTo>
                  <a:lnTo>
                    <a:pt x="1148" y="485"/>
                  </a:lnTo>
                  <a:lnTo>
                    <a:pt x="1148" y="483"/>
                  </a:lnTo>
                  <a:lnTo>
                    <a:pt x="1147" y="482"/>
                  </a:lnTo>
                  <a:lnTo>
                    <a:pt x="1147" y="482"/>
                  </a:lnTo>
                  <a:lnTo>
                    <a:pt x="1147" y="482"/>
                  </a:lnTo>
                  <a:lnTo>
                    <a:pt x="1139" y="480"/>
                  </a:lnTo>
                  <a:lnTo>
                    <a:pt x="1131" y="480"/>
                  </a:lnTo>
                  <a:lnTo>
                    <a:pt x="1131" y="480"/>
                  </a:lnTo>
                  <a:lnTo>
                    <a:pt x="1128" y="480"/>
                  </a:lnTo>
                  <a:lnTo>
                    <a:pt x="1124" y="482"/>
                  </a:lnTo>
                  <a:lnTo>
                    <a:pt x="1124" y="482"/>
                  </a:lnTo>
                  <a:lnTo>
                    <a:pt x="1120" y="482"/>
                  </a:lnTo>
                  <a:lnTo>
                    <a:pt x="1120" y="485"/>
                  </a:lnTo>
                  <a:lnTo>
                    <a:pt x="1120" y="485"/>
                  </a:lnTo>
                  <a:lnTo>
                    <a:pt x="1120" y="494"/>
                  </a:lnTo>
                  <a:lnTo>
                    <a:pt x="1120" y="494"/>
                  </a:lnTo>
                  <a:lnTo>
                    <a:pt x="1115" y="494"/>
                  </a:lnTo>
                  <a:lnTo>
                    <a:pt x="1099" y="494"/>
                  </a:lnTo>
                  <a:lnTo>
                    <a:pt x="1095" y="493"/>
                  </a:lnTo>
                  <a:lnTo>
                    <a:pt x="1096" y="378"/>
                  </a:lnTo>
                  <a:lnTo>
                    <a:pt x="1079" y="378"/>
                  </a:lnTo>
                  <a:lnTo>
                    <a:pt x="1077" y="378"/>
                  </a:lnTo>
                  <a:lnTo>
                    <a:pt x="1077" y="359"/>
                  </a:lnTo>
                  <a:lnTo>
                    <a:pt x="1057" y="359"/>
                  </a:lnTo>
                  <a:lnTo>
                    <a:pt x="1057" y="378"/>
                  </a:lnTo>
                  <a:lnTo>
                    <a:pt x="1044" y="378"/>
                  </a:lnTo>
                  <a:lnTo>
                    <a:pt x="1044" y="493"/>
                  </a:lnTo>
                  <a:lnTo>
                    <a:pt x="1033" y="493"/>
                  </a:lnTo>
                  <a:lnTo>
                    <a:pt x="1022" y="493"/>
                  </a:lnTo>
                  <a:lnTo>
                    <a:pt x="1024" y="487"/>
                  </a:lnTo>
                  <a:lnTo>
                    <a:pt x="1028" y="477"/>
                  </a:lnTo>
                  <a:lnTo>
                    <a:pt x="1030" y="466"/>
                  </a:lnTo>
                  <a:lnTo>
                    <a:pt x="1033" y="455"/>
                  </a:lnTo>
                  <a:lnTo>
                    <a:pt x="1035" y="446"/>
                  </a:lnTo>
                  <a:lnTo>
                    <a:pt x="1036" y="435"/>
                  </a:lnTo>
                  <a:lnTo>
                    <a:pt x="1036" y="424"/>
                  </a:lnTo>
                  <a:lnTo>
                    <a:pt x="1036" y="413"/>
                  </a:lnTo>
                  <a:lnTo>
                    <a:pt x="1036" y="402"/>
                  </a:lnTo>
                  <a:lnTo>
                    <a:pt x="1035" y="391"/>
                  </a:lnTo>
                  <a:lnTo>
                    <a:pt x="1033" y="379"/>
                  </a:lnTo>
                  <a:lnTo>
                    <a:pt x="1030" y="368"/>
                  </a:lnTo>
                  <a:lnTo>
                    <a:pt x="1030" y="367"/>
                  </a:lnTo>
                  <a:lnTo>
                    <a:pt x="1028" y="365"/>
                  </a:lnTo>
                  <a:lnTo>
                    <a:pt x="1027" y="365"/>
                  </a:lnTo>
                  <a:lnTo>
                    <a:pt x="1025" y="365"/>
                  </a:lnTo>
                  <a:lnTo>
                    <a:pt x="1025" y="345"/>
                  </a:lnTo>
                  <a:lnTo>
                    <a:pt x="1024" y="343"/>
                  </a:lnTo>
                  <a:lnTo>
                    <a:pt x="1022" y="343"/>
                  </a:lnTo>
                  <a:lnTo>
                    <a:pt x="1022" y="313"/>
                  </a:lnTo>
                  <a:lnTo>
                    <a:pt x="1021" y="313"/>
                  </a:lnTo>
                  <a:lnTo>
                    <a:pt x="1021" y="313"/>
                  </a:lnTo>
                  <a:lnTo>
                    <a:pt x="1021" y="315"/>
                  </a:lnTo>
                  <a:lnTo>
                    <a:pt x="1021" y="343"/>
                  </a:lnTo>
                  <a:lnTo>
                    <a:pt x="1017" y="345"/>
                  </a:lnTo>
                  <a:lnTo>
                    <a:pt x="1017" y="364"/>
                  </a:lnTo>
                  <a:lnTo>
                    <a:pt x="1014" y="364"/>
                  </a:lnTo>
                  <a:lnTo>
                    <a:pt x="1008" y="364"/>
                  </a:lnTo>
                  <a:lnTo>
                    <a:pt x="1005" y="364"/>
                  </a:lnTo>
                  <a:lnTo>
                    <a:pt x="1005" y="342"/>
                  </a:lnTo>
                  <a:lnTo>
                    <a:pt x="1003" y="342"/>
                  </a:lnTo>
                  <a:lnTo>
                    <a:pt x="1003" y="301"/>
                  </a:lnTo>
                  <a:lnTo>
                    <a:pt x="1002" y="301"/>
                  </a:lnTo>
                  <a:lnTo>
                    <a:pt x="1000" y="301"/>
                  </a:lnTo>
                  <a:lnTo>
                    <a:pt x="1000" y="302"/>
                  </a:lnTo>
                  <a:lnTo>
                    <a:pt x="1000" y="342"/>
                  </a:lnTo>
                  <a:lnTo>
                    <a:pt x="997" y="342"/>
                  </a:lnTo>
                  <a:lnTo>
                    <a:pt x="997" y="342"/>
                  </a:lnTo>
                  <a:lnTo>
                    <a:pt x="997" y="364"/>
                  </a:lnTo>
                  <a:lnTo>
                    <a:pt x="994" y="364"/>
                  </a:lnTo>
                  <a:lnTo>
                    <a:pt x="991" y="365"/>
                  </a:lnTo>
                  <a:lnTo>
                    <a:pt x="989" y="365"/>
                  </a:lnTo>
                  <a:lnTo>
                    <a:pt x="989" y="367"/>
                  </a:lnTo>
                  <a:lnTo>
                    <a:pt x="989" y="368"/>
                  </a:lnTo>
                  <a:lnTo>
                    <a:pt x="986" y="379"/>
                  </a:lnTo>
                  <a:lnTo>
                    <a:pt x="984" y="391"/>
                  </a:lnTo>
                  <a:lnTo>
                    <a:pt x="983" y="402"/>
                  </a:lnTo>
                  <a:lnTo>
                    <a:pt x="983" y="413"/>
                  </a:lnTo>
                  <a:lnTo>
                    <a:pt x="983" y="424"/>
                  </a:lnTo>
                  <a:lnTo>
                    <a:pt x="983" y="435"/>
                  </a:lnTo>
                  <a:lnTo>
                    <a:pt x="984" y="446"/>
                  </a:lnTo>
                  <a:lnTo>
                    <a:pt x="986" y="455"/>
                  </a:lnTo>
                  <a:lnTo>
                    <a:pt x="989" y="466"/>
                  </a:lnTo>
                  <a:lnTo>
                    <a:pt x="992" y="477"/>
                  </a:lnTo>
                  <a:lnTo>
                    <a:pt x="995" y="487"/>
                  </a:lnTo>
                  <a:lnTo>
                    <a:pt x="997" y="490"/>
                  </a:lnTo>
                  <a:lnTo>
                    <a:pt x="995" y="490"/>
                  </a:lnTo>
                  <a:lnTo>
                    <a:pt x="995" y="490"/>
                  </a:lnTo>
                  <a:lnTo>
                    <a:pt x="995" y="491"/>
                  </a:lnTo>
                  <a:lnTo>
                    <a:pt x="995" y="491"/>
                  </a:lnTo>
                  <a:lnTo>
                    <a:pt x="995" y="501"/>
                  </a:lnTo>
                  <a:lnTo>
                    <a:pt x="995" y="501"/>
                  </a:lnTo>
                  <a:lnTo>
                    <a:pt x="995" y="510"/>
                  </a:lnTo>
                  <a:lnTo>
                    <a:pt x="994" y="512"/>
                  </a:lnTo>
                  <a:lnTo>
                    <a:pt x="992" y="518"/>
                  </a:lnTo>
                  <a:lnTo>
                    <a:pt x="992" y="520"/>
                  </a:lnTo>
                  <a:lnTo>
                    <a:pt x="992" y="515"/>
                  </a:lnTo>
                  <a:lnTo>
                    <a:pt x="956" y="513"/>
                  </a:lnTo>
                  <a:lnTo>
                    <a:pt x="956" y="263"/>
                  </a:lnTo>
                  <a:lnTo>
                    <a:pt x="958" y="263"/>
                  </a:lnTo>
                  <a:lnTo>
                    <a:pt x="958" y="257"/>
                  </a:lnTo>
                  <a:lnTo>
                    <a:pt x="954" y="255"/>
                  </a:lnTo>
                  <a:lnTo>
                    <a:pt x="953" y="198"/>
                  </a:lnTo>
                  <a:lnTo>
                    <a:pt x="956" y="198"/>
                  </a:lnTo>
                  <a:lnTo>
                    <a:pt x="956" y="198"/>
                  </a:lnTo>
                  <a:lnTo>
                    <a:pt x="956" y="191"/>
                  </a:lnTo>
                  <a:lnTo>
                    <a:pt x="951" y="191"/>
                  </a:lnTo>
                  <a:lnTo>
                    <a:pt x="951" y="189"/>
                  </a:lnTo>
                  <a:lnTo>
                    <a:pt x="950" y="189"/>
                  </a:lnTo>
                  <a:lnTo>
                    <a:pt x="950" y="189"/>
                  </a:lnTo>
                  <a:lnTo>
                    <a:pt x="950" y="189"/>
                  </a:lnTo>
                  <a:lnTo>
                    <a:pt x="948" y="153"/>
                  </a:lnTo>
                  <a:lnTo>
                    <a:pt x="950" y="153"/>
                  </a:lnTo>
                  <a:lnTo>
                    <a:pt x="950" y="146"/>
                  </a:lnTo>
                  <a:lnTo>
                    <a:pt x="945" y="145"/>
                  </a:lnTo>
                  <a:lnTo>
                    <a:pt x="945" y="145"/>
                  </a:lnTo>
                  <a:lnTo>
                    <a:pt x="945" y="145"/>
                  </a:lnTo>
                  <a:lnTo>
                    <a:pt x="945" y="143"/>
                  </a:lnTo>
                  <a:lnTo>
                    <a:pt x="943" y="143"/>
                  </a:lnTo>
                  <a:lnTo>
                    <a:pt x="942" y="124"/>
                  </a:lnTo>
                  <a:lnTo>
                    <a:pt x="943" y="124"/>
                  </a:lnTo>
                  <a:lnTo>
                    <a:pt x="943" y="117"/>
                  </a:lnTo>
                  <a:lnTo>
                    <a:pt x="940" y="117"/>
                  </a:lnTo>
                  <a:lnTo>
                    <a:pt x="940" y="115"/>
                  </a:lnTo>
                  <a:lnTo>
                    <a:pt x="940" y="115"/>
                  </a:lnTo>
                  <a:lnTo>
                    <a:pt x="940" y="115"/>
                  </a:lnTo>
                  <a:lnTo>
                    <a:pt x="940" y="115"/>
                  </a:lnTo>
                  <a:lnTo>
                    <a:pt x="939" y="115"/>
                  </a:lnTo>
                  <a:lnTo>
                    <a:pt x="939" y="115"/>
                  </a:lnTo>
                  <a:lnTo>
                    <a:pt x="939" y="115"/>
                  </a:lnTo>
                  <a:lnTo>
                    <a:pt x="937" y="99"/>
                  </a:lnTo>
                  <a:lnTo>
                    <a:pt x="934" y="99"/>
                  </a:lnTo>
                  <a:lnTo>
                    <a:pt x="934" y="99"/>
                  </a:lnTo>
                  <a:lnTo>
                    <a:pt x="937" y="99"/>
                  </a:lnTo>
                  <a:lnTo>
                    <a:pt x="937" y="91"/>
                  </a:lnTo>
                  <a:lnTo>
                    <a:pt x="936" y="91"/>
                  </a:lnTo>
                  <a:lnTo>
                    <a:pt x="936" y="91"/>
                  </a:lnTo>
                  <a:lnTo>
                    <a:pt x="936" y="90"/>
                  </a:lnTo>
                  <a:lnTo>
                    <a:pt x="934" y="90"/>
                  </a:lnTo>
                  <a:lnTo>
                    <a:pt x="934" y="90"/>
                  </a:lnTo>
                  <a:lnTo>
                    <a:pt x="934" y="90"/>
                  </a:lnTo>
                  <a:lnTo>
                    <a:pt x="932" y="90"/>
                  </a:lnTo>
                  <a:lnTo>
                    <a:pt x="932" y="90"/>
                  </a:lnTo>
                  <a:lnTo>
                    <a:pt x="931" y="80"/>
                  </a:lnTo>
                  <a:lnTo>
                    <a:pt x="929" y="77"/>
                  </a:lnTo>
                  <a:lnTo>
                    <a:pt x="929" y="71"/>
                  </a:lnTo>
                  <a:lnTo>
                    <a:pt x="926" y="69"/>
                  </a:lnTo>
                  <a:lnTo>
                    <a:pt x="926" y="65"/>
                  </a:lnTo>
                  <a:lnTo>
                    <a:pt x="925" y="65"/>
                  </a:lnTo>
                  <a:lnTo>
                    <a:pt x="925" y="65"/>
                  </a:lnTo>
                  <a:lnTo>
                    <a:pt x="925" y="65"/>
                  </a:lnTo>
                  <a:lnTo>
                    <a:pt x="925" y="65"/>
                  </a:lnTo>
                  <a:lnTo>
                    <a:pt x="925" y="63"/>
                  </a:lnTo>
                  <a:lnTo>
                    <a:pt x="925" y="63"/>
                  </a:lnTo>
                  <a:lnTo>
                    <a:pt x="925" y="63"/>
                  </a:lnTo>
                  <a:lnTo>
                    <a:pt x="925" y="60"/>
                  </a:lnTo>
                  <a:lnTo>
                    <a:pt x="923" y="60"/>
                  </a:lnTo>
                  <a:lnTo>
                    <a:pt x="923" y="58"/>
                  </a:lnTo>
                  <a:lnTo>
                    <a:pt x="923" y="58"/>
                  </a:lnTo>
                  <a:lnTo>
                    <a:pt x="923" y="58"/>
                  </a:lnTo>
                  <a:lnTo>
                    <a:pt x="923" y="58"/>
                  </a:lnTo>
                  <a:lnTo>
                    <a:pt x="923" y="58"/>
                  </a:lnTo>
                  <a:lnTo>
                    <a:pt x="923" y="58"/>
                  </a:lnTo>
                  <a:lnTo>
                    <a:pt x="923" y="58"/>
                  </a:lnTo>
                  <a:lnTo>
                    <a:pt x="923" y="58"/>
                  </a:lnTo>
                  <a:lnTo>
                    <a:pt x="923" y="58"/>
                  </a:lnTo>
                  <a:lnTo>
                    <a:pt x="923" y="58"/>
                  </a:lnTo>
                  <a:lnTo>
                    <a:pt x="923" y="55"/>
                  </a:lnTo>
                  <a:lnTo>
                    <a:pt x="923" y="55"/>
                  </a:lnTo>
                  <a:lnTo>
                    <a:pt x="921" y="55"/>
                  </a:lnTo>
                  <a:lnTo>
                    <a:pt x="921" y="54"/>
                  </a:lnTo>
                  <a:lnTo>
                    <a:pt x="923" y="54"/>
                  </a:lnTo>
                  <a:lnTo>
                    <a:pt x="923" y="54"/>
                  </a:lnTo>
                  <a:lnTo>
                    <a:pt x="923" y="54"/>
                  </a:lnTo>
                  <a:lnTo>
                    <a:pt x="923" y="54"/>
                  </a:lnTo>
                  <a:lnTo>
                    <a:pt x="923" y="54"/>
                  </a:lnTo>
                  <a:lnTo>
                    <a:pt x="923" y="54"/>
                  </a:lnTo>
                  <a:lnTo>
                    <a:pt x="923" y="54"/>
                  </a:lnTo>
                  <a:lnTo>
                    <a:pt x="923" y="52"/>
                  </a:lnTo>
                  <a:lnTo>
                    <a:pt x="923" y="52"/>
                  </a:lnTo>
                  <a:lnTo>
                    <a:pt x="923" y="52"/>
                  </a:lnTo>
                  <a:lnTo>
                    <a:pt x="923" y="52"/>
                  </a:lnTo>
                  <a:lnTo>
                    <a:pt x="923" y="52"/>
                  </a:lnTo>
                  <a:lnTo>
                    <a:pt x="923" y="52"/>
                  </a:lnTo>
                  <a:lnTo>
                    <a:pt x="923" y="52"/>
                  </a:lnTo>
                  <a:lnTo>
                    <a:pt x="923" y="52"/>
                  </a:lnTo>
                  <a:lnTo>
                    <a:pt x="923" y="52"/>
                  </a:lnTo>
                  <a:lnTo>
                    <a:pt x="923" y="52"/>
                  </a:lnTo>
                  <a:lnTo>
                    <a:pt x="925" y="52"/>
                  </a:lnTo>
                  <a:lnTo>
                    <a:pt x="925" y="52"/>
                  </a:lnTo>
                  <a:lnTo>
                    <a:pt x="925" y="50"/>
                  </a:lnTo>
                  <a:lnTo>
                    <a:pt x="925" y="50"/>
                  </a:lnTo>
                  <a:lnTo>
                    <a:pt x="925" y="50"/>
                  </a:lnTo>
                  <a:lnTo>
                    <a:pt x="925" y="50"/>
                  </a:lnTo>
                  <a:lnTo>
                    <a:pt x="925" y="50"/>
                  </a:lnTo>
                  <a:lnTo>
                    <a:pt x="925" y="50"/>
                  </a:lnTo>
                  <a:lnTo>
                    <a:pt x="925" y="50"/>
                  </a:lnTo>
                  <a:lnTo>
                    <a:pt x="925" y="50"/>
                  </a:lnTo>
                  <a:lnTo>
                    <a:pt x="923" y="50"/>
                  </a:lnTo>
                  <a:lnTo>
                    <a:pt x="925" y="50"/>
                  </a:lnTo>
                  <a:lnTo>
                    <a:pt x="923" y="50"/>
                  </a:lnTo>
                  <a:lnTo>
                    <a:pt x="923" y="50"/>
                  </a:lnTo>
                  <a:lnTo>
                    <a:pt x="923" y="49"/>
                  </a:lnTo>
                  <a:lnTo>
                    <a:pt x="923" y="49"/>
                  </a:lnTo>
                  <a:lnTo>
                    <a:pt x="923" y="49"/>
                  </a:lnTo>
                  <a:lnTo>
                    <a:pt x="923" y="49"/>
                  </a:lnTo>
                  <a:lnTo>
                    <a:pt x="923" y="49"/>
                  </a:lnTo>
                  <a:lnTo>
                    <a:pt x="923" y="49"/>
                  </a:lnTo>
                  <a:lnTo>
                    <a:pt x="923" y="49"/>
                  </a:lnTo>
                  <a:lnTo>
                    <a:pt x="923" y="49"/>
                  </a:lnTo>
                  <a:lnTo>
                    <a:pt x="923" y="49"/>
                  </a:lnTo>
                  <a:lnTo>
                    <a:pt x="923" y="49"/>
                  </a:lnTo>
                  <a:lnTo>
                    <a:pt x="923" y="49"/>
                  </a:lnTo>
                  <a:lnTo>
                    <a:pt x="923" y="47"/>
                  </a:lnTo>
                  <a:lnTo>
                    <a:pt x="923" y="47"/>
                  </a:lnTo>
                  <a:lnTo>
                    <a:pt x="923" y="47"/>
                  </a:lnTo>
                  <a:lnTo>
                    <a:pt x="923" y="47"/>
                  </a:lnTo>
                  <a:lnTo>
                    <a:pt x="921" y="47"/>
                  </a:lnTo>
                  <a:lnTo>
                    <a:pt x="921" y="47"/>
                  </a:lnTo>
                  <a:lnTo>
                    <a:pt x="920" y="5"/>
                  </a:lnTo>
                  <a:lnTo>
                    <a:pt x="920" y="5"/>
                  </a:lnTo>
                  <a:lnTo>
                    <a:pt x="920" y="5"/>
                  </a:lnTo>
                  <a:lnTo>
                    <a:pt x="920" y="5"/>
                  </a:lnTo>
                  <a:lnTo>
                    <a:pt x="921" y="5"/>
                  </a:lnTo>
                  <a:lnTo>
                    <a:pt x="921" y="5"/>
                  </a:lnTo>
                  <a:lnTo>
                    <a:pt x="921" y="3"/>
                  </a:lnTo>
                  <a:lnTo>
                    <a:pt x="921" y="3"/>
                  </a:lnTo>
                  <a:lnTo>
                    <a:pt x="921" y="3"/>
                  </a:lnTo>
                  <a:lnTo>
                    <a:pt x="921" y="3"/>
                  </a:lnTo>
                  <a:lnTo>
                    <a:pt x="921" y="3"/>
                  </a:lnTo>
                  <a:lnTo>
                    <a:pt x="921" y="3"/>
                  </a:lnTo>
                  <a:lnTo>
                    <a:pt x="921" y="3"/>
                  </a:lnTo>
                  <a:lnTo>
                    <a:pt x="921" y="3"/>
                  </a:lnTo>
                  <a:lnTo>
                    <a:pt x="920" y="2"/>
                  </a:lnTo>
                  <a:lnTo>
                    <a:pt x="920" y="2"/>
                  </a:lnTo>
                  <a:lnTo>
                    <a:pt x="920" y="2"/>
                  </a:lnTo>
                  <a:lnTo>
                    <a:pt x="920" y="2"/>
                  </a:lnTo>
                  <a:lnTo>
                    <a:pt x="920" y="2"/>
                  </a:lnTo>
                  <a:lnTo>
                    <a:pt x="920" y="2"/>
                  </a:lnTo>
                  <a:lnTo>
                    <a:pt x="920" y="2"/>
                  </a:lnTo>
                  <a:lnTo>
                    <a:pt x="920" y="2"/>
                  </a:lnTo>
                  <a:lnTo>
                    <a:pt x="920" y="2"/>
                  </a:lnTo>
                  <a:lnTo>
                    <a:pt x="920" y="2"/>
                  </a:lnTo>
                  <a:lnTo>
                    <a:pt x="920" y="2"/>
                  </a:lnTo>
                  <a:lnTo>
                    <a:pt x="920" y="2"/>
                  </a:lnTo>
                  <a:lnTo>
                    <a:pt x="920" y="3"/>
                  </a:lnTo>
                  <a:lnTo>
                    <a:pt x="920" y="3"/>
                  </a:lnTo>
                  <a:lnTo>
                    <a:pt x="918" y="3"/>
                  </a:lnTo>
                  <a:lnTo>
                    <a:pt x="918" y="3"/>
                  </a:lnTo>
                  <a:lnTo>
                    <a:pt x="918" y="3"/>
                  </a:lnTo>
                  <a:lnTo>
                    <a:pt x="918" y="3"/>
                  </a:lnTo>
                  <a:lnTo>
                    <a:pt x="918" y="3"/>
                  </a:lnTo>
                  <a:lnTo>
                    <a:pt x="918" y="3"/>
                  </a:lnTo>
                  <a:lnTo>
                    <a:pt x="920" y="5"/>
                  </a:lnTo>
                  <a:lnTo>
                    <a:pt x="920" y="5"/>
                  </a:lnTo>
                  <a:lnTo>
                    <a:pt x="920" y="5"/>
                  </a:lnTo>
                  <a:lnTo>
                    <a:pt x="920" y="5"/>
                  </a:lnTo>
                  <a:lnTo>
                    <a:pt x="920" y="5"/>
                  </a:lnTo>
                  <a:lnTo>
                    <a:pt x="920" y="5"/>
                  </a:lnTo>
                  <a:lnTo>
                    <a:pt x="918" y="47"/>
                  </a:lnTo>
                  <a:lnTo>
                    <a:pt x="918" y="47"/>
                  </a:lnTo>
                  <a:lnTo>
                    <a:pt x="918" y="47"/>
                  </a:lnTo>
                  <a:lnTo>
                    <a:pt x="918" y="47"/>
                  </a:lnTo>
                  <a:lnTo>
                    <a:pt x="918" y="47"/>
                  </a:lnTo>
                  <a:lnTo>
                    <a:pt x="918" y="47"/>
                  </a:lnTo>
                  <a:lnTo>
                    <a:pt x="917" y="49"/>
                  </a:lnTo>
                  <a:lnTo>
                    <a:pt x="917" y="49"/>
                  </a:lnTo>
                  <a:lnTo>
                    <a:pt x="917" y="49"/>
                  </a:lnTo>
                  <a:lnTo>
                    <a:pt x="917" y="49"/>
                  </a:lnTo>
                  <a:lnTo>
                    <a:pt x="917" y="49"/>
                  </a:lnTo>
                  <a:lnTo>
                    <a:pt x="917" y="49"/>
                  </a:lnTo>
                  <a:lnTo>
                    <a:pt x="917" y="49"/>
                  </a:lnTo>
                  <a:lnTo>
                    <a:pt x="917" y="49"/>
                  </a:lnTo>
                  <a:lnTo>
                    <a:pt x="917" y="49"/>
                  </a:lnTo>
                  <a:lnTo>
                    <a:pt x="917" y="49"/>
                  </a:lnTo>
                  <a:lnTo>
                    <a:pt x="917" y="49"/>
                  </a:lnTo>
                  <a:lnTo>
                    <a:pt x="917" y="50"/>
                  </a:lnTo>
                  <a:lnTo>
                    <a:pt x="917" y="50"/>
                  </a:lnTo>
                  <a:lnTo>
                    <a:pt x="917" y="50"/>
                  </a:lnTo>
                  <a:lnTo>
                    <a:pt x="917" y="50"/>
                  </a:lnTo>
                  <a:lnTo>
                    <a:pt x="917" y="50"/>
                  </a:lnTo>
                  <a:lnTo>
                    <a:pt x="917" y="50"/>
                  </a:lnTo>
                  <a:lnTo>
                    <a:pt x="917" y="50"/>
                  </a:lnTo>
                  <a:lnTo>
                    <a:pt x="917" y="50"/>
                  </a:lnTo>
                  <a:lnTo>
                    <a:pt x="917" y="50"/>
                  </a:lnTo>
                  <a:lnTo>
                    <a:pt x="917" y="50"/>
                  </a:lnTo>
                  <a:lnTo>
                    <a:pt x="917" y="50"/>
                  </a:lnTo>
                  <a:lnTo>
                    <a:pt x="917" y="50"/>
                  </a:lnTo>
                  <a:lnTo>
                    <a:pt x="917" y="52"/>
                  </a:lnTo>
                  <a:lnTo>
                    <a:pt x="917" y="52"/>
                  </a:lnTo>
                  <a:lnTo>
                    <a:pt x="917" y="52"/>
                  </a:lnTo>
                  <a:lnTo>
                    <a:pt x="917" y="52"/>
                  </a:lnTo>
                  <a:lnTo>
                    <a:pt x="917" y="52"/>
                  </a:lnTo>
                  <a:lnTo>
                    <a:pt x="917" y="52"/>
                  </a:lnTo>
                  <a:lnTo>
                    <a:pt x="917" y="52"/>
                  </a:lnTo>
                  <a:lnTo>
                    <a:pt x="917" y="52"/>
                  </a:lnTo>
                  <a:lnTo>
                    <a:pt x="917" y="52"/>
                  </a:lnTo>
                  <a:lnTo>
                    <a:pt x="917" y="52"/>
                  </a:lnTo>
                  <a:lnTo>
                    <a:pt x="917" y="52"/>
                  </a:lnTo>
                  <a:lnTo>
                    <a:pt x="917" y="54"/>
                  </a:lnTo>
                  <a:lnTo>
                    <a:pt x="917" y="54"/>
                  </a:lnTo>
                  <a:lnTo>
                    <a:pt x="917" y="54"/>
                  </a:lnTo>
                  <a:lnTo>
                    <a:pt x="917" y="54"/>
                  </a:lnTo>
                  <a:lnTo>
                    <a:pt x="917" y="54"/>
                  </a:lnTo>
                  <a:lnTo>
                    <a:pt x="917" y="54"/>
                  </a:lnTo>
                  <a:lnTo>
                    <a:pt x="918" y="54"/>
                  </a:lnTo>
                  <a:lnTo>
                    <a:pt x="918" y="54"/>
                  </a:lnTo>
                  <a:lnTo>
                    <a:pt x="918" y="54"/>
                  </a:lnTo>
                  <a:lnTo>
                    <a:pt x="918" y="55"/>
                  </a:lnTo>
                  <a:lnTo>
                    <a:pt x="918" y="55"/>
                  </a:lnTo>
                  <a:lnTo>
                    <a:pt x="918" y="58"/>
                  </a:lnTo>
                  <a:lnTo>
                    <a:pt x="918" y="58"/>
                  </a:lnTo>
                  <a:lnTo>
                    <a:pt x="918" y="58"/>
                  </a:lnTo>
                  <a:lnTo>
                    <a:pt x="917" y="58"/>
                  </a:lnTo>
                  <a:lnTo>
                    <a:pt x="917" y="58"/>
                  </a:lnTo>
                  <a:lnTo>
                    <a:pt x="917" y="58"/>
                  </a:lnTo>
                  <a:lnTo>
                    <a:pt x="917" y="58"/>
                  </a:lnTo>
                  <a:lnTo>
                    <a:pt x="917" y="58"/>
                  </a:lnTo>
                  <a:lnTo>
                    <a:pt x="917" y="58"/>
                  </a:lnTo>
                  <a:lnTo>
                    <a:pt x="917" y="58"/>
                  </a:lnTo>
                  <a:lnTo>
                    <a:pt x="917" y="58"/>
                  </a:lnTo>
                  <a:lnTo>
                    <a:pt x="917" y="58"/>
                  </a:lnTo>
                  <a:lnTo>
                    <a:pt x="917" y="60"/>
                  </a:lnTo>
                  <a:lnTo>
                    <a:pt x="917" y="60"/>
                  </a:lnTo>
                  <a:lnTo>
                    <a:pt x="917" y="60"/>
                  </a:lnTo>
                  <a:lnTo>
                    <a:pt x="917" y="63"/>
                  </a:lnTo>
                  <a:lnTo>
                    <a:pt x="915" y="63"/>
                  </a:lnTo>
                  <a:lnTo>
                    <a:pt x="915" y="63"/>
                  </a:lnTo>
                  <a:lnTo>
                    <a:pt x="915" y="65"/>
                  </a:lnTo>
                  <a:lnTo>
                    <a:pt x="915" y="65"/>
                  </a:lnTo>
                  <a:lnTo>
                    <a:pt x="915" y="65"/>
                  </a:lnTo>
                  <a:lnTo>
                    <a:pt x="915" y="65"/>
                  </a:lnTo>
                  <a:lnTo>
                    <a:pt x="914" y="65"/>
                  </a:lnTo>
                  <a:lnTo>
                    <a:pt x="914" y="69"/>
                  </a:lnTo>
                  <a:lnTo>
                    <a:pt x="912" y="73"/>
                  </a:lnTo>
                  <a:lnTo>
                    <a:pt x="910" y="77"/>
                  </a:lnTo>
                  <a:lnTo>
                    <a:pt x="909" y="80"/>
                  </a:lnTo>
                  <a:lnTo>
                    <a:pt x="907" y="90"/>
                  </a:lnTo>
                  <a:lnTo>
                    <a:pt x="907" y="90"/>
                  </a:lnTo>
                  <a:lnTo>
                    <a:pt x="907" y="90"/>
                  </a:lnTo>
                  <a:lnTo>
                    <a:pt x="907" y="90"/>
                  </a:lnTo>
                  <a:lnTo>
                    <a:pt x="906" y="91"/>
                  </a:lnTo>
                  <a:lnTo>
                    <a:pt x="906" y="91"/>
                  </a:lnTo>
                  <a:lnTo>
                    <a:pt x="906" y="91"/>
                  </a:lnTo>
                  <a:lnTo>
                    <a:pt x="904" y="91"/>
                  </a:lnTo>
                  <a:lnTo>
                    <a:pt x="904" y="91"/>
                  </a:lnTo>
                  <a:lnTo>
                    <a:pt x="904" y="91"/>
                  </a:lnTo>
                  <a:lnTo>
                    <a:pt x="902" y="93"/>
                  </a:lnTo>
                  <a:lnTo>
                    <a:pt x="902" y="99"/>
                  </a:lnTo>
                  <a:lnTo>
                    <a:pt x="906" y="99"/>
                  </a:lnTo>
                  <a:lnTo>
                    <a:pt x="906" y="99"/>
                  </a:lnTo>
                  <a:lnTo>
                    <a:pt x="904" y="99"/>
                  </a:lnTo>
                  <a:lnTo>
                    <a:pt x="904" y="99"/>
                  </a:lnTo>
                  <a:lnTo>
                    <a:pt x="902" y="115"/>
                  </a:lnTo>
                  <a:lnTo>
                    <a:pt x="901" y="115"/>
                  </a:lnTo>
                  <a:lnTo>
                    <a:pt x="901" y="115"/>
                  </a:lnTo>
                  <a:lnTo>
                    <a:pt x="899" y="115"/>
                  </a:lnTo>
                  <a:lnTo>
                    <a:pt x="899" y="115"/>
                  </a:lnTo>
                  <a:lnTo>
                    <a:pt x="899" y="117"/>
                  </a:lnTo>
                  <a:lnTo>
                    <a:pt x="899" y="117"/>
                  </a:lnTo>
                  <a:lnTo>
                    <a:pt x="898" y="118"/>
                  </a:lnTo>
                  <a:lnTo>
                    <a:pt x="898" y="124"/>
                  </a:lnTo>
                  <a:lnTo>
                    <a:pt x="898" y="124"/>
                  </a:lnTo>
                  <a:lnTo>
                    <a:pt x="896" y="145"/>
                  </a:lnTo>
                  <a:lnTo>
                    <a:pt x="896" y="145"/>
                  </a:lnTo>
                  <a:lnTo>
                    <a:pt x="895" y="145"/>
                  </a:lnTo>
                  <a:lnTo>
                    <a:pt x="895" y="145"/>
                  </a:lnTo>
                  <a:lnTo>
                    <a:pt x="895" y="145"/>
                  </a:lnTo>
                  <a:lnTo>
                    <a:pt x="895" y="146"/>
                  </a:lnTo>
                  <a:lnTo>
                    <a:pt x="891" y="146"/>
                  </a:lnTo>
                  <a:lnTo>
                    <a:pt x="891" y="154"/>
                  </a:lnTo>
                  <a:lnTo>
                    <a:pt x="891" y="154"/>
                  </a:lnTo>
                  <a:lnTo>
                    <a:pt x="891" y="189"/>
                  </a:lnTo>
                  <a:lnTo>
                    <a:pt x="890" y="189"/>
                  </a:lnTo>
                  <a:lnTo>
                    <a:pt x="890" y="189"/>
                  </a:lnTo>
                  <a:lnTo>
                    <a:pt x="890" y="189"/>
                  </a:lnTo>
                  <a:lnTo>
                    <a:pt x="890" y="191"/>
                  </a:lnTo>
                  <a:lnTo>
                    <a:pt x="890" y="191"/>
                  </a:lnTo>
                  <a:lnTo>
                    <a:pt x="885" y="192"/>
                  </a:lnTo>
                  <a:lnTo>
                    <a:pt x="885" y="198"/>
                  </a:lnTo>
                  <a:lnTo>
                    <a:pt x="887" y="198"/>
                  </a:lnTo>
                  <a:lnTo>
                    <a:pt x="887" y="257"/>
                  </a:lnTo>
                  <a:lnTo>
                    <a:pt x="884" y="257"/>
                  </a:lnTo>
                  <a:lnTo>
                    <a:pt x="884" y="265"/>
                  </a:lnTo>
                  <a:lnTo>
                    <a:pt x="885" y="265"/>
                  </a:lnTo>
                  <a:lnTo>
                    <a:pt x="885" y="345"/>
                  </a:lnTo>
                  <a:lnTo>
                    <a:pt x="855" y="345"/>
                  </a:lnTo>
                  <a:lnTo>
                    <a:pt x="855" y="345"/>
                  </a:lnTo>
                  <a:lnTo>
                    <a:pt x="852" y="345"/>
                  </a:lnTo>
                  <a:lnTo>
                    <a:pt x="852" y="345"/>
                  </a:lnTo>
                  <a:lnTo>
                    <a:pt x="852" y="345"/>
                  </a:lnTo>
                  <a:lnTo>
                    <a:pt x="821" y="345"/>
                  </a:lnTo>
                  <a:lnTo>
                    <a:pt x="822" y="265"/>
                  </a:lnTo>
                  <a:lnTo>
                    <a:pt x="824" y="263"/>
                  </a:lnTo>
                  <a:lnTo>
                    <a:pt x="824" y="257"/>
                  </a:lnTo>
                  <a:lnTo>
                    <a:pt x="821" y="255"/>
                  </a:lnTo>
                  <a:lnTo>
                    <a:pt x="821" y="255"/>
                  </a:lnTo>
                  <a:lnTo>
                    <a:pt x="821" y="255"/>
                  </a:lnTo>
                  <a:lnTo>
                    <a:pt x="821" y="255"/>
                  </a:lnTo>
                  <a:lnTo>
                    <a:pt x="821" y="198"/>
                  </a:lnTo>
                  <a:lnTo>
                    <a:pt x="822" y="198"/>
                  </a:lnTo>
                  <a:lnTo>
                    <a:pt x="822" y="191"/>
                  </a:lnTo>
                  <a:lnTo>
                    <a:pt x="819" y="191"/>
                  </a:lnTo>
                  <a:lnTo>
                    <a:pt x="819" y="189"/>
                  </a:lnTo>
                  <a:lnTo>
                    <a:pt x="819" y="189"/>
                  </a:lnTo>
                  <a:lnTo>
                    <a:pt x="817" y="189"/>
                  </a:lnTo>
                  <a:lnTo>
                    <a:pt x="817" y="189"/>
                  </a:lnTo>
                  <a:lnTo>
                    <a:pt x="816" y="189"/>
                  </a:lnTo>
                  <a:lnTo>
                    <a:pt x="816" y="153"/>
                  </a:lnTo>
                  <a:lnTo>
                    <a:pt x="816" y="153"/>
                  </a:lnTo>
                  <a:lnTo>
                    <a:pt x="816" y="146"/>
                  </a:lnTo>
                  <a:lnTo>
                    <a:pt x="813" y="145"/>
                  </a:lnTo>
                  <a:lnTo>
                    <a:pt x="813" y="145"/>
                  </a:lnTo>
                  <a:lnTo>
                    <a:pt x="813" y="143"/>
                  </a:lnTo>
                  <a:lnTo>
                    <a:pt x="813" y="143"/>
                  </a:lnTo>
                  <a:lnTo>
                    <a:pt x="813" y="143"/>
                  </a:lnTo>
                  <a:lnTo>
                    <a:pt x="811" y="143"/>
                  </a:lnTo>
                  <a:lnTo>
                    <a:pt x="811" y="143"/>
                  </a:lnTo>
                  <a:lnTo>
                    <a:pt x="810" y="124"/>
                  </a:lnTo>
                  <a:lnTo>
                    <a:pt x="810" y="124"/>
                  </a:lnTo>
                  <a:lnTo>
                    <a:pt x="811" y="117"/>
                  </a:lnTo>
                  <a:lnTo>
                    <a:pt x="808" y="117"/>
                  </a:lnTo>
                  <a:lnTo>
                    <a:pt x="808" y="115"/>
                  </a:lnTo>
                  <a:lnTo>
                    <a:pt x="808" y="115"/>
                  </a:lnTo>
                  <a:lnTo>
                    <a:pt x="808" y="115"/>
                  </a:lnTo>
                  <a:lnTo>
                    <a:pt x="808" y="113"/>
                  </a:lnTo>
                  <a:lnTo>
                    <a:pt x="806" y="113"/>
                  </a:lnTo>
                  <a:lnTo>
                    <a:pt x="806" y="113"/>
                  </a:lnTo>
                  <a:lnTo>
                    <a:pt x="805" y="113"/>
                  </a:lnTo>
                  <a:lnTo>
                    <a:pt x="805" y="113"/>
                  </a:lnTo>
                  <a:lnTo>
                    <a:pt x="805" y="112"/>
                  </a:lnTo>
                  <a:lnTo>
                    <a:pt x="805" y="112"/>
                  </a:lnTo>
                  <a:lnTo>
                    <a:pt x="803" y="99"/>
                  </a:lnTo>
                  <a:lnTo>
                    <a:pt x="803" y="99"/>
                  </a:lnTo>
                  <a:lnTo>
                    <a:pt x="805" y="99"/>
                  </a:lnTo>
                  <a:lnTo>
                    <a:pt x="805" y="91"/>
                  </a:lnTo>
                  <a:lnTo>
                    <a:pt x="803" y="91"/>
                  </a:lnTo>
                  <a:lnTo>
                    <a:pt x="803" y="90"/>
                  </a:lnTo>
                  <a:lnTo>
                    <a:pt x="803" y="90"/>
                  </a:lnTo>
                  <a:lnTo>
                    <a:pt x="803" y="90"/>
                  </a:lnTo>
                  <a:lnTo>
                    <a:pt x="803" y="90"/>
                  </a:lnTo>
                  <a:lnTo>
                    <a:pt x="802" y="90"/>
                  </a:lnTo>
                  <a:lnTo>
                    <a:pt x="802" y="90"/>
                  </a:lnTo>
                  <a:lnTo>
                    <a:pt x="802" y="90"/>
                  </a:lnTo>
                  <a:lnTo>
                    <a:pt x="802" y="88"/>
                  </a:lnTo>
                  <a:lnTo>
                    <a:pt x="800" y="88"/>
                  </a:lnTo>
                  <a:lnTo>
                    <a:pt x="799" y="79"/>
                  </a:lnTo>
                  <a:lnTo>
                    <a:pt x="797" y="76"/>
                  </a:lnTo>
                  <a:lnTo>
                    <a:pt x="797" y="71"/>
                  </a:lnTo>
                  <a:lnTo>
                    <a:pt x="795" y="69"/>
                  </a:lnTo>
                  <a:lnTo>
                    <a:pt x="795" y="69"/>
                  </a:lnTo>
                  <a:lnTo>
                    <a:pt x="795" y="69"/>
                  </a:lnTo>
                  <a:lnTo>
                    <a:pt x="794" y="68"/>
                  </a:lnTo>
                  <a:lnTo>
                    <a:pt x="794" y="68"/>
                  </a:lnTo>
                  <a:lnTo>
                    <a:pt x="794" y="68"/>
                  </a:lnTo>
                  <a:lnTo>
                    <a:pt x="794" y="63"/>
                  </a:lnTo>
                  <a:lnTo>
                    <a:pt x="792" y="63"/>
                  </a:lnTo>
                  <a:lnTo>
                    <a:pt x="792" y="63"/>
                  </a:lnTo>
                  <a:lnTo>
                    <a:pt x="792" y="63"/>
                  </a:lnTo>
                  <a:lnTo>
                    <a:pt x="792" y="63"/>
                  </a:lnTo>
                  <a:lnTo>
                    <a:pt x="792" y="61"/>
                  </a:lnTo>
                  <a:lnTo>
                    <a:pt x="792" y="61"/>
                  </a:lnTo>
                  <a:lnTo>
                    <a:pt x="791" y="61"/>
                  </a:lnTo>
                  <a:lnTo>
                    <a:pt x="791" y="58"/>
                  </a:lnTo>
                  <a:lnTo>
                    <a:pt x="791" y="58"/>
                  </a:lnTo>
                  <a:lnTo>
                    <a:pt x="791" y="57"/>
                  </a:lnTo>
                  <a:lnTo>
                    <a:pt x="791" y="57"/>
                  </a:lnTo>
                  <a:lnTo>
                    <a:pt x="791" y="57"/>
                  </a:lnTo>
                  <a:lnTo>
                    <a:pt x="791" y="57"/>
                  </a:lnTo>
                  <a:lnTo>
                    <a:pt x="791" y="57"/>
                  </a:lnTo>
                  <a:lnTo>
                    <a:pt x="791" y="57"/>
                  </a:lnTo>
                  <a:lnTo>
                    <a:pt x="791" y="57"/>
                  </a:lnTo>
                  <a:lnTo>
                    <a:pt x="791" y="57"/>
                  </a:lnTo>
                  <a:lnTo>
                    <a:pt x="791" y="57"/>
                  </a:lnTo>
                  <a:lnTo>
                    <a:pt x="791" y="57"/>
                  </a:lnTo>
                  <a:lnTo>
                    <a:pt x="791" y="57"/>
                  </a:lnTo>
                  <a:lnTo>
                    <a:pt x="791" y="57"/>
                  </a:lnTo>
                  <a:lnTo>
                    <a:pt x="791" y="57"/>
                  </a:lnTo>
                  <a:lnTo>
                    <a:pt x="791" y="57"/>
                  </a:lnTo>
                  <a:lnTo>
                    <a:pt x="789" y="57"/>
                  </a:lnTo>
                  <a:lnTo>
                    <a:pt x="789" y="57"/>
                  </a:lnTo>
                  <a:lnTo>
                    <a:pt x="789" y="57"/>
                  </a:lnTo>
                  <a:lnTo>
                    <a:pt x="789" y="57"/>
                  </a:lnTo>
                  <a:lnTo>
                    <a:pt x="789" y="57"/>
                  </a:lnTo>
                  <a:lnTo>
                    <a:pt x="789" y="54"/>
                  </a:lnTo>
                  <a:lnTo>
                    <a:pt x="789" y="52"/>
                  </a:lnTo>
                  <a:lnTo>
                    <a:pt x="789" y="52"/>
                  </a:lnTo>
                  <a:lnTo>
                    <a:pt x="789" y="52"/>
                  </a:lnTo>
                  <a:lnTo>
                    <a:pt x="789" y="52"/>
                  </a:lnTo>
                  <a:lnTo>
                    <a:pt x="791" y="52"/>
                  </a:lnTo>
                  <a:lnTo>
                    <a:pt x="791" y="52"/>
                  </a:lnTo>
                  <a:lnTo>
                    <a:pt x="791" y="52"/>
                  </a:lnTo>
                  <a:lnTo>
                    <a:pt x="791" y="52"/>
                  </a:lnTo>
                  <a:lnTo>
                    <a:pt x="791" y="52"/>
                  </a:lnTo>
                  <a:lnTo>
                    <a:pt x="791" y="50"/>
                  </a:lnTo>
                  <a:lnTo>
                    <a:pt x="791" y="50"/>
                  </a:lnTo>
                  <a:lnTo>
                    <a:pt x="791" y="50"/>
                  </a:lnTo>
                  <a:lnTo>
                    <a:pt x="791" y="50"/>
                  </a:lnTo>
                  <a:lnTo>
                    <a:pt x="791" y="50"/>
                  </a:lnTo>
                  <a:lnTo>
                    <a:pt x="791" y="50"/>
                  </a:lnTo>
                  <a:lnTo>
                    <a:pt x="791" y="50"/>
                  </a:lnTo>
                  <a:lnTo>
                    <a:pt x="791" y="50"/>
                  </a:lnTo>
                  <a:lnTo>
                    <a:pt x="791" y="50"/>
                  </a:lnTo>
                  <a:lnTo>
                    <a:pt x="791" y="50"/>
                  </a:lnTo>
                  <a:lnTo>
                    <a:pt x="791" y="50"/>
                  </a:lnTo>
                  <a:lnTo>
                    <a:pt x="791" y="50"/>
                  </a:lnTo>
                  <a:lnTo>
                    <a:pt x="791" y="49"/>
                  </a:lnTo>
                  <a:lnTo>
                    <a:pt x="791" y="49"/>
                  </a:lnTo>
                  <a:lnTo>
                    <a:pt x="791" y="49"/>
                  </a:lnTo>
                  <a:lnTo>
                    <a:pt x="792" y="49"/>
                  </a:lnTo>
                  <a:lnTo>
                    <a:pt x="792" y="49"/>
                  </a:lnTo>
                  <a:lnTo>
                    <a:pt x="792" y="49"/>
                  </a:lnTo>
                  <a:lnTo>
                    <a:pt x="791" y="49"/>
                  </a:lnTo>
                  <a:lnTo>
                    <a:pt x="791" y="49"/>
                  </a:lnTo>
                  <a:lnTo>
                    <a:pt x="791" y="49"/>
                  </a:lnTo>
                  <a:lnTo>
                    <a:pt x="791" y="49"/>
                  </a:lnTo>
                  <a:lnTo>
                    <a:pt x="791" y="49"/>
                  </a:lnTo>
                  <a:lnTo>
                    <a:pt x="791" y="49"/>
                  </a:lnTo>
                  <a:lnTo>
                    <a:pt x="791" y="47"/>
                  </a:lnTo>
                  <a:lnTo>
                    <a:pt x="791" y="47"/>
                  </a:lnTo>
                  <a:lnTo>
                    <a:pt x="791" y="47"/>
                  </a:lnTo>
                  <a:lnTo>
                    <a:pt x="791" y="47"/>
                  </a:lnTo>
                  <a:lnTo>
                    <a:pt x="791" y="47"/>
                  </a:lnTo>
                  <a:lnTo>
                    <a:pt x="791" y="47"/>
                  </a:lnTo>
                  <a:lnTo>
                    <a:pt x="791" y="47"/>
                  </a:lnTo>
                  <a:lnTo>
                    <a:pt x="791" y="47"/>
                  </a:lnTo>
                  <a:lnTo>
                    <a:pt x="791" y="47"/>
                  </a:lnTo>
                  <a:lnTo>
                    <a:pt x="791" y="47"/>
                  </a:lnTo>
                  <a:lnTo>
                    <a:pt x="791" y="47"/>
                  </a:lnTo>
                  <a:lnTo>
                    <a:pt x="791" y="46"/>
                  </a:lnTo>
                  <a:lnTo>
                    <a:pt x="791" y="46"/>
                  </a:lnTo>
                  <a:lnTo>
                    <a:pt x="791" y="46"/>
                  </a:lnTo>
                  <a:lnTo>
                    <a:pt x="791" y="46"/>
                  </a:lnTo>
                  <a:lnTo>
                    <a:pt x="791" y="46"/>
                  </a:lnTo>
                  <a:lnTo>
                    <a:pt x="789" y="46"/>
                  </a:lnTo>
                  <a:lnTo>
                    <a:pt x="789" y="46"/>
                  </a:lnTo>
                  <a:lnTo>
                    <a:pt x="789" y="46"/>
                  </a:lnTo>
                  <a:lnTo>
                    <a:pt x="788" y="2"/>
                  </a:lnTo>
                  <a:lnTo>
                    <a:pt x="788" y="2"/>
                  </a:lnTo>
                  <a:lnTo>
                    <a:pt x="789" y="2"/>
                  </a:lnTo>
                  <a:lnTo>
                    <a:pt x="789" y="2"/>
                  </a:lnTo>
                  <a:lnTo>
                    <a:pt x="789" y="2"/>
                  </a:lnTo>
                  <a:lnTo>
                    <a:pt x="789" y="2"/>
                  </a:lnTo>
                  <a:lnTo>
                    <a:pt x="789" y="2"/>
                  </a:lnTo>
                  <a:lnTo>
                    <a:pt x="789" y="2"/>
                  </a:lnTo>
                  <a:lnTo>
                    <a:pt x="789" y="2"/>
                  </a:lnTo>
                  <a:lnTo>
                    <a:pt x="789" y="2"/>
                  </a:lnTo>
                  <a:lnTo>
                    <a:pt x="789" y="2"/>
                  </a:lnTo>
                  <a:lnTo>
                    <a:pt x="789" y="2"/>
                  </a:lnTo>
                  <a:lnTo>
                    <a:pt x="789" y="0"/>
                  </a:lnTo>
                  <a:lnTo>
                    <a:pt x="789" y="0"/>
                  </a:lnTo>
                  <a:lnTo>
                    <a:pt x="789" y="0"/>
                  </a:lnTo>
                  <a:lnTo>
                    <a:pt x="789" y="0"/>
                  </a:lnTo>
                  <a:lnTo>
                    <a:pt x="788" y="0"/>
                  </a:lnTo>
                  <a:lnTo>
                    <a:pt x="788" y="0"/>
                  </a:lnTo>
                  <a:lnTo>
                    <a:pt x="788" y="0"/>
                  </a:lnTo>
                  <a:lnTo>
                    <a:pt x="788" y="0"/>
                  </a:lnTo>
                  <a:lnTo>
                    <a:pt x="788" y="0"/>
                  </a:lnTo>
                  <a:lnTo>
                    <a:pt x="788" y="0"/>
                  </a:lnTo>
                  <a:lnTo>
                    <a:pt x="788" y="0"/>
                  </a:lnTo>
                  <a:lnTo>
                    <a:pt x="788" y="0"/>
                  </a:lnTo>
                  <a:lnTo>
                    <a:pt x="788" y="0"/>
                  </a:lnTo>
                  <a:lnTo>
                    <a:pt x="788" y="0"/>
                  </a:lnTo>
                  <a:lnTo>
                    <a:pt x="788" y="0"/>
                  </a:lnTo>
                  <a:lnTo>
                    <a:pt x="788" y="0"/>
                  </a:lnTo>
                  <a:lnTo>
                    <a:pt x="788" y="0"/>
                  </a:lnTo>
                  <a:lnTo>
                    <a:pt x="788" y="0"/>
                  </a:lnTo>
                  <a:lnTo>
                    <a:pt x="788" y="2"/>
                  </a:lnTo>
                  <a:lnTo>
                    <a:pt x="788" y="2"/>
                  </a:lnTo>
                  <a:lnTo>
                    <a:pt x="788" y="2"/>
                  </a:lnTo>
                  <a:lnTo>
                    <a:pt x="788" y="2"/>
                  </a:lnTo>
                  <a:lnTo>
                    <a:pt x="788" y="2"/>
                  </a:lnTo>
                  <a:lnTo>
                    <a:pt x="788" y="2"/>
                  </a:lnTo>
                  <a:lnTo>
                    <a:pt x="788" y="2"/>
                  </a:lnTo>
                  <a:lnTo>
                    <a:pt x="788" y="2"/>
                  </a:lnTo>
                  <a:lnTo>
                    <a:pt x="788" y="2"/>
                  </a:lnTo>
                  <a:lnTo>
                    <a:pt x="788" y="2"/>
                  </a:lnTo>
                  <a:lnTo>
                    <a:pt x="788" y="2"/>
                  </a:lnTo>
                  <a:lnTo>
                    <a:pt x="786" y="46"/>
                  </a:lnTo>
                  <a:lnTo>
                    <a:pt x="786" y="46"/>
                  </a:lnTo>
                  <a:lnTo>
                    <a:pt x="786" y="46"/>
                  </a:lnTo>
                  <a:lnTo>
                    <a:pt x="786" y="46"/>
                  </a:lnTo>
                  <a:lnTo>
                    <a:pt x="786" y="46"/>
                  </a:lnTo>
                  <a:lnTo>
                    <a:pt x="784" y="46"/>
                  </a:lnTo>
                  <a:lnTo>
                    <a:pt x="784" y="46"/>
                  </a:lnTo>
                  <a:lnTo>
                    <a:pt x="784" y="46"/>
                  </a:lnTo>
                  <a:lnTo>
                    <a:pt x="784" y="46"/>
                  </a:lnTo>
                  <a:lnTo>
                    <a:pt x="784" y="46"/>
                  </a:lnTo>
                  <a:lnTo>
                    <a:pt x="784" y="47"/>
                  </a:lnTo>
                  <a:lnTo>
                    <a:pt x="784" y="47"/>
                  </a:lnTo>
                  <a:lnTo>
                    <a:pt x="784" y="47"/>
                  </a:lnTo>
                  <a:lnTo>
                    <a:pt x="784" y="47"/>
                  </a:lnTo>
                  <a:lnTo>
                    <a:pt x="784" y="47"/>
                  </a:lnTo>
                  <a:lnTo>
                    <a:pt x="784" y="47"/>
                  </a:lnTo>
                  <a:lnTo>
                    <a:pt x="784" y="47"/>
                  </a:lnTo>
                  <a:lnTo>
                    <a:pt x="784" y="47"/>
                  </a:lnTo>
                  <a:lnTo>
                    <a:pt x="784" y="47"/>
                  </a:lnTo>
                  <a:lnTo>
                    <a:pt x="784" y="47"/>
                  </a:lnTo>
                  <a:lnTo>
                    <a:pt x="784" y="49"/>
                  </a:lnTo>
                  <a:lnTo>
                    <a:pt x="784" y="49"/>
                  </a:lnTo>
                  <a:lnTo>
                    <a:pt x="784" y="49"/>
                  </a:lnTo>
                  <a:lnTo>
                    <a:pt x="784" y="49"/>
                  </a:lnTo>
                  <a:lnTo>
                    <a:pt x="784" y="49"/>
                  </a:lnTo>
                  <a:lnTo>
                    <a:pt x="784" y="49"/>
                  </a:lnTo>
                  <a:lnTo>
                    <a:pt x="784" y="49"/>
                  </a:lnTo>
                  <a:lnTo>
                    <a:pt x="784" y="49"/>
                  </a:lnTo>
                  <a:lnTo>
                    <a:pt x="784" y="49"/>
                  </a:lnTo>
                  <a:lnTo>
                    <a:pt x="784" y="49"/>
                  </a:lnTo>
                  <a:lnTo>
                    <a:pt x="784" y="49"/>
                  </a:lnTo>
                  <a:lnTo>
                    <a:pt x="784" y="49"/>
                  </a:lnTo>
                  <a:lnTo>
                    <a:pt x="784" y="49"/>
                  </a:lnTo>
                  <a:lnTo>
                    <a:pt x="784" y="50"/>
                  </a:lnTo>
                  <a:lnTo>
                    <a:pt x="784" y="50"/>
                  </a:lnTo>
                  <a:lnTo>
                    <a:pt x="784" y="50"/>
                  </a:lnTo>
                  <a:lnTo>
                    <a:pt x="784" y="50"/>
                  </a:lnTo>
                  <a:lnTo>
                    <a:pt x="784" y="50"/>
                  </a:lnTo>
                  <a:lnTo>
                    <a:pt x="784" y="50"/>
                  </a:lnTo>
                  <a:lnTo>
                    <a:pt x="784" y="50"/>
                  </a:lnTo>
                  <a:lnTo>
                    <a:pt x="784" y="50"/>
                  </a:lnTo>
                  <a:lnTo>
                    <a:pt x="784" y="50"/>
                  </a:lnTo>
                  <a:lnTo>
                    <a:pt x="784" y="50"/>
                  </a:lnTo>
                  <a:lnTo>
                    <a:pt x="784" y="50"/>
                  </a:lnTo>
                  <a:lnTo>
                    <a:pt x="784" y="52"/>
                  </a:lnTo>
                  <a:lnTo>
                    <a:pt x="784" y="52"/>
                  </a:lnTo>
                  <a:lnTo>
                    <a:pt x="784" y="52"/>
                  </a:lnTo>
                  <a:lnTo>
                    <a:pt x="786" y="52"/>
                  </a:lnTo>
                  <a:lnTo>
                    <a:pt x="786" y="52"/>
                  </a:lnTo>
                  <a:lnTo>
                    <a:pt x="786" y="52"/>
                  </a:lnTo>
                  <a:lnTo>
                    <a:pt x="786" y="54"/>
                  </a:lnTo>
                  <a:lnTo>
                    <a:pt x="786" y="54"/>
                  </a:lnTo>
                  <a:lnTo>
                    <a:pt x="786" y="54"/>
                  </a:lnTo>
                  <a:lnTo>
                    <a:pt x="786" y="57"/>
                  </a:lnTo>
                  <a:lnTo>
                    <a:pt x="784" y="57"/>
                  </a:lnTo>
                  <a:lnTo>
                    <a:pt x="784" y="57"/>
                  </a:lnTo>
                  <a:lnTo>
                    <a:pt x="784" y="57"/>
                  </a:lnTo>
                  <a:lnTo>
                    <a:pt x="784" y="57"/>
                  </a:lnTo>
                  <a:lnTo>
                    <a:pt x="784" y="57"/>
                  </a:lnTo>
                  <a:lnTo>
                    <a:pt x="784" y="57"/>
                  </a:lnTo>
                  <a:lnTo>
                    <a:pt x="784" y="57"/>
                  </a:lnTo>
                  <a:lnTo>
                    <a:pt x="784" y="57"/>
                  </a:lnTo>
                  <a:lnTo>
                    <a:pt x="784" y="57"/>
                  </a:lnTo>
                  <a:lnTo>
                    <a:pt x="784" y="57"/>
                  </a:lnTo>
                  <a:lnTo>
                    <a:pt x="784" y="61"/>
                  </a:lnTo>
                  <a:lnTo>
                    <a:pt x="783" y="61"/>
                  </a:lnTo>
                  <a:lnTo>
                    <a:pt x="783" y="61"/>
                  </a:lnTo>
                  <a:lnTo>
                    <a:pt x="783" y="61"/>
                  </a:lnTo>
                  <a:lnTo>
                    <a:pt x="781" y="63"/>
                  </a:lnTo>
                  <a:lnTo>
                    <a:pt x="781" y="68"/>
                  </a:lnTo>
                  <a:lnTo>
                    <a:pt x="778" y="69"/>
                  </a:lnTo>
                  <a:lnTo>
                    <a:pt x="778" y="76"/>
                  </a:lnTo>
                  <a:lnTo>
                    <a:pt x="777" y="79"/>
                  </a:lnTo>
                  <a:lnTo>
                    <a:pt x="775" y="88"/>
                  </a:lnTo>
                  <a:lnTo>
                    <a:pt x="775" y="88"/>
                  </a:lnTo>
                  <a:lnTo>
                    <a:pt x="775" y="88"/>
                  </a:lnTo>
                  <a:lnTo>
                    <a:pt x="773" y="88"/>
                  </a:lnTo>
                  <a:lnTo>
                    <a:pt x="773" y="88"/>
                  </a:lnTo>
                  <a:lnTo>
                    <a:pt x="773" y="88"/>
                  </a:lnTo>
                  <a:lnTo>
                    <a:pt x="772" y="88"/>
                  </a:lnTo>
                  <a:lnTo>
                    <a:pt x="772" y="90"/>
                  </a:lnTo>
                  <a:lnTo>
                    <a:pt x="770" y="90"/>
                  </a:lnTo>
                  <a:lnTo>
                    <a:pt x="770" y="98"/>
                  </a:lnTo>
                  <a:lnTo>
                    <a:pt x="770" y="96"/>
                  </a:lnTo>
                  <a:lnTo>
                    <a:pt x="770" y="98"/>
                  </a:lnTo>
                  <a:lnTo>
                    <a:pt x="770" y="98"/>
                  </a:lnTo>
                  <a:lnTo>
                    <a:pt x="770" y="98"/>
                  </a:lnTo>
                  <a:lnTo>
                    <a:pt x="769" y="112"/>
                  </a:lnTo>
                  <a:lnTo>
                    <a:pt x="769" y="112"/>
                  </a:lnTo>
                  <a:lnTo>
                    <a:pt x="769" y="113"/>
                  </a:lnTo>
                  <a:lnTo>
                    <a:pt x="767" y="113"/>
                  </a:lnTo>
                  <a:lnTo>
                    <a:pt x="767" y="113"/>
                  </a:lnTo>
                  <a:lnTo>
                    <a:pt x="767" y="113"/>
                  </a:lnTo>
                  <a:lnTo>
                    <a:pt x="764" y="115"/>
                  </a:lnTo>
                  <a:lnTo>
                    <a:pt x="764" y="121"/>
                  </a:lnTo>
                  <a:lnTo>
                    <a:pt x="764" y="121"/>
                  </a:lnTo>
                  <a:lnTo>
                    <a:pt x="764" y="128"/>
                  </a:lnTo>
                  <a:lnTo>
                    <a:pt x="762" y="142"/>
                  </a:lnTo>
                  <a:lnTo>
                    <a:pt x="762" y="142"/>
                  </a:lnTo>
                  <a:lnTo>
                    <a:pt x="762" y="142"/>
                  </a:lnTo>
                  <a:lnTo>
                    <a:pt x="762" y="143"/>
                  </a:lnTo>
                  <a:lnTo>
                    <a:pt x="758" y="145"/>
                  </a:lnTo>
                  <a:lnTo>
                    <a:pt x="758" y="151"/>
                  </a:lnTo>
                  <a:lnTo>
                    <a:pt x="759" y="151"/>
                  </a:lnTo>
                  <a:lnTo>
                    <a:pt x="758" y="187"/>
                  </a:lnTo>
                  <a:lnTo>
                    <a:pt x="758" y="187"/>
                  </a:lnTo>
                  <a:lnTo>
                    <a:pt x="756" y="187"/>
                  </a:lnTo>
                  <a:lnTo>
                    <a:pt x="756" y="189"/>
                  </a:lnTo>
                  <a:lnTo>
                    <a:pt x="751" y="189"/>
                  </a:lnTo>
                  <a:lnTo>
                    <a:pt x="751" y="197"/>
                  </a:lnTo>
                  <a:lnTo>
                    <a:pt x="753" y="197"/>
                  </a:lnTo>
                  <a:lnTo>
                    <a:pt x="753" y="255"/>
                  </a:lnTo>
                  <a:lnTo>
                    <a:pt x="750" y="255"/>
                  </a:lnTo>
                  <a:lnTo>
                    <a:pt x="750" y="261"/>
                  </a:lnTo>
                  <a:lnTo>
                    <a:pt x="751" y="263"/>
                  </a:lnTo>
                  <a:lnTo>
                    <a:pt x="750" y="513"/>
                  </a:lnTo>
                  <a:lnTo>
                    <a:pt x="718" y="516"/>
                  </a:lnTo>
                  <a:lnTo>
                    <a:pt x="718" y="422"/>
                  </a:lnTo>
                  <a:lnTo>
                    <a:pt x="715" y="420"/>
                  </a:lnTo>
                  <a:lnTo>
                    <a:pt x="715" y="402"/>
                  </a:lnTo>
                  <a:lnTo>
                    <a:pt x="717" y="402"/>
                  </a:lnTo>
                  <a:lnTo>
                    <a:pt x="717" y="400"/>
                  </a:lnTo>
                  <a:lnTo>
                    <a:pt x="717" y="400"/>
                  </a:lnTo>
                  <a:lnTo>
                    <a:pt x="718" y="400"/>
                  </a:lnTo>
                  <a:lnTo>
                    <a:pt x="718" y="276"/>
                  </a:lnTo>
                  <a:lnTo>
                    <a:pt x="718" y="268"/>
                  </a:lnTo>
                  <a:lnTo>
                    <a:pt x="720" y="268"/>
                  </a:lnTo>
                  <a:lnTo>
                    <a:pt x="720" y="265"/>
                  </a:lnTo>
                  <a:lnTo>
                    <a:pt x="710" y="265"/>
                  </a:lnTo>
                  <a:lnTo>
                    <a:pt x="699" y="263"/>
                  </a:lnTo>
                  <a:lnTo>
                    <a:pt x="687" y="263"/>
                  </a:lnTo>
                  <a:lnTo>
                    <a:pt x="674" y="263"/>
                  </a:lnTo>
                  <a:lnTo>
                    <a:pt x="669" y="263"/>
                  </a:lnTo>
                  <a:lnTo>
                    <a:pt x="669" y="274"/>
                  </a:lnTo>
                  <a:lnTo>
                    <a:pt x="663" y="274"/>
                  </a:lnTo>
                  <a:lnTo>
                    <a:pt x="662" y="276"/>
                  </a:lnTo>
                  <a:lnTo>
                    <a:pt x="662" y="290"/>
                  </a:lnTo>
                  <a:lnTo>
                    <a:pt x="662" y="291"/>
                  </a:lnTo>
                  <a:lnTo>
                    <a:pt x="662" y="294"/>
                  </a:lnTo>
                  <a:lnTo>
                    <a:pt x="655" y="296"/>
                  </a:lnTo>
                  <a:lnTo>
                    <a:pt x="655" y="315"/>
                  </a:lnTo>
                  <a:lnTo>
                    <a:pt x="652" y="315"/>
                  </a:lnTo>
                  <a:lnTo>
                    <a:pt x="646" y="317"/>
                  </a:lnTo>
                  <a:lnTo>
                    <a:pt x="646" y="329"/>
                  </a:lnTo>
                  <a:lnTo>
                    <a:pt x="644" y="329"/>
                  </a:lnTo>
                  <a:lnTo>
                    <a:pt x="641" y="329"/>
                  </a:lnTo>
                  <a:lnTo>
                    <a:pt x="641" y="340"/>
                  </a:lnTo>
                  <a:lnTo>
                    <a:pt x="636" y="340"/>
                  </a:lnTo>
                  <a:lnTo>
                    <a:pt x="636" y="400"/>
                  </a:lnTo>
                  <a:lnTo>
                    <a:pt x="613" y="398"/>
                  </a:lnTo>
                  <a:lnTo>
                    <a:pt x="611" y="398"/>
                  </a:lnTo>
                  <a:lnTo>
                    <a:pt x="611" y="405"/>
                  </a:lnTo>
                  <a:lnTo>
                    <a:pt x="610" y="405"/>
                  </a:lnTo>
                  <a:lnTo>
                    <a:pt x="592" y="406"/>
                  </a:lnTo>
                  <a:lnTo>
                    <a:pt x="592" y="403"/>
                  </a:lnTo>
                  <a:lnTo>
                    <a:pt x="583" y="402"/>
                  </a:lnTo>
                  <a:lnTo>
                    <a:pt x="583" y="356"/>
                  </a:lnTo>
                  <a:lnTo>
                    <a:pt x="583" y="356"/>
                  </a:lnTo>
                  <a:lnTo>
                    <a:pt x="555" y="354"/>
                  </a:lnTo>
                  <a:lnTo>
                    <a:pt x="553" y="354"/>
                  </a:lnTo>
                  <a:lnTo>
                    <a:pt x="470" y="364"/>
                  </a:lnTo>
                  <a:lnTo>
                    <a:pt x="470" y="425"/>
                  </a:lnTo>
                  <a:lnTo>
                    <a:pt x="446" y="425"/>
                  </a:lnTo>
                  <a:lnTo>
                    <a:pt x="446" y="379"/>
                  </a:lnTo>
                  <a:lnTo>
                    <a:pt x="446" y="379"/>
                  </a:lnTo>
                  <a:lnTo>
                    <a:pt x="446" y="346"/>
                  </a:lnTo>
                  <a:lnTo>
                    <a:pt x="446" y="346"/>
                  </a:lnTo>
                  <a:lnTo>
                    <a:pt x="446" y="323"/>
                  </a:lnTo>
                  <a:lnTo>
                    <a:pt x="446" y="323"/>
                  </a:lnTo>
                  <a:lnTo>
                    <a:pt x="446" y="310"/>
                  </a:lnTo>
                  <a:lnTo>
                    <a:pt x="443" y="310"/>
                  </a:lnTo>
                  <a:lnTo>
                    <a:pt x="443" y="310"/>
                  </a:lnTo>
                  <a:lnTo>
                    <a:pt x="440" y="310"/>
                  </a:lnTo>
                  <a:lnTo>
                    <a:pt x="440" y="301"/>
                  </a:lnTo>
                  <a:lnTo>
                    <a:pt x="435" y="301"/>
                  </a:lnTo>
                  <a:lnTo>
                    <a:pt x="435" y="301"/>
                  </a:lnTo>
                  <a:lnTo>
                    <a:pt x="435" y="310"/>
                  </a:lnTo>
                  <a:lnTo>
                    <a:pt x="433" y="310"/>
                  </a:lnTo>
                  <a:lnTo>
                    <a:pt x="433" y="306"/>
                  </a:lnTo>
                  <a:lnTo>
                    <a:pt x="432" y="306"/>
                  </a:lnTo>
                  <a:lnTo>
                    <a:pt x="432" y="298"/>
                  </a:lnTo>
                  <a:lnTo>
                    <a:pt x="429" y="298"/>
                  </a:lnTo>
                  <a:lnTo>
                    <a:pt x="429" y="291"/>
                  </a:lnTo>
                  <a:lnTo>
                    <a:pt x="425" y="291"/>
                  </a:lnTo>
                  <a:lnTo>
                    <a:pt x="425" y="291"/>
                  </a:lnTo>
                  <a:lnTo>
                    <a:pt x="418" y="291"/>
                  </a:lnTo>
                  <a:lnTo>
                    <a:pt x="418" y="291"/>
                  </a:lnTo>
                  <a:lnTo>
                    <a:pt x="418" y="291"/>
                  </a:lnTo>
                  <a:lnTo>
                    <a:pt x="418" y="291"/>
                  </a:lnTo>
                  <a:lnTo>
                    <a:pt x="418" y="291"/>
                  </a:lnTo>
                  <a:lnTo>
                    <a:pt x="414" y="291"/>
                  </a:lnTo>
                  <a:lnTo>
                    <a:pt x="414" y="291"/>
                  </a:lnTo>
                  <a:lnTo>
                    <a:pt x="414" y="298"/>
                  </a:lnTo>
                  <a:lnTo>
                    <a:pt x="413" y="298"/>
                  </a:lnTo>
                  <a:lnTo>
                    <a:pt x="413" y="298"/>
                  </a:lnTo>
                  <a:lnTo>
                    <a:pt x="413" y="306"/>
                  </a:lnTo>
                  <a:lnTo>
                    <a:pt x="411" y="306"/>
                  </a:lnTo>
                  <a:lnTo>
                    <a:pt x="410" y="307"/>
                  </a:lnTo>
                  <a:lnTo>
                    <a:pt x="410" y="310"/>
                  </a:lnTo>
                  <a:lnTo>
                    <a:pt x="408" y="310"/>
                  </a:lnTo>
                  <a:lnTo>
                    <a:pt x="408" y="301"/>
                  </a:lnTo>
                  <a:lnTo>
                    <a:pt x="403" y="301"/>
                  </a:lnTo>
                  <a:lnTo>
                    <a:pt x="403" y="301"/>
                  </a:lnTo>
                  <a:lnTo>
                    <a:pt x="403" y="310"/>
                  </a:lnTo>
                  <a:lnTo>
                    <a:pt x="399" y="310"/>
                  </a:lnTo>
                  <a:lnTo>
                    <a:pt x="399" y="310"/>
                  </a:lnTo>
                  <a:lnTo>
                    <a:pt x="397" y="310"/>
                  </a:lnTo>
                  <a:lnTo>
                    <a:pt x="397" y="310"/>
                  </a:lnTo>
                  <a:lnTo>
                    <a:pt x="397" y="323"/>
                  </a:lnTo>
                  <a:lnTo>
                    <a:pt x="396" y="323"/>
                  </a:lnTo>
                  <a:lnTo>
                    <a:pt x="396" y="346"/>
                  </a:lnTo>
                  <a:lnTo>
                    <a:pt x="396" y="346"/>
                  </a:lnTo>
                  <a:lnTo>
                    <a:pt x="396" y="379"/>
                  </a:lnTo>
                  <a:lnTo>
                    <a:pt x="396" y="379"/>
                  </a:lnTo>
                  <a:lnTo>
                    <a:pt x="396" y="431"/>
                  </a:lnTo>
                  <a:lnTo>
                    <a:pt x="396" y="431"/>
                  </a:lnTo>
                  <a:lnTo>
                    <a:pt x="396" y="502"/>
                  </a:lnTo>
                  <a:lnTo>
                    <a:pt x="399" y="502"/>
                  </a:lnTo>
                  <a:lnTo>
                    <a:pt x="399" y="502"/>
                  </a:lnTo>
                  <a:lnTo>
                    <a:pt x="399" y="502"/>
                  </a:lnTo>
                  <a:lnTo>
                    <a:pt x="399" y="515"/>
                  </a:lnTo>
                  <a:lnTo>
                    <a:pt x="399" y="515"/>
                  </a:lnTo>
                  <a:lnTo>
                    <a:pt x="397" y="515"/>
                  </a:lnTo>
                  <a:lnTo>
                    <a:pt x="397" y="515"/>
                  </a:lnTo>
                  <a:lnTo>
                    <a:pt x="397" y="515"/>
                  </a:lnTo>
                  <a:lnTo>
                    <a:pt x="397" y="515"/>
                  </a:lnTo>
                  <a:lnTo>
                    <a:pt x="397" y="515"/>
                  </a:lnTo>
                  <a:lnTo>
                    <a:pt x="397" y="515"/>
                  </a:lnTo>
                  <a:lnTo>
                    <a:pt x="397" y="532"/>
                  </a:lnTo>
                  <a:lnTo>
                    <a:pt x="392" y="532"/>
                  </a:lnTo>
                  <a:lnTo>
                    <a:pt x="392" y="531"/>
                  </a:lnTo>
                  <a:lnTo>
                    <a:pt x="392" y="529"/>
                  </a:lnTo>
                  <a:lnTo>
                    <a:pt x="392" y="529"/>
                  </a:lnTo>
                  <a:lnTo>
                    <a:pt x="392" y="529"/>
                  </a:lnTo>
                  <a:lnTo>
                    <a:pt x="392" y="529"/>
                  </a:lnTo>
                  <a:lnTo>
                    <a:pt x="391" y="529"/>
                  </a:lnTo>
                  <a:lnTo>
                    <a:pt x="391" y="524"/>
                  </a:lnTo>
                  <a:lnTo>
                    <a:pt x="392" y="524"/>
                  </a:lnTo>
                  <a:lnTo>
                    <a:pt x="392" y="524"/>
                  </a:lnTo>
                  <a:lnTo>
                    <a:pt x="392" y="524"/>
                  </a:lnTo>
                  <a:lnTo>
                    <a:pt x="391" y="524"/>
                  </a:lnTo>
                  <a:lnTo>
                    <a:pt x="391" y="524"/>
                  </a:lnTo>
                  <a:lnTo>
                    <a:pt x="391" y="524"/>
                  </a:lnTo>
                  <a:lnTo>
                    <a:pt x="391" y="523"/>
                  </a:lnTo>
                  <a:lnTo>
                    <a:pt x="391" y="523"/>
                  </a:lnTo>
                  <a:lnTo>
                    <a:pt x="391" y="523"/>
                  </a:lnTo>
                  <a:lnTo>
                    <a:pt x="391" y="523"/>
                  </a:lnTo>
                  <a:lnTo>
                    <a:pt x="391" y="523"/>
                  </a:lnTo>
                  <a:lnTo>
                    <a:pt x="391" y="523"/>
                  </a:lnTo>
                  <a:lnTo>
                    <a:pt x="391" y="523"/>
                  </a:lnTo>
                  <a:lnTo>
                    <a:pt x="391" y="523"/>
                  </a:lnTo>
                  <a:lnTo>
                    <a:pt x="391" y="520"/>
                  </a:lnTo>
                  <a:lnTo>
                    <a:pt x="391" y="520"/>
                  </a:lnTo>
                  <a:lnTo>
                    <a:pt x="391" y="520"/>
                  </a:lnTo>
                  <a:lnTo>
                    <a:pt x="391" y="523"/>
                  </a:lnTo>
                  <a:lnTo>
                    <a:pt x="391" y="523"/>
                  </a:lnTo>
                  <a:lnTo>
                    <a:pt x="391" y="523"/>
                  </a:lnTo>
                  <a:lnTo>
                    <a:pt x="391" y="523"/>
                  </a:lnTo>
                  <a:lnTo>
                    <a:pt x="391" y="523"/>
                  </a:lnTo>
                  <a:lnTo>
                    <a:pt x="391" y="523"/>
                  </a:lnTo>
                  <a:lnTo>
                    <a:pt x="389" y="523"/>
                  </a:lnTo>
                  <a:lnTo>
                    <a:pt x="389" y="523"/>
                  </a:lnTo>
                  <a:lnTo>
                    <a:pt x="389" y="524"/>
                  </a:lnTo>
                  <a:lnTo>
                    <a:pt x="389" y="524"/>
                  </a:lnTo>
                  <a:lnTo>
                    <a:pt x="389" y="524"/>
                  </a:lnTo>
                  <a:lnTo>
                    <a:pt x="389" y="524"/>
                  </a:lnTo>
                  <a:lnTo>
                    <a:pt x="389" y="524"/>
                  </a:lnTo>
                  <a:lnTo>
                    <a:pt x="389" y="524"/>
                  </a:lnTo>
                  <a:lnTo>
                    <a:pt x="389" y="524"/>
                  </a:lnTo>
                  <a:lnTo>
                    <a:pt x="389" y="529"/>
                  </a:lnTo>
                  <a:lnTo>
                    <a:pt x="389" y="529"/>
                  </a:lnTo>
                  <a:lnTo>
                    <a:pt x="389" y="529"/>
                  </a:lnTo>
                  <a:lnTo>
                    <a:pt x="389" y="529"/>
                  </a:lnTo>
                  <a:lnTo>
                    <a:pt x="389" y="529"/>
                  </a:lnTo>
                  <a:lnTo>
                    <a:pt x="389" y="529"/>
                  </a:lnTo>
                  <a:lnTo>
                    <a:pt x="389" y="531"/>
                  </a:lnTo>
                  <a:lnTo>
                    <a:pt x="389" y="532"/>
                  </a:lnTo>
                  <a:lnTo>
                    <a:pt x="377" y="532"/>
                  </a:lnTo>
                  <a:lnTo>
                    <a:pt x="377" y="532"/>
                  </a:lnTo>
                  <a:lnTo>
                    <a:pt x="377" y="531"/>
                  </a:lnTo>
                  <a:lnTo>
                    <a:pt x="378" y="531"/>
                  </a:lnTo>
                  <a:lnTo>
                    <a:pt x="378" y="529"/>
                  </a:lnTo>
                  <a:lnTo>
                    <a:pt x="378" y="529"/>
                  </a:lnTo>
                  <a:lnTo>
                    <a:pt x="377" y="529"/>
                  </a:lnTo>
                  <a:lnTo>
                    <a:pt x="377" y="529"/>
                  </a:lnTo>
                  <a:lnTo>
                    <a:pt x="377" y="526"/>
                  </a:lnTo>
                  <a:lnTo>
                    <a:pt x="377" y="526"/>
                  </a:lnTo>
                  <a:lnTo>
                    <a:pt x="377" y="526"/>
                  </a:lnTo>
                  <a:lnTo>
                    <a:pt x="377" y="526"/>
                  </a:lnTo>
                  <a:lnTo>
                    <a:pt x="377" y="526"/>
                  </a:lnTo>
                  <a:lnTo>
                    <a:pt x="377" y="526"/>
                  </a:lnTo>
                  <a:lnTo>
                    <a:pt x="377" y="526"/>
                  </a:lnTo>
                  <a:lnTo>
                    <a:pt x="377" y="526"/>
                  </a:lnTo>
                  <a:lnTo>
                    <a:pt x="377" y="521"/>
                  </a:lnTo>
                  <a:lnTo>
                    <a:pt x="377" y="521"/>
                  </a:lnTo>
                  <a:lnTo>
                    <a:pt x="378" y="521"/>
                  </a:lnTo>
                  <a:lnTo>
                    <a:pt x="378" y="521"/>
                  </a:lnTo>
                  <a:lnTo>
                    <a:pt x="377" y="521"/>
                  </a:lnTo>
                  <a:lnTo>
                    <a:pt x="377" y="521"/>
                  </a:lnTo>
                  <a:lnTo>
                    <a:pt x="377" y="520"/>
                  </a:lnTo>
                  <a:lnTo>
                    <a:pt x="377" y="520"/>
                  </a:lnTo>
                  <a:lnTo>
                    <a:pt x="377" y="520"/>
                  </a:lnTo>
                  <a:lnTo>
                    <a:pt x="375" y="520"/>
                  </a:lnTo>
                  <a:lnTo>
                    <a:pt x="375" y="518"/>
                  </a:lnTo>
                  <a:lnTo>
                    <a:pt x="375" y="518"/>
                  </a:lnTo>
                  <a:lnTo>
                    <a:pt x="375" y="518"/>
                  </a:lnTo>
                  <a:lnTo>
                    <a:pt x="375" y="518"/>
                  </a:lnTo>
                  <a:lnTo>
                    <a:pt x="377" y="518"/>
                  </a:lnTo>
                  <a:lnTo>
                    <a:pt x="377" y="518"/>
                  </a:lnTo>
                  <a:lnTo>
                    <a:pt x="377" y="518"/>
                  </a:lnTo>
                  <a:lnTo>
                    <a:pt x="377" y="518"/>
                  </a:lnTo>
                  <a:lnTo>
                    <a:pt x="377" y="518"/>
                  </a:lnTo>
                  <a:lnTo>
                    <a:pt x="377" y="518"/>
                  </a:lnTo>
                  <a:lnTo>
                    <a:pt x="377" y="518"/>
                  </a:lnTo>
                  <a:lnTo>
                    <a:pt x="375" y="518"/>
                  </a:lnTo>
                  <a:lnTo>
                    <a:pt x="377" y="516"/>
                  </a:lnTo>
                  <a:lnTo>
                    <a:pt x="377" y="516"/>
                  </a:lnTo>
                  <a:lnTo>
                    <a:pt x="375" y="518"/>
                  </a:lnTo>
                  <a:lnTo>
                    <a:pt x="375" y="518"/>
                  </a:lnTo>
                  <a:lnTo>
                    <a:pt x="375" y="518"/>
                  </a:lnTo>
                  <a:lnTo>
                    <a:pt x="375" y="518"/>
                  </a:lnTo>
                  <a:lnTo>
                    <a:pt x="375" y="518"/>
                  </a:lnTo>
                  <a:lnTo>
                    <a:pt x="375" y="518"/>
                  </a:lnTo>
                  <a:lnTo>
                    <a:pt x="375" y="520"/>
                  </a:lnTo>
                  <a:lnTo>
                    <a:pt x="375" y="520"/>
                  </a:lnTo>
                  <a:lnTo>
                    <a:pt x="375" y="520"/>
                  </a:lnTo>
                  <a:lnTo>
                    <a:pt x="375" y="521"/>
                  </a:lnTo>
                  <a:lnTo>
                    <a:pt x="375" y="521"/>
                  </a:lnTo>
                  <a:lnTo>
                    <a:pt x="375" y="521"/>
                  </a:lnTo>
                  <a:lnTo>
                    <a:pt x="375" y="521"/>
                  </a:lnTo>
                  <a:lnTo>
                    <a:pt x="375" y="521"/>
                  </a:lnTo>
                  <a:lnTo>
                    <a:pt x="375" y="521"/>
                  </a:lnTo>
                  <a:lnTo>
                    <a:pt x="375" y="526"/>
                  </a:lnTo>
                  <a:lnTo>
                    <a:pt x="375" y="526"/>
                  </a:lnTo>
                  <a:lnTo>
                    <a:pt x="375" y="526"/>
                  </a:lnTo>
                  <a:lnTo>
                    <a:pt x="375" y="526"/>
                  </a:lnTo>
                  <a:lnTo>
                    <a:pt x="375" y="526"/>
                  </a:lnTo>
                  <a:lnTo>
                    <a:pt x="375" y="526"/>
                  </a:lnTo>
                  <a:lnTo>
                    <a:pt x="375" y="526"/>
                  </a:lnTo>
                  <a:lnTo>
                    <a:pt x="375" y="526"/>
                  </a:lnTo>
                  <a:lnTo>
                    <a:pt x="375" y="529"/>
                  </a:lnTo>
                  <a:lnTo>
                    <a:pt x="375" y="529"/>
                  </a:lnTo>
                  <a:lnTo>
                    <a:pt x="374" y="529"/>
                  </a:lnTo>
                  <a:lnTo>
                    <a:pt x="372" y="529"/>
                  </a:lnTo>
                  <a:lnTo>
                    <a:pt x="372" y="529"/>
                  </a:lnTo>
                  <a:lnTo>
                    <a:pt x="370" y="527"/>
                  </a:lnTo>
                  <a:lnTo>
                    <a:pt x="369" y="527"/>
                  </a:lnTo>
                  <a:lnTo>
                    <a:pt x="367" y="527"/>
                  </a:lnTo>
                  <a:lnTo>
                    <a:pt x="366" y="526"/>
                  </a:lnTo>
                  <a:lnTo>
                    <a:pt x="366" y="526"/>
                  </a:lnTo>
                  <a:lnTo>
                    <a:pt x="366" y="526"/>
                  </a:lnTo>
                  <a:lnTo>
                    <a:pt x="364" y="526"/>
                  </a:lnTo>
                  <a:lnTo>
                    <a:pt x="362" y="527"/>
                  </a:lnTo>
                  <a:lnTo>
                    <a:pt x="361" y="527"/>
                  </a:lnTo>
                  <a:lnTo>
                    <a:pt x="359" y="527"/>
                  </a:lnTo>
                  <a:lnTo>
                    <a:pt x="359" y="529"/>
                  </a:lnTo>
                  <a:lnTo>
                    <a:pt x="358" y="529"/>
                  </a:lnTo>
                  <a:lnTo>
                    <a:pt x="356" y="529"/>
                  </a:lnTo>
                  <a:lnTo>
                    <a:pt x="356" y="529"/>
                  </a:lnTo>
                  <a:lnTo>
                    <a:pt x="356" y="529"/>
                  </a:lnTo>
                  <a:lnTo>
                    <a:pt x="355" y="529"/>
                  </a:lnTo>
                  <a:lnTo>
                    <a:pt x="355" y="526"/>
                  </a:lnTo>
                  <a:lnTo>
                    <a:pt x="355" y="526"/>
                  </a:lnTo>
                  <a:lnTo>
                    <a:pt x="356" y="526"/>
                  </a:lnTo>
                  <a:lnTo>
                    <a:pt x="356" y="526"/>
                  </a:lnTo>
                  <a:lnTo>
                    <a:pt x="356" y="526"/>
                  </a:lnTo>
                  <a:lnTo>
                    <a:pt x="356" y="526"/>
                  </a:lnTo>
                  <a:lnTo>
                    <a:pt x="355" y="526"/>
                  </a:lnTo>
                  <a:lnTo>
                    <a:pt x="355" y="526"/>
                  </a:lnTo>
                  <a:lnTo>
                    <a:pt x="355" y="526"/>
                  </a:lnTo>
                  <a:lnTo>
                    <a:pt x="355" y="521"/>
                  </a:lnTo>
                  <a:lnTo>
                    <a:pt x="355" y="521"/>
                  </a:lnTo>
                  <a:lnTo>
                    <a:pt x="356" y="521"/>
                  </a:lnTo>
                  <a:lnTo>
                    <a:pt x="356" y="521"/>
                  </a:lnTo>
                  <a:lnTo>
                    <a:pt x="356" y="521"/>
                  </a:lnTo>
                  <a:lnTo>
                    <a:pt x="355" y="521"/>
                  </a:lnTo>
                  <a:lnTo>
                    <a:pt x="355" y="520"/>
                  </a:lnTo>
                  <a:lnTo>
                    <a:pt x="355" y="520"/>
                  </a:lnTo>
                  <a:lnTo>
                    <a:pt x="355" y="520"/>
                  </a:lnTo>
                  <a:lnTo>
                    <a:pt x="353" y="520"/>
                  </a:lnTo>
                  <a:lnTo>
                    <a:pt x="355" y="518"/>
                  </a:lnTo>
                  <a:lnTo>
                    <a:pt x="355" y="518"/>
                  </a:lnTo>
                  <a:lnTo>
                    <a:pt x="355" y="518"/>
                  </a:lnTo>
                  <a:lnTo>
                    <a:pt x="355" y="518"/>
                  </a:lnTo>
                  <a:lnTo>
                    <a:pt x="355" y="518"/>
                  </a:lnTo>
                  <a:lnTo>
                    <a:pt x="355" y="518"/>
                  </a:lnTo>
                  <a:lnTo>
                    <a:pt x="355" y="518"/>
                  </a:lnTo>
                  <a:lnTo>
                    <a:pt x="355" y="518"/>
                  </a:lnTo>
                  <a:lnTo>
                    <a:pt x="355" y="518"/>
                  </a:lnTo>
                  <a:lnTo>
                    <a:pt x="355" y="518"/>
                  </a:lnTo>
                  <a:lnTo>
                    <a:pt x="355" y="518"/>
                  </a:lnTo>
                  <a:lnTo>
                    <a:pt x="355" y="518"/>
                  </a:lnTo>
                  <a:lnTo>
                    <a:pt x="355" y="516"/>
                  </a:lnTo>
                  <a:lnTo>
                    <a:pt x="355" y="516"/>
                  </a:lnTo>
                  <a:lnTo>
                    <a:pt x="355" y="518"/>
                  </a:lnTo>
                  <a:lnTo>
                    <a:pt x="355" y="518"/>
                  </a:lnTo>
                  <a:lnTo>
                    <a:pt x="355" y="518"/>
                  </a:lnTo>
                  <a:lnTo>
                    <a:pt x="355" y="518"/>
                  </a:lnTo>
                  <a:lnTo>
                    <a:pt x="355" y="518"/>
                  </a:lnTo>
                  <a:lnTo>
                    <a:pt x="355" y="518"/>
                  </a:lnTo>
                  <a:lnTo>
                    <a:pt x="353" y="518"/>
                  </a:lnTo>
                  <a:lnTo>
                    <a:pt x="353" y="520"/>
                  </a:lnTo>
                  <a:lnTo>
                    <a:pt x="353" y="520"/>
                  </a:lnTo>
                  <a:lnTo>
                    <a:pt x="353" y="520"/>
                  </a:lnTo>
                  <a:lnTo>
                    <a:pt x="353" y="521"/>
                  </a:lnTo>
                  <a:lnTo>
                    <a:pt x="353" y="521"/>
                  </a:lnTo>
                  <a:lnTo>
                    <a:pt x="353" y="521"/>
                  </a:lnTo>
                  <a:lnTo>
                    <a:pt x="353" y="521"/>
                  </a:lnTo>
                  <a:lnTo>
                    <a:pt x="353" y="521"/>
                  </a:lnTo>
                  <a:lnTo>
                    <a:pt x="353" y="521"/>
                  </a:lnTo>
                  <a:lnTo>
                    <a:pt x="353" y="526"/>
                  </a:lnTo>
                  <a:lnTo>
                    <a:pt x="353" y="526"/>
                  </a:lnTo>
                  <a:lnTo>
                    <a:pt x="353" y="526"/>
                  </a:lnTo>
                  <a:lnTo>
                    <a:pt x="353" y="526"/>
                  </a:lnTo>
                  <a:lnTo>
                    <a:pt x="353" y="526"/>
                  </a:lnTo>
                  <a:lnTo>
                    <a:pt x="353" y="526"/>
                  </a:lnTo>
                  <a:lnTo>
                    <a:pt x="353" y="526"/>
                  </a:lnTo>
                  <a:lnTo>
                    <a:pt x="353" y="526"/>
                  </a:lnTo>
                  <a:lnTo>
                    <a:pt x="353" y="529"/>
                  </a:lnTo>
                  <a:lnTo>
                    <a:pt x="353" y="529"/>
                  </a:lnTo>
                  <a:lnTo>
                    <a:pt x="353" y="529"/>
                  </a:lnTo>
                  <a:lnTo>
                    <a:pt x="353" y="529"/>
                  </a:lnTo>
                  <a:lnTo>
                    <a:pt x="351" y="531"/>
                  </a:lnTo>
                  <a:lnTo>
                    <a:pt x="353" y="531"/>
                  </a:lnTo>
                  <a:lnTo>
                    <a:pt x="353" y="532"/>
                  </a:lnTo>
                  <a:lnTo>
                    <a:pt x="353" y="532"/>
                  </a:lnTo>
                  <a:lnTo>
                    <a:pt x="339" y="532"/>
                  </a:lnTo>
                  <a:lnTo>
                    <a:pt x="339" y="531"/>
                  </a:lnTo>
                  <a:lnTo>
                    <a:pt x="340" y="529"/>
                  </a:lnTo>
                  <a:lnTo>
                    <a:pt x="340" y="529"/>
                  </a:lnTo>
                  <a:lnTo>
                    <a:pt x="340" y="529"/>
                  </a:lnTo>
                  <a:lnTo>
                    <a:pt x="339" y="529"/>
                  </a:lnTo>
                  <a:lnTo>
                    <a:pt x="339" y="529"/>
                  </a:lnTo>
                  <a:lnTo>
                    <a:pt x="339" y="524"/>
                  </a:lnTo>
                  <a:lnTo>
                    <a:pt x="339" y="524"/>
                  </a:lnTo>
                  <a:lnTo>
                    <a:pt x="339" y="524"/>
                  </a:lnTo>
                  <a:lnTo>
                    <a:pt x="339" y="524"/>
                  </a:lnTo>
                  <a:lnTo>
                    <a:pt x="339" y="524"/>
                  </a:lnTo>
                  <a:lnTo>
                    <a:pt x="339" y="524"/>
                  </a:lnTo>
                  <a:lnTo>
                    <a:pt x="339" y="524"/>
                  </a:lnTo>
                  <a:lnTo>
                    <a:pt x="339" y="523"/>
                  </a:lnTo>
                  <a:lnTo>
                    <a:pt x="339" y="523"/>
                  </a:lnTo>
                  <a:lnTo>
                    <a:pt x="339" y="523"/>
                  </a:lnTo>
                  <a:lnTo>
                    <a:pt x="339" y="480"/>
                  </a:lnTo>
                  <a:lnTo>
                    <a:pt x="333" y="460"/>
                  </a:lnTo>
                  <a:lnTo>
                    <a:pt x="317" y="460"/>
                  </a:lnTo>
                  <a:lnTo>
                    <a:pt x="309" y="476"/>
                  </a:lnTo>
                  <a:lnTo>
                    <a:pt x="309" y="465"/>
                  </a:lnTo>
                  <a:lnTo>
                    <a:pt x="290" y="457"/>
                  </a:lnTo>
                  <a:lnTo>
                    <a:pt x="290" y="438"/>
                  </a:lnTo>
                  <a:lnTo>
                    <a:pt x="265" y="438"/>
                  </a:lnTo>
                  <a:lnTo>
                    <a:pt x="265" y="504"/>
                  </a:lnTo>
                  <a:lnTo>
                    <a:pt x="263" y="504"/>
                  </a:lnTo>
                  <a:lnTo>
                    <a:pt x="243" y="504"/>
                  </a:lnTo>
                  <a:lnTo>
                    <a:pt x="211" y="502"/>
                  </a:lnTo>
                  <a:lnTo>
                    <a:pt x="207" y="487"/>
                  </a:lnTo>
                  <a:lnTo>
                    <a:pt x="197" y="487"/>
                  </a:lnTo>
                  <a:lnTo>
                    <a:pt x="177" y="485"/>
                  </a:lnTo>
                  <a:lnTo>
                    <a:pt x="117" y="483"/>
                  </a:lnTo>
                  <a:lnTo>
                    <a:pt x="103" y="496"/>
                  </a:lnTo>
                  <a:lnTo>
                    <a:pt x="100" y="498"/>
                  </a:lnTo>
                  <a:lnTo>
                    <a:pt x="92" y="502"/>
                  </a:lnTo>
                  <a:lnTo>
                    <a:pt x="92" y="504"/>
                  </a:lnTo>
                  <a:lnTo>
                    <a:pt x="87" y="504"/>
                  </a:lnTo>
                  <a:lnTo>
                    <a:pt x="74" y="504"/>
                  </a:lnTo>
                  <a:lnTo>
                    <a:pt x="57" y="516"/>
                  </a:lnTo>
                  <a:lnTo>
                    <a:pt x="54" y="518"/>
                  </a:lnTo>
                  <a:lnTo>
                    <a:pt x="44" y="524"/>
                  </a:lnTo>
                  <a:lnTo>
                    <a:pt x="52" y="524"/>
                  </a:lnTo>
                  <a:lnTo>
                    <a:pt x="52" y="532"/>
                  </a:lnTo>
                  <a:lnTo>
                    <a:pt x="33" y="532"/>
                  </a:lnTo>
                  <a:lnTo>
                    <a:pt x="33" y="532"/>
                  </a:lnTo>
                  <a:lnTo>
                    <a:pt x="33" y="524"/>
                  </a:lnTo>
                  <a:lnTo>
                    <a:pt x="33" y="524"/>
                  </a:lnTo>
                  <a:lnTo>
                    <a:pt x="33" y="524"/>
                  </a:lnTo>
                  <a:lnTo>
                    <a:pt x="33" y="524"/>
                  </a:lnTo>
                  <a:lnTo>
                    <a:pt x="33" y="524"/>
                  </a:lnTo>
                  <a:lnTo>
                    <a:pt x="33" y="523"/>
                  </a:lnTo>
                  <a:lnTo>
                    <a:pt x="33" y="523"/>
                  </a:lnTo>
                  <a:lnTo>
                    <a:pt x="35" y="523"/>
                  </a:lnTo>
                  <a:lnTo>
                    <a:pt x="35" y="523"/>
                  </a:lnTo>
                  <a:lnTo>
                    <a:pt x="35" y="521"/>
                  </a:lnTo>
                  <a:lnTo>
                    <a:pt x="35" y="521"/>
                  </a:lnTo>
                  <a:lnTo>
                    <a:pt x="35" y="521"/>
                  </a:lnTo>
                  <a:lnTo>
                    <a:pt x="35" y="521"/>
                  </a:lnTo>
                  <a:lnTo>
                    <a:pt x="35" y="521"/>
                  </a:lnTo>
                  <a:lnTo>
                    <a:pt x="35" y="521"/>
                  </a:lnTo>
                  <a:lnTo>
                    <a:pt x="37" y="521"/>
                  </a:lnTo>
                  <a:lnTo>
                    <a:pt x="37" y="521"/>
                  </a:lnTo>
                  <a:lnTo>
                    <a:pt x="37" y="521"/>
                  </a:lnTo>
                  <a:lnTo>
                    <a:pt x="37" y="521"/>
                  </a:lnTo>
                  <a:lnTo>
                    <a:pt x="37" y="521"/>
                  </a:lnTo>
                  <a:lnTo>
                    <a:pt x="37" y="521"/>
                  </a:lnTo>
                  <a:lnTo>
                    <a:pt x="37" y="521"/>
                  </a:lnTo>
                  <a:lnTo>
                    <a:pt x="37" y="521"/>
                  </a:lnTo>
                  <a:lnTo>
                    <a:pt x="37" y="521"/>
                  </a:lnTo>
                  <a:lnTo>
                    <a:pt x="37" y="521"/>
                  </a:lnTo>
                  <a:lnTo>
                    <a:pt x="38" y="521"/>
                  </a:lnTo>
                  <a:lnTo>
                    <a:pt x="38" y="521"/>
                  </a:lnTo>
                  <a:lnTo>
                    <a:pt x="38" y="521"/>
                  </a:lnTo>
                  <a:lnTo>
                    <a:pt x="38" y="521"/>
                  </a:lnTo>
                  <a:lnTo>
                    <a:pt x="38" y="521"/>
                  </a:lnTo>
                  <a:lnTo>
                    <a:pt x="38" y="521"/>
                  </a:lnTo>
                  <a:lnTo>
                    <a:pt x="38" y="521"/>
                  </a:lnTo>
                  <a:lnTo>
                    <a:pt x="38" y="521"/>
                  </a:lnTo>
                  <a:lnTo>
                    <a:pt x="38" y="520"/>
                  </a:lnTo>
                  <a:lnTo>
                    <a:pt x="38" y="520"/>
                  </a:lnTo>
                  <a:lnTo>
                    <a:pt x="38" y="520"/>
                  </a:lnTo>
                  <a:lnTo>
                    <a:pt x="33" y="520"/>
                  </a:lnTo>
                  <a:lnTo>
                    <a:pt x="33" y="516"/>
                  </a:lnTo>
                  <a:lnTo>
                    <a:pt x="33" y="516"/>
                  </a:lnTo>
                  <a:lnTo>
                    <a:pt x="33" y="516"/>
                  </a:lnTo>
                  <a:lnTo>
                    <a:pt x="33" y="510"/>
                  </a:lnTo>
                  <a:lnTo>
                    <a:pt x="33" y="510"/>
                  </a:lnTo>
                  <a:lnTo>
                    <a:pt x="33" y="510"/>
                  </a:lnTo>
                  <a:lnTo>
                    <a:pt x="33" y="510"/>
                  </a:lnTo>
                  <a:lnTo>
                    <a:pt x="33" y="510"/>
                  </a:lnTo>
                  <a:lnTo>
                    <a:pt x="33" y="510"/>
                  </a:lnTo>
                  <a:lnTo>
                    <a:pt x="33" y="510"/>
                  </a:lnTo>
                  <a:lnTo>
                    <a:pt x="33" y="510"/>
                  </a:lnTo>
                  <a:lnTo>
                    <a:pt x="33" y="510"/>
                  </a:lnTo>
                  <a:lnTo>
                    <a:pt x="33" y="510"/>
                  </a:lnTo>
                  <a:lnTo>
                    <a:pt x="33" y="510"/>
                  </a:lnTo>
                  <a:lnTo>
                    <a:pt x="33" y="509"/>
                  </a:lnTo>
                  <a:lnTo>
                    <a:pt x="33" y="509"/>
                  </a:lnTo>
                  <a:lnTo>
                    <a:pt x="33" y="509"/>
                  </a:lnTo>
                  <a:lnTo>
                    <a:pt x="32" y="509"/>
                  </a:lnTo>
                  <a:lnTo>
                    <a:pt x="32" y="509"/>
                  </a:lnTo>
                  <a:lnTo>
                    <a:pt x="32" y="509"/>
                  </a:lnTo>
                  <a:lnTo>
                    <a:pt x="33" y="509"/>
                  </a:lnTo>
                  <a:lnTo>
                    <a:pt x="33" y="509"/>
                  </a:lnTo>
                  <a:lnTo>
                    <a:pt x="33" y="509"/>
                  </a:lnTo>
                  <a:lnTo>
                    <a:pt x="33" y="509"/>
                  </a:lnTo>
                  <a:lnTo>
                    <a:pt x="33" y="509"/>
                  </a:lnTo>
                  <a:lnTo>
                    <a:pt x="33" y="509"/>
                  </a:lnTo>
                  <a:lnTo>
                    <a:pt x="33" y="509"/>
                  </a:lnTo>
                  <a:lnTo>
                    <a:pt x="32" y="509"/>
                  </a:lnTo>
                  <a:lnTo>
                    <a:pt x="32" y="509"/>
                  </a:lnTo>
                  <a:lnTo>
                    <a:pt x="32" y="507"/>
                  </a:lnTo>
                  <a:lnTo>
                    <a:pt x="32" y="507"/>
                  </a:lnTo>
                  <a:lnTo>
                    <a:pt x="32" y="507"/>
                  </a:lnTo>
                  <a:lnTo>
                    <a:pt x="32" y="507"/>
                  </a:lnTo>
                  <a:lnTo>
                    <a:pt x="32" y="507"/>
                  </a:lnTo>
                  <a:lnTo>
                    <a:pt x="32" y="507"/>
                  </a:lnTo>
                  <a:lnTo>
                    <a:pt x="32" y="507"/>
                  </a:lnTo>
                  <a:lnTo>
                    <a:pt x="32" y="507"/>
                  </a:lnTo>
                  <a:lnTo>
                    <a:pt x="32" y="507"/>
                  </a:lnTo>
                  <a:lnTo>
                    <a:pt x="32" y="507"/>
                  </a:lnTo>
                  <a:lnTo>
                    <a:pt x="32" y="507"/>
                  </a:lnTo>
                  <a:lnTo>
                    <a:pt x="32" y="507"/>
                  </a:lnTo>
                  <a:lnTo>
                    <a:pt x="32" y="509"/>
                  </a:lnTo>
                  <a:lnTo>
                    <a:pt x="32" y="507"/>
                  </a:lnTo>
                  <a:lnTo>
                    <a:pt x="32" y="507"/>
                  </a:lnTo>
                  <a:lnTo>
                    <a:pt x="32" y="507"/>
                  </a:lnTo>
                  <a:lnTo>
                    <a:pt x="32" y="507"/>
                  </a:lnTo>
                  <a:lnTo>
                    <a:pt x="32" y="507"/>
                  </a:lnTo>
                  <a:lnTo>
                    <a:pt x="32" y="507"/>
                  </a:lnTo>
                  <a:lnTo>
                    <a:pt x="32" y="507"/>
                  </a:lnTo>
                  <a:lnTo>
                    <a:pt x="32" y="507"/>
                  </a:lnTo>
                  <a:lnTo>
                    <a:pt x="32" y="507"/>
                  </a:lnTo>
                  <a:lnTo>
                    <a:pt x="32" y="507"/>
                  </a:lnTo>
                  <a:lnTo>
                    <a:pt x="32" y="507"/>
                  </a:lnTo>
                  <a:lnTo>
                    <a:pt x="32" y="507"/>
                  </a:lnTo>
                  <a:lnTo>
                    <a:pt x="32" y="507"/>
                  </a:lnTo>
                  <a:lnTo>
                    <a:pt x="32" y="509"/>
                  </a:lnTo>
                  <a:lnTo>
                    <a:pt x="32" y="509"/>
                  </a:lnTo>
                  <a:lnTo>
                    <a:pt x="32" y="509"/>
                  </a:lnTo>
                  <a:lnTo>
                    <a:pt x="32" y="509"/>
                  </a:lnTo>
                  <a:lnTo>
                    <a:pt x="32" y="509"/>
                  </a:lnTo>
                  <a:lnTo>
                    <a:pt x="32" y="509"/>
                  </a:lnTo>
                  <a:lnTo>
                    <a:pt x="32" y="509"/>
                  </a:lnTo>
                  <a:lnTo>
                    <a:pt x="32" y="509"/>
                  </a:lnTo>
                  <a:lnTo>
                    <a:pt x="32" y="509"/>
                  </a:lnTo>
                  <a:lnTo>
                    <a:pt x="32" y="509"/>
                  </a:lnTo>
                  <a:lnTo>
                    <a:pt x="32" y="509"/>
                  </a:lnTo>
                  <a:lnTo>
                    <a:pt x="32" y="509"/>
                  </a:lnTo>
                  <a:lnTo>
                    <a:pt x="32" y="509"/>
                  </a:lnTo>
                  <a:lnTo>
                    <a:pt x="32" y="509"/>
                  </a:lnTo>
                  <a:lnTo>
                    <a:pt x="32" y="509"/>
                  </a:lnTo>
                  <a:lnTo>
                    <a:pt x="32" y="509"/>
                  </a:lnTo>
                  <a:lnTo>
                    <a:pt x="32" y="510"/>
                  </a:lnTo>
                  <a:lnTo>
                    <a:pt x="32" y="510"/>
                  </a:lnTo>
                  <a:lnTo>
                    <a:pt x="32" y="510"/>
                  </a:lnTo>
                  <a:lnTo>
                    <a:pt x="32" y="510"/>
                  </a:lnTo>
                  <a:lnTo>
                    <a:pt x="32" y="510"/>
                  </a:lnTo>
                  <a:lnTo>
                    <a:pt x="32" y="510"/>
                  </a:lnTo>
                  <a:lnTo>
                    <a:pt x="32" y="510"/>
                  </a:lnTo>
                  <a:lnTo>
                    <a:pt x="32" y="510"/>
                  </a:lnTo>
                  <a:lnTo>
                    <a:pt x="32" y="510"/>
                  </a:lnTo>
                  <a:lnTo>
                    <a:pt x="32" y="516"/>
                  </a:lnTo>
                  <a:lnTo>
                    <a:pt x="32" y="516"/>
                  </a:lnTo>
                  <a:lnTo>
                    <a:pt x="32" y="516"/>
                  </a:lnTo>
                  <a:lnTo>
                    <a:pt x="32" y="516"/>
                  </a:lnTo>
                  <a:lnTo>
                    <a:pt x="32" y="515"/>
                  </a:lnTo>
                  <a:lnTo>
                    <a:pt x="32" y="515"/>
                  </a:lnTo>
                  <a:lnTo>
                    <a:pt x="30" y="515"/>
                  </a:lnTo>
                  <a:lnTo>
                    <a:pt x="30" y="515"/>
                  </a:lnTo>
                  <a:lnTo>
                    <a:pt x="30" y="513"/>
                  </a:lnTo>
                  <a:lnTo>
                    <a:pt x="30" y="513"/>
                  </a:lnTo>
                  <a:lnTo>
                    <a:pt x="32" y="512"/>
                  </a:lnTo>
                  <a:lnTo>
                    <a:pt x="32" y="512"/>
                  </a:lnTo>
                  <a:lnTo>
                    <a:pt x="30" y="510"/>
                  </a:lnTo>
                  <a:lnTo>
                    <a:pt x="30" y="510"/>
                  </a:lnTo>
                  <a:lnTo>
                    <a:pt x="30" y="509"/>
                  </a:lnTo>
                  <a:lnTo>
                    <a:pt x="30" y="509"/>
                  </a:lnTo>
                  <a:lnTo>
                    <a:pt x="30" y="509"/>
                  </a:lnTo>
                  <a:lnTo>
                    <a:pt x="30" y="509"/>
                  </a:lnTo>
                  <a:lnTo>
                    <a:pt x="30" y="509"/>
                  </a:lnTo>
                  <a:lnTo>
                    <a:pt x="30" y="509"/>
                  </a:lnTo>
                  <a:lnTo>
                    <a:pt x="30" y="509"/>
                  </a:lnTo>
                  <a:lnTo>
                    <a:pt x="30" y="509"/>
                  </a:lnTo>
                  <a:lnTo>
                    <a:pt x="30" y="509"/>
                  </a:lnTo>
                  <a:lnTo>
                    <a:pt x="29" y="507"/>
                  </a:lnTo>
                  <a:lnTo>
                    <a:pt x="29" y="507"/>
                  </a:lnTo>
                  <a:lnTo>
                    <a:pt x="29" y="507"/>
                  </a:lnTo>
                  <a:lnTo>
                    <a:pt x="29" y="507"/>
                  </a:lnTo>
                  <a:lnTo>
                    <a:pt x="29" y="507"/>
                  </a:lnTo>
                  <a:lnTo>
                    <a:pt x="29" y="507"/>
                  </a:lnTo>
                  <a:lnTo>
                    <a:pt x="29" y="507"/>
                  </a:lnTo>
                  <a:lnTo>
                    <a:pt x="29" y="507"/>
                  </a:lnTo>
                  <a:lnTo>
                    <a:pt x="29" y="507"/>
                  </a:lnTo>
                  <a:lnTo>
                    <a:pt x="29" y="507"/>
                  </a:lnTo>
                  <a:lnTo>
                    <a:pt x="29" y="507"/>
                  </a:lnTo>
                  <a:lnTo>
                    <a:pt x="29" y="507"/>
                  </a:lnTo>
                  <a:lnTo>
                    <a:pt x="29" y="507"/>
                  </a:lnTo>
                  <a:lnTo>
                    <a:pt x="29" y="509"/>
                  </a:lnTo>
                  <a:lnTo>
                    <a:pt x="29" y="509"/>
                  </a:lnTo>
                  <a:lnTo>
                    <a:pt x="29" y="509"/>
                  </a:lnTo>
                  <a:lnTo>
                    <a:pt x="29" y="509"/>
                  </a:lnTo>
                  <a:lnTo>
                    <a:pt x="29" y="509"/>
                  </a:lnTo>
                  <a:lnTo>
                    <a:pt x="29" y="507"/>
                  </a:lnTo>
                  <a:lnTo>
                    <a:pt x="29" y="507"/>
                  </a:lnTo>
                  <a:lnTo>
                    <a:pt x="29" y="507"/>
                  </a:lnTo>
                  <a:lnTo>
                    <a:pt x="29" y="507"/>
                  </a:lnTo>
                  <a:lnTo>
                    <a:pt x="29" y="507"/>
                  </a:lnTo>
                  <a:lnTo>
                    <a:pt x="29" y="507"/>
                  </a:lnTo>
                  <a:lnTo>
                    <a:pt x="29" y="507"/>
                  </a:lnTo>
                  <a:lnTo>
                    <a:pt x="29" y="507"/>
                  </a:lnTo>
                  <a:lnTo>
                    <a:pt x="29" y="507"/>
                  </a:lnTo>
                  <a:lnTo>
                    <a:pt x="29" y="507"/>
                  </a:lnTo>
                  <a:lnTo>
                    <a:pt x="29" y="507"/>
                  </a:lnTo>
                  <a:lnTo>
                    <a:pt x="29" y="507"/>
                  </a:lnTo>
                  <a:lnTo>
                    <a:pt x="29" y="507"/>
                  </a:lnTo>
                  <a:lnTo>
                    <a:pt x="29" y="509"/>
                  </a:lnTo>
                  <a:lnTo>
                    <a:pt x="29" y="507"/>
                  </a:lnTo>
                  <a:lnTo>
                    <a:pt x="29" y="507"/>
                  </a:lnTo>
                  <a:lnTo>
                    <a:pt x="29" y="507"/>
                  </a:lnTo>
                  <a:lnTo>
                    <a:pt x="29" y="507"/>
                  </a:lnTo>
                  <a:lnTo>
                    <a:pt x="27" y="505"/>
                  </a:lnTo>
                  <a:lnTo>
                    <a:pt x="29" y="505"/>
                  </a:lnTo>
                  <a:lnTo>
                    <a:pt x="29" y="505"/>
                  </a:lnTo>
                  <a:lnTo>
                    <a:pt x="27" y="505"/>
                  </a:lnTo>
                  <a:lnTo>
                    <a:pt x="27" y="505"/>
                  </a:lnTo>
                  <a:lnTo>
                    <a:pt x="27" y="505"/>
                  </a:lnTo>
                  <a:lnTo>
                    <a:pt x="27" y="505"/>
                  </a:lnTo>
                  <a:lnTo>
                    <a:pt x="27" y="505"/>
                  </a:lnTo>
                  <a:lnTo>
                    <a:pt x="27" y="505"/>
                  </a:lnTo>
                  <a:lnTo>
                    <a:pt x="27" y="505"/>
                  </a:lnTo>
                  <a:lnTo>
                    <a:pt x="27" y="505"/>
                  </a:lnTo>
                  <a:lnTo>
                    <a:pt x="27" y="505"/>
                  </a:lnTo>
                  <a:lnTo>
                    <a:pt x="27" y="505"/>
                  </a:lnTo>
                  <a:lnTo>
                    <a:pt x="27" y="505"/>
                  </a:lnTo>
                  <a:lnTo>
                    <a:pt x="27" y="505"/>
                  </a:lnTo>
                  <a:lnTo>
                    <a:pt x="27" y="505"/>
                  </a:lnTo>
                  <a:lnTo>
                    <a:pt x="27" y="505"/>
                  </a:lnTo>
                  <a:lnTo>
                    <a:pt x="27" y="504"/>
                  </a:lnTo>
                  <a:lnTo>
                    <a:pt x="27" y="504"/>
                  </a:lnTo>
                  <a:lnTo>
                    <a:pt x="27" y="504"/>
                  </a:lnTo>
                  <a:lnTo>
                    <a:pt x="27" y="504"/>
                  </a:lnTo>
                  <a:lnTo>
                    <a:pt x="27" y="504"/>
                  </a:lnTo>
                  <a:lnTo>
                    <a:pt x="27" y="504"/>
                  </a:lnTo>
                  <a:lnTo>
                    <a:pt x="27" y="504"/>
                  </a:lnTo>
                  <a:lnTo>
                    <a:pt x="27" y="504"/>
                  </a:lnTo>
                  <a:lnTo>
                    <a:pt x="27" y="504"/>
                  </a:lnTo>
                  <a:lnTo>
                    <a:pt x="27" y="504"/>
                  </a:lnTo>
                  <a:lnTo>
                    <a:pt x="27" y="504"/>
                  </a:lnTo>
                  <a:lnTo>
                    <a:pt x="27" y="504"/>
                  </a:lnTo>
                  <a:lnTo>
                    <a:pt x="27" y="504"/>
                  </a:lnTo>
                  <a:lnTo>
                    <a:pt x="27" y="504"/>
                  </a:lnTo>
                  <a:lnTo>
                    <a:pt x="27" y="499"/>
                  </a:lnTo>
                  <a:lnTo>
                    <a:pt x="27" y="499"/>
                  </a:lnTo>
                  <a:lnTo>
                    <a:pt x="27" y="499"/>
                  </a:lnTo>
                  <a:lnTo>
                    <a:pt x="27" y="499"/>
                  </a:lnTo>
                  <a:lnTo>
                    <a:pt x="27" y="499"/>
                  </a:lnTo>
                  <a:lnTo>
                    <a:pt x="27" y="499"/>
                  </a:lnTo>
                  <a:lnTo>
                    <a:pt x="27" y="499"/>
                  </a:lnTo>
                  <a:lnTo>
                    <a:pt x="27" y="499"/>
                  </a:lnTo>
                  <a:lnTo>
                    <a:pt x="27" y="499"/>
                  </a:lnTo>
                  <a:lnTo>
                    <a:pt x="27" y="499"/>
                  </a:lnTo>
                  <a:lnTo>
                    <a:pt x="27" y="499"/>
                  </a:lnTo>
                  <a:lnTo>
                    <a:pt x="27" y="499"/>
                  </a:lnTo>
                  <a:lnTo>
                    <a:pt x="27" y="499"/>
                  </a:lnTo>
                  <a:lnTo>
                    <a:pt x="26" y="504"/>
                  </a:lnTo>
                  <a:lnTo>
                    <a:pt x="27" y="504"/>
                  </a:lnTo>
                  <a:lnTo>
                    <a:pt x="26" y="504"/>
                  </a:lnTo>
                  <a:lnTo>
                    <a:pt x="26" y="504"/>
                  </a:lnTo>
                  <a:lnTo>
                    <a:pt x="26" y="504"/>
                  </a:lnTo>
                  <a:lnTo>
                    <a:pt x="26" y="504"/>
                  </a:lnTo>
                  <a:lnTo>
                    <a:pt x="26" y="504"/>
                  </a:lnTo>
                  <a:lnTo>
                    <a:pt x="26" y="504"/>
                  </a:lnTo>
                  <a:lnTo>
                    <a:pt x="26" y="504"/>
                  </a:lnTo>
                  <a:lnTo>
                    <a:pt x="26" y="504"/>
                  </a:lnTo>
                  <a:lnTo>
                    <a:pt x="26" y="504"/>
                  </a:lnTo>
                  <a:lnTo>
                    <a:pt x="26" y="504"/>
                  </a:lnTo>
                  <a:lnTo>
                    <a:pt x="26" y="504"/>
                  </a:lnTo>
                  <a:lnTo>
                    <a:pt x="26" y="504"/>
                  </a:lnTo>
                  <a:lnTo>
                    <a:pt x="26" y="504"/>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7"/>
                  </a:lnTo>
                  <a:lnTo>
                    <a:pt x="26" y="507"/>
                  </a:lnTo>
                  <a:lnTo>
                    <a:pt x="26" y="509"/>
                  </a:lnTo>
                  <a:lnTo>
                    <a:pt x="24" y="507"/>
                  </a:lnTo>
                  <a:lnTo>
                    <a:pt x="24" y="507"/>
                  </a:lnTo>
                  <a:lnTo>
                    <a:pt x="24" y="507"/>
                  </a:lnTo>
                  <a:lnTo>
                    <a:pt x="24" y="507"/>
                  </a:lnTo>
                  <a:lnTo>
                    <a:pt x="24" y="507"/>
                  </a:lnTo>
                  <a:lnTo>
                    <a:pt x="24" y="507"/>
                  </a:lnTo>
                  <a:lnTo>
                    <a:pt x="24" y="507"/>
                  </a:lnTo>
                  <a:lnTo>
                    <a:pt x="24" y="507"/>
                  </a:lnTo>
                  <a:lnTo>
                    <a:pt x="24" y="507"/>
                  </a:lnTo>
                  <a:lnTo>
                    <a:pt x="24" y="507"/>
                  </a:lnTo>
                  <a:lnTo>
                    <a:pt x="24" y="507"/>
                  </a:lnTo>
                  <a:lnTo>
                    <a:pt x="24" y="507"/>
                  </a:lnTo>
                  <a:lnTo>
                    <a:pt x="24" y="507"/>
                  </a:lnTo>
                  <a:lnTo>
                    <a:pt x="24" y="509"/>
                  </a:lnTo>
                  <a:lnTo>
                    <a:pt x="24" y="509"/>
                  </a:lnTo>
                  <a:lnTo>
                    <a:pt x="24" y="509"/>
                  </a:lnTo>
                  <a:lnTo>
                    <a:pt x="24" y="509"/>
                  </a:lnTo>
                  <a:lnTo>
                    <a:pt x="24" y="509"/>
                  </a:lnTo>
                  <a:lnTo>
                    <a:pt x="24" y="507"/>
                  </a:lnTo>
                  <a:lnTo>
                    <a:pt x="24" y="507"/>
                  </a:lnTo>
                  <a:lnTo>
                    <a:pt x="24" y="507"/>
                  </a:lnTo>
                  <a:lnTo>
                    <a:pt x="24" y="507"/>
                  </a:lnTo>
                  <a:lnTo>
                    <a:pt x="24" y="507"/>
                  </a:lnTo>
                  <a:lnTo>
                    <a:pt x="24" y="507"/>
                  </a:lnTo>
                  <a:lnTo>
                    <a:pt x="24" y="507"/>
                  </a:lnTo>
                  <a:lnTo>
                    <a:pt x="24" y="507"/>
                  </a:lnTo>
                  <a:lnTo>
                    <a:pt x="24" y="507"/>
                  </a:lnTo>
                  <a:lnTo>
                    <a:pt x="24" y="507"/>
                  </a:lnTo>
                  <a:lnTo>
                    <a:pt x="24" y="507"/>
                  </a:lnTo>
                  <a:lnTo>
                    <a:pt x="24" y="507"/>
                  </a:lnTo>
                  <a:lnTo>
                    <a:pt x="24" y="507"/>
                  </a:lnTo>
                  <a:lnTo>
                    <a:pt x="24" y="509"/>
                  </a:lnTo>
                  <a:lnTo>
                    <a:pt x="24" y="509"/>
                  </a:lnTo>
                  <a:lnTo>
                    <a:pt x="24" y="509"/>
                  </a:lnTo>
                  <a:lnTo>
                    <a:pt x="24" y="509"/>
                  </a:lnTo>
                  <a:lnTo>
                    <a:pt x="24" y="509"/>
                  </a:lnTo>
                  <a:lnTo>
                    <a:pt x="24" y="509"/>
                  </a:lnTo>
                  <a:lnTo>
                    <a:pt x="24" y="509"/>
                  </a:lnTo>
                  <a:lnTo>
                    <a:pt x="24" y="509"/>
                  </a:lnTo>
                  <a:lnTo>
                    <a:pt x="24" y="509"/>
                  </a:lnTo>
                  <a:lnTo>
                    <a:pt x="24" y="509"/>
                  </a:lnTo>
                  <a:lnTo>
                    <a:pt x="24" y="509"/>
                  </a:lnTo>
                  <a:lnTo>
                    <a:pt x="24" y="509"/>
                  </a:lnTo>
                  <a:lnTo>
                    <a:pt x="24" y="509"/>
                  </a:lnTo>
                  <a:lnTo>
                    <a:pt x="24" y="509"/>
                  </a:lnTo>
                  <a:lnTo>
                    <a:pt x="22" y="510"/>
                  </a:lnTo>
                  <a:lnTo>
                    <a:pt x="22" y="510"/>
                  </a:lnTo>
                  <a:lnTo>
                    <a:pt x="22" y="512"/>
                  </a:lnTo>
                  <a:lnTo>
                    <a:pt x="22" y="512"/>
                  </a:lnTo>
                  <a:lnTo>
                    <a:pt x="22" y="513"/>
                  </a:lnTo>
                  <a:lnTo>
                    <a:pt x="22" y="513"/>
                  </a:lnTo>
                  <a:lnTo>
                    <a:pt x="24" y="515"/>
                  </a:lnTo>
                  <a:lnTo>
                    <a:pt x="22" y="515"/>
                  </a:lnTo>
                  <a:lnTo>
                    <a:pt x="22" y="515"/>
                  </a:lnTo>
                  <a:lnTo>
                    <a:pt x="22" y="515"/>
                  </a:lnTo>
                  <a:lnTo>
                    <a:pt x="22" y="516"/>
                  </a:lnTo>
                  <a:lnTo>
                    <a:pt x="22" y="516"/>
                  </a:lnTo>
                  <a:lnTo>
                    <a:pt x="22" y="516"/>
                  </a:lnTo>
                  <a:lnTo>
                    <a:pt x="22" y="516"/>
                  </a:lnTo>
                  <a:lnTo>
                    <a:pt x="22" y="510"/>
                  </a:lnTo>
                  <a:lnTo>
                    <a:pt x="22" y="510"/>
                  </a:lnTo>
                  <a:lnTo>
                    <a:pt x="22" y="510"/>
                  </a:lnTo>
                  <a:lnTo>
                    <a:pt x="22" y="510"/>
                  </a:lnTo>
                  <a:lnTo>
                    <a:pt x="22" y="510"/>
                  </a:lnTo>
                  <a:lnTo>
                    <a:pt x="22" y="510"/>
                  </a:lnTo>
                  <a:lnTo>
                    <a:pt x="22" y="510"/>
                  </a:lnTo>
                  <a:lnTo>
                    <a:pt x="22" y="510"/>
                  </a:lnTo>
                  <a:lnTo>
                    <a:pt x="22" y="510"/>
                  </a:lnTo>
                  <a:lnTo>
                    <a:pt x="22" y="510"/>
                  </a:lnTo>
                  <a:lnTo>
                    <a:pt x="22" y="509"/>
                  </a:lnTo>
                  <a:lnTo>
                    <a:pt x="22" y="509"/>
                  </a:lnTo>
                  <a:lnTo>
                    <a:pt x="21" y="509"/>
                  </a:lnTo>
                  <a:lnTo>
                    <a:pt x="21" y="509"/>
                  </a:lnTo>
                  <a:lnTo>
                    <a:pt x="21" y="509"/>
                  </a:lnTo>
                  <a:lnTo>
                    <a:pt x="21" y="509"/>
                  </a:lnTo>
                  <a:lnTo>
                    <a:pt x="21" y="509"/>
                  </a:lnTo>
                  <a:lnTo>
                    <a:pt x="22" y="509"/>
                  </a:lnTo>
                  <a:lnTo>
                    <a:pt x="22" y="509"/>
                  </a:lnTo>
                  <a:lnTo>
                    <a:pt x="22" y="509"/>
                  </a:lnTo>
                  <a:lnTo>
                    <a:pt x="22" y="509"/>
                  </a:lnTo>
                  <a:lnTo>
                    <a:pt x="22" y="509"/>
                  </a:lnTo>
                  <a:lnTo>
                    <a:pt x="22" y="509"/>
                  </a:lnTo>
                  <a:lnTo>
                    <a:pt x="22" y="509"/>
                  </a:lnTo>
                  <a:lnTo>
                    <a:pt x="21" y="509"/>
                  </a:lnTo>
                  <a:lnTo>
                    <a:pt x="21" y="509"/>
                  </a:lnTo>
                  <a:lnTo>
                    <a:pt x="21" y="507"/>
                  </a:lnTo>
                  <a:lnTo>
                    <a:pt x="21" y="507"/>
                  </a:lnTo>
                  <a:lnTo>
                    <a:pt x="21" y="507"/>
                  </a:lnTo>
                  <a:lnTo>
                    <a:pt x="21" y="507"/>
                  </a:lnTo>
                  <a:lnTo>
                    <a:pt x="21" y="507"/>
                  </a:lnTo>
                  <a:lnTo>
                    <a:pt x="21" y="507"/>
                  </a:lnTo>
                  <a:lnTo>
                    <a:pt x="21" y="507"/>
                  </a:lnTo>
                  <a:lnTo>
                    <a:pt x="21" y="507"/>
                  </a:lnTo>
                  <a:lnTo>
                    <a:pt x="21" y="507"/>
                  </a:lnTo>
                  <a:lnTo>
                    <a:pt x="21" y="507"/>
                  </a:lnTo>
                  <a:lnTo>
                    <a:pt x="21" y="507"/>
                  </a:lnTo>
                  <a:lnTo>
                    <a:pt x="21" y="507"/>
                  </a:lnTo>
                  <a:lnTo>
                    <a:pt x="21" y="507"/>
                  </a:lnTo>
                  <a:lnTo>
                    <a:pt x="21" y="509"/>
                  </a:lnTo>
                  <a:lnTo>
                    <a:pt x="21" y="507"/>
                  </a:lnTo>
                  <a:lnTo>
                    <a:pt x="21" y="507"/>
                  </a:lnTo>
                  <a:lnTo>
                    <a:pt x="21" y="507"/>
                  </a:lnTo>
                  <a:lnTo>
                    <a:pt x="21" y="507"/>
                  </a:lnTo>
                  <a:lnTo>
                    <a:pt x="21" y="507"/>
                  </a:lnTo>
                  <a:lnTo>
                    <a:pt x="21" y="507"/>
                  </a:lnTo>
                  <a:lnTo>
                    <a:pt x="21" y="507"/>
                  </a:lnTo>
                  <a:lnTo>
                    <a:pt x="21" y="507"/>
                  </a:lnTo>
                  <a:lnTo>
                    <a:pt x="21" y="507"/>
                  </a:lnTo>
                  <a:lnTo>
                    <a:pt x="21" y="507"/>
                  </a:lnTo>
                  <a:lnTo>
                    <a:pt x="21" y="507"/>
                  </a:lnTo>
                  <a:lnTo>
                    <a:pt x="21" y="507"/>
                  </a:lnTo>
                  <a:lnTo>
                    <a:pt x="21" y="507"/>
                  </a:lnTo>
                  <a:lnTo>
                    <a:pt x="21" y="509"/>
                  </a:lnTo>
                  <a:lnTo>
                    <a:pt x="21" y="509"/>
                  </a:lnTo>
                  <a:lnTo>
                    <a:pt x="21" y="509"/>
                  </a:lnTo>
                  <a:lnTo>
                    <a:pt x="21" y="509"/>
                  </a:lnTo>
                  <a:lnTo>
                    <a:pt x="21" y="509"/>
                  </a:lnTo>
                  <a:lnTo>
                    <a:pt x="21" y="509"/>
                  </a:lnTo>
                  <a:lnTo>
                    <a:pt x="21" y="509"/>
                  </a:lnTo>
                  <a:lnTo>
                    <a:pt x="21" y="509"/>
                  </a:lnTo>
                  <a:lnTo>
                    <a:pt x="21" y="509"/>
                  </a:lnTo>
                  <a:lnTo>
                    <a:pt x="21" y="509"/>
                  </a:lnTo>
                  <a:lnTo>
                    <a:pt x="21" y="509"/>
                  </a:lnTo>
                  <a:lnTo>
                    <a:pt x="21" y="509"/>
                  </a:lnTo>
                  <a:lnTo>
                    <a:pt x="21" y="509"/>
                  </a:lnTo>
                  <a:lnTo>
                    <a:pt x="21" y="509"/>
                  </a:lnTo>
                  <a:lnTo>
                    <a:pt x="21" y="509"/>
                  </a:lnTo>
                  <a:lnTo>
                    <a:pt x="21" y="509"/>
                  </a:lnTo>
                  <a:lnTo>
                    <a:pt x="21" y="510"/>
                  </a:lnTo>
                  <a:lnTo>
                    <a:pt x="21" y="510"/>
                  </a:lnTo>
                  <a:lnTo>
                    <a:pt x="21" y="510"/>
                  </a:lnTo>
                  <a:lnTo>
                    <a:pt x="21" y="510"/>
                  </a:lnTo>
                  <a:lnTo>
                    <a:pt x="21" y="510"/>
                  </a:lnTo>
                  <a:lnTo>
                    <a:pt x="21" y="510"/>
                  </a:lnTo>
                  <a:lnTo>
                    <a:pt x="21" y="510"/>
                  </a:lnTo>
                  <a:lnTo>
                    <a:pt x="21" y="510"/>
                  </a:lnTo>
                  <a:lnTo>
                    <a:pt x="21" y="510"/>
                  </a:lnTo>
                  <a:lnTo>
                    <a:pt x="21" y="516"/>
                  </a:lnTo>
                  <a:lnTo>
                    <a:pt x="21" y="516"/>
                  </a:lnTo>
                  <a:lnTo>
                    <a:pt x="21" y="516"/>
                  </a:lnTo>
                  <a:lnTo>
                    <a:pt x="21" y="516"/>
                  </a:lnTo>
                  <a:lnTo>
                    <a:pt x="21" y="520"/>
                  </a:lnTo>
                  <a:lnTo>
                    <a:pt x="21" y="520"/>
                  </a:lnTo>
                  <a:lnTo>
                    <a:pt x="21" y="520"/>
                  </a:lnTo>
                  <a:lnTo>
                    <a:pt x="21" y="516"/>
                  </a:lnTo>
                  <a:lnTo>
                    <a:pt x="21" y="516"/>
                  </a:lnTo>
                  <a:lnTo>
                    <a:pt x="21" y="516"/>
                  </a:lnTo>
                  <a:lnTo>
                    <a:pt x="19" y="516"/>
                  </a:lnTo>
                  <a:lnTo>
                    <a:pt x="19" y="516"/>
                  </a:lnTo>
                  <a:lnTo>
                    <a:pt x="19" y="510"/>
                  </a:lnTo>
                  <a:lnTo>
                    <a:pt x="19" y="510"/>
                  </a:lnTo>
                  <a:lnTo>
                    <a:pt x="19" y="510"/>
                  </a:lnTo>
                  <a:lnTo>
                    <a:pt x="19" y="510"/>
                  </a:lnTo>
                  <a:lnTo>
                    <a:pt x="19" y="510"/>
                  </a:lnTo>
                  <a:lnTo>
                    <a:pt x="19" y="510"/>
                  </a:lnTo>
                  <a:lnTo>
                    <a:pt x="19" y="510"/>
                  </a:lnTo>
                  <a:lnTo>
                    <a:pt x="19" y="510"/>
                  </a:lnTo>
                  <a:lnTo>
                    <a:pt x="19" y="509"/>
                  </a:lnTo>
                  <a:lnTo>
                    <a:pt x="19" y="509"/>
                  </a:lnTo>
                  <a:lnTo>
                    <a:pt x="19" y="509"/>
                  </a:lnTo>
                  <a:lnTo>
                    <a:pt x="19" y="509"/>
                  </a:lnTo>
                  <a:lnTo>
                    <a:pt x="19" y="509"/>
                  </a:lnTo>
                  <a:lnTo>
                    <a:pt x="19" y="509"/>
                  </a:lnTo>
                  <a:lnTo>
                    <a:pt x="19" y="509"/>
                  </a:lnTo>
                  <a:lnTo>
                    <a:pt x="19" y="509"/>
                  </a:lnTo>
                  <a:lnTo>
                    <a:pt x="19" y="509"/>
                  </a:lnTo>
                  <a:lnTo>
                    <a:pt x="19" y="509"/>
                  </a:lnTo>
                  <a:lnTo>
                    <a:pt x="19" y="509"/>
                  </a:lnTo>
                  <a:lnTo>
                    <a:pt x="19" y="509"/>
                  </a:lnTo>
                  <a:lnTo>
                    <a:pt x="19" y="509"/>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9"/>
                  </a:lnTo>
                  <a:lnTo>
                    <a:pt x="19" y="509"/>
                  </a:lnTo>
                  <a:lnTo>
                    <a:pt x="19" y="509"/>
                  </a:lnTo>
                  <a:lnTo>
                    <a:pt x="19" y="509"/>
                  </a:lnTo>
                  <a:lnTo>
                    <a:pt x="19" y="509"/>
                  </a:lnTo>
                  <a:lnTo>
                    <a:pt x="19" y="509"/>
                  </a:lnTo>
                  <a:lnTo>
                    <a:pt x="19" y="509"/>
                  </a:lnTo>
                  <a:lnTo>
                    <a:pt x="19" y="509"/>
                  </a:lnTo>
                  <a:lnTo>
                    <a:pt x="19" y="509"/>
                  </a:lnTo>
                  <a:lnTo>
                    <a:pt x="19" y="509"/>
                  </a:lnTo>
                  <a:lnTo>
                    <a:pt x="19" y="509"/>
                  </a:lnTo>
                  <a:lnTo>
                    <a:pt x="19" y="509"/>
                  </a:lnTo>
                  <a:lnTo>
                    <a:pt x="19" y="509"/>
                  </a:lnTo>
                  <a:lnTo>
                    <a:pt x="19" y="509"/>
                  </a:lnTo>
                  <a:lnTo>
                    <a:pt x="19" y="510"/>
                  </a:lnTo>
                  <a:lnTo>
                    <a:pt x="19" y="510"/>
                  </a:lnTo>
                  <a:lnTo>
                    <a:pt x="19" y="510"/>
                  </a:lnTo>
                  <a:lnTo>
                    <a:pt x="19" y="510"/>
                  </a:lnTo>
                  <a:lnTo>
                    <a:pt x="19" y="510"/>
                  </a:lnTo>
                  <a:lnTo>
                    <a:pt x="19" y="510"/>
                  </a:lnTo>
                  <a:lnTo>
                    <a:pt x="19" y="510"/>
                  </a:lnTo>
                  <a:lnTo>
                    <a:pt x="19" y="510"/>
                  </a:lnTo>
                  <a:lnTo>
                    <a:pt x="19" y="516"/>
                  </a:lnTo>
                  <a:lnTo>
                    <a:pt x="19" y="516"/>
                  </a:lnTo>
                  <a:lnTo>
                    <a:pt x="19" y="516"/>
                  </a:lnTo>
                  <a:lnTo>
                    <a:pt x="19" y="516"/>
                  </a:lnTo>
                  <a:lnTo>
                    <a:pt x="19" y="516"/>
                  </a:lnTo>
                  <a:lnTo>
                    <a:pt x="19" y="516"/>
                  </a:lnTo>
                  <a:lnTo>
                    <a:pt x="19" y="516"/>
                  </a:lnTo>
                  <a:lnTo>
                    <a:pt x="18" y="516"/>
                  </a:lnTo>
                  <a:lnTo>
                    <a:pt x="18" y="510"/>
                  </a:lnTo>
                  <a:lnTo>
                    <a:pt x="18" y="510"/>
                  </a:lnTo>
                  <a:lnTo>
                    <a:pt x="18" y="510"/>
                  </a:lnTo>
                  <a:lnTo>
                    <a:pt x="18" y="510"/>
                  </a:lnTo>
                  <a:lnTo>
                    <a:pt x="18" y="510"/>
                  </a:lnTo>
                  <a:lnTo>
                    <a:pt x="18" y="510"/>
                  </a:lnTo>
                  <a:lnTo>
                    <a:pt x="18" y="510"/>
                  </a:lnTo>
                  <a:lnTo>
                    <a:pt x="18" y="510"/>
                  </a:lnTo>
                  <a:lnTo>
                    <a:pt x="18" y="509"/>
                  </a:lnTo>
                  <a:lnTo>
                    <a:pt x="18" y="509"/>
                  </a:lnTo>
                  <a:lnTo>
                    <a:pt x="18" y="509"/>
                  </a:lnTo>
                  <a:lnTo>
                    <a:pt x="18" y="509"/>
                  </a:lnTo>
                  <a:lnTo>
                    <a:pt x="18" y="509"/>
                  </a:lnTo>
                  <a:lnTo>
                    <a:pt x="18" y="509"/>
                  </a:lnTo>
                  <a:lnTo>
                    <a:pt x="18" y="509"/>
                  </a:lnTo>
                  <a:lnTo>
                    <a:pt x="18" y="509"/>
                  </a:lnTo>
                  <a:lnTo>
                    <a:pt x="18" y="509"/>
                  </a:lnTo>
                  <a:lnTo>
                    <a:pt x="18" y="509"/>
                  </a:lnTo>
                  <a:lnTo>
                    <a:pt x="18" y="509"/>
                  </a:lnTo>
                  <a:lnTo>
                    <a:pt x="18" y="509"/>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9"/>
                  </a:lnTo>
                  <a:lnTo>
                    <a:pt x="18" y="509"/>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9"/>
                  </a:lnTo>
                  <a:lnTo>
                    <a:pt x="18" y="509"/>
                  </a:lnTo>
                  <a:lnTo>
                    <a:pt x="18" y="509"/>
                  </a:lnTo>
                  <a:lnTo>
                    <a:pt x="18" y="509"/>
                  </a:lnTo>
                  <a:lnTo>
                    <a:pt x="18" y="509"/>
                  </a:lnTo>
                  <a:lnTo>
                    <a:pt x="18" y="509"/>
                  </a:lnTo>
                  <a:lnTo>
                    <a:pt x="18" y="509"/>
                  </a:lnTo>
                  <a:lnTo>
                    <a:pt x="18" y="509"/>
                  </a:lnTo>
                  <a:lnTo>
                    <a:pt x="18" y="509"/>
                  </a:lnTo>
                  <a:lnTo>
                    <a:pt x="18" y="509"/>
                  </a:lnTo>
                  <a:lnTo>
                    <a:pt x="18" y="509"/>
                  </a:lnTo>
                  <a:lnTo>
                    <a:pt x="18" y="509"/>
                  </a:lnTo>
                  <a:lnTo>
                    <a:pt x="18" y="509"/>
                  </a:lnTo>
                  <a:lnTo>
                    <a:pt x="16" y="509"/>
                  </a:lnTo>
                  <a:lnTo>
                    <a:pt x="18" y="509"/>
                  </a:lnTo>
                  <a:lnTo>
                    <a:pt x="18" y="509"/>
                  </a:lnTo>
                  <a:lnTo>
                    <a:pt x="16" y="509"/>
                  </a:lnTo>
                  <a:lnTo>
                    <a:pt x="16" y="509"/>
                  </a:lnTo>
                  <a:lnTo>
                    <a:pt x="16" y="507"/>
                  </a:lnTo>
                  <a:lnTo>
                    <a:pt x="15" y="507"/>
                  </a:lnTo>
                  <a:lnTo>
                    <a:pt x="15" y="507"/>
                  </a:lnTo>
                  <a:lnTo>
                    <a:pt x="15" y="505"/>
                  </a:lnTo>
                  <a:lnTo>
                    <a:pt x="15" y="505"/>
                  </a:lnTo>
                  <a:lnTo>
                    <a:pt x="15" y="505"/>
                  </a:lnTo>
                  <a:lnTo>
                    <a:pt x="15" y="505"/>
                  </a:lnTo>
                  <a:lnTo>
                    <a:pt x="15" y="505"/>
                  </a:lnTo>
                  <a:lnTo>
                    <a:pt x="15" y="505"/>
                  </a:lnTo>
                  <a:lnTo>
                    <a:pt x="15" y="505"/>
                  </a:lnTo>
                  <a:lnTo>
                    <a:pt x="15" y="504"/>
                  </a:lnTo>
                  <a:lnTo>
                    <a:pt x="15" y="504"/>
                  </a:lnTo>
                  <a:lnTo>
                    <a:pt x="13" y="504"/>
                  </a:lnTo>
                  <a:lnTo>
                    <a:pt x="13" y="504"/>
                  </a:lnTo>
                  <a:lnTo>
                    <a:pt x="13" y="504"/>
                  </a:lnTo>
                  <a:lnTo>
                    <a:pt x="13" y="504"/>
                  </a:lnTo>
                  <a:lnTo>
                    <a:pt x="13" y="504"/>
                  </a:lnTo>
                  <a:lnTo>
                    <a:pt x="13" y="504"/>
                  </a:lnTo>
                  <a:lnTo>
                    <a:pt x="13" y="504"/>
                  </a:lnTo>
                  <a:lnTo>
                    <a:pt x="15" y="504"/>
                  </a:lnTo>
                  <a:lnTo>
                    <a:pt x="15" y="504"/>
                  </a:lnTo>
                  <a:lnTo>
                    <a:pt x="15" y="504"/>
                  </a:lnTo>
                  <a:lnTo>
                    <a:pt x="15" y="504"/>
                  </a:lnTo>
                  <a:lnTo>
                    <a:pt x="15" y="504"/>
                  </a:lnTo>
                  <a:lnTo>
                    <a:pt x="15" y="504"/>
                  </a:lnTo>
                  <a:lnTo>
                    <a:pt x="15" y="504"/>
                  </a:lnTo>
                  <a:lnTo>
                    <a:pt x="13" y="504"/>
                  </a:lnTo>
                  <a:lnTo>
                    <a:pt x="13" y="504"/>
                  </a:lnTo>
                  <a:lnTo>
                    <a:pt x="13" y="504"/>
                  </a:lnTo>
                  <a:lnTo>
                    <a:pt x="13" y="504"/>
                  </a:lnTo>
                  <a:lnTo>
                    <a:pt x="13" y="504"/>
                  </a:lnTo>
                  <a:lnTo>
                    <a:pt x="13" y="504"/>
                  </a:lnTo>
                  <a:lnTo>
                    <a:pt x="13" y="502"/>
                  </a:lnTo>
                  <a:lnTo>
                    <a:pt x="13" y="502"/>
                  </a:lnTo>
                  <a:lnTo>
                    <a:pt x="13" y="502"/>
                  </a:lnTo>
                  <a:lnTo>
                    <a:pt x="13" y="502"/>
                  </a:lnTo>
                  <a:lnTo>
                    <a:pt x="13" y="502"/>
                  </a:lnTo>
                  <a:lnTo>
                    <a:pt x="13" y="502"/>
                  </a:lnTo>
                  <a:lnTo>
                    <a:pt x="13" y="499"/>
                  </a:lnTo>
                  <a:lnTo>
                    <a:pt x="13" y="499"/>
                  </a:lnTo>
                  <a:lnTo>
                    <a:pt x="13" y="499"/>
                  </a:lnTo>
                  <a:lnTo>
                    <a:pt x="13" y="499"/>
                  </a:lnTo>
                  <a:lnTo>
                    <a:pt x="13" y="499"/>
                  </a:lnTo>
                  <a:lnTo>
                    <a:pt x="13" y="499"/>
                  </a:lnTo>
                  <a:lnTo>
                    <a:pt x="13" y="499"/>
                  </a:lnTo>
                  <a:lnTo>
                    <a:pt x="13" y="499"/>
                  </a:lnTo>
                  <a:lnTo>
                    <a:pt x="13" y="499"/>
                  </a:lnTo>
                  <a:lnTo>
                    <a:pt x="13" y="499"/>
                  </a:lnTo>
                  <a:lnTo>
                    <a:pt x="13" y="499"/>
                  </a:lnTo>
                  <a:lnTo>
                    <a:pt x="13" y="499"/>
                  </a:lnTo>
                  <a:lnTo>
                    <a:pt x="13" y="499"/>
                  </a:lnTo>
                  <a:lnTo>
                    <a:pt x="13" y="502"/>
                  </a:lnTo>
                  <a:lnTo>
                    <a:pt x="13" y="502"/>
                  </a:lnTo>
                  <a:lnTo>
                    <a:pt x="13" y="502"/>
                  </a:lnTo>
                  <a:lnTo>
                    <a:pt x="13" y="502"/>
                  </a:lnTo>
                  <a:lnTo>
                    <a:pt x="13" y="502"/>
                  </a:lnTo>
                  <a:lnTo>
                    <a:pt x="13" y="502"/>
                  </a:lnTo>
                  <a:lnTo>
                    <a:pt x="13" y="502"/>
                  </a:lnTo>
                  <a:lnTo>
                    <a:pt x="13" y="504"/>
                  </a:lnTo>
                  <a:lnTo>
                    <a:pt x="13" y="504"/>
                  </a:lnTo>
                  <a:lnTo>
                    <a:pt x="13" y="504"/>
                  </a:lnTo>
                  <a:lnTo>
                    <a:pt x="13" y="504"/>
                  </a:lnTo>
                  <a:lnTo>
                    <a:pt x="13" y="504"/>
                  </a:lnTo>
                  <a:lnTo>
                    <a:pt x="13" y="504"/>
                  </a:lnTo>
                  <a:lnTo>
                    <a:pt x="13" y="504"/>
                  </a:lnTo>
                  <a:lnTo>
                    <a:pt x="11" y="504"/>
                  </a:lnTo>
                  <a:lnTo>
                    <a:pt x="11" y="504"/>
                  </a:lnTo>
                  <a:lnTo>
                    <a:pt x="11" y="504"/>
                  </a:lnTo>
                  <a:lnTo>
                    <a:pt x="11" y="504"/>
                  </a:lnTo>
                  <a:lnTo>
                    <a:pt x="11" y="504"/>
                  </a:lnTo>
                  <a:lnTo>
                    <a:pt x="13" y="504"/>
                  </a:lnTo>
                  <a:lnTo>
                    <a:pt x="13" y="504"/>
                  </a:lnTo>
                  <a:lnTo>
                    <a:pt x="13" y="504"/>
                  </a:lnTo>
                  <a:lnTo>
                    <a:pt x="13" y="504"/>
                  </a:lnTo>
                  <a:lnTo>
                    <a:pt x="13" y="504"/>
                  </a:lnTo>
                  <a:lnTo>
                    <a:pt x="11" y="504"/>
                  </a:lnTo>
                  <a:lnTo>
                    <a:pt x="11" y="504"/>
                  </a:lnTo>
                  <a:lnTo>
                    <a:pt x="11" y="505"/>
                  </a:lnTo>
                  <a:lnTo>
                    <a:pt x="11" y="505"/>
                  </a:lnTo>
                  <a:lnTo>
                    <a:pt x="11" y="505"/>
                  </a:lnTo>
                  <a:lnTo>
                    <a:pt x="11" y="505"/>
                  </a:lnTo>
                  <a:lnTo>
                    <a:pt x="11" y="505"/>
                  </a:lnTo>
                  <a:lnTo>
                    <a:pt x="11" y="505"/>
                  </a:lnTo>
                  <a:lnTo>
                    <a:pt x="11" y="505"/>
                  </a:lnTo>
                  <a:lnTo>
                    <a:pt x="11" y="505"/>
                  </a:lnTo>
                  <a:lnTo>
                    <a:pt x="11" y="507"/>
                  </a:lnTo>
                  <a:lnTo>
                    <a:pt x="11" y="507"/>
                  </a:lnTo>
                  <a:lnTo>
                    <a:pt x="11" y="507"/>
                  </a:lnTo>
                  <a:lnTo>
                    <a:pt x="10" y="509"/>
                  </a:lnTo>
                  <a:lnTo>
                    <a:pt x="10" y="509"/>
                  </a:lnTo>
                  <a:lnTo>
                    <a:pt x="10" y="509"/>
                  </a:lnTo>
                  <a:lnTo>
                    <a:pt x="10" y="509"/>
                  </a:lnTo>
                  <a:lnTo>
                    <a:pt x="10" y="509"/>
                  </a:lnTo>
                  <a:lnTo>
                    <a:pt x="10" y="509"/>
                  </a:lnTo>
                  <a:lnTo>
                    <a:pt x="10" y="509"/>
                  </a:lnTo>
                  <a:lnTo>
                    <a:pt x="10" y="509"/>
                  </a:lnTo>
                  <a:lnTo>
                    <a:pt x="10" y="509"/>
                  </a:lnTo>
                  <a:lnTo>
                    <a:pt x="10" y="509"/>
                  </a:lnTo>
                  <a:lnTo>
                    <a:pt x="10" y="509"/>
                  </a:lnTo>
                  <a:lnTo>
                    <a:pt x="10" y="509"/>
                  </a:lnTo>
                  <a:lnTo>
                    <a:pt x="10" y="507"/>
                  </a:lnTo>
                  <a:lnTo>
                    <a:pt x="10" y="507"/>
                  </a:lnTo>
                  <a:lnTo>
                    <a:pt x="10" y="507"/>
                  </a:lnTo>
                  <a:lnTo>
                    <a:pt x="10" y="507"/>
                  </a:lnTo>
                  <a:lnTo>
                    <a:pt x="10" y="507"/>
                  </a:lnTo>
                  <a:lnTo>
                    <a:pt x="10" y="507"/>
                  </a:lnTo>
                  <a:lnTo>
                    <a:pt x="10" y="507"/>
                  </a:lnTo>
                  <a:lnTo>
                    <a:pt x="10" y="507"/>
                  </a:lnTo>
                  <a:lnTo>
                    <a:pt x="10" y="507"/>
                  </a:lnTo>
                  <a:lnTo>
                    <a:pt x="10" y="507"/>
                  </a:lnTo>
                  <a:lnTo>
                    <a:pt x="10" y="507"/>
                  </a:lnTo>
                  <a:lnTo>
                    <a:pt x="10" y="507"/>
                  </a:lnTo>
                  <a:lnTo>
                    <a:pt x="10" y="507"/>
                  </a:lnTo>
                  <a:lnTo>
                    <a:pt x="10" y="507"/>
                  </a:lnTo>
                  <a:lnTo>
                    <a:pt x="10" y="507"/>
                  </a:lnTo>
                  <a:lnTo>
                    <a:pt x="10" y="507"/>
                  </a:lnTo>
                  <a:lnTo>
                    <a:pt x="10" y="507"/>
                  </a:lnTo>
                  <a:lnTo>
                    <a:pt x="8" y="507"/>
                  </a:lnTo>
                  <a:lnTo>
                    <a:pt x="8" y="507"/>
                  </a:lnTo>
                  <a:lnTo>
                    <a:pt x="8" y="507"/>
                  </a:lnTo>
                  <a:lnTo>
                    <a:pt x="8" y="507"/>
                  </a:lnTo>
                  <a:lnTo>
                    <a:pt x="8" y="507"/>
                  </a:lnTo>
                  <a:lnTo>
                    <a:pt x="8" y="507"/>
                  </a:lnTo>
                  <a:lnTo>
                    <a:pt x="8" y="507"/>
                  </a:lnTo>
                  <a:lnTo>
                    <a:pt x="8" y="507"/>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7"/>
                  </a:lnTo>
                  <a:lnTo>
                    <a:pt x="8" y="507"/>
                  </a:lnTo>
                  <a:lnTo>
                    <a:pt x="8" y="507"/>
                  </a:lnTo>
                  <a:lnTo>
                    <a:pt x="8" y="507"/>
                  </a:lnTo>
                  <a:lnTo>
                    <a:pt x="8" y="507"/>
                  </a:lnTo>
                  <a:lnTo>
                    <a:pt x="8" y="507"/>
                  </a:lnTo>
                  <a:lnTo>
                    <a:pt x="8" y="507"/>
                  </a:lnTo>
                  <a:lnTo>
                    <a:pt x="8" y="507"/>
                  </a:lnTo>
                  <a:lnTo>
                    <a:pt x="8" y="507"/>
                  </a:lnTo>
                  <a:lnTo>
                    <a:pt x="8" y="507"/>
                  </a:lnTo>
                  <a:lnTo>
                    <a:pt x="8" y="507"/>
                  </a:lnTo>
                  <a:lnTo>
                    <a:pt x="8" y="507"/>
                  </a:lnTo>
                  <a:lnTo>
                    <a:pt x="8" y="507"/>
                  </a:lnTo>
                  <a:lnTo>
                    <a:pt x="8" y="507"/>
                  </a:lnTo>
                  <a:lnTo>
                    <a:pt x="8" y="507"/>
                  </a:lnTo>
                  <a:lnTo>
                    <a:pt x="8" y="507"/>
                  </a:lnTo>
                  <a:lnTo>
                    <a:pt x="8" y="507"/>
                  </a:lnTo>
                  <a:lnTo>
                    <a:pt x="8" y="507"/>
                  </a:lnTo>
                  <a:lnTo>
                    <a:pt x="8" y="507"/>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10"/>
                  </a:lnTo>
                  <a:lnTo>
                    <a:pt x="8" y="510"/>
                  </a:lnTo>
                  <a:lnTo>
                    <a:pt x="8" y="510"/>
                  </a:lnTo>
                  <a:lnTo>
                    <a:pt x="8" y="510"/>
                  </a:lnTo>
                  <a:lnTo>
                    <a:pt x="8" y="510"/>
                  </a:lnTo>
                  <a:lnTo>
                    <a:pt x="8" y="510"/>
                  </a:lnTo>
                  <a:lnTo>
                    <a:pt x="8" y="510"/>
                  </a:lnTo>
                  <a:lnTo>
                    <a:pt x="8" y="510"/>
                  </a:lnTo>
                  <a:lnTo>
                    <a:pt x="8" y="516"/>
                  </a:lnTo>
                  <a:lnTo>
                    <a:pt x="8" y="516"/>
                  </a:lnTo>
                  <a:lnTo>
                    <a:pt x="8" y="516"/>
                  </a:lnTo>
                  <a:lnTo>
                    <a:pt x="8" y="516"/>
                  </a:lnTo>
                  <a:lnTo>
                    <a:pt x="8" y="516"/>
                  </a:lnTo>
                  <a:lnTo>
                    <a:pt x="7" y="516"/>
                  </a:lnTo>
                  <a:lnTo>
                    <a:pt x="7" y="516"/>
                  </a:lnTo>
                  <a:lnTo>
                    <a:pt x="7" y="510"/>
                  </a:lnTo>
                  <a:lnTo>
                    <a:pt x="7" y="510"/>
                  </a:lnTo>
                  <a:lnTo>
                    <a:pt x="7" y="510"/>
                  </a:lnTo>
                  <a:lnTo>
                    <a:pt x="7" y="510"/>
                  </a:lnTo>
                  <a:lnTo>
                    <a:pt x="7" y="510"/>
                  </a:lnTo>
                  <a:lnTo>
                    <a:pt x="7" y="510"/>
                  </a:lnTo>
                  <a:lnTo>
                    <a:pt x="7" y="510"/>
                  </a:lnTo>
                  <a:lnTo>
                    <a:pt x="7" y="510"/>
                  </a:lnTo>
                  <a:lnTo>
                    <a:pt x="7" y="510"/>
                  </a:lnTo>
                  <a:lnTo>
                    <a:pt x="7" y="509"/>
                  </a:lnTo>
                  <a:lnTo>
                    <a:pt x="7" y="509"/>
                  </a:lnTo>
                  <a:lnTo>
                    <a:pt x="7" y="509"/>
                  </a:lnTo>
                  <a:lnTo>
                    <a:pt x="7" y="509"/>
                  </a:lnTo>
                  <a:lnTo>
                    <a:pt x="7" y="509"/>
                  </a:lnTo>
                  <a:lnTo>
                    <a:pt x="7" y="509"/>
                  </a:lnTo>
                  <a:lnTo>
                    <a:pt x="7" y="509"/>
                  </a:lnTo>
                  <a:lnTo>
                    <a:pt x="7" y="509"/>
                  </a:lnTo>
                  <a:lnTo>
                    <a:pt x="7" y="509"/>
                  </a:lnTo>
                  <a:lnTo>
                    <a:pt x="7" y="509"/>
                  </a:lnTo>
                  <a:lnTo>
                    <a:pt x="7" y="509"/>
                  </a:lnTo>
                  <a:lnTo>
                    <a:pt x="7" y="509"/>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9"/>
                  </a:lnTo>
                  <a:lnTo>
                    <a:pt x="7" y="509"/>
                  </a:lnTo>
                  <a:lnTo>
                    <a:pt x="7" y="509"/>
                  </a:lnTo>
                  <a:lnTo>
                    <a:pt x="7" y="509"/>
                  </a:lnTo>
                  <a:lnTo>
                    <a:pt x="7" y="509"/>
                  </a:lnTo>
                  <a:lnTo>
                    <a:pt x="7" y="509"/>
                  </a:lnTo>
                  <a:lnTo>
                    <a:pt x="7" y="509"/>
                  </a:lnTo>
                  <a:lnTo>
                    <a:pt x="7" y="509"/>
                  </a:lnTo>
                  <a:lnTo>
                    <a:pt x="7" y="509"/>
                  </a:lnTo>
                  <a:lnTo>
                    <a:pt x="7" y="509"/>
                  </a:lnTo>
                  <a:lnTo>
                    <a:pt x="7" y="509"/>
                  </a:lnTo>
                  <a:lnTo>
                    <a:pt x="7" y="509"/>
                  </a:lnTo>
                  <a:lnTo>
                    <a:pt x="7" y="509"/>
                  </a:lnTo>
                  <a:lnTo>
                    <a:pt x="7" y="510"/>
                  </a:lnTo>
                  <a:lnTo>
                    <a:pt x="7" y="510"/>
                  </a:lnTo>
                  <a:lnTo>
                    <a:pt x="7" y="510"/>
                  </a:lnTo>
                  <a:lnTo>
                    <a:pt x="7" y="510"/>
                  </a:lnTo>
                  <a:lnTo>
                    <a:pt x="7" y="510"/>
                  </a:lnTo>
                  <a:lnTo>
                    <a:pt x="7" y="510"/>
                  </a:lnTo>
                  <a:lnTo>
                    <a:pt x="7" y="510"/>
                  </a:lnTo>
                  <a:lnTo>
                    <a:pt x="7" y="510"/>
                  </a:lnTo>
                  <a:lnTo>
                    <a:pt x="7" y="516"/>
                  </a:lnTo>
                  <a:lnTo>
                    <a:pt x="7" y="516"/>
                  </a:lnTo>
                  <a:lnTo>
                    <a:pt x="7" y="516"/>
                  </a:lnTo>
                  <a:lnTo>
                    <a:pt x="7" y="516"/>
                  </a:lnTo>
                  <a:lnTo>
                    <a:pt x="7" y="520"/>
                  </a:lnTo>
                  <a:lnTo>
                    <a:pt x="0" y="520"/>
                  </a:lnTo>
                  <a:lnTo>
                    <a:pt x="0" y="521"/>
                  </a:lnTo>
                  <a:lnTo>
                    <a:pt x="0" y="521"/>
                  </a:lnTo>
                  <a:lnTo>
                    <a:pt x="0" y="521"/>
                  </a:lnTo>
                  <a:lnTo>
                    <a:pt x="0" y="521"/>
                  </a:lnTo>
                  <a:lnTo>
                    <a:pt x="0" y="521"/>
                  </a:lnTo>
                  <a:lnTo>
                    <a:pt x="0" y="521"/>
                  </a:lnTo>
                  <a:lnTo>
                    <a:pt x="2" y="521"/>
                  </a:lnTo>
                  <a:lnTo>
                    <a:pt x="2" y="521"/>
                  </a:lnTo>
                  <a:lnTo>
                    <a:pt x="2" y="521"/>
                  </a:lnTo>
                  <a:lnTo>
                    <a:pt x="2" y="521"/>
                  </a:lnTo>
                  <a:lnTo>
                    <a:pt x="2" y="521"/>
                  </a:lnTo>
                  <a:lnTo>
                    <a:pt x="2" y="521"/>
                  </a:lnTo>
                  <a:lnTo>
                    <a:pt x="2" y="521"/>
                  </a:lnTo>
                  <a:lnTo>
                    <a:pt x="2" y="521"/>
                  </a:lnTo>
                  <a:lnTo>
                    <a:pt x="2" y="521"/>
                  </a:lnTo>
                  <a:lnTo>
                    <a:pt x="4" y="521"/>
                  </a:lnTo>
                  <a:lnTo>
                    <a:pt x="4" y="521"/>
                  </a:lnTo>
                  <a:lnTo>
                    <a:pt x="4" y="521"/>
                  </a:lnTo>
                  <a:lnTo>
                    <a:pt x="4" y="521"/>
                  </a:lnTo>
                  <a:lnTo>
                    <a:pt x="4" y="521"/>
                  </a:lnTo>
                  <a:lnTo>
                    <a:pt x="4" y="521"/>
                  </a:lnTo>
                  <a:lnTo>
                    <a:pt x="4" y="521"/>
                  </a:lnTo>
                  <a:lnTo>
                    <a:pt x="4" y="521"/>
                  </a:lnTo>
                  <a:lnTo>
                    <a:pt x="4" y="521"/>
                  </a:lnTo>
                  <a:lnTo>
                    <a:pt x="4" y="521"/>
                  </a:lnTo>
                  <a:lnTo>
                    <a:pt x="4" y="521"/>
                  </a:lnTo>
                  <a:lnTo>
                    <a:pt x="4" y="523"/>
                  </a:lnTo>
                  <a:lnTo>
                    <a:pt x="4" y="523"/>
                  </a:lnTo>
                  <a:lnTo>
                    <a:pt x="4" y="523"/>
                  </a:lnTo>
                  <a:lnTo>
                    <a:pt x="5" y="523"/>
                  </a:lnTo>
                  <a:lnTo>
                    <a:pt x="5" y="523"/>
                  </a:lnTo>
                  <a:lnTo>
                    <a:pt x="7" y="523"/>
                  </a:lnTo>
                  <a:lnTo>
                    <a:pt x="5" y="524"/>
                  </a:lnTo>
                  <a:lnTo>
                    <a:pt x="5" y="524"/>
                  </a:lnTo>
                  <a:lnTo>
                    <a:pt x="7" y="524"/>
                  </a:lnTo>
                  <a:lnTo>
                    <a:pt x="7" y="532"/>
                  </a:lnTo>
                  <a:lnTo>
                    <a:pt x="7" y="554"/>
                  </a:lnTo>
                  <a:lnTo>
                    <a:pt x="2" y="554"/>
                  </a:lnTo>
                  <a:lnTo>
                    <a:pt x="2" y="642"/>
                  </a:lnTo>
                  <a:lnTo>
                    <a:pt x="1742" y="642"/>
                  </a:lnTo>
                  <a:lnTo>
                    <a:pt x="1742" y="554"/>
                  </a:lnTo>
                  <a:lnTo>
                    <a:pt x="1734" y="554"/>
                  </a:lnTo>
                  <a:close/>
                  <a:moveTo>
                    <a:pt x="1718" y="526"/>
                  </a:moveTo>
                  <a:lnTo>
                    <a:pt x="1718" y="526"/>
                  </a:lnTo>
                  <a:lnTo>
                    <a:pt x="1718" y="526"/>
                  </a:lnTo>
                  <a:lnTo>
                    <a:pt x="1718" y="526"/>
                  </a:lnTo>
                  <a:close/>
                  <a:moveTo>
                    <a:pt x="1627" y="488"/>
                  </a:moveTo>
                  <a:lnTo>
                    <a:pt x="1627" y="488"/>
                  </a:lnTo>
                  <a:lnTo>
                    <a:pt x="1627" y="490"/>
                  </a:lnTo>
                  <a:lnTo>
                    <a:pt x="1627" y="488"/>
                  </a:lnTo>
                  <a:lnTo>
                    <a:pt x="1627" y="488"/>
                  </a:lnTo>
                  <a:close/>
                  <a:moveTo>
                    <a:pt x="1627" y="493"/>
                  </a:moveTo>
                  <a:lnTo>
                    <a:pt x="1627" y="491"/>
                  </a:lnTo>
                  <a:lnTo>
                    <a:pt x="1627" y="493"/>
                  </a:lnTo>
                  <a:lnTo>
                    <a:pt x="1627" y="498"/>
                  </a:lnTo>
                  <a:lnTo>
                    <a:pt x="1627" y="493"/>
                  </a:lnTo>
                  <a:close/>
                  <a:moveTo>
                    <a:pt x="1622" y="553"/>
                  </a:moveTo>
                  <a:lnTo>
                    <a:pt x="1624" y="553"/>
                  </a:lnTo>
                  <a:lnTo>
                    <a:pt x="1624" y="553"/>
                  </a:lnTo>
                  <a:lnTo>
                    <a:pt x="1624" y="548"/>
                  </a:lnTo>
                  <a:lnTo>
                    <a:pt x="1622" y="548"/>
                  </a:lnTo>
                  <a:lnTo>
                    <a:pt x="1622" y="548"/>
                  </a:lnTo>
                  <a:lnTo>
                    <a:pt x="1624" y="548"/>
                  </a:lnTo>
                  <a:lnTo>
                    <a:pt x="1624" y="548"/>
                  </a:lnTo>
                  <a:lnTo>
                    <a:pt x="1624" y="543"/>
                  </a:lnTo>
                  <a:lnTo>
                    <a:pt x="1622" y="543"/>
                  </a:lnTo>
                  <a:lnTo>
                    <a:pt x="1624" y="543"/>
                  </a:lnTo>
                  <a:lnTo>
                    <a:pt x="1624" y="548"/>
                  </a:lnTo>
                  <a:lnTo>
                    <a:pt x="1624" y="548"/>
                  </a:lnTo>
                  <a:lnTo>
                    <a:pt x="1624" y="554"/>
                  </a:lnTo>
                  <a:lnTo>
                    <a:pt x="1624" y="554"/>
                  </a:lnTo>
                  <a:lnTo>
                    <a:pt x="1624" y="554"/>
                  </a:lnTo>
                  <a:lnTo>
                    <a:pt x="1624" y="554"/>
                  </a:lnTo>
                  <a:lnTo>
                    <a:pt x="1624" y="554"/>
                  </a:lnTo>
                  <a:lnTo>
                    <a:pt x="1624" y="554"/>
                  </a:lnTo>
                  <a:lnTo>
                    <a:pt x="1624" y="554"/>
                  </a:lnTo>
                  <a:lnTo>
                    <a:pt x="1622" y="553"/>
                  </a:lnTo>
                  <a:lnTo>
                    <a:pt x="1622" y="553"/>
                  </a:lnTo>
                  <a:close/>
                  <a:moveTo>
                    <a:pt x="855" y="359"/>
                  </a:moveTo>
                  <a:lnTo>
                    <a:pt x="855" y="359"/>
                  </a:lnTo>
                  <a:lnTo>
                    <a:pt x="885" y="359"/>
                  </a:lnTo>
                  <a:lnTo>
                    <a:pt x="885" y="417"/>
                  </a:lnTo>
                  <a:lnTo>
                    <a:pt x="885" y="419"/>
                  </a:lnTo>
                  <a:lnTo>
                    <a:pt x="885" y="419"/>
                  </a:lnTo>
                  <a:lnTo>
                    <a:pt x="884" y="419"/>
                  </a:lnTo>
                  <a:lnTo>
                    <a:pt x="884" y="419"/>
                  </a:lnTo>
                  <a:lnTo>
                    <a:pt x="884" y="419"/>
                  </a:lnTo>
                  <a:lnTo>
                    <a:pt x="882" y="419"/>
                  </a:lnTo>
                  <a:lnTo>
                    <a:pt x="882" y="419"/>
                  </a:lnTo>
                  <a:lnTo>
                    <a:pt x="882" y="419"/>
                  </a:lnTo>
                  <a:lnTo>
                    <a:pt x="882" y="419"/>
                  </a:lnTo>
                  <a:lnTo>
                    <a:pt x="882" y="419"/>
                  </a:lnTo>
                  <a:lnTo>
                    <a:pt x="882" y="419"/>
                  </a:lnTo>
                  <a:lnTo>
                    <a:pt x="882" y="419"/>
                  </a:lnTo>
                  <a:lnTo>
                    <a:pt x="884" y="419"/>
                  </a:lnTo>
                  <a:lnTo>
                    <a:pt x="884" y="419"/>
                  </a:lnTo>
                  <a:lnTo>
                    <a:pt x="855" y="359"/>
                  </a:lnTo>
                  <a:lnTo>
                    <a:pt x="855" y="359"/>
                  </a:lnTo>
                  <a:close/>
                  <a:moveTo>
                    <a:pt x="821" y="359"/>
                  </a:moveTo>
                  <a:lnTo>
                    <a:pt x="852" y="359"/>
                  </a:lnTo>
                  <a:lnTo>
                    <a:pt x="852" y="361"/>
                  </a:lnTo>
                  <a:lnTo>
                    <a:pt x="852" y="361"/>
                  </a:lnTo>
                  <a:lnTo>
                    <a:pt x="852" y="361"/>
                  </a:lnTo>
                  <a:lnTo>
                    <a:pt x="852" y="361"/>
                  </a:lnTo>
                  <a:lnTo>
                    <a:pt x="824" y="419"/>
                  </a:lnTo>
                  <a:lnTo>
                    <a:pt x="824" y="419"/>
                  </a:lnTo>
                  <a:lnTo>
                    <a:pt x="824" y="419"/>
                  </a:lnTo>
                  <a:lnTo>
                    <a:pt x="824" y="419"/>
                  </a:lnTo>
                  <a:lnTo>
                    <a:pt x="824" y="419"/>
                  </a:lnTo>
                  <a:lnTo>
                    <a:pt x="824" y="419"/>
                  </a:lnTo>
                  <a:lnTo>
                    <a:pt x="824" y="419"/>
                  </a:lnTo>
                  <a:lnTo>
                    <a:pt x="824" y="419"/>
                  </a:lnTo>
                  <a:lnTo>
                    <a:pt x="824" y="419"/>
                  </a:lnTo>
                  <a:lnTo>
                    <a:pt x="824" y="419"/>
                  </a:lnTo>
                  <a:lnTo>
                    <a:pt x="824" y="419"/>
                  </a:lnTo>
                  <a:lnTo>
                    <a:pt x="824" y="419"/>
                  </a:lnTo>
                  <a:lnTo>
                    <a:pt x="824" y="419"/>
                  </a:lnTo>
                  <a:lnTo>
                    <a:pt x="824" y="419"/>
                  </a:lnTo>
                  <a:lnTo>
                    <a:pt x="822" y="419"/>
                  </a:lnTo>
                  <a:lnTo>
                    <a:pt x="821" y="419"/>
                  </a:lnTo>
                  <a:lnTo>
                    <a:pt x="821" y="359"/>
                  </a:lnTo>
                  <a:close/>
                  <a:moveTo>
                    <a:pt x="821" y="427"/>
                  </a:moveTo>
                  <a:lnTo>
                    <a:pt x="822" y="427"/>
                  </a:lnTo>
                  <a:lnTo>
                    <a:pt x="824" y="427"/>
                  </a:lnTo>
                  <a:lnTo>
                    <a:pt x="824" y="427"/>
                  </a:lnTo>
                  <a:lnTo>
                    <a:pt x="824" y="427"/>
                  </a:lnTo>
                  <a:lnTo>
                    <a:pt x="824" y="427"/>
                  </a:lnTo>
                  <a:lnTo>
                    <a:pt x="824" y="427"/>
                  </a:lnTo>
                  <a:lnTo>
                    <a:pt x="824" y="427"/>
                  </a:lnTo>
                  <a:lnTo>
                    <a:pt x="824" y="427"/>
                  </a:lnTo>
                  <a:lnTo>
                    <a:pt x="824" y="427"/>
                  </a:lnTo>
                  <a:lnTo>
                    <a:pt x="824" y="427"/>
                  </a:lnTo>
                  <a:lnTo>
                    <a:pt x="825" y="427"/>
                  </a:lnTo>
                  <a:lnTo>
                    <a:pt x="825" y="427"/>
                  </a:lnTo>
                  <a:lnTo>
                    <a:pt x="825" y="427"/>
                  </a:lnTo>
                  <a:lnTo>
                    <a:pt x="825" y="427"/>
                  </a:lnTo>
                  <a:lnTo>
                    <a:pt x="825" y="427"/>
                  </a:lnTo>
                  <a:lnTo>
                    <a:pt x="825" y="420"/>
                  </a:lnTo>
                  <a:lnTo>
                    <a:pt x="854" y="361"/>
                  </a:lnTo>
                  <a:lnTo>
                    <a:pt x="854" y="361"/>
                  </a:lnTo>
                  <a:lnTo>
                    <a:pt x="854" y="361"/>
                  </a:lnTo>
                  <a:lnTo>
                    <a:pt x="879" y="414"/>
                  </a:lnTo>
                  <a:lnTo>
                    <a:pt x="882" y="420"/>
                  </a:lnTo>
                  <a:lnTo>
                    <a:pt x="882" y="427"/>
                  </a:lnTo>
                  <a:lnTo>
                    <a:pt x="882" y="427"/>
                  </a:lnTo>
                  <a:lnTo>
                    <a:pt x="882" y="427"/>
                  </a:lnTo>
                  <a:lnTo>
                    <a:pt x="882" y="427"/>
                  </a:lnTo>
                  <a:lnTo>
                    <a:pt x="882" y="427"/>
                  </a:lnTo>
                  <a:lnTo>
                    <a:pt x="882" y="427"/>
                  </a:lnTo>
                  <a:lnTo>
                    <a:pt x="882" y="427"/>
                  </a:lnTo>
                  <a:lnTo>
                    <a:pt x="882" y="427"/>
                  </a:lnTo>
                  <a:lnTo>
                    <a:pt x="882" y="427"/>
                  </a:lnTo>
                  <a:lnTo>
                    <a:pt x="882" y="427"/>
                  </a:lnTo>
                  <a:lnTo>
                    <a:pt x="884" y="427"/>
                  </a:lnTo>
                  <a:lnTo>
                    <a:pt x="884" y="427"/>
                  </a:lnTo>
                  <a:lnTo>
                    <a:pt x="884" y="427"/>
                  </a:lnTo>
                  <a:lnTo>
                    <a:pt x="884" y="427"/>
                  </a:lnTo>
                  <a:lnTo>
                    <a:pt x="885" y="427"/>
                  </a:lnTo>
                  <a:lnTo>
                    <a:pt x="885" y="427"/>
                  </a:lnTo>
                  <a:lnTo>
                    <a:pt x="885" y="515"/>
                  </a:lnTo>
                  <a:lnTo>
                    <a:pt x="885" y="515"/>
                  </a:lnTo>
                  <a:lnTo>
                    <a:pt x="880" y="515"/>
                  </a:lnTo>
                  <a:lnTo>
                    <a:pt x="880" y="513"/>
                  </a:lnTo>
                  <a:lnTo>
                    <a:pt x="876" y="512"/>
                  </a:lnTo>
                  <a:lnTo>
                    <a:pt x="876" y="510"/>
                  </a:lnTo>
                  <a:lnTo>
                    <a:pt x="871" y="509"/>
                  </a:lnTo>
                  <a:lnTo>
                    <a:pt x="871" y="507"/>
                  </a:lnTo>
                  <a:lnTo>
                    <a:pt x="860" y="505"/>
                  </a:lnTo>
                  <a:lnTo>
                    <a:pt x="860" y="504"/>
                  </a:lnTo>
                  <a:lnTo>
                    <a:pt x="857" y="504"/>
                  </a:lnTo>
                  <a:lnTo>
                    <a:pt x="855" y="504"/>
                  </a:lnTo>
                  <a:lnTo>
                    <a:pt x="855" y="502"/>
                  </a:lnTo>
                  <a:lnTo>
                    <a:pt x="852" y="501"/>
                  </a:lnTo>
                  <a:lnTo>
                    <a:pt x="847" y="502"/>
                  </a:lnTo>
                  <a:lnTo>
                    <a:pt x="847" y="504"/>
                  </a:lnTo>
                  <a:lnTo>
                    <a:pt x="844" y="504"/>
                  </a:lnTo>
                  <a:lnTo>
                    <a:pt x="843" y="504"/>
                  </a:lnTo>
                  <a:lnTo>
                    <a:pt x="843" y="505"/>
                  </a:lnTo>
                  <a:lnTo>
                    <a:pt x="843" y="505"/>
                  </a:lnTo>
                  <a:lnTo>
                    <a:pt x="832" y="507"/>
                  </a:lnTo>
                  <a:lnTo>
                    <a:pt x="832" y="509"/>
                  </a:lnTo>
                  <a:lnTo>
                    <a:pt x="827" y="510"/>
                  </a:lnTo>
                  <a:lnTo>
                    <a:pt x="827" y="512"/>
                  </a:lnTo>
                  <a:lnTo>
                    <a:pt x="822" y="513"/>
                  </a:lnTo>
                  <a:lnTo>
                    <a:pt x="822" y="515"/>
                  </a:lnTo>
                  <a:lnTo>
                    <a:pt x="821" y="515"/>
                  </a:lnTo>
                  <a:lnTo>
                    <a:pt x="821" y="427"/>
                  </a:lnTo>
                  <a:close/>
                  <a:moveTo>
                    <a:pt x="405" y="515"/>
                  </a:moveTo>
                  <a:lnTo>
                    <a:pt x="405" y="515"/>
                  </a:lnTo>
                  <a:lnTo>
                    <a:pt x="403" y="515"/>
                  </a:lnTo>
                  <a:lnTo>
                    <a:pt x="403" y="513"/>
                  </a:lnTo>
                  <a:lnTo>
                    <a:pt x="416" y="513"/>
                  </a:lnTo>
                  <a:lnTo>
                    <a:pt x="416" y="515"/>
                  </a:lnTo>
                  <a:lnTo>
                    <a:pt x="416" y="515"/>
                  </a:lnTo>
                  <a:lnTo>
                    <a:pt x="416" y="515"/>
                  </a:lnTo>
                  <a:lnTo>
                    <a:pt x="416" y="515"/>
                  </a:lnTo>
                  <a:lnTo>
                    <a:pt x="416" y="515"/>
                  </a:lnTo>
                  <a:lnTo>
                    <a:pt x="416" y="515"/>
                  </a:lnTo>
                  <a:lnTo>
                    <a:pt x="416" y="515"/>
                  </a:lnTo>
                  <a:lnTo>
                    <a:pt x="416" y="515"/>
                  </a:lnTo>
                  <a:lnTo>
                    <a:pt x="416" y="532"/>
                  </a:lnTo>
                  <a:lnTo>
                    <a:pt x="405" y="532"/>
                  </a:lnTo>
                  <a:lnTo>
                    <a:pt x="405" y="515"/>
                  </a:lnTo>
                  <a:lnTo>
                    <a:pt x="405" y="515"/>
                  </a:lnTo>
                  <a:close/>
                  <a:moveTo>
                    <a:pt x="29" y="509"/>
                  </a:moveTo>
                  <a:lnTo>
                    <a:pt x="29" y="509"/>
                  </a:lnTo>
                  <a:lnTo>
                    <a:pt x="29" y="509"/>
                  </a:lnTo>
                  <a:lnTo>
                    <a:pt x="29" y="509"/>
                  </a:lnTo>
                  <a:lnTo>
                    <a:pt x="29" y="509"/>
                  </a:lnTo>
                  <a:close/>
                  <a:moveTo>
                    <a:pt x="26" y="532"/>
                  </a:moveTo>
                  <a:lnTo>
                    <a:pt x="52" y="532"/>
                  </a:lnTo>
                  <a:lnTo>
                    <a:pt x="52" y="532"/>
                  </a:lnTo>
                  <a:lnTo>
                    <a:pt x="19" y="532"/>
                  </a:lnTo>
                  <a:lnTo>
                    <a:pt x="26" y="53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32" name="Freeform 21"/>
            <p:cNvSpPr>
              <a:spLocks noEditPoints="1"/>
            </p:cNvSpPr>
            <p:nvPr/>
          </p:nvSpPr>
          <p:spPr bwMode="auto">
            <a:xfrm>
              <a:off x="3179234" y="6044185"/>
              <a:ext cx="3336614" cy="770467"/>
            </a:xfrm>
            <a:custGeom>
              <a:avLst/>
              <a:gdLst/>
              <a:ahLst/>
              <a:cxnLst>
                <a:cxn ang="0">
                  <a:pos x="1751" y="213"/>
                </a:cxn>
                <a:cxn ang="0">
                  <a:pos x="1734" y="318"/>
                </a:cxn>
                <a:cxn ang="0">
                  <a:pos x="1613" y="246"/>
                </a:cxn>
                <a:cxn ang="0">
                  <a:pos x="1569" y="271"/>
                </a:cxn>
                <a:cxn ang="0">
                  <a:pos x="1512" y="240"/>
                </a:cxn>
                <a:cxn ang="0">
                  <a:pos x="1485" y="255"/>
                </a:cxn>
                <a:cxn ang="0">
                  <a:pos x="1405" y="96"/>
                </a:cxn>
                <a:cxn ang="0">
                  <a:pos x="1406" y="55"/>
                </a:cxn>
                <a:cxn ang="0">
                  <a:pos x="1370" y="62"/>
                </a:cxn>
                <a:cxn ang="0">
                  <a:pos x="1350" y="63"/>
                </a:cxn>
                <a:cxn ang="0">
                  <a:pos x="1329" y="71"/>
                </a:cxn>
                <a:cxn ang="0">
                  <a:pos x="1312" y="73"/>
                </a:cxn>
                <a:cxn ang="0">
                  <a:pos x="1312" y="73"/>
                </a:cxn>
                <a:cxn ang="0">
                  <a:pos x="1304" y="74"/>
                </a:cxn>
                <a:cxn ang="0">
                  <a:pos x="1293" y="78"/>
                </a:cxn>
                <a:cxn ang="0">
                  <a:pos x="1293" y="78"/>
                </a:cxn>
                <a:cxn ang="0">
                  <a:pos x="1293" y="79"/>
                </a:cxn>
                <a:cxn ang="0">
                  <a:pos x="1295" y="82"/>
                </a:cxn>
                <a:cxn ang="0">
                  <a:pos x="1301" y="84"/>
                </a:cxn>
                <a:cxn ang="0">
                  <a:pos x="1306" y="111"/>
                </a:cxn>
                <a:cxn ang="0">
                  <a:pos x="1221" y="288"/>
                </a:cxn>
                <a:cxn ang="0">
                  <a:pos x="1199" y="259"/>
                </a:cxn>
                <a:cxn ang="0">
                  <a:pos x="1175" y="235"/>
                </a:cxn>
                <a:cxn ang="0">
                  <a:pos x="1154" y="254"/>
                </a:cxn>
                <a:cxn ang="0">
                  <a:pos x="1131" y="290"/>
                </a:cxn>
                <a:cxn ang="0">
                  <a:pos x="1044" y="292"/>
                </a:cxn>
                <a:cxn ang="0">
                  <a:pos x="1029" y="230"/>
                </a:cxn>
                <a:cxn ang="0">
                  <a:pos x="1016" y="211"/>
                </a:cxn>
                <a:cxn ang="0">
                  <a:pos x="1008" y="255"/>
                </a:cxn>
                <a:cxn ang="0">
                  <a:pos x="1000" y="233"/>
                </a:cxn>
                <a:cxn ang="0">
                  <a:pos x="986" y="257"/>
                </a:cxn>
                <a:cxn ang="0">
                  <a:pos x="981" y="230"/>
                </a:cxn>
                <a:cxn ang="0">
                  <a:pos x="970" y="213"/>
                </a:cxn>
                <a:cxn ang="0">
                  <a:pos x="959" y="260"/>
                </a:cxn>
                <a:cxn ang="0">
                  <a:pos x="929" y="166"/>
                </a:cxn>
                <a:cxn ang="0">
                  <a:pos x="869" y="175"/>
                </a:cxn>
                <a:cxn ang="0">
                  <a:pos x="808" y="161"/>
                </a:cxn>
                <a:cxn ang="0">
                  <a:pos x="723" y="133"/>
                </a:cxn>
                <a:cxn ang="0">
                  <a:pos x="687" y="67"/>
                </a:cxn>
                <a:cxn ang="0">
                  <a:pos x="632" y="2"/>
                </a:cxn>
                <a:cxn ang="0">
                  <a:pos x="624" y="19"/>
                </a:cxn>
                <a:cxn ang="0">
                  <a:pos x="581" y="109"/>
                </a:cxn>
                <a:cxn ang="0">
                  <a:pos x="488" y="255"/>
                </a:cxn>
                <a:cxn ang="0">
                  <a:pos x="290" y="208"/>
                </a:cxn>
                <a:cxn ang="0">
                  <a:pos x="186" y="118"/>
                </a:cxn>
                <a:cxn ang="0">
                  <a:pos x="180" y="114"/>
                </a:cxn>
                <a:cxn ang="0">
                  <a:pos x="185" y="101"/>
                </a:cxn>
                <a:cxn ang="0">
                  <a:pos x="178" y="96"/>
                </a:cxn>
                <a:cxn ang="0">
                  <a:pos x="172" y="26"/>
                </a:cxn>
                <a:cxn ang="0">
                  <a:pos x="170" y="26"/>
                </a:cxn>
                <a:cxn ang="0">
                  <a:pos x="166" y="95"/>
                </a:cxn>
                <a:cxn ang="0">
                  <a:pos x="163" y="101"/>
                </a:cxn>
                <a:cxn ang="0">
                  <a:pos x="166" y="114"/>
                </a:cxn>
                <a:cxn ang="0">
                  <a:pos x="158" y="122"/>
                </a:cxn>
                <a:cxn ang="0">
                  <a:pos x="119" y="296"/>
                </a:cxn>
                <a:cxn ang="0">
                  <a:pos x="119" y="293"/>
                </a:cxn>
                <a:cxn ang="0">
                  <a:pos x="117" y="296"/>
                </a:cxn>
                <a:cxn ang="0">
                  <a:pos x="0" y="364"/>
                </a:cxn>
                <a:cxn ang="0">
                  <a:pos x="180" y="100"/>
                </a:cxn>
                <a:cxn ang="0">
                  <a:pos x="181" y="262"/>
                </a:cxn>
                <a:cxn ang="0">
                  <a:pos x="181" y="180"/>
                </a:cxn>
                <a:cxn ang="0">
                  <a:pos x="166" y="213"/>
                </a:cxn>
                <a:cxn ang="0">
                  <a:pos x="169" y="180"/>
                </a:cxn>
              </a:cxnLst>
              <a:rect l="0" t="0" r="r" b="b"/>
              <a:pathLst>
                <a:path w="1778" h="364">
                  <a:moveTo>
                    <a:pt x="1776" y="344"/>
                  </a:moveTo>
                  <a:lnTo>
                    <a:pt x="1776" y="344"/>
                  </a:lnTo>
                  <a:lnTo>
                    <a:pt x="1776" y="331"/>
                  </a:lnTo>
                  <a:lnTo>
                    <a:pt x="1772" y="331"/>
                  </a:lnTo>
                  <a:lnTo>
                    <a:pt x="1772" y="331"/>
                  </a:lnTo>
                  <a:lnTo>
                    <a:pt x="1776" y="331"/>
                  </a:lnTo>
                  <a:lnTo>
                    <a:pt x="1776" y="329"/>
                  </a:lnTo>
                  <a:lnTo>
                    <a:pt x="1765" y="323"/>
                  </a:lnTo>
                  <a:lnTo>
                    <a:pt x="1753" y="323"/>
                  </a:lnTo>
                  <a:lnTo>
                    <a:pt x="1753" y="325"/>
                  </a:lnTo>
                  <a:lnTo>
                    <a:pt x="1753" y="325"/>
                  </a:lnTo>
                  <a:lnTo>
                    <a:pt x="1751" y="325"/>
                  </a:lnTo>
                  <a:lnTo>
                    <a:pt x="1751" y="325"/>
                  </a:lnTo>
                  <a:lnTo>
                    <a:pt x="1750" y="325"/>
                  </a:lnTo>
                  <a:lnTo>
                    <a:pt x="1748" y="325"/>
                  </a:lnTo>
                  <a:lnTo>
                    <a:pt x="1748" y="323"/>
                  </a:lnTo>
                  <a:lnTo>
                    <a:pt x="1748" y="213"/>
                  </a:lnTo>
                  <a:lnTo>
                    <a:pt x="1748" y="213"/>
                  </a:lnTo>
                  <a:lnTo>
                    <a:pt x="1750" y="213"/>
                  </a:lnTo>
                  <a:lnTo>
                    <a:pt x="1751" y="213"/>
                  </a:lnTo>
                  <a:lnTo>
                    <a:pt x="1751" y="213"/>
                  </a:lnTo>
                  <a:lnTo>
                    <a:pt x="1751" y="207"/>
                  </a:lnTo>
                  <a:lnTo>
                    <a:pt x="1750" y="207"/>
                  </a:lnTo>
                  <a:lnTo>
                    <a:pt x="1750" y="207"/>
                  </a:lnTo>
                  <a:lnTo>
                    <a:pt x="1748" y="205"/>
                  </a:lnTo>
                  <a:lnTo>
                    <a:pt x="1745" y="205"/>
                  </a:lnTo>
                  <a:lnTo>
                    <a:pt x="1743" y="205"/>
                  </a:lnTo>
                  <a:lnTo>
                    <a:pt x="1745" y="186"/>
                  </a:lnTo>
                  <a:lnTo>
                    <a:pt x="1742" y="167"/>
                  </a:lnTo>
                  <a:lnTo>
                    <a:pt x="1740" y="186"/>
                  </a:lnTo>
                  <a:lnTo>
                    <a:pt x="1740" y="205"/>
                  </a:lnTo>
                  <a:lnTo>
                    <a:pt x="1739" y="205"/>
                  </a:lnTo>
                  <a:lnTo>
                    <a:pt x="1737" y="205"/>
                  </a:lnTo>
                  <a:lnTo>
                    <a:pt x="1735" y="205"/>
                  </a:lnTo>
                  <a:lnTo>
                    <a:pt x="1734" y="205"/>
                  </a:lnTo>
                  <a:lnTo>
                    <a:pt x="1734" y="207"/>
                  </a:lnTo>
                  <a:lnTo>
                    <a:pt x="1734" y="211"/>
                  </a:lnTo>
                  <a:lnTo>
                    <a:pt x="1734" y="211"/>
                  </a:lnTo>
                  <a:lnTo>
                    <a:pt x="1734" y="213"/>
                  </a:lnTo>
                  <a:lnTo>
                    <a:pt x="1735" y="213"/>
                  </a:lnTo>
                  <a:lnTo>
                    <a:pt x="1735" y="213"/>
                  </a:lnTo>
                  <a:lnTo>
                    <a:pt x="1734" y="318"/>
                  </a:lnTo>
                  <a:lnTo>
                    <a:pt x="1718" y="306"/>
                  </a:lnTo>
                  <a:lnTo>
                    <a:pt x="1631" y="304"/>
                  </a:lnTo>
                  <a:lnTo>
                    <a:pt x="1631" y="273"/>
                  </a:lnTo>
                  <a:lnTo>
                    <a:pt x="1633" y="271"/>
                  </a:lnTo>
                  <a:lnTo>
                    <a:pt x="1633" y="271"/>
                  </a:lnTo>
                  <a:lnTo>
                    <a:pt x="1622" y="271"/>
                  </a:lnTo>
                  <a:lnTo>
                    <a:pt x="1620" y="259"/>
                  </a:lnTo>
                  <a:lnTo>
                    <a:pt x="1624" y="259"/>
                  </a:lnTo>
                  <a:lnTo>
                    <a:pt x="1624" y="257"/>
                  </a:lnTo>
                  <a:lnTo>
                    <a:pt x="1620" y="257"/>
                  </a:lnTo>
                  <a:lnTo>
                    <a:pt x="1620" y="257"/>
                  </a:lnTo>
                  <a:lnTo>
                    <a:pt x="1620" y="255"/>
                  </a:lnTo>
                  <a:lnTo>
                    <a:pt x="1620" y="252"/>
                  </a:lnTo>
                  <a:lnTo>
                    <a:pt x="1620" y="251"/>
                  </a:lnTo>
                  <a:lnTo>
                    <a:pt x="1620" y="249"/>
                  </a:lnTo>
                  <a:lnTo>
                    <a:pt x="1619" y="248"/>
                  </a:lnTo>
                  <a:lnTo>
                    <a:pt x="1617" y="248"/>
                  </a:lnTo>
                  <a:lnTo>
                    <a:pt x="1616" y="246"/>
                  </a:lnTo>
                  <a:lnTo>
                    <a:pt x="1616" y="246"/>
                  </a:lnTo>
                  <a:lnTo>
                    <a:pt x="1614" y="246"/>
                  </a:lnTo>
                  <a:lnTo>
                    <a:pt x="1613" y="246"/>
                  </a:lnTo>
                  <a:lnTo>
                    <a:pt x="1613" y="246"/>
                  </a:lnTo>
                  <a:lnTo>
                    <a:pt x="1611" y="248"/>
                  </a:lnTo>
                  <a:lnTo>
                    <a:pt x="1609" y="249"/>
                  </a:lnTo>
                  <a:lnTo>
                    <a:pt x="1609" y="249"/>
                  </a:lnTo>
                  <a:lnTo>
                    <a:pt x="1608" y="251"/>
                  </a:lnTo>
                  <a:lnTo>
                    <a:pt x="1608" y="251"/>
                  </a:lnTo>
                  <a:lnTo>
                    <a:pt x="1608" y="254"/>
                  </a:lnTo>
                  <a:lnTo>
                    <a:pt x="1608" y="255"/>
                  </a:lnTo>
                  <a:lnTo>
                    <a:pt x="1609" y="257"/>
                  </a:lnTo>
                  <a:lnTo>
                    <a:pt x="1609" y="257"/>
                  </a:lnTo>
                  <a:lnTo>
                    <a:pt x="1609" y="257"/>
                  </a:lnTo>
                  <a:lnTo>
                    <a:pt x="1606" y="257"/>
                  </a:lnTo>
                  <a:lnTo>
                    <a:pt x="1606" y="259"/>
                  </a:lnTo>
                  <a:lnTo>
                    <a:pt x="1608" y="259"/>
                  </a:lnTo>
                  <a:lnTo>
                    <a:pt x="1608" y="271"/>
                  </a:lnTo>
                  <a:lnTo>
                    <a:pt x="1602" y="271"/>
                  </a:lnTo>
                  <a:lnTo>
                    <a:pt x="1600" y="271"/>
                  </a:lnTo>
                  <a:lnTo>
                    <a:pt x="1580" y="271"/>
                  </a:lnTo>
                  <a:lnTo>
                    <a:pt x="1580" y="271"/>
                  </a:lnTo>
                  <a:lnTo>
                    <a:pt x="1578" y="271"/>
                  </a:lnTo>
                  <a:lnTo>
                    <a:pt x="1569" y="271"/>
                  </a:lnTo>
                  <a:lnTo>
                    <a:pt x="1569" y="265"/>
                  </a:lnTo>
                  <a:lnTo>
                    <a:pt x="1570" y="265"/>
                  </a:lnTo>
                  <a:lnTo>
                    <a:pt x="1570" y="265"/>
                  </a:lnTo>
                  <a:lnTo>
                    <a:pt x="1535" y="265"/>
                  </a:lnTo>
                  <a:lnTo>
                    <a:pt x="1535" y="262"/>
                  </a:lnTo>
                  <a:lnTo>
                    <a:pt x="1534" y="259"/>
                  </a:lnTo>
                  <a:lnTo>
                    <a:pt x="1534" y="255"/>
                  </a:lnTo>
                  <a:lnTo>
                    <a:pt x="1532" y="252"/>
                  </a:lnTo>
                  <a:lnTo>
                    <a:pt x="1529" y="249"/>
                  </a:lnTo>
                  <a:lnTo>
                    <a:pt x="1528" y="248"/>
                  </a:lnTo>
                  <a:lnTo>
                    <a:pt x="1524" y="246"/>
                  </a:lnTo>
                  <a:lnTo>
                    <a:pt x="1523" y="243"/>
                  </a:lnTo>
                  <a:lnTo>
                    <a:pt x="1521" y="243"/>
                  </a:lnTo>
                  <a:lnTo>
                    <a:pt x="1518" y="243"/>
                  </a:lnTo>
                  <a:lnTo>
                    <a:pt x="1517" y="241"/>
                  </a:lnTo>
                  <a:lnTo>
                    <a:pt x="1517" y="241"/>
                  </a:lnTo>
                  <a:lnTo>
                    <a:pt x="1517" y="241"/>
                  </a:lnTo>
                  <a:lnTo>
                    <a:pt x="1515" y="241"/>
                  </a:lnTo>
                  <a:lnTo>
                    <a:pt x="1512" y="240"/>
                  </a:lnTo>
                  <a:lnTo>
                    <a:pt x="1512" y="240"/>
                  </a:lnTo>
                  <a:lnTo>
                    <a:pt x="1512" y="240"/>
                  </a:lnTo>
                  <a:lnTo>
                    <a:pt x="1512" y="240"/>
                  </a:lnTo>
                  <a:lnTo>
                    <a:pt x="1510" y="240"/>
                  </a:lnTo>
                  <a:lnTo>
                    <a:pt x="1510" y="222"/>
                  </a:lnTo>
                  <a:lnTo>
                    <a:pt x="1509" y="222"/>
                  </a:lnTo>
                  <a:lnTo>
                    <a:pt x="1509" y="240"/>
                  </a:lnTo>
                  <a:lnTo>
                    <a:pt x="1507" y="240"/>
                  </a:lnTo>
                  <a:lnTo>
                    <a:pt x="1507" y="240"/>
                  </a:lnTo>
                  <a:lnTo>
                    <a:pt x="1507" y="240"/>
                  </a:lnTo>
                  <a:lnTo>
                    <a:pt x="1504" y="241"/>
                  </a:lnTo>
                  <a:lnTo>
                    <a:pt x="1502" y="241"/>
                  </a:lnTo>
                  <a:lnTo>
                    <a:pt x="1502" y="241"/>
                  </a:lnTo>
                  <a:lnTo>
                    <a:pt x="1502" y="241"/>
                  </a:lnTo>
                  <a:lnTo>
                    <a:pt x="1502" y="241"/>
                  </a:lnTo>
                  <a:lnTo>
                    <a:pt x="1499" y="243"/>
                  </a:lnTo>
                  <a:lnTo>
                    <a:pt x="1498" y="243"/>
                  </a:lnTo>
                  <a:lnTo>
                    <a:pt x="1496" y="243"/>
                  </a:lnTo>
                  <a:lnTo>
                    <a:pt x="1493" y="246"/>
                  </a:lnTo>
                  <a:lnTo>
                    <a:pt x="1491" y="248"/>
                  </a:lnTo>
                  <a:lnTo>
                    <a:pt x="1488" y="249"/>
                  </a:lnTo>
                  <a:lnTo>
                    <a:pt x="1487" y="252"/>
                  </a:lnTo>
                  <a:lnTo>
                    <a:pt x="1485" y="255"/>
                  </a:lnTo>
                  <a:lnTo>
                    <a:pt x="1484" y="259"/>
                  </a:lnTo>
                  <a:lnTo>
                    <a:pt x="1482" y="262"/>
                  </a:lnTo>
                  <a:lnTo>
                    <a:pt x="1482" y="265"/>
                  </a:lnTo>
                  <a:lnTo>
                    <a:pt x="1446" y="265"/>
                  </a:lnTo>
                  <a:lnTo>
                    <a:pt x="1446" y="265"/>
                  </a:lnTo>
                  <a:lnTo>
                    <a:pt x="1447" y="265"/>
                  </a:lnTo>
                  <a:lnTo>
                    <a:pt x="1447" y="271"/>
                  </a:lnTo>
                  <a:lnTo>
                    <a:pt x="1444" y="271"/>
                  </a:lnTo>
                  <a:lnTo>
                    <a:pt x="1444" y="166"/>
                  </a:lnTo>
                  <a:lnTo>
                    <a:pt x="1435" y="166"/>
                  </a:lnTo>
                  <a:lnTo>
                    <a:pt x="1435" y="159"/>
                  </a:lnTo>
                  <a:lnTo>
                    <a:pt x="1417" y="159"/>
                  </a:lnTo>
                  <a:lnTo>
                    <a:pt x="1417" y="166"/>
                  </a:lnTo>
                  <a:lnTo>
                    <a:pt x="1408" y="166"/>
                  </a:lnTo>
                  <a:lnTo>
                    <a:pt x="1408" y="200"/>
                  </a:lnTo>
                  <a:lnTo>
                    <a:pt x="1400" y="200"/>
                  </a:lnTo>
                  <a:lnTo>
                    <a:pt x="1400" y="205"/>
                  </a:lnTo>
                  <a:lnTo>
                    <a:pt x="1397" y="205"/>
                  </a:lnTo>
                  <a:lnTo>
                    <a:pt x="1397" y="136"/>
                  </a:lnTo>
                  <a:lnTo>
                    <a:pt x="1397" y="96"/>
                  </a:lnTo>
                  <a:lnTo>
                    <a:pt x="1405" y="96"/>
                  </a:lnTo>
                  <a:lnTo>
                    <a:pt x="1405" y="96"/>
                  </a:lnTo>
                  <a:lnTo>
                    <a:pt x="1405" y="96"/>
                  </a:lnTo>
                  <a:lnTo>
                    <a:pt x="1408" y="96"/>
                  </a:lnTo>
                  <a:lnTo>
                    <a:pt x="1408" y="93"/>
                  </a:lnTo>
                  <a:lnTo>
                    <a:pt x="1408" y="93"/>
                  </a:lnTo>
                  <a:lnTo>
                    <a:pt x="1408" y="93"/>
                  </a:lnTo>
                  <a:lnTo>
                    <a:pt x="1408" y="92"/>
                  </a:lnTo>
                  <a:lnTo>
                    <a:pt x="1408" y="92"/>
                  </a:lnTo>
                  <a:lnTo>
                    <a:pt x="1408" y="87"/>
                  </a:lnTo>
                  <a:lnTo>
                    <a:pt x="1408" y="87"/>
                  </a:lnTo>
                  <a:lnTo>
                    <a:pt x="1408" y="87"/>
                  </a:lnTo>
                  <a:lnTo>
                    <a:pt x="1408" y="84"/>
                  </a:lnTo>
                  <a:lnTo>
                    <a:pt x="1408" y="84"/>
                  </a:lnTo>
                  <a:lnTo>
                    <a:pt x="1408" y="84"/>
                  </a:lnTo>
                  <a:lnTo>
                    <a:pt x="1408" y="62"/>
                  </a:lnTo>
                  <a:lnTo>
                    <a:pt x="1408" y="62"/>
                  </a:lnTo>
                  <a:lnTo>
                    <a:pt x="1408" y="51"/>
                  </a:lnTo>
                  <a:lnTo>
                    <a:pt x="1406" y="51"/>
                  </a:lnTo>
                  <a:lnTo>
                    <a:pt x="1406" y="51"/>
                  </a:lnTo>
                  <a:lnTo>
                    <a:pt x="1406" y="55"/>
                  </a:lnTo>
                  <a:lnTo>
                    <a:pt x="1406" y="55"/>
                  </a:lnTo>
                  <a:lnTo>
                    <a:pt x="1406" y="55"/>
                  </a:lnTo>
                  <a:lnTo>
                    <a:pt x="1406" y="62"/>
                  </a:lnTo>
                  <a:lnTo>
                    <a:pt x="1406" y="62"/>
                  </a:lnTo>
                  <a:lnTo>
                    <a:pt x="1406" y="62"/>
                  </a:lnTo>
                  <a:lnTo>
                    <a:pt x="1406" y="63"/>
                  </a:lnTo>
                  <a:lnTo>
                    <a:pt x="1389" y="63"/>
                  </a:lnTo>
                  <a:lnTo>
                    <a:pt x="1389" y="55"/>
                  </a:lnTo>
                  <a:lnTo>
                    <a:pt x="1389" y="55"/>
                  </a:lnTo>
                  <a:lnTo>
                    <a:pt x="1389" y="55"/>
                  </a:lnTo>
                  <a:lnTo>
                    <a:pt x="1389" y="51"/>
                  </a:lnTo>
                  <a:lnTo>
                    <a:pt x="1389" y="51"/>
                  </a:lnTo>
                  <a:lnTo>
                    <a:pt x="1387" y="51"/>
                  </a:lnTo>
                  <a:lnTo>
                    <a:pt x="1387" y="62"/>
                  </a:lnTo>
                  <a:lnTo>
                    <a:pt x="1387" y="62"/>
                  </a:lnTo>
                  <a:lnTo>
                    <a:pt x="1387" y="63"/>
                  </a:lnTo>
                  <a:lnTo>
                    <a:pt x="1372" y="63"/>
                  </a:lnTo>
                  <a:lnTo>
                    <a:pt x="1372" y="55"/>
                  </a:lnTo>
                  <a:lnTo>
                    <a:pt x="1372" y="55"/>
                  </a:lnTo>
                  <a:lnTo>
                    <a:pt x="1370" y="55"/>
                  </a:lnTo>
                  <a:lnTo>
                    <a:pt x="1370" y="62"/>
                  </a:lnTo>
                  <a:lnTo>
                    <a:pt x="1370" y="62"/>
                  </a:lnTo>
                  <a:lnTo>
                    <a:pt x="1370" y="51"/>
                  </a:lnTo>
                  <a:lnTo>
                    <a:pt x="1370" y="51"/>
                  </a:lnTo>
                  <a:lnTo>
                    <a:pt x="1369" y="51"/>
                  </a:lnTo>
                  <a:lnTo>
                    <a:pt x="1369" y="62"/>
                  </a:lnTo>
                  <a:lnTo>
                    <a:pt x="1369" y="62"/>
                  </a:lnTo>
                  <a:lnTo>
                    <a:pt x="1369" y="63"/>
                  </a:lnTo>
                  <a:lnTo>
                    <a:pt x="1353" y="63"/>
                  </a:lnTo>
                  <a:lnTo>
                    <a:pt x="1353" y="55"/>
                  </a:lnTo>
                  <a:lnTo>
                    <a:pt x="1353" y="55"/>
                  </a:lnTo>
                  <a:lnTo>
                    <a:pt x="1351" y="55"/>
                  </a:lnTo>
                  <a:lnTo>
                    <a:pt x="1351" y="63"/>
                  </a:lnTo>
                  <a:lnTo>
                    <a:pt x="1351" y="63"/>
                  </a:lnTo>
                  <a:lnTo>
                    <a:pt x="1351" y="63"/>
                  </a:lnTo>
                  <a:lnTo>
                    <a:pt x="1351" y="62"/>
                  </a:lnTo>
                  <a:lnTo>
                    <a:pt x="1351" y="62"/>
                  </a:lnTo>
                  <a:lnTo>
                    <a:pt x="1351" y="51"/>
                  </a:lnTo>
                  <a:lnTo>
                    <a:pt x="1351" y="51"/>
                  </a:lnTo>
                  <a:lnTo>
                    <a:pt x="1350" y="51"/>
                  </a:lnTo>
                  <a:lnTo>
                    <a:pt x="1350" y="62"/>
                  </a:lnTo>
                  <a:lnTo>
                    <a:pt x="1350" y="62"/>
                  </a:lnTo>
                  <a:lnTo>
                    <a:pt x="1350" y="63"/>
                  </a:lnTo>
                  <a:lnTo>
                    <a:pt x="1334" y="63"/>
                  </a:lnTo>
                  <a:lnTo>
                    <a:pt x="1334" y="55"/>
                  </a:lnTo>
                  <a:lnTo>
                    <a:pt x="1334" y="55"/>
                  </a:lnTo>
                  <a:lnTo>
                    <a:pt x="1334" y="55"/>
                  </a:lnTo>
                  <a:lnTo>
                    <a:pt x="1334" y="63"/>
                  </a:lnTo>
                  <a:lnTo>
                    <a:pt x="1332" y="63"/>
                  </a:lnTo>
                  <a:lnTo>
                    <a:pt x="1332" y="63"/>
                  </a:lnTo>
                  <a:lnTo>
                    <a:pt x="1332" y="63"/>
                  </a:lnTo>
                  <a:lnTo>
                    <a:pt x="1332" y="63"/>
                  </a:lnTo>
                  <a:lnTo>
                    <a:pt x="1332" y="32"/>
                  </a:lnTo>
                  <a:lnTo>
                    <a:pt x="1332" y="32"/>
                  </a:lnTo>
                  <a:lnTo>
                    <a:pt x="1331" y="32"/>
                  </a:lnTo>
                  <a:lnTo>
                    <a:pt x="1331" y="51"/>
                  </a:lnTo>
                  <a:lnTo>
                    <a:pt x="1331" y="51"/>
                  </a:lnTo>
                  <a:lnTo>
                    <a:pt x="1331" y="63"/>
                  </a:lnTo>
                  <a:lnTo>
                    <a:pt x="1331" y="63"/>
                  </a:lnTo>
                  <a:lnTo>
                    <a:pt x="1331" y="71"/>
                  </a:lnTo>
                  <a:lnTo>
                    <a:pt x="1329" y="71"/>
                  </a:lnTo>
                  <a:lnTo>
                    <a:pt x="1329" y="71"/>
                  </a:lnTo>
                  <a:lnTo>
                    <a:pt x="1329" y="71"/>
                  </a:lnTo>
                  <a:lnTo>
                    <a:pt x="1329" y="71"/>
                  </a:lnTo>
                  <a:lnTo>
                    <a:pt x="1326" y="71"/>
                  </a:lnTo>
                  <a:lnTo>
                    <a:pt x="1324" y="71"/>
                  </a:lnTo>
                  <a:lnTo>
                    <a:pt x="1324" y="71"/>
                  </a:lnTo>
                  <a:lnTo>
                    <a:pt x="1324" y="71"/>
                  </a:lnTo>
                  <a:lnTo>
                    <a:pt x="1324" y="71"/>
                  </a:lnTo>
                  <a:lnTo>
                    <a:pt x="1321" y="71"/>
                  </a:lnTo>
                  <a:lnTo>
                    <a:pt x="1320" y="71"/>
                  </a:lnTo>
                  <a:lnTo>
                    <a:pt x="1320" y="71"/>
                  </a:lnTo>
                  <a:lnTo>
                    <a:pt x="1320" y="73"/>
                  </a:lnTo>
                  <a:lnTo>
                    <a:pt x="1320" y="73"/>
                  </a:lnTo>
                  <a:lnTo>
                    <a:pt x="1318" y="73"/>
                  </a:lnTo>
                  <a:lnTo>
                    <a:pt x="1317" y="73"/>
                  </a:lnTo>
                  <a:lnTo>
                    <a:pt x="1317" y="73"/>
                  </a:lnTo>
                  <a:lnTo>
                    <a:pt x="1315" y="73"/>
                  </a:lnTo>
                  <a:lnTo>
                    <a:pt x="1315" y="73"/>
                  </a:lnTo>
                  <a:lnTo>
                    <a:pt x="1313" y="73"/>
                  </a:lnTo>
                  <a:lnTo>
                    <a:pt x="1312" y="73"/>
                  </a:lnTo>
                  <a:lnTo>
                    <a:pt x="1312" y="73"/>
                  </a:lnTo>
                  <a:lnTo>
                    <a:pt x="1312" y="73"/>
                  </a:lnTo>
                  <a:lnTo>
                    <a:pt x="1312" y="73"/>
                  </a:lnTo>
                  <a:lnTo>
                    <a:pt x="1312" y="73"/>
                  </a:lnTo>
                  <a:lnTo>
                    <a:pt x="1312" y="73"/>
                  </a:lnTo>
                  <a:lnTo>
                    <a:pt x="1312" y="74"/>
                  </a:lnTo>
                  <a:lnTo>
                    <a:pt x="1312" y="74"/>
                  </a:lnTo>
                  <a:lnTo>
                    <a:pt x="1312" y="74"/>
                  </a:lnTo>
                  <a:lnTo>
                    <a:pt x="1312" y="74"/>
                  </a:lnTo>
                  <a:lnTo>
                    <a:pt x="1312" y="74"/>
                  </a:lnTo>
                  <a:lnTo>
                    <a:pt x="1312" y="74"/>
                  </a:lnTo>
                  <a:lnTo>
                    <a:pt x="1312" y="74"/>
                  </a:lnTo>
                  <a:lnTo>
                    <a:pt x="1312" y="74"/>
                  </a:lnTo>
                  <a:lnTo>
                    <a:pt x="1312" y="74"/>
                  </a:lnTo>
                  <a:lnTo>
                    <a:pt x="1312" y="74"/>
                  </a:lnTo>
                  <a:lnTo>
                    <a:pt x="1312" y="74"/>
                  </a:lnTo>
                  <a:lnTo>
                    <a:pt x="1312" y="74"/>
                  </a:lnTo>
                  <a:lnTo>
                    <a:pt x="1312" y="74"/>
                  </a:lnTo>
                  <a:lnTo>
                    <a:pt x="1312" y="73"/>
                  </a:lnTo>
                  <a:lnTo>
                    <a:pt x="1312" y="73"/>
                  </a:lnTo>
                  <a:lnTo>
                    <a:pt x="1312" y="73"/>
                  </a:lnTo>
                  <a:lnTo>
                    <a:pt x="1312" y="73"/>
                  </a:lnTo>
                  <a:lnTo>
                    <a:pt x="1312" y="73"/>
                  </a:lnTo>
                  <a:lnTo>
                    <a:pt x="1312" y="73"/>
                  </a:lnTo>
                  <a:lnTo>
                    <a:pt x="1312" y="73"/>
                  </a:lnTo>
                  <a:lnTo>
                    <a:pt x="1310" y="73"/>
                  </a:lnTo>
                  <a:lnTo>
                    <a:pt x="1309" y="73"/>
                  </a:lnTo>
                  <a:lnTo>
                    <a:pt x="1309" y="73"/>
                  </a:lnTo>
                  <a:lnTo>
                    <a:pt x="1309" y="73"/>
                  </a:lnTo>
                  <a:lnTo>
                    <a:pt x="1307" y="74"/>
                  </a:lnTo>
                  <a:lnTo>
                    <a:pt x="1307" y="74"/>
                  </a:lnTo>
                  <a:lnTo>
                    <a:pt x="1307" y="74"/>
                  </a:lnTo>
                  <a:lnTo>
                    <a:pt x="1307" y="74"/>
                  </a:lnTo>
                  <a:lnTo>
                    <a:pt x="1307" y="74"/>
                  </a:lnTo>
                  <a:lnTo>
                    <a:pt x="1307" y="74"/>
                  </a:lnTo>
                  <a:lnTo>
                    <a:pt x="1307" y="74"/>
                  </a:lnTo>
                  <a:lnTo>
                    <a:pt x="1309" y="73"/>
                  </a:lnTo>
                  <a:lnTo>
                    <a:pt x="1309" y="73"/>
                  </a:lnTo>
                  <a:lnTo>
                    <a:pt x="1309" y="73"/>
                  </a:lnTo>
                  <a:lnTo>
                    <a:pt x="1309" y="73"/>
                  </a:lnTo>
                  <a:lnTo>
                    <a:pt x="1309" y="73"/>
                  </a:lnTo>
                  <a:lnTo>
                    <a:pt x="1307" y="73"/>
                  </a:lnTo>
                  <a:lnTo>
                    <a:pt x="1306" y="74"/>
                  </a:lnTo>
                  <a:lnTo>
                    <a:pt x="1306" y="74"/>
                  </a:lnTo>
                  <a:lnTo>
                    <a:pt x="1306" y="74"/>
                  </a:lnTo>
                  <a:lnTo>
                    <a:pt x="1304" y="74"/>
                  </a:lnTo>
                  <a:lnTo>
                    <a:pt x="1302" y="74"/>
                  </a:lnTo>
                  <a:lnTo>
                    <a:pt x="1302" y="74"/>
                  </a:lnTo>
                  <a:lnTo>
                    <a:pt x="1301" y="74"/>
                  </a:lnTo>
                  <a:lnTo>
                    <a:pt x="1298" y="74"/>
                  </a:lnTo>
                  <a:lnTo>
                    <a:pt x="1296" y="76"/>
                  </a:lnTo>
                  <a:lnTo>
                    <a:pt x="1296" y="76"/>
                  </a:lnTo>
                  <a:lnTo>
                    <a:pt x="1296" y="76"/>
                  </a:lnTo>
                  <a:lnTo>
                    <a:pt x="1296" y="76"/>
                  </a:lnTo>
                  <a:lnTo>
                    <a:pt x="1296" y="76"/>
                  </a:lnTo>
                  <a:lnTo>
                    <a:pt x="1296" y="76"/>
                  </a:lnTo>
                  <a:lnTo>
                    <a:pt x="1295" y="76"/>
                  </a:lnTo>
                  <a:lnTo>
                    <a:pt x="1295" y="76"/>
                  </a:lnTo>
                  <a:lnTo>
                    <a:pt x="1295" y="76"/>
                  </a:lnTo>
                  <a:lnTo>
                    <a:pt x="1295" y="76"/>
                  </a:lnTo>
                  <a:lnTo>
                    <a:pt x="1295" y="76"/>
                  </a:lnTo>
                  <a:lnTo>
                    <a:pt x="1295" y="76"/>
                  </a:lnTo>
                  <a:lnTo>
                    <a:pt x="1293" y="78"/>
                  </a:lnTo>
                  <a:lnTo>
                    <a:pt x="1293" y="78"/>
                  </a:lnTo>
                  <a:lnTo>
                    <a:pt x="1293" y="78"/>
                  </a:lnTo>
                  <a:lnTo>
                    <a:pt x="1293" y="78"/>
                  </a:lnTo>
                  <a:lnTo>
                    <a:pt x="1293" y="78"/>
                  </a:lnTo>
                  <a:lnTo>
                    <a:pt x="1293" y="78"/>
                  </a:lnTo>
                  <a:lnTo>
                    <a:pt x="1293" y="78"/>
                  </a:lnTo>
                  <a:lnTo>
                    <a:pt x="1293" y="79"/>
                  </a:lnTo>
                  <a:lnTo>
                    <a:pt x="1293" y="79"/>
                  </a:lnTo>
                  <a:lnTo>
                    <a:pt x="1293" y="79"/>
                  </a:lnTo>
                  <a:lnTo>
                    <a:pt x="1293" y="79"/>
                  </a:lnTo>
                  <a:lnTo>
                    <a:pt x="1293" y="79"/>
                  </a:lnTo>
                  <a:lnTo>
                    <a:pt x="1295" y="79"/>
                  </a:lnTo>
                  <a:lnTo>
                    <a:pt x="1296" y="79"/>
                  </a:lnTo>
                  <a:lnTo>
                    <a:pt x="1295" y="79"/>
                  </a:lnTo>
                  <a:lnTo>
                    <a:pt x="1293" y="79"/>
                  </a:lnTo>
                  <a:lnTo>
                    <a:pt x="1293" y="79"/>
                  </a:lnTo>
                  <a:lnTo>
                    <a:pt x="1293" y="79"/>
                  </a:lnTo>
                  <a:lnTo>
                    <a:pt x="1293" y="79"/>
                  </a:lnTo>
                  <a:lnTo>
                    <a:pt x="1293" y="79"/>
                  </a:lnTo>
                  <a:lnTo>
                    <a:pt x="1293" y="78"/>
                  </a:lnTo>
                  <a:lnTo>
                    <a:pt x="1293" y="78"/>
                  </a:lnTo>
                  <a:lnTo>
                    <a:pt x="1293" y="78"/>
                  </a:lnTo>
                  <a:lnTo>
                    <a:pt x="1293" y="78"/>
                  </a:lnTo>
                  <a:lnTo>
                    <a:pt x="1293" y="78"/>
                  </a:lnTo>
                  <a:lnTo>
                    <a:pt x="1293" y="78"/>
                  </a:lnTo>
                  <a:lnTo>
                    <a:pt x="1293" y="78"/>
                  </a:lnTo>
                  <a:lnTo>
                    <a:pt x="1293" y="78"/>
                  </a:lnTo>
                  <a:lnTo>
                    <a:pt x="1293" y="78"/>
                  </a:lnTo>
                  <a:lnTo>
                    <a:pt x="1293" y="79"/>
                  </a:lnTo>
                  <a:lnTo>
                    <a:pt x="1293" y="79"/>
                  </a:lnTo>
                  <a:lnTo>
                    <a:pt x="1293" y="79"/>
                  </a:lnTo>
                  <a:lnTo>
                    <a:pt x="1293" y="79"/>
                  </a:lnTo>
                  <a:lnTo>
                    <a:pt x="1293" y="79"/>
                  </a:lnTo>
                  <a:lnTo>
                    <a:pt x="1293" y="79"/>
                  </a:lnTo>
                  <a:lnTo>
                    <a:pt x="1293" y="79"/>
                  </a:lnTo>
                  <a:lnTo>
                    <a:pt x="1293" y="81"/>
                  </a:lnTo>
                  <a:lnTo>
                    <a:pt x="1293" y="81"/>
                  </a:lnTo>
                  <a:lnTo>
                    <a:pt x="1298" y="81"/>
                  </a:lnTo>
                  <a:lnTo>
                    <a:pt x="1293" y="81"/>
                  </a:lnTo>
                  <a:lnTo>
                    <a:pt x="1293" y="81"/>
                  </a:lnTo>
                  <a:lnTo>
                    <a:pt x="1293" y="79"/>
                  </a:lnTo>
                  <a:lnTo>
                    <a:pt x="1293" y="79"/>
                  </a:lnTo>
                  <a:lnTo>
                    <a:pt x="1293" y="79"/>
                  </a:lnTo>
                  <a:lnTo>
                    <a:pt x="1293" y="79"/>
                  </a:lnTo>
                  <a:lnTo>
                    <a:pt x="1293" y="79"/>
                  </a:lnTo>
                  <a:lnTo>
                    <a:pt x="1293" y="79"/>
                  </a:lnTo>
                  <a:lnTo>
                    <a:pt x="1293" y="79"/>
                  </a:lnTo>
                  <a:lnTo>
                    <a:pt x="1293" y="79"/>
                  </a:lnTo>
                  <a:lnTo>
                    <a:pt x="1293" y="79"/>
                  </a:lnTo>
                  <a:lnTo>
                    <a:pt x="1293" y="79"/>
                  </a:lnTo>
                  <a:lnTo>
                    <a:pt x="1293" y="79"/>
                  </a:lnTo>
                  <a:lnTo>
                    <a:pt x="1293" y="79"/>
                  </a:lnTo>
                  <a:lnTo>
                    <a:pt x="1293" y="79"/>
                  </a:lnTo>
                  <a:lnTo>
                    <a:pt x="1293" y="79"/>
                  </a:lnTo>
                  <a:lnTo>
                    <a:pt x="1293" y="81"/>
                  </a:lnTo>
                  <a:lnTo>
                    <a:pt x="1293" y="81"/>
                  </a:lnTo>
                  <a:lnTo>
                    <a:pt x="1293" y="81"/>
                  </a:lnTo>
                  <a:lnTo>
                    <a:pt x="1293" y="81"/>
                  </a:lnTo>
                  <a:lnTo>
                    <a:pt x="1293" y="81"/>
                  </a:lnTo>
                  <a:lnTo>
                    <a:pt x="1293" y="81"/>
                  </a:lnTo>
                  <a:lnTo>
                    <a:pt x="1293" y="81"/>
                  </a:lnTo>
                  <a:lnTo>
                    <a:pt x="1293" y="81"/>
                  </a:lnTo>
                  <a:lnTo>
                    <a:pt x="1293" y="81"/>
                  </a:lnTo>
                  <a:lnTo>
                    <a:pt x="1293" y="81"/>
                  </a:lnTo>
                  <a:lnTo>
                    <a:pt x="1295" y="82"/>
                  </a:lnTo>
                  <a:lnTo>
                    <a:pt x="1295" y="82"/>
                  </a:lnTo>
                  <a:lnTo>
                    <a:pt x="1295" y="82"/>
                  </a:lnTo>
                  <a:lnTo>
                    <a:pt x="1295" y="82"/>
                  </a:lnTo>
                  <a:lnTo>
                    <a:pt x="1295" y="82"/>
                  </a:lnTo>
                  <a:lnTo>
                    <a:pt x="1295" y="82"/>
                  </a:lnTo>
                  <a:lnTo>
                    <a:pt x="1295" y="82"/>
                  </a:lnTo>
                  <a:lnTo>
                    <a:pt x="1295" y="82"/>
                  </a:lnTo>
                  <a:lnTo>
                    <a:pt x="1296" y="82"/>
                  </a:lnTo>
                  <a:lnTo>
                    <a:pt x="1296" y="82"/>
                  </a:lnTo>
                  <a:lnTo>
                    <a:pt x="1296" y="82"/>
                  </a:lnTo>
                  <a:lnTo>
                    <a:pt x="1296" y="82"/>
                  </a:lnTo>
                  <a:lnTo>
                    <a:pt x="1296" y="82"/>
                  </a:lnTo>
                  <a:lnTo>
                    <a:pt x="1298" y="82"/>
                  </a:lnTo>
                  <a:lnTo>
                    <a:pt x="1298" y="82"/>
                  </a:lnTo>
                  <a:lnTo>
                    <a:pt x="1298" y="84"/>
                  </a:lnTo>
                  <a:lnTo>
                    <a:pt x="1298" y="84"/>
                  </a:lnTo>
                  <a:lnTo>
                    <a:pt x="1299" y="84"/>
                  </a:lnTo>
                  <a:lnTo>
                    <a:pt x="1299" y="84"/>
                  </a:lnTo>
                  <a:lnTo>
                    <a:pt x="1299" y="84"/>
                  </a:lnTo>
                  <a:lnTo>
                    <a:pt x="1299" y="84"/>
                  </a:lnTo>
                  <a:lnTo>
                    <a:pt x="1299" y="84"/>
                  </a:lnTo>
                  <a:lnTo>
                    <a:pt x="1301" y="84"/>
                  </a:lnTo>
                  <a:lnTo>
                    <a:pt x="1301" y="84"/>
                  </a:lnTo>
                  <a:lnTo>
                    <a:pt x="1301" y="84"/>
                  </a:lnTo>
                  <a:lnTo>
                    <a:pt x="1301" y="84"/>
                  </a:lnTo>
                  <a:lnTo>
                    <a:pt x="1302" y="84"/>
                  </a:lnTo>
                  <a:lnTo>
                    <a:pt x="1304" y="84"/>
                  </a:lnTo>
                  <a:lnTo>
                    <a:pt x="1304" y="84"/>
                  </a:lnTo>
                  <a:lnTo>
                    <a:pt x="1304" y="85"/>
                  </a:lnTo>
                  <a:lnTo>
                    <a:pt x="1304" y="85"/>
                  </a:lnTo>
                  <a:lnTo>
                    <a:pt x="1306" y="85"/>
                  </a:lnTo>
                  <a:lnTo>
                    <a:pt x="1306" y="85"/>
                  </a:lnTo>
                  <a:lnTo>
                    <a:pt x="1318" y="87"/>
                  </a:lnTo>
                  <a:lnTo>
                    <a:pt x="1318" y="95"/>
                  </a:lnTo>
                  <a:lnTo>
                    <a:pt x="1313" y="96"/>
                  </a:lnTo>
                  <a:lnTo>
                    <a:pt x="1309" y="96"/>
                  </a:lnTo>
                  <a:lnTo>
                    <a:pt x="1306" y="98"/>
                  </a:lnTo>
                  <a:lnTo>
                    <a:pt x="1306" y="98"/>
                  </a:lnTo>
                  <a:lnTo>
                    <a:pt x="1306" y="103"/>
                  </a:lnTo>
                  <a:lnTo>
                    <a:pt x="1306" y="104"/>
                  </a:lnTo>
                  <a:lnTo>
                    <a:pt x="1306" y="104"/>
                  </a:lnTo>
                  <a:lnTo>
                    <a:pt x="1306" y="111"/>
                  </a:lnTo>
                  <a:lnTo>
                    <a:pt x="1306" y="111"/>
                  </a:lnTo>
                  <a:lnTo>
                    <a:pt x="1306" y="111"/>
                  </a:lnTo>
                  <a:lnTo>
                    <a:pt x="1306" y="112"/>
                  </a:lnTo>
                  <a:lnTo>
                    <a:pt x="1306" y="112"/>
                  </a:lnTo>
                  <a:lnTo>
                    <a:pt x="1306" y="115"/>
                  </a:lnTo>
                  <a:lnTo>
                    <a:pt x="1306" y="117"/>
                  </a:lnTo>
                  <a:lnTo>
                    <a:pt x="1306" y="118"/>
                  </a:lnTo>
                  <a:lnTo>
                    <a:pt x="1306" y="120"/>
                  </a:lnTo>
                  <a:lnTo>
                    <a:pt x="1306" y="120"/>
                  </a:lnTo>
                  <a:lnTo>
                    <a:pt x="1306" y="298"/>
                  </a:lnTo>
                  <a:lnTo>
                    <a:pt x="1301" y="298"/>
                  </a:lnTo>
                  <a:lnTo>
                    <a:pt x="1301" y="118"/>
                  </a:lnTo>
                  <a:lnTo>
                    <a:pt x="1288" y="118"/>
                  </a:lnTo>
                  <a:lnTo>
                    <a:pt x="1288" y="112"/>
                  </a:lnTo>
                  <a:lnTo>
                    <a:pt x="1239" y="112"/>
                  </a:lnTo>
                  <a:lnTo>
                    <a:pt x="1238" y="118"/>
                  </a:lnTo>
                  <a:lnTo>
                    <a:pt x="1230" y="118"/>
                  </a:lnTo>
                  <a:lnTo>
                    <a:pt x="1225" y="131"/>
                  </a:lnTo>
                  <a:lnTo>
                    <a:pt x="1225" y="290"/>
                  </a:lnTo>
                  <a:lnTo>
                    <a:pt x="1224" y="290"/>
                  </a:lnTo>
                  <a:lnTo>
                    <a:pt x="1224" y="290"/>
                  </a:lnTo>
                  <a:lnTo>
                    <a:pt x="1222" y="288"/>
                  </a:lnTo>
                  <a:lnTo>
                    <a:pt x="1221" y="288"/>
                  </a:lnTo>
                  <a:lnTo>
                    <a:pt x="1221" y="285"/>
                  </a:lnTo>
                  <a:lnTo>
                    <a:pt x="1219" y="285"/>
                  </a:lnTo>
                  <a:lnTo>
                    <a:pt x="1219" y="285"/>
                  </a:lnTo>
                  <a:lnTo>
                    <a:pt x="1219" y="285"/>
                  </a:lnTo>
                  <a:lnTo>
                    <a:pt x="1219" y="285"/>
                  </a:lnTo>
                  <a:lnTo>
                    <a:pt x="1219" y="288"/>
                  </a:lnTo>
                  <a:lnTo>
                    <a:pt x="1216" y="288"/>
                  </a:lnTo>
                  <a:lnTo>
                    <a:pt x="1216" y="287"/>
                  </a:lnTo>
                  <a:lnTo>
                    <a:pt x="1216" y="285"/>
                  </a:lnTo>
                  <a:lnTo>
                    <a:pt x="1214" y="285"/>
                  </a:lnTo>
                  <a:lnTo>
                    <a:pt x="1214" y="282"/>
                  </a:lnTo>
                  <a:lnTo>
                    <a:pt x="1213" y="282"/>
                  </a:lnTo>
                  <a:lnTo>
                    <a:pt x="1213" y="282"/>
                  </a:lnTo>
                  <a:lnTo>
                    <a:pt x="1213" y="282"/>
                  </a:lnTo>
                  <a:lnTo>
                    <a:pt x="1213" y="282"/>
                  </a:lnTo>
                  <a:lnTo>
                    <a:pt x="1213" y="285"/>
                  </a:lnTo>
                  <a:lnTo>
                    <a:pt x="1208" y="285"/>
                  </a:lnTo>
                  <a:lnTo>
                    <a:pt x="1210" y="260"/>
                  </a:lnTo>
                  <a:lnTo>
                    <a:pt x="1206" y="260"/>
                  </a:lnTo>
                  <a:lnTo>
                    <a:pt x="1200" y="260"/>
                  </a:lnTo>
                  <a:lnTo>
                    <a:pt x="1199" y="259"/>
                  </a:lnTo>
                  <a:lnTo>
                    <a:pt x="1199" y="259"/>
                  </a:lnTo>
                  <a:lnTo>
                    <a:pt x="1199" y="259"/>
                  </a:lnTo>
                  <a:lnTo>
                    <a:pt x="1197" y="259"/>
                  </a:lnTo>
                  <a:lnTo>
                    <a:pt x="1197" y="259"/>
                  </a:lnTo>
                  <a:lnTo>
                    <a:pt x="1195" y="257"/>
                  </a:lnTo>
                  <a:lnTo>
                    <a:pt x="1194" y="257"/>
                  </a:lnTo>
                  <a:lnTo>
                    <a:pt x="1192" y="254"/>
                  </a:lnTo>
                  <a:lnTo>
                    <a:pt x="1189" y="251"/>
                  </a:lnTo>
                  <a:lnTo>
                    <a:pt x="1186" y="248"/>
                  </a:lnTo>
                  <a:lnTo>
                    <a:pt x="1181" y="246"/>
                  </a:lnTo>
                  <a:lnTo>
                    <a:pt x="1178" y="244"/>
                  </a:lnTo>
                  <a:lnTo>
                    <a:pt x="1178" y="238"/>
                  </a:lnTo>
                  <a:lnTo>
                    <a:pt x="1178" y="238"/>
                  </a:lnTo>
                  <a:lnTo>
                    <a:pt x="1178" y="238"/>
                  </a:lnTo>
                  <a:lnTo>
                    <a:pt x="1178" y="238"/>
                  </a:lnTo>
                  <a:lnTo>
                    <a:pt x="1178" y="238"/>
                  </a:lnTo>
                  <a:lnTo>
                    <a:pt x="1176" y="237"/>
                  </a:lnTo>
                  <a:lnTo>
                    <a:pt x="1176" y="237"/>
                  </a:lnTo>
                  <a:lnTo>
                    <a:pt x="1176" y="235"/>
                  </a:lnTo>
                  <a:lnTo>
                    <a:pt x="1175" y="235"/>
                  </a:lnTo>
                  <a:lnTo>
                    <a:pt x="1175" y="235"/>
                  </a:lnTo>
                  <a:lnTo>
                    <a:pt x="1175" y="232"/>
                  </a:lnTo>
                  <a:lnTo>
                    <a:pt x="1173" y="232"/>
                  </a:lnTo>
                  <a:lnTo>
                    <a:pt x="1173" y="232"/>
                  </a:lnTo>
                  <a:lnTo>
                    <a:pt x="1173" y="232"/>
                  </a:lnTo>
                  <a:lnTo>
                    <a:pt x="1172" y="232"/>
                  </a:lnTo>
                  <a:lnTo>
                    <a:pt x="1173" y="235"/>
                  </a:lnTo>
                  <a:lnTo>
                    <a:pt x="1172" y="235"/>
                  </a:lnTo>
                  <a:lnTo>
                    <a:pt x="1172" y="235"/>
                  </a:lnTo>
                  <a:lnTo>
                    <a:pt x="1170" y="235"/>
                  </a:lnTo>
                  <a:lnTo>
                    <a:pt x="1170" y="237"/>
                  </a:lnTo>
                  <a:lnTo>
                    <a:pt x="1170" y="237"/>
                  </a:lnTo>
                  <a:lnTo>
                    <a:pt x="1169" y="238"/>
                  </a:lnTo>
                  <a:lnTo>
                    <a:pt x="1169" y="238"/>
                  </a:lnTo>
                  <a:lnTo>
                    <a:pt x="1169" y="238"/>
                  </a:lnTo>
                  <a:lnTo>
                    <a:pt x="1169" y="238"/>
                  </a:lnTo>
                  <a:lnTo>
                    <a:pt x="1169" y="238"/>
                  </a:lnTo>
                  <a:lnTo>
                    <a:pt x="1169" y="244"/>
                  </a:lnTo>
                  <a:lnTo>
                    <a:pt x="1165" y="246"/>
                  </a:lnTo>
                  <a:lnTo>
                    <a:pt x="1161" y="248"/>
                  </a:lnTo>
                  <a:lnTo>
                    <a:pt x="1158" y="251"/>
                  </a:lnTo>
                  <a:lnTo>
                    <a:pt x="1154" y="254"/>
                  </a:lnTo>
                  <a:lnTo>
                    <a:pt x="1153" y="257"/>
                  </a:lnTo>
                  <a:lnTo>
                    <a:pt x="1151" y="257"/>
                  </a:lnTo>
                  <a:lnTo>
                    <a:pt x="1148" y="257"/>
                  </a:lnTo>
                  <a:lnTo>
                    <a:pt x="1148" y="259"/>
                  </a:lnTo>
                  <a:lnTo>
                    <a:pt x="1148" y="259"/>
                  </a:lnTo>
                  <a:lnTo>
                    <a:pt x="1147" y="259"/>
                  </a:lnTo>
                  <a:lnTo>
                    <a:pt x="1147" y="260"/>
                  </a:lnTo>
                  <a:lnTo>
                    <a:pt x="1147" y="260"/>
                  </a:lnTo>
                  <a:lnTo>
                    <a:pt x="1140" y="260"/>
                  </a:lnTo>
                  <a:lnTo>
                    <a:pt x="1137" y="260"/>
                  </a:lnTo>
                  <a:lnTo>
                    <a:pt x="1137" y="287"/>
                  </a:lnTo>
                  <a:lnTo>
                    <a:pt x="1134" y="287"/>
                  </a:lnTo>
                  <a:lnTo>
                    <a:pt x="1134" y="282"/>
                  </a:lnTo>
                  <a:lnTo>
                    <a:pt x="1134" y="282"/>
                  </a:lnTo>
                  <a:lnTo>
                    <a:pt x="1134" y="282"/>
                  </a:lnTo>
                  <a:lnTo>
                    <a:pt x="1134" y="282"/>
                  </a:lnTo>
                  <a:lnTo>
                    <a:pt x="1132" y="282"/>
                  </a:lnTo>
                  <a:lnTo>
                    <a:pt x="1132" y="287"/>
                  </a:lnTo>
                  <a:lnTo>
                    <a:pt x="1131" y="287"/>
                  </a:lnTo>
                  <a:lnTo>
                    <a:pt x="1131" y="287"/>
                  </a:lnTo>
                  <a:lnTo>
                    <a:pt x="1131" y="290"/>
                  </a:lnTo>
                  <a:lnTo>
                    <a:pt x="1131" y="290"/>
                  </a:lnTo>
                  <a:lnTo>
                    <a:pt x="1128" y="290"/>
                  </a:lnTo>
                  <a:lnTo>
                    <a:pt x="1128" y="285"/>
                  </a:lnTo>
                  <a:lnTo>
                    <a:pt x="1126" y="285"/>
                  </a:lnTo>
                  <a:lnTo>
                    <a:pt x="1126" y="285"/>
                  </a:lnTo>
                  <a:lnTo>
                    <a:pt x="1126" y="285"/>
                  </a:lnTo>
                  <a:lnTo>
                    <a:pt x="1126" y="285"/>
                  </a:lnTo>
                  <a:lnTo>
                    <a:pt x="1126" y="290"/>
                  </a:lnTo>
                  <a:lnTo>
                    <a:pt x="1125" y="290"/>
                  </a:lnTo>
                  <a:lnTo>
                    <a:pt x="1123" y="290"/>
                  </a:lnTo>
                  <a:lnTo>
                    <a:pt x="1123" y="290"/>
                  </a:lnTo>
                  <a:lnTo>
                    <a:pt x="1121" y="290"/>
                  </a:lnTo>
                  <a:lnTo>
                    <a:pt x="1121" y="131"/>
                  </a:lnTo>
                  <a:lnTo>
                    <a:pt x="1117" y="118"/>
                  </a:lnTo>
                  <a:lnTo>
                    <a:pt x="1109" y="118"/>
                  </a:lnTo>
                  <a:lnTo>
                    <a:pt x="1106" y="112"/>
                  </a:lnTo>
                  <a:lnTo>
                    <a:pt x="1058" y="112"/>
                  </a:lnTo>
                  <a:lnTo>
                    <a:pt x="1058" y="118"/>
                  </a:lnTo>
                  <a:lnTo>
                    <a:pt x="1046" y="118"/>
                  </a:lnTo>
                  <a:lnTo>
                    <a:pt x="1044" y="293"/>
                  </a:lnTo>
                  <a:lnTo>
                    <a:pt x="1044" y="292"/>
                  </a:lnTo>
                  <a:lnTo>
                    <a:pt x="1044" y="288"/>
                  </a:lnTo>
                  <a:lnTo>
                    <a:pt x="1043" y="270"/>
                  </a:lnTo>
                  <a:lnTo>
                    <a:pt x="1043" y="268"/>
                  </a:lnTo>
                  <a:lnTo>
                    <a:pt x="1041" y="268"/>
                  </a:lnTo>
                  <a:lnTo>
                    <a:pt x="1041" y="268"/>
                  </a:lnTo>
                  <a:lnTo>
                    <a:pt x="1041" y="270"/>
                  </a:lnTo>
                  <a:lnTo>
                    <a:pt x="1041" y="273"/>
                  </a:lnTo>
                  <a:lnTo>
                    <a:pt x="1036" y="273"/>
                  </a:lnTo>
                  <a:lnTo>
                    <a:pt x="1036" y="273"/>
                  </a:lnTo>
                  <a:lnTo>
                    <a:pt x="1035" y="270"/>
                  </a:lnTo>
                  <a:lnTo>
                    <a:pt x="1035" y="259"/>
                  </a:lnTo>
                  <a:lnTo>
                    <a:pt x="1033" y="255"/>
                  </a:lnTo>
                  <a:lnTo>
                    <a:pt x="1033" y="244"/>
                  </a:lnTo>
                  <a:lnTo>
                    <a:pt x="1030" y="230"/>
                  </a:lnTo>
                  <a:lnTo>
                    <a:pt x="1032" y="230"/>
                  </a:lnTo>
                  <a:lnTo>
                    <a:pt x="1032" y="229"/>
                  </a:lnTo>
                  <a:lnTo>
                    <a:pt x="1030" y="229"/>
                  </a:lnTo>
                  <a:lnTo>
                    <a:pt x="1030" y="229"/>
                  </a:lnTo>
                  <a:lnTo>
                    <a:pt x="1030" y="229"/>
                  </a:lnTo>
                  <a:lnTo>
                    <a:pt x="1029" y="229"/>
                  </a:lnTo>
                  <a:lnTo>
                    <a:pt x="1029" y="230"/>
                  </a:lnTo>
                  <a:lnTo>
                    <a:pt x="1029" y="230"/>
                  </a:lnTo>
                  <a:lnTo>
                    <a:pt x="1029" y="232"/>
                  </a:lnTo>
                  <a:lnTo>
                    <a:pt x="1029" y="232"/>
                  </a:lnTo>
                  <a:lnTo>
                    <a:pt x="1027" y="241"/>
                  </a:lnTo>
                  <a:lnTo>
                    <a:pt x="1024" y="214"/>
                  </a:lnTo>
                  <a:lnTo>
                    <a:pt x="1025" y="214"/>
                  </a:lnTo>
                  <a:lnTo>
                    <a:pt x="1025" y="214"/>
                  </a:lnTo>
                  <a:lnTo>
                    <a:pt x="1025" y="213"/>
                  </a:lnTo>
                  <a:lnTo>
                    <a:pt x="1025" y="211"/>
                  </a:lnTo>
                  <a:lnTo>
                    <a:pt x="1024" y="211"/>
                  </a:lnTo>
                  <a:lnTo>
                    <a:pt x="1022" y="191"/>
                  </a:lnTo>
                  <a:lnTo>
                    <a:pt x="1022" y="191"/>
                  </a:lnTo>
                  <a:lnTo>
                    <a:pt x="1022" y="186"/>
                  </a:lnTo>
                  <a:lnTo>
                    <a:pt x="1022" y="178"/>
                  </a:lnTo>
                  <a:lnTo>
                    <a:pt x="1019" y="178"/>
                  </a:lnTo>
                  <a:lnTo>
                    <a:pt x="1019" y="186"/>
                  </a:lnTo>
                  <a:lnTo>
                    <a:pt x="1019" y="191"/>
                  </a:lnTo>
                  <a:lnTo>
                    <a:pt x="1019" y="191"/>
                  </a:lnTo>
                  <a:lnTo>
                    <a:pt x="1019" y="191"/>
                  </a:lnTo>
                  <a:lnTo>
                    <a:pt x="1017" y="211"/>
                  </a:lnTo>
                  <a:lnTo>
                    <a:pt x="1016" y="211"/>
                  </a:lnTo>
                  <a:lnTo>
                    <a:pt x="1016" y="211"/>
                  </a:lnTo>
                  <a:lnTo>
                    <a:pt x="1016" y="214"/>
                  </a:lnTo>
                  <a:lnTo>
                    <a:pt x="1016" y="214"/>
                  </a:lnTo>
                  <a:lnTo>
                    <a:pt x="1017" y="214"/>
                  </a:lnTo>
                  <a:lnTo>
                    <a:pt x="1014" y="241"/>
                  </a:lnTo>
                  <a:lnTo>
                    <a:pt x="1013" y="232"/>
                  </a:lnTo>
                  <a:lnTo>
                    <a:pt x="1013" y="230"/>
                  </a:lnTo>
                  <a:lnTo>
                    <a:pt x="1013" y="230"/>
                  </a:lnTo>
                  <a:lnTo>
                    <a:pt x="1013" y="229"/>
                  </a:lnTo>
                  <a:lnTo>
                    <a:pt x="1013" y="229"/>
                  </a:lnTo>
                  <a:lnTo>
                    <a:pt x="1013" y="229"/>
                  </a:lnTo>
                  <a:lnTo>
                    <a:pt x="1013" y="229"/>
                  </a:lnTo>
                  <a:lnTo>
                    <a:pt x="1011" y="229"/>
                  </a:lnTo>
                  <a:lnTo>
                    <a:pt x="1011" y="230"/>
                  </a:lnTo>
                  <a:lnTo>
                    <a:pt x="1011" y="230"/>
                  </a:lnTo>
                  <a:lnTo>
                    <a:pt x="1011" y="232"/>
                  </a:lnTo>
                  <a:lnTo>
                    <a:pt x="1011" y="232"/>
                  </a:lnTo>
                  <a:lnTo>
                    <a:pt x="1008" y="244"/>
                  </a:lnTo>
                  <a:lnTo>
                    <a:pt x="1008" y="244"/>
                  </a:lnTo>
                  <a:lnTo>
                    <a:pt x="1008" y="244"/>
                  </a:lnTo>
                  <a:lnTo>
                    <a:pt x="1008" y="255"/>
                  </a:lnTo>
                  <a:lnTo>
                    <a:pt x="1008" y="259"/>
                  </a:lnTo>
                  <a:lnTo>
                    <a:pt x="1008" y="259"/>
                  </a:lnTo>
                  <a:lnTo>
                    <a:pt x="1008" y="259"/>
                  </a:lnTo>
                  <a:lnTo>
                    <a:pt x="1008" y="259"/>
                  </a:lnTo>
                  <a:lnTo>
                    <a:pt x="1008" y="259"/>
                  </a:lnTo>
                  <a:lnTo>
                    <a:pt x="1008" y="260"/>
                  </a:lnTo>
                  <a:lnTo>
                    <a:pt x="1008" y="260"/>
                  </a:lnTo>
                  <a:lnTo>
                    <a:pt x="1008" y="270"/>
                  </a:lnTo>
                  <a:lnTo>
                    <a:pt x="1006" y="273"/>
                  </a:lnTo>
                  <a:lnTo>
                    <a:pt x="1006" y="273"/>
                  </a:lnTo>
                  <a:lnTo>
                    <a:pt x="1006" y="273"/>
                  </a:lnTo>
                  <a:lnTo>
                    <a:pt x="1006" y="273"/>
                  </a:lnTo>
                  <a:lnTo>
                    <a:pt x="1003" y="273"/>
                  </a:lnTo>
                  <a:lnTo>
                    <a:pt x="1003" y="271"/>
                  </a:lnTo>
                  <a:lnTo>
                    <a:pt x="1002" y="271"/>
                  </a:lnTo>
                  <a:lnTo>
                    <a:pt x="1002" y="263"/>
                  </a:lnTo>
                  <a:lnTo>
                    <a:pt x="1002" y="262"/>
                  </a:lnTo>
                  <a:lnTo>
                    <a:pt x="1002" y="262"/>
                  </a:lnTo>
                  <a:lnTo>
                    <a:pt x="999" y="233"/>
                  </a:lnTo>
                  <a:lnTo>
                    <a:pt x="999" y="233"/>
                  </a:lnTo>
                  <a:lnTo>
                    <a:pt x="1000" y="233"/>
                  </a:lnTo>
                  <a:lnTo>
                    <a:pt x="1000" y="226"/>
                  </a:lnTo>
                  <a:lnTo>
                    <a:pt x="995" y="226"/>
                  </a:lnTo>
                  <a:lnTo>
                    <a:pt x="995" y="233"/>
                  </a:lnTo>
                  <a:lnTo>
                    <a:pt x="997" y="233"/>
                  </a:lnTo>
                  <a:lnTo>
                    <a:pt x="994" y="262"/>
                  </a:lnTo>
                  <a:lnTo>
                    <a:pt x="994" y="262"/>
                  </a:lnTo>
                  <a:lnTo>
                    <a:pt x="994" y="262"/>
                  </a:lnTo>
                  <a:lnTo>
                    <a:pt x="994" y="262"/>
                  </a:lnTo>
                  <a:lnTo>
                    <a:pt x="994" y="271"/>
                  </a:lnTo>
                  <a:lnTo>
                    <a:pt x="992" y="271"/>
                  </a:lnTo>
                  <a:lnTo>
                    <a:pt x="992" y="273"/>
                  </a:lnTo>
                  <a:lnTo>
                    <a:pt x="989" y="273"/>
                  </a:lnTo>
                  <a:lnTo>
                    <a:pt x="989" y="273"/>
                  </a:lnTo>
                  <a:lnTo>
                    <a:pt x="988" y="270"/>
                  </a:lnTo>
                  <a:lnTo>
                    <a:pt x="988" y="257"/>
                  </a:lnTo>
                  <a:lnTo>
                    <a:pt x="988" y="257"/>
                  </a:lnTo>
                  <a:lnTo>
                    <a:pt x="988" y="257"/>
                  </a:lnTo>
                  <a:lnTo>
                    <a:pt x="988" y="257"/>
                  </a:lnTo>
                  <a:lnTo>
                    <a:pt x="988" y="257"/>
                  </a:lnTo>
                  <a:lnTo>
                    <a:pt x="986" y="257"/>
                  </a:lnTo>
                  <a:lnTo>
                    <a:pt x="986" y="257"/>
                  </a:lnTo>
                  <a:lnTo>
                    <a:pt x="986" y="257"/>
                  </a:lnTo>
                  <a:lnTo>
                    <a:pt x="986" y="243"/>
                  </a:lnTo>
                  <a:lnTo>
                    <a:pt x="986" y="243"/>
                  </a:lnTo>
                  <a:lnTo>
                    <a:pt x="986" y="243"/>
                  </a:lnTo>
                  <a:lnTo>
                    <a:pt x="986" y="243"/>
                  </a:lnTo>
                  <a:lnTo>
                    <a:pt x="986" y="243"/>
                  </a:lnTo>
                  <a:lnTo>
                    <a:pt x="986" y="241"/>
                  </a:lnTo>
                  <a:lnTo>
                    <a:pt x="986" y="241"/>
                  </a:lnTo>
                  <a:lnTo>
                    <a:pt x="986" y="241"/>
                  </a:lnTo>
                  <a:lnTo>
                    <a:pt x="986" y="241"/>
                  </a:lnTo>
                  <a:lnTo>
                    <a:pt x="986" y="241"/>
                  </a:lnTo>
                  <a:lnTo>
                    <a:pt x="983" y="232"/>
                  </a:lnTo>
                  <a:lnTo>
                    <a:pt x="984" y="232"/>
                  </a:lnTo>
                  <a:lnTo>
                    <a:pt x="984" y="230"/>
                  </a:lnTo>
                  <a:lnTo>
                    <a:pt x="983" y="230"/>
                  </a:lnTo>
                  <a:lnTo>
                    <a:pt x="983" y="229"/>
                  </a:lnTo>
                  <a:lnTo>
                    <a:pt x="983" y="229"/>
                  </a:lnTo>
                  <a:lnTo>
                    <a:pt x="981" y="229"/>
                  </a:lnTo>
                  <a:lnTo>
                    <a:pt x="981" y="229"/>
                  </a:lnTo>
                  <a:lnTo>
                    <a:pt x="981" y="229"/>
                  </a:lnTo>
                  <a:lnTo>
                    <a:pt x="981" y="230"/>
                  </a:lnTo>
                  <a:lnTo>
                    <a:pt x="981" y="230"/>
                  </a:lnTo>
                  <a:lnTo>
                    <a:pt x="980" y="240"/>
                  </a:lnTo>
                  <a:lnTo>
                    <a:pt x="977" y="213"/>
                  </a:lnTo>
                  <a:lnTo>
                    <a:pt x="978" y="213"/>
                  </a:lnTo>
                  <a:lnTo>
                    <a:pt x="978" y="213"/>
                  </a:lnTo>
                  <a:lnTo>
                    <a:pt x="978" y="211"/>
                  </a:lnTo>
                  <a:lnTo>
                    <a:pt x="978" y="211"/>
                  </a:lnTo>
                  <a:lnTo>
                    <a:pt x="977" y="210"/>
                  </a:lnTo>
                  <a:lnTo>
                    <a:pt x="975" y="191"/>
                  </a:lnTo>
                  <a:lnTo>
                    <a:pt x="975" y="191"/>
                  </a:lnTo>
                  <a:lnTo>
                    <a:pt x="977" y="191"/>
                  </a:lnTo>
                  <a:lnTo>
                    <a:pt x="977" y="185"/>
                  </a:lnTo>
                  <a:lnTo>
                    <a:pt x="977" y="177"/>
                  </a:lnTo>
                  <a:lnTo>
                    <a:pt x="972" y="177"/>
                  </a:lnTo>
                  <a:lnTo>
                    <a:pt x="972" y="185"/>
                  </a:lnTo>
                  <a:lnTo>
                    <a:pt x="972" y="191"/>
                  </a:lnTo>
                  <a:lnTo>
                    <a:pt x="973" y="191"/>
                  </a:lnTo>
                  <a:lnTo>
                    <a:pt x="970" y="210"/>
                  </a:lnTo>
                  <a:lnTo>
                    <a:pt x="970" y="211"/>
                  </a:lnTo>
                  <a:lnTo>
                    <a:pt x="970" y="213"/>
                  </a:lnTo>
                  <a:lnTo>
                    <a:pt x="970" y="213"/>
                  </a:lnTo>
                  <a:lnTo>
                    <a:pt x="970" y="213"/>
                  </a:lnTo>
                  <a:lnTo>
                    <a:pt x="970" y="213"/>
                  </a:lnTo>
                  <a:lnTo>
                    <a:pt x="969" y="240"/>
                  </a:lnTo>
                  <a:lnTo>
                    <a:pt x="967" y="232"/>
                  </a:lnTo>
                  <a:lnTo>
                    <a:pt x="967" y="232"/>
                  </a:lnTo>
                  <a:lnTo>
                    <a:pt x="967" y="230"/>
                  </a:lnTo>
                  <a:lnTo>
                    <a:pt x="966" y="230"/>
                  </a:lnTo>
                  <a:lnTo>
                    <a:pt x="966" y="229"/>
                  </a:lnTo>
                  <a:lnTo>
                    <a:pt x="964" y="229"/>
                  </a:lnTo>
                  <a:lnTo>
                    <a:pt x="964" y="229"/>
                  </a:lnTo>
                  <a:lnTo>
                    <a:pt x="964" y="229"/>
                  </a:lnTo>
                  <a:lnTo>
                    <a:pt x="964" y="229"/>
                  </a:lnTo>
                  <a:lnTo>
                    <a:pt x="964" y="230"/>
                  </a:lnTo>
                  <a:lnTo>
                    <a:pt x="964" y="230"/>
                  </a:lnTo>
                  <a:lnTo>
                    <a:pt x="961" y="241"/>
                  </a:lnTo>
                  <a:lnTo>
                    <a:pt x="961" y="241"/>
                  </a:lnTo>
                  <a:lnTo>
                    <a:pt x="961" y="241"/>
                  </a:lnTo>
                  <a:lnTo>
                    <a:pt x="961" y="241"/>
                  </a:lnTo>
                  <a:lnTo>
                    <a:pt x="961" y="257"/>
                  </a:lnTo>
                  <a:lnTo>
                    <a:pt x="959" y="257"/>
                  </a:lnTo>
                  <a:lnTo>
                    <a:pt x="959" y="260"/>
                  </a:lnTo>
                  <a:lnTo>
                    <a:pt x="959" y="270"/>
                  </a:lnTo>
                  <a:lnTo>
                    <a:pt x="958" y="273"/>
                  </a:lnTo>
                  <a:lnTo>
                    <a:pt x="958" y="273"/>
                  </a:lnTo>
                  <a:lnTo>
                    <a:pt x="955" y="273"/>
                  </a:lnTo>
                  <a:lnTo>
                    <a:pt x="955" y="270"/>
                  </a:lnTo>
                  <a:lnTo>
                    <a:pt x="955" y="268"/>
                  </a:lnTo>
                  <a:lnTo>
                    <a:pt x="955" y="268"/>
                  </a:lnTo>
                  <a:lnTo>
                    <a:pt x="953" y="268"/>
                  </a:lnTo>
                  <a:lnTo>
                    <a:pt x="953" y="270"/>
                  </a:lnTo>
                  <a:lnTo>
                    <a:pt x="951" y="288"/>
                  </a:lnTo>
                  <a:lnTo>
                    <a:pt x="951" y="292"/>
                  </a:lnTo>
                  <a:lnTo>
                    <a:pt x="951" y="292"/>
                  </a:lnTo>
                  <a:lnTo>
                    <a:pt x="953" y="189"/>
                  </a:lnTo>
                  <a:lnTo>
                    <a:pt x="953" y="177"/>
                  </a:lnTo>
                  <a:lnTo>
                    <a:pt x="943" y="175"/>
                  </a:lnTo>
                  <a:lnTo>
                    <a:pt x="940" y="177"/>
                  </a:lnTo>
                  <a:lnTo>
                    <a:pt x="940" y="175"/>
                  </a:lnTo>
                  <a:lnTo>
                    <a:pt x="934" y="175"/>
                  </a:lnTo>
                  <a:lnTo>
                    <a:pt x="934" y="170"/>
                  </a:lnTo>
                  <a:lnTo>
                    <a:pt x="929" y="170"/>
                  </a:lnTo>
                  <a:lnTo>
                    <a:pt x="929" y="166"/>
                  </a:lnTo>
                  <a:lnTo>
                    <a:pt x="923" y="166"/>
                  </a:lnTo>
                  <a:lnTo>
                    <a:pt x="923" y="161"/>
                  </a:lnTo>
                  <a:lnTo>
                    <a:pt x="918" y="161"/>
                  </a:lnTo>
                  <a:lnTo>
                    <a:pt x="918" y="156"/>
                  </a:lnTo>
                  <a:lnTo>
                    <a:pt x="912" y="156"/>
                  </a:lnTo>
                  <a:lnTo>
                    <a:pt x="901" y="156"/>
                  </a:lnTo>
                  <a:lnTo>
                    <a:pt x="893" y="156"/>
                  </a:lnTo>
                  <a:lnTo>
                    <a:pt x="893" y="158"/>
                  </a:lnTo>
                  <a:lnTo>
                    <a:pt x="893" y="161"/>
                  </a:lnTo>
                  <a:lnTo>
                    <a:pt x="888" y="161"/>
                  </a:lnTo>
                  <a:lnTo>
                    <a:pt x="888" y="164"/>
                  </a:lnTo>
                  <a:lnTo>
                    <a:pt x="888" y="166"/>
                  </a:lnTo>
                  <a:lnTo>
                    <a:pt x="884" y="166"/>
                  </a:lnTo>
                  <a:lnTo>
                    <a:pt x="884" y="169"/>
                  </a:lnTo>
                  <a:lnTo>
                    <a:pt x="884" y="170"/>
                  </a:lnTo>
                  <a:lnTo>
                    <a:pt x="879" y="170"/>
                  </a:lnTo>
                  <a:lnTo>
                    <a:pt x="879" y="174"/>
                  </a:lnTo>
                  <a:lnTo>
                    <a:pt x="879" y="175"/>
                  </a:lnTo>
                  <a:lnTo>
                    <a:pt x="874" y="175"/>
                  </a:lnTo>
                  <a:lnTo>
                    <a:pt x="874" y="177"/>
                  </a:lnTo>
                  <a:lnTo>
                    <a:pt x="869" y="175"/>
                  </a:lnTo>
                  <a:lnTo>
                    <a:pt x="858" y="177"/>
                  </a:lnTo>
                  <a:lnTo>
                    <a:pt x="858" y="189"/>
                  </a:lnTo>
                  <a:lnTo>
                    <a:pt x="858" y="189"/>
                  </a:lnTo>
                  <a:lnTo>
                    <a:pt x="858" y="249"/>
                  </a:lnTo>
                  <a:lnTo>
                    <a:pt x="843" y="249"/>
                  </a:lnTo>
                  <a:lnTo>
                    <a:pt x="843" y="191"/>
                  </a:lnTo>
                  <a:lnTo>
                    <a:pt x="841" y="178"/>
                  </a:lnTo>
                  <a:lnTo>
                    <a:pt x="830" y="177"/>
                  </a:lnTo>
                  <a:lnTo>
                    <a:pt x="827" y="178"/>
                  </a:lnTo>
                  <a:lnTo>
                    <a:pt x="825" y="177"/>
                  </a:lnTo>
                  <a:lnTo>
                    <a:pt x="822" y="177"/>
                  </a:lnTo>
                  <a:lnTo>
                    <a:pt x="822" y="175"/>
                  </a:lnTo>
                  <a:lnTo>
                    <a:pt x="821" y="172"/>
                  </a:lnTo>
                  <a:lnTo>
                    <a:pt x="818" y="172"/>
                  </a:lnTo>
                  <a:lnTo>
                    <a:pt x="818" y="170"/>
                  </a:lnTo>
                  <a:lnTo>
                    <a:pt x="816" y="167"/>
                  </a:lnTo>
                  <a:lnTo>
                    <a:pt x="813" y="167"/>
                  </a:lnTo>
                  <a:lnTo>
                    <a:pt x="813" y="166"/>
                  </a:lnTo>
                  <a:lnTo>
                    <a:pt x="811" y="164"/>
                  </a:lnTo>
                  <a:lnTo>
                    <a:pt x="808" y="163"/>
                  </a:lnTo>
                  <a:lnTo>
                    <a:pt x="808" y="161"/>
                  </a:lnTo>
                  <a:lnTo>
                    <a:pt x="807" y="159"/>
                  </a:lnTo>
                  <a:lnTo>
                    <a:pt x="799" y="158"/>
                  </a:lnTo>
                  <a:lnTo>
                    <a:pt x="789" y="158"/>
                  </a:lnTo>
                  <a:lnTo>
                    <a:pt x="783" y="159"/>
                  </a:lnTo>
                  <a:lnTo>
                    <a:pt x="783" y="163"/>
                  </a:lnTo>
                  <a:lnTo>
                    <a:pt x="778" y="163"/>
                  </a:lnTo>
                  <a:lnTo>
                    <a:pt x="778" y="167"/>
                  </a:lnTo>
                  <a:lnTo>
                    <a:pt x="773" y="167"/>
                  </a:lnTo>
                  <a:lnTo>
                    <a:pt x="773" y="172"/>
                  </a:lnTo>
                  <a:lnTo>
                    <a:pt x="767" y="172"/>
                  </a:lnTo>
                  <a:lnTo>
                    <a:pt x="767" y="177"/>
                  </a:lnTo>
                  <a:lnTo>
                    <a:pt x="762" y="177"/>
                  </a:lnTo>
                  <a:lnTo>
                    <a:pt x="762" y="177"/>
                  </a:lnTo>
                  <a:lnTo>
                    <a:pt x="761" y="177"/>
                  </a:lnTo>
                  <a:lnTo>
                    <a:pt x="761" y="133"/>
                  </a:lnTo>
                  <a:lnTo>
                    <a:pt x="748" y="133"/>
                  </a:lnTo>
                  <a:lnTo>
                    <a:pt x="748" y="122"/>
                  </a:lnTo>
                  <a:lnTo>
                    <a:pt x="736" y="122"/>
                  </a:lnTo>
                  <a:lnTo>
                    <a:pt x="736" y="114"/>
                  </a:lnTo>
                  <a:lnTo>
                    <a:pt x="723" y="114"/>
                  </a:lnTo>
                  <a:lnTo>
                    <a:pt x="723" y="133"/>
                  </a:lnTo>
                  <a:lnTo>
                    <a:pt x="718" y="133"/>
                  </a:lnTo>
                  <a:lnTo>
                    <a:pt x="718" y="118"/>
                  </a:lnTo>
                  <a:lnTo>
                    <a:pt x="718" y="117"/>
                  </a:lnTo>
                  <a:lnTo>
                    <a:pt x="718" y="117"/>
                  </a:lnTo>
                  <a:lnTo>
                    <a:pt x="718" y="117"/>
                  </a:lnTo>
                  <a:lnTo>
                    <a:pt x="718" y="111"/>
                  </a:lnTo>
                  <a:lnTo>
                    <a:pt x="718" y="109"/>
                  </a:lnTo>
                  <a:lnTo>
                    <a:pt x="718" y="109"/>
                  </a:lnTo>
                  <a:lnTo>
                    <a:pt x="718" y="109"/>
                  </a:lnTo>
                  <a:lnTo>
                    <a:pt x="718" y="101"/>
                  </a:lnTo>
                  <a:lnTo>
                    <a:pt x="718" y="101"/>
                  </a:lnTo>
                  <a:lnTo>
                    <a:pt x="718" y="101"/>
                  </a:lnTo>
                  <a:lnTo>
                    <a:pt x="718" y="101"/>
                  </a:lnTo>
                  <a:lnTo>
                    <a:pt x="718" y="89"/>
                  </a:lnTo>
                  <a:lnTo>
                    <a:pt x="706" y="87"/>
                  </a:lnTo>
                  <a:lnTo>
                    <a:pt x="690" y="85"/>
                  </a:lnTo>
                  <a:lnTo>
                    <a:pt x="687" y="85"/>
                  </a:lnTo>
                  <a:lnTo>
                    <a:pt x="687" y="74"/>
                  </a:lnTo>
                  <a:lnTo>
                    <a:pt x="687" y="71"/>
                  </a:lnTo>
                  <a:lnTo>
                    <a:pt x="687" y="70"/>
                  </a:lnTo>
                  <a:lnTo>
                    <a:pt x="687" y="67"/>
                  </a:lnTo>
                  <a:lnTo>
                    <a:pt x="687" y="65"/>
                  </a:lnTo>
                  <a:lnTo>
                    <a:pt x="687" y="63"/>
                  </a:lnTo>
                  <a:lnTo>
                    <a:pt x="662" y="63"/>
                  </a:lnTo>
                  <a:lnTo>
                    <a:pt x="662" y="62"/>
                  </a:lnTo>
                  <a:lnTo>
                    <a:pt x="662" y="60"/>
                  </a:lnTo>
                  <a:lnTo>
                    <a:pt x="662" y="57"/>
                  </a:lnTo>
                  <a:lnTo>
                    <a:pt x="662" y="55"/>
                  </a:lnTo>
                  <a:lnTo>
                    <a:pt x="638" y="55"/>
                  </a:lnTo>
                  <a:lnTo>
                    <a:pt x="638" y="27"/>
                  </a:lnTo>
                  <a:lnTo>
                    <a:pt x="638" y="18"/>
                  </a:lnTo>
                  <a:lnTo>
                    <a:pt x="636" y="18"/>
                  </a:lnTo>
                  <a:lnTo>
                    <a:pt x="636" y="19"/>
                  </a:lnTo>
                  <a:lnTo>
                    <a:pt x="635" y="19"/>
                  </a:lnTo>
                  <a:lnTo>
                    <a:pt x="635" y="2"/>
                  </a:lnTo>
                  <a:lnTo>
                    <a:pt x="635" y="2"/>
                  </a:lnTo>
                  <a:lnTo>
                    <a:pt x="635" y="0"/>
                  </a:lnTo>
                  <a:lnTo>
                    <a:pt x="633" y="0"/>
                  </a:lnTo>
                  <a:lnTo>
                    <a:pt x="633" y="19"/>
                  </a:lnTo>
                  <a:lnTo>
                    <a:pt x="632" y="19"/>
                  </a:lnTo>
                  <a:lnTo>
                    <a:pt x="632" y="2"/>
                  </a:lnTo>
                  <a:lnTo>
                    <a:pt x="632" y="2"/>
                  </a:lnTo>
                  <a:lnTo>
                    <a:pt x="632" y="0"/>
                  </a:lnTo>
                  <a:lnTo>
                    <a:pt x="632" y="0"/>
                  </a:lnTo>
                  <a:lnTo>
                    <a:pt x="632" y="19"/>
                  </a:lnTo>
                  <a:lnTo>
                    <a:pt x="630" y="19"/>
                  </a:lnTo>
                  <a:lnTo>
                    <a:pt x="630" y="2"/>
                  </a:lnTo>
                  <a:lnTo>
                    <a:pt x="630" y="2"/>
                  </a:lnTo>
                  <a:lnTo>
                    <a:pt x="630" y="0"/>
                  </a:lnTo>
                  <a:lnTo>
                    <a:pt x="629" y="0"/>
                  </a:lnTo>
                  <a:lnTo>
                    <a:pt x="629" y="19"/>
                  </a:lnTo>
                  <a:lnTo>
                    <a:pt x="627" y="19"/>
                  </a:lnTo>
                  <a:lnTo>
                    <a:pt x="627" y="2"/>
                  </a:lnTo>
                  <a:lnTo>
                    <a:pt x="627" y="2"/>
                  </a:lnTo>
                  <a:lnTo>
                    <a:pt x="627" y="0"/>
                  </a:lnTo>
                  <a:lnTo>
                    <a:pt x="627" y="0"/>
                  </a:lnTo>
                  <a:lnTo>
                    <a:pt x="627" y="19"/>
                  </a:lnTo>
                  <a:lnTo>
                    <a:pt x="625" y="19"/>
                  </a:lnTo>
                  <a:lnTo>
                    <a:pt x="625" y="2"/>
                  </a:lnTo>
                  <a:lnTo>
                    <a:pt x="625" y="2"/>
                  </a:lnTo>
                  <a:lnTo>
                    <a:pt x="625" y="0"/>
                  </a:lnTo>
                  <a:lnTo>
                    <a:pt x="624" y="0"/>
                  </a:lnTo>
                  <a:lnTo>
                    <a:pt x="624" y="19"/>
                  </a:lnTo>
                  <a:lnTo>
                    <a:pt x="622" y="19"/>
                  </a:lnTo>
                  <a:lnTo>
                    <a:pt x="622" y="18"/>
                  </a:lnTo>
                  <a:lnTo>
                    <a:pt x="621" y="18"/>
                  </a:lnTo>
                  <a:lnTo>
                    <a:pt x="621" y="54"/>
                  </a:lnTo>
                  <a:lnTo>
                    <a:pt x="621" y="54"/>
                  </a:lnTo>
                  <a:lnTo>
                    <a:pt x="621" y="57"/>
                  </a:lnTo>
                  <a:lnTo>
                    <a:pt x="621" y="59"/>
                  </a:lnTo>
                  <a:lnTo>
                    <a:pt x="621" y="65"/>
                  </a:lnTo>
                  <a:lnTo>
                    <a:pt x="614" y="65"/>
                  </a:lnTo>
                  <a:lnTo>
                    <a:pt x="614" y="65"/>
                  </a:lnTo>
                  <a:lnTo>
                    <a:pt x="614" y="67"/>
                  </a:lnTo>
                  <a:lnTo>
                    <a:pt x="614" y="70"/>
                  </a:lnTo>
                  <a:lnTo>
                    <a:pt x="614" y="71"/>
                  </a:lnTo>
                  <a:lnTo>
                    <a:pt x="614" y="74"/>
                  </a:lnTo>
                  <a:lnTo>
                    <a:pt x="614" y="85"/>
                  </a:lnTo>
                  <a:lnTo>
                    <a:pt x="614" y="85"/>
                  </a:lnTo>
                  <a:lnTo>
                    <a:pt x="614" y="87"/>
                  </a:lnTo>
                  <a:lnTo>
                    <a:pt x="607" y="87"/>
                  </a:lnTo>
                  <a:lnTo>
                    <a:pt x="607" y="156"/>
                  </a:lnTo>
                  <a:lnTo>
                    <a:pt x="581" y="156"/>
                  </a:lnTo>
                  <a:lnTo>
                    <a:pt x="581" y="109"/>
                  </a:lnTo>
                  <a:lnTo>
                    <a:pt x="567" y="109"/>
                  </a:lnTo>
                  <a:lnTo>
                    <a:pt x="567" y="81"/>
                  </a:lnTo>
                  <a:lnTo>
                    <a:pt x="561" y="81"/>
                  </a:lnTo>
                  <a:lnTo>
                    <a:pt x="561" y="109"/>
                  </a:lnTo>
                  <a:lnTo>
                    <a:pt x="539" y="109"/>
                  </a:lnTo>
                  <a:lnTo>
                    <a:pt x="539" y="81"/>
                  </a:lnTo>
                  <a:lnTo>
                    <a:pt x="528" y="81"/>
                  </a:lnTo>
                  <a:lnTo>
                    <a:pt x="528" y="109"/>
                  </a:lnTo>
                  <a:lnTo>
                    <a:pt x="518" y="109"/>
                  </a:lnTo>
                  <a:lnTo>
                    <a:pt x="518" y="252"/>
                  </a:lnTo>
                  <a:lnTo>
                    <a:pt x="511" y="252"/>
                  </a:lnTo>
                  <a:lnTo>
                    <a:pt x="506" y="252"/>
                  </a:lnTo>
                  <a:lnTo>
                    <a:pt x="501" y="254"/>
                  </a:lnTo>
                  <a:lnTo>
                    <a:pt x="501" y="254"/>
                  </a:lnTo>
                  <a:lnTo>
                    <a:pt x="498" y="251"/>
                  </a:lnTo>
                  <a:lnTo>
                    <a:pt x="496" y="249"/>
                  </a:lnTo>
                  <a:lnTo>
                    <a:pt x="488" y="252"/>
                  </a:lnTo>
                  <a:lnTo>
                    <a:pt x="488" y="255"/>
                  </a:lnTo>
                  <a:lnTo>
                    <a:pt x="488" y="255"/>
                  </a:lnTo>
                  <a:lnTo>
                    <a:pt x="488" y="255"/>
                  </a:lnTo>
                  <a:lnTo>
                    <a:pt x="488" y="255"/>
                  </a:lnTo>
                  <a:lnTo>
                    <a:pt x="488" y="252"/>
                  </a:lnTo>
                  <a:lnTo>
                    <a:pt x="479" y="249"/>
                  </a:lnTo>
                  <a:lnTo>
                    <a:pt x="477" y="251"/>
                  </a:lnTo>
                  <a:lnTo>
                    <a:pt x="476" y="254"/>
                  </a:lnTo>
                  <a:lnTo>
                    <a:pt x="476" y="254"/>
                  </a:lnTo>
                  <a:lnTo>
                    <a:pt x="470" y="252"/>
                  </a:lnTo>
                  <a:lnTo>
                    <a:pt x="466" y="252"/>
                  </a:lnTo>
                  <a:lnTo>
                    <a:pt x="443" y="252"/>
                  </a:lnTo>
                  <a:lnTo>
                    <a:pt x="440" y="252"/>
                  </a:lnTo>
                  <a:lnTo>
                    <a:pt x="415" y="254"/>
                  </a:lnTo>
                  <a:lnTo>
                    <a:pt x="389" y="260"/>
                  </a:lnTo>
                  <a:lnTo>
                    <a:pt x="372" y="268"/>
                  </a:lnTo>
                  <a:lnTo>
                    <a:pt x="364" y="268"/>
                  </a:lnTo>
                  <a:lnTo>
                    <a:pt x="364" y="221"/>
                  </a:lnTo>
                  <a:lnTo>
                    <a:pt x="336" y="221"/>
                  </a:lnTo>
                  <a:lnTo>
                    <a:pt x="336" y="208"/>
                  </a:lnTo>
                  <a:lnTo>
                    <a:pt x="328" y="208"/>
                  </a:lnTo>
                  <a:lnTo>
                    <a:pt x="328" y="197"/>
                  </a:lnTo>
                  <a:lnTo>
                    <a:pt x="304" y="197"/>
                  </a:lnTo>
                  <a:lnTo>
                    <a:pt x="304" y="208"/>
                  </a:lnTo>
                  <a:lnTo>
                    <a:pt x="290" y="208"/>
                  </a:lnTo>
                  <a:lnTo>
                    <a:pt x="290" y="221"/>
                  </a:lnTo>
                  <a:lnTo>
                    <a:pt x="281" y="221"/>
                  </a:lnTo>
                  <a:lnTo>
                    <a:pt x="281" y="262"/>
                  </a:lnTo>
                  <a:lnTo>
                    <a:pt x="279" y="260"/>
                  </a:lnTo>
                  <a:lnTo>
                    <a:pt x="270" y="262"/>
                  </a:lnTo>
                  <a:lnTo>
                    <a:pt x="262" y="266"/>
                  </a:lnTo>
                  <a:lnTo>
                    <a:pt x="254" y="273"/>
                  </a:lnTo>
                  <a:lnTo>
                    <a:pt x="248" y="281"/>
                  </a:lnTo>
                  <a:lnTo>
                    <a:pt x="246" y="288"/>
                  </a:lnTo>
                  <a:lnTo>
                    <a:pt x="205" y="288"/>
                  </a:lnTo>
                  <a:lnTo>
                    <a:pt x="204" y="288"/>
                  </a:lnTo>
                  <a:lnTo>
                    <a:pt x="204" y="293"/>
                  </a:lnTo>
                  <a:lnTo>
                    <a:pt x="191" y="293"/>
                  </a:lnTo>
                  <a:lnTo>
                    <a:pt x="189" y="122"/>
                  </a:lnTo>
                  <a:lnTo>
                    <a:pt x="189" y="122"/>
                  </a:lnTo>
                  <a:lnTo>
                    <a:pt x="189" y="122"/>
                  </a:lnTo>
                  <a:lnTo>
                    <a:pt x="189" y="122"/>
                  </a:lnTo>
                  <a:lnTo>
                    <a:pt x="188" y="122"/>
                  </a:lnTo>
                  <a:lnTo>
                    <a:pt x="188" y="122"/>
                  </a:lnTo>
                  <a:lnTo>
                    <a:pt x="188" y="118"/>
                  </a:lnTo>
                  <a:lnTo>
                    <a:pt x="186" y="118"/>
                  </a:lnTo>
                  <a:lnTo>
                    <a:pt x="185" y="118"/>
                  </a:lnTo>
                  <a:lnTo>
                    <a:pt x="183" y="118"/>
                  </a:lnTo>
                  <a:lnTo>
                    <a:pt x="180" y="118"/>
                  </a:lnTo>
                  <a:lnTo>
                    <a:pt x="178" y="118"/>
                  </a:lnTo>
                  <a:lnTo>
                    <a:pt x="178" y="117"/>
                  </a:lnTo>
                  <a:lnTo>
                    <a:pt x="180" y="117"/>
                  </a:lnTo>
                  <a:lnTo>
                    <a:pt x="183" y="117"/>
                  </a:lnTo>
                  <a:lnTo>
                    <a:pt x="188" y="117"/>
                  </a:lnTo>
                  <a:lnTo>
                    <a:pt x="189" y="117"/>
                  </a:lnTo>
                  <a:lnTo>
                    <a:pt x="191" y="117"/>
                  </a:lnTo>
                  <a:lnTo>
                    <a:pt x="191" y="115"/>
                  </a:lnTo>
                  <a:lnTo>
                    <a:pt x="191" y="115"/>
                  </a:lnTo>
                  <a:lnTo>
                    <a:pt x="189" y="115"/>
                  </a:lnTo>
                  <a:lnTo>
                    <a:pt x="188" y="114"/>
                  </a:lnTo>
                  <a:lnTo>
                    <a:pt x="183" y="114"/>
                  </a:lnTo>
                  <a:lnTo>
                    <a:pt x="178" y="114"/>
                  </a:lnTo>
                  <a:lnTo>
                    <a:pt x="178" y="114"/>
                  </a:lnTo>
                  <a:lnTo>
                    <a:pt x="178" y="114"/>
                  </a:lnTo>
                  <a:lnTo>
                    <a:pt x="178" y="114"/>
                  </a:lnTo>
                  <a:lnTo>
                    <a:pt x="180" y="114"/>
                  </a:lnTo>
                  <a:lnTo>
                    <a:pt x="180" y="114"/>
                  </a:lnTo>
                  <a:lnTo>
                    <a:pt x="180" y="112"/>
                  </a:lnTo>
                  <a:lnTo>
                    <a:pt x="180" y="111"/>
                  </a:lnTo>
                  <a:lnTo>
                    <a:pt x="180" y="109"/>
                  </a:lnTo>
                  <a:lnTo>
                    <a:pt x="180" y="106"/>
                  </a:lnTo>
                  <a:lnTo>
                    <a:pt x="180" y="104"/>
                  </a:lnTo>
                  <a:lnTo>
                    <a:pt x="180" y="103"/>
                  </a:lnTo>
                  <a:lnTo>
                    <a:pt x="180" y="103"/>
                  </a:lnTo>
                  <a:lnTo>
                    <a:pt x="180" y="103"/>
                  </a:lnTo>
                  <a:lnTo>
                    <a:pt x="178" y="103"/>
                  </a:lnTo>
                  <a:lnTo>
                    <a:pt x="178" y="103"/>
                  </a:lnTo>
                  <a:lnTo>
                    <a:pt x="178" y="103"/>
                  </a:lnTo>
                  <a:lnTo>
                    <a:pt x="178" y="101"/>
                  </a:lnTo>
                  <a:lnTo>
                    <a:pt x="178" y="101"/>
                  </a:lnTo>
                  <a:lnTo>
                    <a:pt x="178" y="101"/>
                  </a:lnTo>
                  <a:lnTo>
                    <a:pt x="178" y="101"/>
                  </a:lnTo>
                  <a:lnTo>
                    <a:pt x="181" y="101"/>
                  </a:lnTo>
                  <a:lnTo>
                    <a:pt x="181" y="101"/>
                  </a:lnTo>
                  <a:lnTo>
                    <a:pt x="181" y="101"/>
                  </a:lnTo>
                  <a:lnTo>
                    <a:pt x="181" y="101"/>
                  </a:lnTo>
                  <a:lnTo>
                    <a:pt x="183" y="101"/>
                  </a:lnTo>
                  <a:lnTo>
                    <a:pt x="185" y="101"/>
                  </a:lnTo>
                  <a:lnTo>
                    <a:pt x="185" y="101"/>
                  </a:lnTo>
                  <a:lnTo>
                    <a:pt x="185" y="101"/>
                  </a:lnTo>
                  <a:lnTo>
                    <a:pt x="185" y="101"/>
                  </a:lnTo>
                  <a:lnTo>
                    <a:pt x="186" y="101"/>
                  </a:lnTo>
                  <a:lnTo>
                    <a:pt x="186" y="101"/>
                  </a:lnTo>
                  <a:lnTo>
                    <a:pt x="186" y="101"/>
                  </a:lnTo>
                  <a:lnTo>
                    <a:pt x="186" y="101"/>
                  </a:lnTo>
                  <a:lnTo>
                    <a:pt x="188" y="100"/>
                  </a:lnTo>
                  <a:lnTo>
                    <a:pt x="188" y="100"/>
                  </a:lnTo>
                  <a:lnTo>
                    <a:pt x="188" y="100"/>
                  </a:lnTo>
                  <a:lnTo>
                    <a:pt x="188" y="100"/>
                  </a:lnTo>
                  <a:lnTo>
                    <a:pt x="188" y="98"/>
                  </a:lnTo>
                  <a:lnTo>
                    <a:pt x="188" y="98"/>
                  </a:lnTo>
                  <a:lnTo>
                    <a:pt x="188" y="98"/>
                  </a:lnTo>
                  <a:lnTo>
                    <a:pt x="188" y="98"/>
                  </a:lnTo>
                  <a:lnTo>
                    <a:pt x="186" y="96"/>
                  </a:lnTo>
                  <a:lnTo>
                    <a:pt x="185" y="96"/>
                  </a:lnTo>
                  <a:lnTo>
                    <a:pt x="183" y="96"/>
                  </a:lnTo>
                  <a:lnTo>
                    <a:pt x="180" y="96"/>
                  </a:lnTo>
                  <a:lnTo>
                    <a:pt x="180" y="96"/>
                  </a:lnTo>
                  <a:lnTo>
                    <a:pt x="178" y="96"/>
                  </a:lnTo>
                  <a:lnTo>
                    <a:pt x="178" y="95"/>
                  </a:lnTo>
                  <a:lnTo>
                    <a:pt x="177" y="95"/>
                  </a:lnTo>
                  <a:lnTo>
                    <a:pt x="177" y="93"/>
                  </a:lnTo>
                  <a:lnTo>
                    <a:pt x="177" y="93"/>
                  </a:lnTo>
                  <a:lnTo>
                    <a:pt x="175" y="92"/>
                  </a:lnTo>
                  <a:lnTo>
                    <a:pt x="175" y="92"/>
                  </a:lnTo>
                  <a:lnTo>
                    <a:pt x="175" y="90"/>
                  </a:lnTo>
                  <a:lnTo>
                    <a:pt x="175" y="90"/>
                  </a:lnTo>
                  <a:lnTo>
                    <a:pt x="175" y="90"/>
                  </a:lnTo>
                  <a:lnTo>
                    <a:pt x="174" y="90"/>
                  </a:lnTo>
                  <a:lnTo>
                    <a:pt x="174" y="63"/>
                  </a:lnTo>
                  <a:lnTo>
                    <a:pt x="174" y="63"/>
                  </a:lnTo>
                  <a:lnTo>
                    <a:pt x="174" y="63"/>
                  </a:lnTo>
                  <a:lnTo>
                    <a:pt x="174" y="63"/>
                  </a:lnTo>
                  <a:lnTo>
                    <a:pt x="174" y="63"/>
                  </a:lnTo>
                  <a:lnTo>
                    <a:pt x="174" y="43"/>
                  </a:lnTo>
                  <a:lnTo>
                    <a:pt x="174" y="43"/>
                  </a:lnTo>
                  <a:lnTo>
                    <a:pt x="174" y="43"/>
                  </a:lnTo>
                  <a:lnTo>
                    <a:pt x="174" y="43"/>
                  </a:lnTo>
                  <a:lnTo>
                    <a:pt x="172" y="43"/>
                  </a:lnTo>
                  <a:lnTo>
                    <a:pt x="172" y="26"/>
                  </a:lnTo>
                  <a:lnTo>
                    <a:pt x="172" y="26"/>
                  </a:lnTo>
                  <a:lnTo>
                    <a:pt x="172" y="26"/>
                  </a:lnTo>
                  <a:lnTo>
                    <a:pt x="172" y="26"/>
                  </a:lnTo>
                  <a:lnTo>
                    <a:pt x="172" y="26"/>
                  </a:lnTo>
                  <a:lnTo>
                    <a:pt x="172" y="11"/>
                  </a:lnTo>
                  <a:lnTo>
                    <a:pt x="172" y="11"/>
                  </a:lnTo>
                  <a:lnTo>
                    <a:pt x="172" y="11"/>
                  </a:lnTo>
                  <a:lnTo>
                    <a:pt x="172" y="11"/>
                  </a:lnTo>
                  <a:lnTo>
                    <a:pt x="172" y="11"/>
                  </a:lnTo>
                  <a:lnTo>
                    <a:pt x="172" y="11"/>
                  </a:lnTo>
                  <a:lnTo>
                    <a:pt x="172" y="11"/>
                  </a:lnTo>
                  <a:lnTo>
                    <a:pt x="172" y="11"/>
                  </a:lnTo>
                  <a:lnTo>
                    <a:pt x="172" y="11"/>
                  </a:lnTo>
                  <a:lnTo>
                    <a:pt x="172" y="11"/>
                  </a:lnTo>
                  <a:lnTo>
                    <a:pt x="172" y="11"/>
                  </a:lnTo>
                  <a:lnTo>
                    <a:pt x="172" y="11"/>
                  </a:lnTo>
                  <a:lnTo>
                    <a:pt x="172" y="11"/>
                  </a:lnTo>
                  <a:lnTo>
                    <a:pt x="172" y="26"/>
                  </a:lnTo>
                  <a:lnTo>
                    <a:pt x="170" y="26"/>
                  </a:lnTo>
                  <a:lnTo>
                    <a:pt x="170" y="26"/>
                  </a:lnTo>
                  <a:lnTo>
                    <a:pt x="170" y="26"/>
                  </a:lnTo>
                  <a:lnTo>
                    <a:pt x="170" y="26"/>
                  </a:lnTo>
                  <a:lnTo>
                    <a:pt x="170" y="26"/>
                  </a:lnTo>
                  <a:lnTo>
                    <a:pt x="170" y="43"/>
                  </a:lnTo>
                  <a:lnTo>
                    <a:pt x="170" y="43"/>
                  </a:lnTo>
                  <a:lnTo>
                    <a:pt x="170" y="43"/>
                  </a:lnTo>
                  <a:lnTo>
                    <a:pt x="170" y="43"/>
                  </a:lnTo>
                  <a:lnTo>
                    <a:pt x="170" y="43"/>
                  </a:lnTo>
                  <a:lnTo>
                    <a:pt x="170" y="63"/>
                  </a:lnTo>
                  <a:lnTo>
                    <a:pt x="170" y="63"/>
                  </a:lnTo>
                  <a:lnTo>
                    <a:pt x="170" y="63"/>
                  </a:lnTo>
                  <a:lnTo>
                    <a:pt x="170" y="63"/>
                  </a:lnTo>
                  <a:lnTo>
                    <a:pt x="170" y="90"/>
                  </a:lnTo>
                  <a:lnTo>
                    <a:pt x="170" y="90"/>
                  </a:lnTo>
                  <a:lnTo>
                    <a:pt x="169" y="90"/>
                  </a:lnTo>
                  <a:lnTo>
                    <a:pt x="169" y="90"/>
                  </a:lnTo>
                  <a:lnTo>
                    <a:pt x="169" y="92"/>
                  </a:lnTo>
                  <a:lnTo>
                    <a:pt x="169" y="92"/>
                  </a:lnTo>
                  <a:lnTo>
                    <a:pt x="167" y="93"/>
                  </a:lnTo>
                  <a:lnTo>
                    <a:pt x="167" y="95"/>
                  </a:lnTo>
                  <a:lnTo>
                    <a:pt x="167" y="95"/>
                  </a:lnTo>
                  <a:lnTo>
                    <a:pt x="166" y="95"/>
                  </a:lnTo>
                  <a:lnTo>
                    <a:pt x="166" y="96"/>
                  </a:lnTo>
                  <a:lnTo>
                    <a:pt x="164" y="96"/>
                  </a:lnTo>
                  <a:lnTo>
                    <a:pt x="164" y="96"/>
                  </a:lnTo>
                  <a:lnTo>
                    <a:pt x="161" y="96"/>
                  </a:lnTo>
                  <a:lnTo>
                    <a:pt x="159" y="96"/>
                  </a:lnTo>
                  <a:lnTo>
                    <a:pt x="158" y="98"/>
                  </a:lnTo>
                  <a:lnTo>
                    <a:pt x="156" y="98"/>
                  </a:lnTo>
                  <a:lnTo>
                    <a:pt x="156" y="100"/>
                  </a:lnTo>
                  <a:lnTo>
                    <a:pt x="156" y="100"/>
                  </a:lnTo>
                  <a:lnTo>
                    <a:pt x="156" y="100"/>
                  </a:lnTo>
                  <a:lnTo>
                    <a:pt x="156" y="100"/>
                  </a:lnTo>
                  <a:lnTo>
                    <a:pt x="156" y="100"/>
                  </a:lnTo>
                  <a:lnTo>
                    <a:pt x="159" y="101"/>
                  </a:lnTo>
                  <a:lnTo>
                    <a:pt x="159" y="101"/>
                  </a:lnTo>
                  <a:lnTo>
                    <a:pt x="159" y="101"/>
                  </a:lnTo>
                  <a:lnTo>
                    <a:pt x="159" y="101"/>
                  </a:lnTo>
                  <a:lnTo>
                    <a:pt x="159" y="101"/>
                  </a:lnTo>
                  <a:lnTo>
                    <a:pt x="159" y="101"/>
                  </a:lnTo>
                  <a:lnTo>
                    <a:pt x="159" y="101"/>
                  </a:lnTo>
                  <a:lnTo>
                    <a:pt x="161" y="101"/>
                  </a:lnTo>
                  <a:lnTo>
                    <a:pt x="163" y="101"/>
                  </a:lnTo>
                  <a:lnTo>
                    <a:pt x="163" y="101"/>
                  </a:lnTo>
                  <a:lnTo>
                    <a:pt x="163" y="101"/>
                  </a:lnTo>
                  <a:lnTo>
                    <a:pt x="164" y="101"/>
                  </a:lnTo>
                  <a:lnTo>
                    <a:pt x="166" y="103"/>
                  </a:lnTo>
                  <a:lnTo>
                    <a:pt x="166" y="103"/>
                  </a:lnTo>
                  <a:lnTo>
                    <a:pt x="166" y="103"/>
                  </a:lnTo>
                  <a:lnTo>
                    <a:pt x="166" y="103"/>
                  </a:lnTo>
                  <a:lnTo>
                    <a:pt x="166" y="103"/>
                  </a:lnTo>
                  <a:lnTo>
                    <a:pt x="166" y="103"/>
                  </a:lnTo>
                  <a:lnTo>
                    <a:pt x="164" y="103"/>
                  </a:lnTo>
                  <a:lnTo>
                    <a:pt x="164" y="103"/>
                  </a:lnTo>
                  <a:lnTo>
                    <a:pt x="164" y="103"/>
                  </a:lnTo>
                  <a:lnTo>
                    <a:pt x="164" y="104"/>
                  </a:lnTo>
                  <a:lnTo>
                    <a:pt x="164" y="106"/>
                  </a:lnTo>
                  <a:lnTo>
                    <a:pt x="164" y="109"/>
                  </a:lnTo>
                  <a:lnTo>
                    <a:pt x="164" y="111"/>
                  </a:lnTo>
                  <a:lnTo>
                    <a:pt x="164" y="112"/>
                  </a:lnTo>
                  <a:lnTo>
                    <a:pt x="164" y="114"/>
                  </a:lnTo>
                  <a:lnTo>
                    <a:pt x="164" y="114"/>
                  </a:lnTo>
                  <a:lnTo>
                    <a:pt x="166" y="114"/>
                  </a:lnTo>
                  <a:lnTo>
                    <a:pt x="166" y="114"/>
                  </a:lnTo>
                  <a:lnTo>
                    <a:pt x="166" y="114"/>
                  </a:lnTo>
                  <a:lnTo>
                    <a:pt x="166" y="114"/>
                  </a:lnTo>
                  <a:lnTo>
                    <a:pt x="164" y="114"/>
                  </a:lnTo>
                  <a:lnTo>
                    <a:pt x="159" y="114"/>
                  </a:lnTo>
                  <a:lnTo>
                    <a:pt x="156" y="115"/>
                  </a:lnTo>
                  <a:lnTo>
                    <a:pt x="155" y="115"/>
                  </a:lnTo>
                  <a:lnTo>
                    <a:pt x="153" y="115"/>
                  </a:lnTo>
                  <a:lnTo>
                    <a:pt x="153" y="117"/>
                  </a:lnTo>
                  <a:lnTo>
                    <a:pt x="153" y="117"/>
                  </a:lnTo>
                  <a:lnTo>
                    <a:pt x="155" y="117"/>
                  </a:lnTo>
                  <a:lnTo>
                    <a:pt x="158" y="117"/>
                  </a:lnTo>
                  <a:lnTo>
                    <a:pt x="161" y="117"/>
                  </a:lnTo>
                  <a:lnTo>
                    <a:pt x="166" y="117"/>
                  </a:lnTo>
                  <a:lnTo>
                    <a:pt x="166" y="117"/>
                  </a:lnTo>
                  <a:lnTo>
                    <a:pt x="166" y="118"/>
                  </a:lnTo>
                  <a:lnTo>
                    <a:pt x="164" y="118"/>
                  </a:lnTo>
                  <a:lnTo>
                    <a:pt x="161" y="118"/>
                  </a:lnTo>
                  <a:lnTo>
                    <a:pt x="159" y="118"/>
                  </a:lnTo>
                  <a:lnTo>
                    <a:pt x="158" y="118"/>
                  </a:lnTo>
                  <a:lnTo>
                    <a:pt x="158" y="120"/>
                  </a:lnTo>
                  <a:lnTo>
                    <a:pt x="158" y="122"/>
                  </a:lnTo>
                  <a:lnTo>
                    <a:pt x="156" y="122"/>
                  </a:lnTo>
                  <a:lnTo>
                    <a:pt x="156" y="122"/>
                  </a:lnTo>
                  <a:lnTo>
                    <a:pt x="155" y="122"/>
                  </a:lnTo>
                  <a:lnTo>
                    <a:pt x="155" y="122"/>
                  </a:lnTo>
                  <a:lnTo>
                    <a:pt x="155" y="122"/>
                  </a:lnTo>
                  <a:lnTo>
                    <a:pt x="155" y="293"/>
                  </a:lnTo>
                  <a:lnTo>
                    <a:pt x="145" y="293"/>
                  </a:lnTo>
                  <a:lnTo>
                    <a:pt x="145" y="296"/>
                  </a:lnTo>
                  <a:lnTo>
                    <a:pt x="131" y="298"/>
                  </a:lnTo>
                  <a:lnTo>
                    <a:pt x="131" y="301"/>
                  </a:lnTo>
                  <a:lnTo>
                    <a:pt x="130" y="301"/>
                  </a:lnTo>
                  <a:lnTo>
                    <a:pt x="130" y="300"/>
                  </a:lnTo>
                  <a:lnTo>
                    <a:pt x="130" y="300"/>
                  </a:lnTo>
                  <a:lnTo>
                    <a:pt x="130" y="298"/>
                  </a:lnTo>
                  <a:lnTo>
                    <a:pt x="122" y="298"/>
                  </a:lnTo>
                  <a:lnTo>
                    <a:pt x="122" y="298"/>
                  </a:lnTo>
                  <a:lnTo>
                    <a:pt x="120" y="296"/>
                  </a:lnTo>
                  <a:lnTo>
                    <a:pt x="120" y="296"/>
                  </a:lnTo>
                  <a:lnTo>
                    <a:pt x="120" y="296"/>
                  </a:lnTo>
                  <a:lnTo>
                    <a:pt x="119" y="296"/>
                  </a:lnTo>
                  <a:lnTo>
                    <a:pt x="119" y="296"/>
                  </a:lnTo>
                  <a:lnTo>
                    <a:pt x="119" y="296"/>
                  </a:lnTo>
                  <a:lnTo>
                    <a:pt x="119" y="296"/>
                  </a:lnTo>
                  <a:lnTo>
                    <a:pt x="119" y="296"/>
                  </a:lnTo>
                  <a:lnTo>
                    <a:pt x="119" y="296"/>
                  </a:lnTo>
                  <a:lnTo>
                    <a:pt x="119" y="296"/>
                  </a:lnTo>
                  <a:lnTo>
                    <a:pt x="119" y="295"/>
                  </a:lnTo>
                  <a:lnTo>
                    <a:pt x="119" y="295"/>
                  </a:lnTo>
                  <a:lnTo>
                    <a:pt x="119" y="295"/>
                  </a:lnTo>
                  <a:lnTo>
                    <a:pt x="119" y="295"/>
                  </a:lnTo>
                  <a:lnTo>
                    <a:pt x="119" y="295"/>
                  </a:lnTo>
                  <a:lnTo>
                    <a:pt x="119" y="295"/>
                  </a:lnTo>
                  <a:lnTo>
                    <a:pt x="119" y="295"/>
                  </a:lnTo>
                  <a:lnTo>
                    <a:pt x="119" y="295"/>
                  </a:lnTo>
                  <a:lnTo>
                    <a:pt x="119" y="295"/>
                  </a:lnTo>
                  <a:lnTo>
                    <a:pt x="119" y="295"/>
                  </a:lnTo>
                  <a:lnTo>
                    <a:pt x="119" y="295"/>
                  </a:lnTo>
                  <a:lnTo>
                    <a:pt x="119" y="293"/>
                  </a:lnTo>
                  <a:lnTo>
                    <a:pt x="119" y="293"/>
                  </a:lnTo>
                  <a:lnTo>
                    <a:pt x="119" y="293"/>
                  </a:lnTo>
                  <a:lnTo>
                    <a:pt x="119" y="293"/>
                  </a:lnTo>
                  <a:lnTo>
                    <a:pt x="119" y="293"/>
                  </a:lnTo>
                  <a:lnTo>
                    <a:pt x="119" y="293"/>
                  </a:lnTo>
                  <a:lnTo>
                    <a:pt x="117" y="293"/>
                  </a:lnTo>
                  <a:lnTo>
                    <a:pt x="117" y="293"/>
                  </a:lnTo>
                  <a:lnTo>
                    <a:pt x="117" y="293"/>
                  </a:lnTo>
                  <a:lnTo>
                    <a:pt x="117" y="293"/>
                  </a:lnTo>
                  <a:lnTo>
                    <a:pt x="117" y="293"/>
                  </a:lnTo>
                  <a:lnTo>
                    <a:pt x="117" y="293"/>
                  </a:lnTo>
                  <a:lnTo>
                    <a:pt x="117" y="293"/>
                  </a:lnTo>
                  <a:lnTo>
                    <a:pt x="117" y="295"/>
                  </a:lnTo>
                  <a:lnTo>
                    <a:pt x="117" y="295"/>
                  </a:lnTo>
                  <a:lnTo>
                    <a:pt x="117" y="295"/>
                  </a:lnTo>
                  <a:lnTo>
                    <a:pt x="117" y="295"/>
                  </a:lnTo>
                  <a:lnTo>
                    <a:pt x="117" y="295"/>
                  </a:lnTo>
                  <a:lnTo>
                    <a:pt x="117" y="295"/>
                  </a:lnTo>
                  <a:lnTo>
                    <a:pt x="117" y="295"/>
                  </a:lnTo>
                  <a:lnTo>
                    <a:pt x="117" y="295"/>
                  </a:lnTo>
                  <a:lnTo>
                    <a:pt x="117" y="295"/>
                  </a:lnTo>
                  <a:lnTo>
                    <a:pt x="117" y="295"/>
                  </a:lnTo>
                  <a:lnTo>
                    <a:pt x="117" y="296"/>
                  </a:lnTo>
                  <a:lnTo>
                    <a:pt x="117" y="296"/>
                  </a:lnTo>
                  <a:lnTo>
                    <a:pt x="117" y="296"/>
                  </a:lnTo>
                  <a:lnTo>
                    <a:pt x="117" y="296"/>
                  </a:lnTo>
                  <a:lnTo>
                    <a:pt x="117" y="296"/>
                  </a:lnTo>
                  <a:lnTo>
                    <a:pt x="117" y="296"/>
                  </a:lnTo>
                  <a:lnTo>
                    <a:pt x="117" y="296"/>
                  </a:lnTo>
                  <a:lnTo>
                    <a:pt x="115" y="296"/>
                  </a:lnTo>
                  <a:lnTo>
                    <a:pt x="115" y="296"/>
                  </a:lnTo>
                  <a:lnTo>
                    <a:pt x="115" y="296"/>
                  </a:lnTo>
                  <a:lnTo>
                    <a:pt x="114" y="296"/>
                  </a:lnTo>
                  <a:lnTo>
                    <a:pt x="114" y="298"/>
                  </a:lnTo>
                  <a:lnTo>
                    <a:pt x="114" y="298"/>
                  </a:lnTo>
                  <a:lnTo>
                    <a:pt x="114" y="298"/>
                  </a:lnTo>
                  <a:lnTo>
                    <a:pt x="115" y="298"/>
                  </a:lnTo>
                  <a:lnTo>
                    <a:pt x="115" y="298"/>
                  </a:lnTo>
                  <a:lnTo>
                    <a:pt x="115" y="298"/>
                  </a:lnTo>
                  <a:lnTo>
                    <a:pt x="114" y="298"/>
                  </a:lnTo>
                  <a:lnTo>
                    <a:pt x="114" y="300"/>
                  </a:lnTo>
                  <a:lnTo>
                    <a:pt x="114" y="301"/>
                  </a:lnTo>
                  <a:lnTo>
                    <a:pt x="19" y="301"/>
                  </a:lnTo>
                  <a:lnTo>
                    <a:pt x="16" y="301"/>
                  </a:lnTo>
                  <a:lnTo>
                    <a:pt x="0" y="301"/>
                  </a:lnTo>
                  <a:lnTo>
                    <a:pt x="0" y="364"/>
                  </a:lnTo>
                  <a:lnTo>
                    <a:pt x="8" y="364"/>
                  </a:lnTo>
                  <a:lnTo>
                    <a:pt x="60" y="364"/>
                  </a:lnTo>
                  <a:lnTo>
                    <a:pt x="1776" y="364"/>
                  </a:lnTo>
                  <a:lnTo>
                    <a:pt x="1776" y="345"/>
                  </a:lnTo>
                  <a:lnTo>
                    <a:pt x="1778" y="345"/>
                  </a:lnTo>
                  <a:lnTo>
                    <a:pt x="1776" y="344"/>
                  </a:lnTo>
                  <a:close/>
                  <a:moveTo>
                    <a:pt x="1309" y="76"/>
                  </a:moveTo>
                  <a:lnTo>
                    <a:pt x="1309" y="76"/>
                  </a:lnTo>
                  <a:lnTo>
                    <a:pt x="1309" y="76"/>
                  </a:lnTo>
                  <a:lnTo>
                    <a:pt x="1309" y="74"/>
                  </a:lnTo>
                  <a:lnTo>
                    <a:pt x="1309" y="76"/>
                  </a:lnTo>
                  <a:lnTo>
                    <a:pt x="1309" y="76"/>
                  </a:lnTo>
                  <a:lnTo>
                    <a:pt x="1309" y="76"/>
                  </a:lnTo>
                  <a:lnTo>
                    <a:pt x="1310" y="76"/>
                  </a:lnTo>
                  <a:lnTo>
                    <a:pt x="1309" y="76"/>
                  </a:lnTo>
                  <a:close/>
                  <a:moveTo>
                    <a:pt x="181" y="100"/>
                  </a:moveTo>
                  <a:lnTo>
                    <a:pt x="183" y="100"/>
                  </a:lnTo>
                  <a:lnTo>
                    <a:pt x="181" y="100"/>
                  </a:lnTo>
                  <a:lnTo>
                    <a:pt x="181" y="100"/>
                  </a:lnTo>
                  <a:close/>
                  <a:moveTo>
                    <a:pt x="180" y="100"/>
                  </a:moveTo>
                  <a:lnTo>
                    <a:pt x="180" y="100"/>
                  </a:lnTo>
                  <a:lnTo>
                    <a:pt x="180" y="100"/>
                  </a:lnTo>
                  <a:lnTo>
                    <a:pt x="180" y="100"/>
                  </a:lnTo>
                  <a:close/>
                  <a:moveTo>
                    <a:pt x="166" y="117"/>
                  </a:moveTo>
                  <a:lnTo>
                    <a:pt x="166" y="117"/>
                  </a:lnTo>
                  <a:lnTo>
                    <a:pt x="166" y="117"/>
                  </a:lnTo>
                  <a:lnTo>
                    <a:pt x="164" y="117"/>
                  </a:lnTo>
                  <a:lnTo>
                    <a:pt x="164" y="117"/>
                  </a:lnTo>
                  <a:lnTo>
                    <a:pt x="164" y="117"/>
                  </a:lnTo>
                  <a:lnTo>
                    <a:pt x="164" y="117"/>
                  </a:lnTo>
                  <a:lnTo>
                    <a:pt x="164" y="117"/>
                  </a:lnTo>
                  <a:lnTo>
                    <a:pt x="166" y="117"/>
                  </a:lnTo>
                  <a:lnTo>
                    <a:pt x="166" y="117"/>
                  </a:lnTo>
                  <a:lnTo>
                    <a:pt x="166" y="117"/>
                  </a:lnTo>
                  <a:lnTo>
                    <a:pt x="166" y="117"/>
                  </a:lnTo>
                  <a:close/>
                  <a:moveTo>
                    <a:pt x="181" y="262"/>
                  </a:moveTo>
                  <a:lnTo>
                    <a:pt x="181" y="262"/>
                  </a:lnTo>
                  <a:lnTo>
                    <a:pt x="178" y="262"/>
                  </a:lnTo>
                  <a:lnTo>
                    <a:pt x="178" y="243"/>
                  </a:lnTo>
                  <a:lnTo>
                    <a:pt x="180" y="243"/>
                  </a:lnTo>
                  <a:lnTo>
                    <a:pt x="181" y="243"/>
                  </a:lnTo>
                  <a:lnTo>
                    <a:pt x="181" y="262"/>
                  </a:lnTo>
                  <a:close/>
                  <a:moveTo>
                    <a:pt x="181" y="238"/>
                  </a:moveTo>
                  <a:lnTo>
                    <a:pt x="180" y="238"/>
                  </a:lnTo>
                  <a:lnTo>
                    <a:pt x="178" y="238"/>
                  </a:lnTo>
                  <a:lnTo>
                    <a:pt x="178" y="214"/>
                  </a:lnTo>
                  <a:lnTo>
                    <a:pt x="180" y="214"/>
                  </a:lnTo>
                  <a:lnTo>
                    <a:pt x="181" y="214"/>
                  </a:lnTo>
                  <a:lnTo>
                    <a:pt x="181" y="238"/>
                  </a:lnTo>
                  <a:close/>
                  <a:moveTo>
                    <a:pt x="181" y="210"/>
                  </a:moveTo>
                  <a:lnTo>
                    <a:pt x="180" y="210"/>
                  </a:lnTo>
                  <a:lnTo>
                    <a:pt x="178" y="210"/>
                  </a:lnTo>
                  <a:lnTo>
                    <a:pt x="177" y="183"/>
                  </a:lnTo>
                  <a:lnTo>
                    <a:pt x="180" y="183"/>
                  </a:lnTo>
                  <a:lnTo>
                    <a:pt x="181" y="183"/>
                  </a:lnTo>
                  <a:lnTo>
                    <a:pt x="181" y="210"/>
                  </a:lnTo>
                  <a:close/>
                  <a:moveTo>
                    <a:pt x="181" y="180"/>
                  </a:moveTo>
                  <a:lnTo>
                    <a:pt x="180" y="180"/>
                  </a:lnTo>
                  <a:lnTo>
                    <a:pt x="177" y="180"/>
                  </a:lnTo>
                  <a:lnTo>
                    <a:pt x="177" y="153"/>
                  </a:lnTo>
                  <a:lnTo>
                    <a:pt x="178" y="153"/>
                  </a:lnTo>
                  <a:lnTo>
                    <a:pt x="180" y="153"/>
                  </a:lnTo>
                  <a:lnTo>
                    <a:pt x="181" y="180"/>
                  </a:lnTo>
                  <a:close/>
                  <a:moveTo>
                    <a:pt x="178" y="131"/>
                  </a:moveTo>
                  <a:lnTo>
                    <a:pt x="180" y="131"/>
                  </a:lnTo>
                  <a:lnTo>
                    <a:pt x="180" y="150"/>
                  </a:lnTo>
                  <a:lnTo>
                    <a:pt x="180" y="150"/>
                  </a:lnTo>
                  <a:lnTo>
                    <a:pt x="177" y="150"/>
                  </a:lnTo>
                  <a:lnTo>
                    <a:pt x="177" y="131"/>
                  </a:lnTo>
                  <a:lnTo>
                    <a:pt x="178" y="131"/>
                  </a:lnTo>
                  <a:close/>
                  <a:moveTo>
                    <a:pt x="169" y="262"/>
                  </a:moveTo>
                  <a:lnTo>
                    <a:pt x="166" y="262"/>
                  </a:lnTo>
                  <a:lnTo>
                    <a:pt x="164" y="262"/>
                  </a:lnTo>
                  <a:lnTo>
                    <a:pt x="164" y="243"/>
                  </a:lnTo>
                  <a:lnTo>
                    <a:pt x="166" y="243"/>
                  </a:lnTo>
                  <a:lnTo>
                    <a:pt x="167" y="243"/>
                  </a:lnTo>
                  <a:lnTo>
                    <a:pt x="169" y="243"/>
                  </a:lnTo>
                  <a:lnTo>
                    <a:pt x="169" y="262"/>
                  </a:lnTo>
                  <a:close/>
                  <a:moveTo>
                    <a:pt x="169" y="238"/>
                  </a:moveTo>
                  <a:lnTo>
                    <a:pt x="167" y="238"/>
                  </a:lnTo>
                  <a:lnTo>
                    <a:pt x="166" y="238"/>
                  </a:lnTo>
                  <a:lnTo>
                    <a:pt x="164" y="238"/>
                  </a:lnTo>
                  <a:lnTo>
                    <a:pt x="164" y="213"/>
                  </a:lnTo>
                  <a:lnTo>
                    <a:pt x="166" y="213"/>
                  </a:lnTo>
                  <a:lnTo>
                    <a:pt x="167" y="214"/>
                  </a:lnTo>
                  <a:lnTo>
                    <a:pt x="169" y="214"/>
                  </a:lnTo>
                  <a:lnTo>
                    <a:pt x="169" y="238"/>
                  </a:lnTo>
                  <a:close/>
                  <a:moveTo>
                    <a:pt x="169" y="210"/>
                  </a:moveTo>
                  <a:lnTo>
                    <a:pt x="167" y="210"/>
                  </a:lnTo>
                  <a:lnTo>
                    <a:pt x="166" y="210"/>
                  </a:lnTo>
                  <a:lnTo>
                    <a:pt x="164" y="210"/>
                  </a:lnTo>
                  <a:lnTo>
                    <a:pt x="164" y="183"/>
                  </a:lnTo>
                  <a:lnTo>
                    <a:pt x="166" y="183"/>
                  </a:lnTo>
                  <a:lnTo>
                    <a:pt x="167" y="183"/>
                  </a:lnTo>
                  <a:lnTo>
                    <a:pt x="169" y="183"/>
                  </a:lnTo>
                  <a:lnTo>
                    <a:pt x="169" y="210"/>
                  </a:lnTo>
                  <a:close/>
                  <a:moveTo>
                    <a:pt x="169" y="180"/>
                  </a:moveTo>
                  <a:lnTo>
                    <a:pt x="167" y="180"/>
                  </a:lnTo>
                  <a:lnTo>
                    <a:pt x="166" y="180"/>
                  </a:lnTo>
                  <a:lnTo>
                    <a:pt x="164" y="180"/>
                  </a:lnTo>
                  <a:lnTo>
                    <a:pt x="164" y="153"/>
                  </a:lnTo>
                  <a:lnTo>
                    <a:pt x="166" y="153"/>
                  </a:lnTo>
                  <a:lnTo>
                    <a:pt x="167" y="153"/>
                  </a:lnTo>
                  <a:lnTo>
                    <a:pt x="169" y="153"/>
                  </a:lnTo>
                  <a:lnTo>
                    <a:pt x="169" y="180"/>
                  </a:lnTo>
                  <a:close/>
                  <a:moveTo>
                    <a:pt x="164" y="131"/>
                  </a:moveTo>
                  <a:lnTo>
                    <a:pt x="167" y="131"/>
                  </a:lnTo>
                  <a:lnTo>
                    <a:pt x="169" y="131"/>
                  </a:lnTo>
                  <a:lnTo>
                    <a:pt x="169" y="150"/>
                  </a:lnTo>
                  <a:lnTo>
                    <a:pt x="167" y="150"/>
                  </a:lnTo>
                  <a:lnTo>
                    <a:pt x="166" y="150"/>
                  </a:lnTo>
                  <a:lnTo>
                    <a:pt x="164" y="150"/>
                  </a:lnTo>
                  <a:lnTo>
                    <a:pt x="164" y="131"/>
                  </a:lnTo>
                  <a:lnTo>
                    <a:pt x="164" y="13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pic>
        <p:nvPicPr>
          <p:cNvPr id="433" name="Picture 4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176" y="100253"/>
            <a:ext cx="1181229" cy="1181229"/>
          </a:xfrm>
          <a:prstGeom prst="rect">
            <a:avLst/>
          </a:prstGeom>
        </p:spPr>
      </p:pic>
      <p:grpSp>
        <p:nvGrpSpPr>
          <p:cNvPr id="434" name="Group 433"/>
          <p:cNvGrpSpPr/>
          <p:nvPr/>
        </p:nvGrpSpPr>
        <p:grpSpPr>
          <a:xfrm>
            <a:off x="8898862" y="52628"/>
            <a:ext cx="911225" cy="904875"/>
            <a:chOff x="10179750" y="4235164"/>
            <a:chExt cx="911225" cy="904875"/>
          </a:xfrm>
        </p:grpSpPr>
        <p:sp>
          <p:nvSpPr>
            <p:cNvPr id="435" name="Oval 80"/>
            <p:cNvSpPr>
              <a:spLocks noChangeArrowheads="1"/>
            </p:cNvSpPr>
            <p:nvPr/>
          </p:nvSpPr>
          <p:spPr bwMode="auto">
            <a:xfrm>
              <a:off x="10240075" y="4235164"/>
              <a:ext cx="850900" cy="850900"/>
            </a:xfrm>
            <a:prstGeom prst="ellipse">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6" name="Freeform 81"/>
            <p:cNvSpPr>
              <a:spLocks/>
            </p:cNvSpPr>
            <p:nvPr/>
          </p:nvSpPr>
          <p:spPr bwMode="auto">
            <a:xfrm>
              <a:off x="10179750" y="4254214"/>
              <a:ext cx="838200" cy="885825"/>
            </a:xfrm>
            <a:custGeom>
              <a:avLst/>
              <a:gdLst>
                <a:gd name="T0" fmla="*/ 210 w 504"/>
                <a:gd name="T1" fmla="*/ 20 h 534"/>
                <a:gd name="T2" fmla="*/ 313 w 504"/>
                <a:gd name="T3" fmla="*/ 366 h 534"/>
                <a:gd name="T4" fmla="*/ 504 w 504"/>
                <a:gd name="T5" fmla="*/ 387 h 534"/>
                <a:gd name="T6" fmla="*/ 170 w 504"/>
                <a:gd name="T7" fmla="*/ 471 h 534"/>
                <a:gd name="T8" fmla="*/ 67 w 504"/>
                <a:gd name="T9" fmla="*/ 124 h 534"/>
                <a:gd name="T10" fmla="*/ 222 w 504"/>
                <a:gd name="T11" fmla="*/ 0 h 534"/>
                <a:gd name="T12" fmla="*/ 210 w 504"/>
                <a:gd name="T13" fmla="*/ 20 h 534"/>
              </a:gdLst>
              <a:ahLst/>
              <a:cxnLst>
                <a:cxn ang="0">
                  <a:pos x="T0" y="T1"/>
                </a:cxn>
                <a:cxn ang="0">
                  <a:pos x="T2" y="T3"/>
                </a:cxn>
                <a:cxn ang="0">
                  <a:pos x="T4" y="T5"/>
                </a:cxn>
                <a:cxn ang="0">
                  <a:pos x="T6" y="T7"/>
                </a:cxn>
                <a:cxn ang="0">
                  <a:pos x="T8" y="T9"/>
                </a:cxn>
                <a:cxn ang="0">
                  <a:pos x="T10" y="T11"/>
                </a:cxn>
                <a:cxn ang="0">
                  <a:pos x="T12" y="T13"/>
                </a:cxn>
              </a:cxnLst>
              <a:rect l="0" t="0" r="r" b="b"/>
              <a:pathLst>
                <a:path w="504" h="534">
                  <a:moveTo>
                    <a:pt x="210" y="20"/>
                  </a:moveTo>
                  <a:cubicBezTo>
                    <a:pt x="143" y="144"/>
                    <a:pt x="189" y="299"/>
                    <a:pt x="313" y="366"/>
                  </a:cubicBezTo>
                  <a:cubicBezTo>
                    <a:pt x="374" y="399"/>
                    <a:pt x="443" y="405"/>
                    <a:pt x="504" y="387"/>
                  </a:cubicBezTo>
                  <a:cubicBezTo>
                    <a:pt x="432" y="496"/>
                    <a:pt x="287" y="534"/>
                    <a:pt x="170" y="471"/>
                  </a:cubicBezTo>
                  <a:cubicBezTo>
                    <a:pt x="46" y="404"/>
                    <a:pt x="0" y="248"/>
                    <a:pt x="67" y="124"/>
                  </a:cubicBezTo>
                  <a:cubicBezTo>
                    <a:pt x="101" y="61"/>
                    <a:pt x="158" y="18"/>
                    <a:pt x="222" y="0"/>
                  </a:cubicBezTo>
                  <a:cubicBezTo>
                    <a:pt x="218" y="7"/>
                    <a:pt x="214" y="13"/>
                    <a:pt x="210" y="20"/>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7" name="Freeform 82"/>
            <p:cNvSpPr>
              <a:spLocks/>
            </p:cNvSpPr>
            <p:nvPr/>
          </p:nvSpPr>
          <p:spPr bwMode="auto">
            <a:xfrm>
              <a:off x="10629013" y="4884451"/>
              <a:ext cx="101600" cy="103188"/>
            </a:xfrm>
            <a:custGeom>
              <a:avLst/>
              <a:gdLst>
                <a:gd name="T0" fmla="*/ 2 w 61"/>
                <a:gd name="T1" fmla="*/ 27 h 62"/>
                <a:gd name="T2" fmla="*/ 35 w 61"/>
                <a:gd name="T3" fmla="*/ 3 h 62"/>
                <a:gd name="T4" fmla="*/ 59 w 61"/>
                <a:gd name="T5" fmla="*/ 36 h 62"/>
                <a:gd name="T6" fmla="*/ 26 w 61"/>
                <a:gd name="T7" fmla="*/ 59 h 62"/>
                <a:gd name="T8" fmla="*/ 2 w 61"/>
                <a:gd name="T9" fmla="*/ 27 h 62"/>
              </a:gdLst>
              <a:ahLst/>
              <a:cxnLst>
                <a:cxn ang="0">
                  <a:pos x="T0" y="T1"/>
                </a:cxn>
                <a:cxn ang="0">
                  <a:pos x="T2" y="T3"/>
                </a:cxn>
                <a:cxn ang="0">
                  <a:pos x="T4" y="T5"/>
                </a:cxn>
                <a:cxn ang="0">
                  <a:pos x="T6" y="T7"/>
                </a:cxn>
                <a:cxn ang="0">
                  <a:pos x="T8" y="T9"/>
                </a:cxn>
              </a:cxnLst>
              <a:rect l="0" t="0" r="r" b="b"/>
              <a:pathLst>
                <a:path w="61" h="62">
                  <a:moveTo>
                    <a:pt x="2" y="27"/>
                  </a:moveTo>
                  <a:cubicBezTo>
                    <a:pt x="5" y="11"/>
                    <a:pt x="20" y="0"/>
                    <a:pt x="35" y="3"/>
                  </a:cubicBezTo>
                  <a:cubicBezTo>
                    <a:pt x="51" y="5"/>
                    <a:pt x="61" y="20"/>
                    <a:pt x="59" y="36"/>
                  </a:cubicBezTo>
                  <a:cubicBezTo>
                    <a:pt x="56" y="51"/>
                    <a:pt x="42" y="62"/>
                    <a:pt x="26" y="59"/>
                  </a:cubicBezTo>
                  <a:cubicBezTo>
                    <a:pt x="11" y="57"/>
                    <a:pt x="0" y="42"/>
                    <a:pt x="2" y="2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38" name="Freeform 83"/>
            <p:cNvSpPr>
              <a:spLocks/>
            </p:cNvSpPr>
            <p:nvPr/>
          </p:nvSpPr>
          <p:spPr bwMode="auto">
            <a:xfrm>
              <a:off x="10813163" y="4971764"/>
              <a:ext cx="60325" cy="58738"/>
            </a:xfrm>
            <a:custGeom>
              <a:avLst/>
              <a:gdLst>
                <a:gd name="T0" fmla="*/ 2 w 36"/>
                <a:gd name="T1" fmla="*/ 16 h 36"/>
                <a:gd name="T2" fmla="*/ 20 w 36"/>
                <a:gd name="T3" fmla="*/ 2 h 36"/>
                <a:gd name="T4" fmla="*/ 34 w 36"/>
                <a:gd name="T5" fmla="*/ 21 h 36"/>
                <a:gd name="T6" fmla="*/ 15 w 36"/>
                <a:gd name="T7" fmla="*/ 35 h 36"/>
                <a:gd name="T8" fmla="*/ 2 w 36"/>
                <a:gd name="T9" fmla="*/ 16 h 36"/>
              </a:gdLst>
              <a:ahLst/>
              <a:cxnLst>
                <a:cxn ang="0">
                  <a:pos x="T0" y="T1"/>
                </a:cxn>
                <a:cxn ang="0">
                  <a:pos x="T2" y="T3"/>
                </a:cxn>
                <a:cxn ang="0">
                  <a:pos x="T4" y="T5"/>
                </a:cxn>
                <a:cxn ang="0">
                  <a:pos x="T6" y="T7"/>
                </a:cxn>
                <a:cxn ang="0">
                  <a:pos x="T8" y="T9"/>
                </a:cxn>
              </a:cxnLst>
              <a:rect l="0" t="0" r="r" b="b"/>
              <a:pathLst>
                <a:path w="36" h="36">
                  <a:moveTo>
                    <a:pt x="2" y="16"/>
                  </a:moveTo>
                  <a:cubicBezTo>
                    <a:pt x="3" y="7"/>
                    <a:pt x="11" y="0"/>
                    <a:pt x="20" y="2"/>
                  </a:cubicBezTo>
                  <a:cubicBezTo>
                    <a:pt x="29" y="3"/>
                    <a:pt x="36" y="12"/>
                    <a:pt x="34" y="21"/>
                  </a:cubicBezTo>
                  <a:cubicBezTo>
                    <a:pt x="33" y="30"/>
                    <a:pt x="24" y="36"/>
                    <a:pt x="15" y="35"/>
                  </a:cubicBezTo>
                  <a:cubicBezTo>
                    <a:pt x="6" y="33"/>
                    <a:pt x="0" y="25"/>
                    <a:pt x="2" y="1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39" name="Freeform 84"/>
            <p:cNvSpPr>
              <a:spLocks/>
            </p:cNvSpPr>
            <p:nvPr/>
          </p:nvSpPr>
          <p:spPr bwMode="auto">
            <a:xfrm>
              <a:off x="10546463" y="4986051"/>
              <a:ext cx="58738" cy="58738"/>
            </a:xfrm>
            <a:custGeom>
              <a:avLst/>
              <a:gdLst>
                <a:gd name="T0" fmla="*/ 2 w 36"/>
                <a:gd name="T1" fmla="*/ 15 h 35"/>
                <a:gd name="T2" fmla="*/ 21 w 36"/>
                <a:gd name="T3" fmla="*/ 1 h 35"/>
                <a:gd name="T4" fmla="*/ 34 w 36"/>
                <a:gd name="T5" fmla="*/ 20 h 35"/>
                <a:gd name="T6" fmla="*/ 15 w 36"/>
                <a:gd name="T7" fmla="*/ 34 h 35"/>
                <a:gd name="T8" fmla="*/ 2 w 36"/>
                <a:gd name="T9" fmla="*/ 15 h 35"/>
              </a:gdLst>
              <a:ahLst/>
              <a:cxnLst>
                <a:cxn ang="0">
                  <a:pos x="T0" y="T1"/>
                </a:cxn>
                <a:cxn ang="0">
                  <a:pos x="T2" y="T3"/>
                </a:cxn>
                <a:cxn ang="0">
                  <a:pos x="T4" y="T5"/>
                </a:cxn>
                <a:cxn ang="0">
                  <a:pos x="T6" y="T7"/>
                </a:cxn>
                <a:cxn ang="0">
                  <a:pos x="T8" y="T9"/>
                </a:cxn>
              </a:cxnLst>
              <a:rect l="0" t="0" r="r" b="b"/>
              <a:pathLst>
                <a:path w="36" h="35">
                  <a:moveTo>
                    <a:pt x="2" y="15"/>
                  </a:moveTo>
                  <a:cubicBezTo>
                    <a:pt x="3" y="6"/>
                    <a:pt x="11" y="0"/>
                    <a:pt x="21" y="1"/>
                  </a:cubicBezTo>
                  <a:cubicBezTo>
                    <a:pt x="30" y="3"/>
                    <a:pt x="36" y="11"/>
                    <a:pt x="34" y="20"/>
                  </a:cubicBezTo>
                  <a:cubicBezTo>
                    <a:pt x="33" y="29"/>
                    <a:pt x="24" y="35"/>
                    <a:pt x="15" y="34"/>
                  </a:cubicBezTo>
                  <a:cubicBezTo>
                    <a:pt x="6" y="32"/>
                    <a:pt x="0" y="24"/>
                    <a:pt x="2" y="1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40" name="Freeform 85"/>
            <p:cNvSpPr>
              <a:spLocks/>
            </p:cNvSpPr>
            <p:nvPr/>
          </p:nvSpPr>
          <p:spPr bwMode="auto">
            <a:xfrm>
              <a:off x="10376600" y="4378039"/>
              <a:ext cx="68263" cy="68263"/>
            </a:xfrm>
            <a:custGeom>
              <a:avLst/>
              <a:gdLst>
                <a:gd name="T0" fmla="*/ 2 w 41"/>
                <a:gd name="T1" fmla="*/ 18 h 41"/>
                <a:gd name="T2" fmla="*/ 23 w 41"/>
                <a:gd name="T3" fmla="*/ 2 h 41"/>
                <a:gd name="T4" fmla="*/ 39 w 41"/>
                <a:gd name="T5" fmla="*/ 24 h 41"/>
                <a:gd name="T6" fmla="*/ 18 w 41"/>
                <a:gd name="T7" fmla="*/ 39 h 41"/>
                <a:gd name="T8" fmla="*/ 2 w 41"/>
                <a:gd name="T9" fmla="*/ 18 h 41"/>
              </a:gdLst>
              <a:ahLst/>
              <a:cxnLst>
                <a:cxn ang="0">
                  <a:pos x="T0" y="T1"/>
                </a:cxn>
                <a:cxn ang="0">
                  <a:pos x="T2" y="T3"/>
                </a:cxn>
                <a:cxn ang="0">
                  <a:pos x="T4" y="T5"/>
                </a:cxn>
                <a:cxn ang="0">
                  <a:pos x="T6" y="T7"/>
                </a:cxn>
                <a:cxn ang="0">
                  <a:pos x="T8" y="T9"/>
                </a:cxn>
              </a:cxnLst>
              <a:rect l="0" t="0" r="r" b="b"/>
              <a:pathLst>
                <a:path w="41" h="41">
                  <a:moveTo>
                    <a:pt x="2" y="18"/>
                  </a:moveTo>
                  <a:cubicBezTo>
                    <a:pt x="3" y="7"/>
                    <a:pt x="13" y="0"/>
                    <a:pt x="23" y="2"/>
                  </a:cubicBezTo>
                  <a:cubicBezTo>
                    <a:pt x="34" y="3"/>
                    <a:pt x="41" y="13"/>
                    <a:pt x="39" y="24"/>
                  </a:cubicBezTo>
                  <a:cubicBezTo>
                    <a:pt x="38" y="34"/>
                    <a:pt x="28" y="41"/>
                    <a:pt x="18" y="39"/>
                  </a:cubicBezTo>
                  <a:cubicBezTo>
                    <a:pt x="7" y="38"/>
                    <a:pt x="0" y="28"/>
                    <a:pt x="2" y="1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41" name="Freeform 86"/>
            <p:cNvSpPr>
              <a:spLocks/>
            </p:cNvSpPr>
            <p:nvPr/>
          </p:nvSpPr>
          <p:spPr bwMode="auto">
            <a:xfrm>
              <a:off x="10344850" y="4665376"/>
              <a:ext cx="142875" cy="142875"/>
            </a:xfrm>
            <a:custGeom>
              <a:avLst/>
              <a:gdLst>
                <a:gd name="T0" fmla="*/ 4 w 86"/>
                <a:gd name="T1" fmla="*/ 36 h 86"/>
                <a:gd name="T2" fmla="*/ 50 w 86"/>
                <a:gd name="T3" fmla="*/ 3 h 86"/>
                <a:gd name="T4" fmla="*/ 83 w 86"/>
                <a:gd name="T5" fmla="*/ 49 h 86"/>
                <a:gd name="T6" fmla="*/ 37 w 86"/>
                <a:gd name="T7" fmla="*/ 82 h 86"/>
                <a:gd name="T8" fmla="*/ 4 w 86"/>
                <a:gd name="T9" fmla="*/ 36 h 86"/>
              </a:gdLst>
              <a:ahLst/>
              <a:cxnLst>
                <a:cxn ang="0">
                  <a:pos x="T0" y="T1"/>
                </a:cxn>
                <a:cxn ang="0">
                  <a:pos x="T2" y="T3"/>
                </a:cxn>
                <a:cxn ang="0">
                  <a:pos x="T4" y="T5"/>
                </a:cxn>
                <a:cxn ang="0">
                  <a:pos x="T6" y="T7"/>
                </a:cxn>
                <a:cxn ang="0">
                  <a:pos x="T8" y="T9"/>
                </a:cxn>
              </a:cxnLst>
              <a:rect l="0" t="0" r="r" b="b"/>
              <a:pathLst>
                <a:path w="86" h="86">
                  <a:moveTo>
                    <a:pt x="4" y="36"/>
                  </a:moveTo>
                  <a:cubicBezTo>
                    <a:pt x="7" y="15"/>
                    <a:pt x="28" y="0"/>
                    <a:pt x="50" y="3"/>
                  </a:cubicBezTo>
                  <a:cubicBezTo>
                    <a:pt x="71" y="7"/>
                    <a:pt x="86" y="27"/>
                    <a:pt x="83" y="49"/>
                  </a:cubicBezTo>
                  <a:cubicBezTo>
                    <a:pt x="79" y="71"/>
                    <a:pt x="59" y="86"/>
                    <a:pt x="37" y="82"/>
                  </a:cubicBezTo>
                  <a:cubicBezTo>
                    <a:pt x="15" y="79"/>
                    <a:pt x="0" y="58"/>
                    <a:pt x="4" y="3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42" name="Freeform 87"/>
            <p:cNvSpPr>
              <a:spLocks/>
            </p:cNvSpPr>
            <p:nvPr/>
          </p:nvSpPr>
          <p:spPr bwMode="auto">
            <a:xfrm>
              <a:off x="10303575" y="4497101"/>
              <a:ext cx="101600" cy="100013"/>
            </a:xfrm>
            <a:custGeom>
              <a:avLst/>
              <a:gdLst>
                <a:gd name="T0" fmla="*/ 3 w 61"/>
                <a:gd name="T1" fmla="*/ 26 h 60"/>
                <a:gd name="T2" fmla="*/ 35 w 61"/>
                <a:gd name="T3" fmla="*/ 2 h 60"/>
                <a:gd name="T4" fmla="*/ 58 w 61"/>
                <a:gd name="T5" fmla="*/ 34 h 60"/>
                <a:gd name="T6" fmla="*/ 26 w 61"/>
                <a:gd name="T7" fmla="*/ 58 h 60"/>
                <a:gd name="T8" fmla="*/ 3 w 61"/>
                <a:gd name="T9" fmla="*/ 26 h 60"/>
              </a:gdLst>
              <a:ahLst/>
              <a:cxnLst>
                <a:cxn ang="0">
                  <a:pos x="T0" y="T1"/>
                </a:cxn>
                <a:cxn ang="0">
                  <a:pos x="T2" y="T3"/>
                </a:cxn>
                <a:cxn ang="0">
                  <a:pos x="T4" y="T5"/>
                </a:cxn>
                <a:cxn ang="0">
                  <a:pos x="T6" y="T7"/>
                </a:cxn>
                <a:cxn ang="0">
                  <a:pos x="T8" y="T9"/>
                </a:cxn>
              </a:cxnLst>
              <a:rect l="0" t="0" r="r" b="b"/>
              <a:pathLst>
                <a:path w="61" h="60">
                  <a:moveTo>
                    <a:pt x="3" y="26"/>
                  </a:moveTo>
                  <a:cubicBezTo>
                    <a:pt x="5" y="10"/>
                    <a:pt x="19" y="0"/>
                    <a:pt x="35" y="2"/>
                  </a:cubicBezTo>
                  <a:cubicBezTo>
                    <a:pt x="50" y="5"/>
                    <a:pt x="61" y="19"/>
                    <a:pt x="58" y="34"/>
                  </a:cubicBezTo>
                  <a:cubicBezTo>
                    <a:pt x="56" y="50"/>
                    <a:pt x="42" y="60"/>
                    <a:pt x="26" y="58"/>
                  </a:cubicBezTo>
                  <a:cubicBezTo>
                    <a:pt x="11" y="55"/>
                    <a:pt x="0" y="41"/>
                    <a:pt x="3" y="2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43" name="Freeform 88"/>
            <p:cNvSpPr>
              <a:spLocks/>
            </p:cNvSpPr>
            <p:nvPr/>
          </p:nvSpPr>
          <p:spPr bwMode="auto">
            <a:xfrm>
              <a:off x="10416288" y="4874926"/>
              <a:ext cx="47625" cy="47625"/>
            </a:xfrm>
            <a:custGeom>
              <a:avLst/>
              <a:gdLst>
                <a:gd name="T0" fmla="*/ 1 w 29"/>
                <a:gd name="T1" fmla="*/ 12 h 29"/>
                <a:gd name="T2" fmla="*/ 17 w 29"/>
                <a:gd name="T3" fmla="*/ 2 h 29"/>
                <a:gd name="T4" fmla="*/ 27 w 29"/>
                <a:gd name="T5" fmla="*/ 17 h 29"/>
                <a:gd name="T6" fmla="*/ 12 w 29"/>
                <a:gd name="T7" fmla="*/ 28 h 29"/>
                <a:gd name="T8" fmla="*/ 1 w 29"/>
                <a:gd name="T9" fmla="*/ 12 h 29"/>
              </a:gdLst>
              <a:ahLst/>
              <a:cxnLst>
                <a:cxn ang="0">
                  <a:pos x="T0" y="T1"/>
                </a:cxn>
                <a:cxn ang="0">
                  <a:pos x="T2" y="T3"/>
                </a:cxn>
                <a:cxn ang="0">
                  <a:pos x="T4" y="T5"/>
                </a:cxn>
                <a:cxn ang="0">
                  <a:pos x="T6" y="T7"/>
                </a:cxn>
                <a:cxn ang="0">
                  <a:pos x="T8" y="T9"/>
                </a:cxn>
              </a:cxnLst>
              <a:rect l="0" t="0" r="r" b="b"/>
              <a:pathLst>
                <a:path w="29" h="29">
                  <a:moveTo>
                    <a:pt x="1" y="12"/>
                  </a:moveTo>
                  <a:cubicBezTo>
                    <a:pt x="3" y="5"/>
                    <a:pt x="9" y="0"/>
                    <a:pt x="17" y="2"/>
                  </a:cubicBezTo>
                  <a:cubicBezTo>
                    <a:pt x="24" y="3"/>
                    <a:pt x="29" y="9"/>
                    <a:pt x="27" y="17"/>
                  </a:cubicBezTo>
                  <a:cubicBezTo>
                    <a:pt x="26" y="24"/>
                    <a:pt x="20" y="29"/>
                    <a:pt x="12" y="28"/>
                  </a:cubicBezTo>
                  <a:cubicBezTo>
                    <a:pt x="5" y="26"/>
                    <a:pt x="0" y="20"/>
                    <a:pt x="1" y="1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44" name="Freeform 89"/>
            <p:cNvSpPr>
              <a:spLocks/>
            </p:cNvSpPr>
            <p:nvPr/>
          </p:nvSpPr>
          <p:spPr bwMode="auto">
            <a:xfrm>
              <a:off x="10575038" y="4282789"/>
              <a:ext cx="101600" cy="103188"/>
            </a:xfrm>
            <a:custGeom>
              <a:avLst/>
              <a:gdLst>
                <a:gd name="T0" fmla="*/ 59 w 61"/>
                <a:gd name="T1" fmla="*/ 36 h 62"/>
                <a:gd name="T2" fmla="*/ 26 w 61"/>
                <a:gd name="T3" fmla="*/ 59 h 62"/>
                <a:gd name="T4" fmla="*/ 2 w 61"/>
                <a:gd name="T5" fmla="*/ 27 h 62"/>
                <a:gd name="T6" fmla="*/ 35 w 61"/>
                <a:gd name="T7" fmla="*/ 3 h 62"/>
                <a:gd name="T8" fmla="*/ 59 w 61"/>
                <a:gd name="T9" fmla="*/ 36 h 62"/>
              </a:gdLst>
              <a:ahLst/>
              <a:cxnLst>
                <a:cxn ang="0">
                  <a:pos x="T0" y="T1"/>
                </a:cxn>
                <a:cxn ang="0">
                  <a:pos x="T2" y="T3"/>
                </a:cxn>
                <a:cxn ang="0">
                  <a:pos x="T4" y="T5"/>
                </a:cxn>
                <a:cxn ang="0">
                  <a:pos x="T6" y="T7"/>
                </a:cxn>
                <a:cxn ang="0">
                  <a:pos x="T8" y="T9"/>
                </a:cxn>
              </a:cxnLst>
              <a:rect l="0" t="0" r="r" b="b"/>
              <a:pathLst>
                <a:path w="61" h="62">
                  <a:moveTo>
                    <a:pt x="59" y="36"/>
                  </a:moveTo>
                  <a:cubicBezTo>
                    <a:pt x="56" y="51"/>
                    <a:pt x="41" y="62"/>
                    <a:pt x="26" y="59"/>
                  </a:cubicBezTo>
                  <a:cubicBezTo>
                    <a:pt x="10" y="57"/>
                    <a:pt x="0" y="42"/>
                    <a:pt x="2" y="27"/>
                  </a:cubicBezTo>
                  <a:cubicBezTo>
                    <a:pt x="5" y="11"/>
                    <a:pt x="19" y="0"/>
                    <a:pt x="35" y="3"/>
                  </a:cubicBezTo>
                  <a:cubicBezTo>
                    <a:pt x="50" y="5"/>
                    <a:pt x="61" y="20"/>
                    <a:pt x="59" y="3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45" name="Freeform 90"/>
            <p:cNvSpPr>
              <a:spLocks/>
            </p:cNvSpPr>
            <p:nvPr/>
          </p:nvSpPr>
          <p:spPr bwMode="auto">
            <a:xfrm>
              <a:off x="10555988" y="4552664"/>
              <a:ext cx="57150" cy="58738"/>
            </a:xfrm>
            <a:custGeom>
              <a:avLst/>
              <a:gdLst>
                <a:gd name="T0" fmla="*/ 34 w 35"/>
                <a:gd name="T1" fmla="*/ 20 h 35"/>
                <a:gd name="T2" fmla="*/ 15 w 35"/>
                <a:gd name="T3" fmla="*/ 34 h 35"/>
                <a:gd name="T4" fmla="*/ 1 w 35"/>
                <a:gd name="T5" fmla="*/ 15 h 35"/>
                <a:gd name="T6" fmla="*/ 20 w 35"/>
                <a:gd name="T7" fmla="*/ 1 h 35"/>
                <a:gd name="T8" fmla="*/ 34 w 35"/>
                <a:gd name="T9" fmla="*/ 20 h 35"/>
              </a:gdLst>
              <a:ahLst/>
              <a:cxnLst>
                <a:cxn ang="0">
                  <a:pos x="T0" y="T1"/>
                </a:cxn>
                <a:cxn ang="0">
                  <a:pos x="T2" y="T3"/>
                </a:cxn>
                <a:cxn ang="0">
                  <a:pos x="T4" y="T5"/>
                </a:cxn>
                <a:cxn ang="0">
                  <a:pos x="T6" y="T7"/>
                </a:cxn>
                <a:cxn ang="0">
                  <a:pos x="T8" y="T9"/>
                </a:cxn>
              </a:cxnLst>
              <a:rect l="0" t="0" r="r" b="b"/>
              <a:pathLst>
                <a:path w="35" h="35">
                  <a:moveTo>
                    <a:pt x="34" y="20"/>
                  </a:moveTo>
                  <a:cubicBezTo>
                    <a:pt x="33" y="29"/>
                    <a:pt x="24" y="35"/>
                    <a:pt x="15" y="34"/>
                  </a:cubicBezTo>
                  <a:cubicBezTo>
                    <a:pt x="6" y="32"/>
                    <a:pt x="0" y="24"/>
                    <a:pt x="1" y="15"/>
                  </a:cubicBezTo>
                  <a:cubicBezTo>
                    <a:pt x="3" y="6"/>
                    <a:pt x="11" y="0"/>
                    <a:pt x="20" y="1"/>
                  </a:cubicBezTo>
                  <a:cubicBezTo>
                    <a:pt x="29" y="3"/>
                    <a:pt x="35" y="11"/>
                    <a:pt x="34" y="2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46" name="Freeform 91"/>
            <p:cNvSpPr>
              <a:spLocks/>
            </p:cNvSpPr>
            <p:nvPr/>
          </p:nvSpPr>
          <p:spPr bwMode="auto">
            <a:xfrm>
              <a:off x="10765538" y="4376451"/>
              <a:ext cx="58738" cy="58738"/>
            </a:xfrm>
            <a:custGeom>
              <a:avLst/>
              <a:gdLst>
                <a:gd name="T0" fmla="*/ 34 w 36"/>
                <a:gd name="T1" fmla="*/ 20 h 35"/>
                <a:gd name="T2" fmla="*/ 15 w 36"/>
                <a:gd name="T3" fmla="*/ 34 h 35"/>
                <a:gd name="T4" fmla="*/ 2 w 36"/>
                <a:gd name="T5" fmla="*/ 15 h 35"/>
                <a:gd name="T6" fmla="*/ 21 w 36"/>
                <a:gd name="T7" fmla="*/ 1 h 35"/>
                <a:gd name="T8" fmla="*/ 34 w 36"/>
                <a:gd name="T9" fmla="*/ 20 h 35"/>
              </a:gdLst>
              <a:ahLst/>
              <a:cxnLst>
                <a:cxn ang="0">
                  <a:pos x="T0" y="T1"/>
                </a:cxn>
                <a:cxn ang="0">
                  <a:pos x="T2" y="T3"/>
                </a:cxn>
                <a:cxn ang="0">
                  <a:pos x="T4" y="T5"/>
                </a:cxn>
                <a:cxn ang="0">
                  <a:pos x="T6" y="T7"/>
                </a:cxn>
                <a:cxn ang="0">
                  <a:pos x="T8" y="T9"/>
                </a:cxn>
              </a:cxnLst>
              <a:rect l="0" t="0" r="r" b="b"/>
              <a:pathLst>
                <a:path w="36" h="35">
                  <a:moveTo>
                    <a:pt x="34" y="20"/>
                  </a:moveTo>
                  <a:cubicBezTo>
                    <a:pt x="33" y="29"/>
                    <a:pt x="24" y="35"/>
                    <a:pt x="15" y="34"/>
                  </a:cubicBezTo>
                  <a:cubicBezTo>
                    <a:pt x="6" y="32"/>
                    <a:pt x="0" y="24"/>
                    <a:pt x="2" y="15"/>
                  </a:cubicBezTo>
                  <a:cubicBezTo>
                    <a:pt x="3" y="6"/>
                    <a:pt x="12" y="0"/>
                    <a:pt x="21" y="1"/>
                  </a:cubicBezTo>
                  <a:cubicBezTo>
                    <a:pt x="30" y="2"/>
                    <a:pt x="36" y="11"/>
                    <a:pt x="34" y="2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47" name="Freeform 92"/>
            <p:cNvSpPr>
              <a:spLocks/>
            </p:cNvSpPr>
            <p:nvPr/>
          </p:nvSpPr>
          <p:spPr bwMode="auto">
            <a:xfrm>
              <a:off x="10721088" y="4765389"/>
              <a:ext cx="68263" cy="68263"/>
            </a:xfrm>
            <a:custGeom>
              <a:avLst/>
              <a:gdLst>
                <a:gd name="T0" fmla="*/ 40 w 41"/>
                <a:gd name="T1" fmla="*/ 23 h 41"/>
                <a:gd name="T2" fmla="*/ 18 w 41"/>
                <a:gd name="T3" fmla="*/ 39 h 41"/>
                <a:gd name="T4" fmla="*/ 2 w 41"/>
                <a:gd name="T5" fmla="*/ 17 h 41"/>
                <a:gd name="T6" fmla="*/ 24 w 41"/>
                <a:gd name="T7" fmla="*/ 1 h 41"/>
                <a:gd name="T8" fmla="*/ 40 w 41"/>
                <a:gd name="T9" fmla="*/ 23 h 41"/>
              </a:gdLst>
              <a:ahLst/>
              <a:cxnLst>
                <a:cxn ang="0">
                  <a:pos x="T0" y="T1"/>
                </a:cxn>
                <a:cxn ang="0">
                  <a:pos x="T2" y="T3"/>
                </a:cxn>
                <a:cxn ang="0">
                  <a:pos x="T4" y="T5"/>
                </a:cxn>
                <a:cxn ang="0">
                  <a:pos x="T6" y="T7"/>
                </a:cxn>
                <a:cxn ang="0">
                  <a:pos x="T8" y="T9"/>
                </a:cxn>
              </a:cxnLst>
              <a:rect l="0" t="0" r="r" b="b"/>
              <a:pathLst>
                <a:path w="41" h="41">
                  <a:moveTo>
                    <a:pt x="40" y="23"/>
                  </a:moveTo>
                  <a:cubicBezTo>
                    <a:pt x="38" y="34"/>
                    <a:pt x="28" y="41"/>
                    <a:pt x="18" y="39"/>
                  </a:cubicBezTo>
                  <a:cubicBezTo>
                    <a:pt x="7" y="37"/>
                    <a:pt x="0" y="28"/>
                    <a:pt x="2" y="17"/>
                  </a:cubicBezTo>
                  <a:cubicBezTo>
                    <a:pt x="4" y="7"/>
                    <a:pt x="13" y="0"/>
                    <a:pt x="24" y="1"/>
                  </a:cubicBezTo>
                  <a:cubicBezTo>
                    <a:pt x="34" y="3"/>
                    <a:pt x="41" y="13"/>
                    <a:pt x="40" y="2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48" name="Freeform 93"/>
            <p:cNvSpPr>
              <a:spLocks/>
            </p:cNvSpPr>
            <p:nvPr/>
          </p:nvSpPr>
          <p:spPr bwMode="auto">
            <a:xfrm>
              <a:off x="10649650" y="4527264"/>
              <a:ext cx="142875" cy="142875"/>
            </a:xfrm>
            <a:custGeom>
              <a:avLst/>
              <a:gdLst>
                <a:gd name="T0" fmla="*/ 83 w 86"/>
                <a:gd name="T1" fmla="*/ 49 h 86"/>
                <a:gd name="T2" fmla="*/ 37 w 86"/>
                <a:gd name="T3" fmla="*/ 82 h 86"/>
                <a:gd name="T4" fmla="*/ 4 w 86"/>
                <a:gd name="T5" fmla="*/ 36 h 86"/>
                <a:gd name="T6" fmla="*/ 49 w 86"/>
                <a:gd name="T7" fmla="*/ 3 h 86"/>
                <a:gd name="T8" fmla="*/ 83 w 86"/>
                <a:gd name="T9" fmla="*/ 49 h 86"/>
              </a:gdLst>
              <a:ahLst/>
              <a:cxnLst>
                <a:cxn ang="0">
                  <a:pos x="T0" y="T1"/>
                </a:cxn>
                <a:cxn ang="0">
                  <a:pos x="T2" y="T3"/>
                </a:cxn>
                <a:cxn ang="0">
                  <a:pos x="T4" y="T5"/>
                </a:cxn>
                <a:cxn ang="0">
                  <a:pos x="T6" y="T7"/>
                </a:cxn>
                <a:cxn ang="0">
                  <a:pos x="T8" y="T9"/>
                </a:cxn>
              </a:cxnLst>
              <a:rect l="0" t="0" r="r" b="b"/>
              <a:pathLst>
                <a:path w="86" h="86">
                  <a:moveTo>
                    <a:pt x="83" y="49"/>
                  </a:moveTo>
                  <a:cubicBezTo>
                    <a:pt x="79" y="71"/>
                    <a:pt x="59" y="86"/>
                    <a:pt x="37" y="82"/>
                  </a:cubicBezTo>
                  <a:cubicBezTo>
                    <a:pt x="15" y="79"/>
                    <a:pt x="0" y="58"/>
                    <a:pt x="4" y="36"/>
                  </a:cubicBezTo>
                  <a:cubicBezTo>
                    <a:pt x="7" y="15"/>
                    <a:pt x="28" y="0"/>
                    <a:pt x="49" y="3"/>
                  </a:cubicBezTo>
                  <a:cubicBezTo>
                    <a:pt x="71" y="7"/>
                    <a:pt x="86" y="27"/>
                    <a:pt x="83" y="4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49" name="Freeform 94"/>
            <p:cNvSpPr>
              <a:spLocks/>
            </p:cNvSpPr>
            <p:nvPr/>
          </p:nvSpPr>
          <p:spPr bwMode="auto">
            <a:xfrm>
              <a:off x="10905238" y="4751101"/>
              <a:ext cx="100013" cy="101600"/>
            </a:xfrm>
            <a:custGeom>
              <a:avLst/>
              <a:gdLst>
                <a:gd name="T0" fmla="*/ 59 w 61"/>
                <a:gd name="T1" fmla="*/ 35 h 61"/>
                <a:gd name="T2" fmla="*/ 26 w 61"/>
                <a:gd name="T3" fmla="*/ 59 h 61"/>
                <a:gd name="T4" fmla="*/ 3 w 61"/>
                <a:gd name="T5" fmla="*/ 26 h 61"/>
                <a:gd name="T6" fmla="*/ 35 w 61"/>
                <a:gd name="T7" fmla="*/ 3 h 61"/>
                <a:gd name="T8" fmla="*/ 59 w 61"/>
                <a:gd name="T9" fmla="*/ 35 h 61"/>
              </a:gdLst>
              <a:ahLst/>
              <a:cxnLst>
                <a:cxn ang="0">
                  <a:pos x="T0" y="T1"/>
                </a:cxn>
                <a:cxn ang="0">
                  <a:pos x="T2" y="T3"/>
                </a:cxn>
                <a:cxn ang="0">
                  <a:pos x="T4" y="T5"/>
                </a:cxn>
                <a:cxn ang="0">
                  <a:pos x="T6" y="T7"/>
                </a:cxn>
                <a:cxn ang="0">
                  <a:pos x="T8" y="T9"/>
                </a:cxn>
              </a:cxnLst>
              <a:rect l="0" t="0" r="r" b="b"/>
              <a:pathLst>
                <a:path w="61" h="61">
                  <a:moveTo>
                    <a:pt x="59" y="35"/>
                  </a:moveTo>
                  <a:cubicBezTo>
                    <a:pt x="56" y="51"/>
                    <a:pt x="42" y="61"/>
                    <a:pt x="26" y="59"/>
                  </a:cubicBezTo>
                  <a:cubicBezTo>
                    <a:pt x="11" y="56"/>
                    <a:pt x="0" y="42"/>
                    <a:pt x="3" y="26"/>
                  </a:cubicBezTo>
                  <a:cubicBezTo>
                    <a:pt x="5" y="11"/>
                    <a:pt x="20" y="0"/>
                    <a:pt x="35" y="3"/>
                  </a:cubicBezTo>
                  <a:cubicBezTo>
                    <a:pt x="51" y="5"/>
                    <a:pt x="61" y="20"/>
                    <a:pt x="59" y="3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50" name="Freeform 95"/>
            <p:cNvSpPr>
              <a:spLocks/>
            </p:cNvSpPr>
            <p:nvPr/>
          </p:nvSpPr>
          <p:spPr bwMode="auto">
            <a:xfrm>
              <a:off x="10892538" y="4639976"/>
              <a:ext cx="47625" cy="47625"/>
            </a:xfrm>
            <a:custGeom>
              <a:avLst/>
              <a:gdLst>
                <a:gd name="T0" fmla="*/ 27 w 28"/>
                <a:gd name="T1" fmla="*/ 16 h 28"/>
                <a:gd name="T2" fmla="*/ 12 w 28"/>
                <a:gd name="T3" fmla="*/ 27 h 28"/>
                <a:gd name="T4" fmla="*/ 1 w 28"/>
                <a:gd name="T5" fmla="*/ 12 h 28"/>
                <a:gd name="T6" fmla="*/ 16 w 28"/>
                <a:gd name="T7" fmla="*/ 1 h 28"/>
                <a:gd name="T8" fmla="*/ 27 w 28"/>
                <a:gd name="T9" fmla="*/ 16 h 28"/>
              </a:gdLst>
              <a:ahLst/>
              <a:cxnLst>
                <a:cxn ang="0">
                  <a:pos x="T0" y="T1"/>
                </a:cxn>
                <a:cxn ang="0">
                  <a:pos x="T2" y="T3"/>
                </a:cxn>
                <a:cxn ang="0">
                  <a:pos x="T4" y="T5"/>
                </a:cxn>
                <a:cxn ang="0">
                  <a:pos x="T6" y="T7"/>
                </a:cxn>
                <a:cxn ang="0">
                  <a:pos x="T8" y="T9"/>
                </a:cxn>
              </a:cxnLst>
              <a:rect l="0" t="0" r="r" b="b"/>
              <a:pathLst>
                <a:path w="28" h="28">
                  <a:moveTo>
                    <a:pt x="27" y="16"/>
                  </a:moveTo>
                  <a:cubicBezTo>
                    <a:pt x="26" y="23"/>
                    <a:pt x="19" y="28"/>
                    <a:pt x="12" y="27"/>
                  </a:cubicBezTo>
                  <a:cubicBezTo>
                    <a:pt x="5" y="26"/>
                    <a:pt x="0" y="19"/>
                    <a:pt x="1" y="12"/>
                  </a:cubicBezTo>
                  <a:cubicBezTo>
                    <a:pt x="2" y="5"/>
                    <a:pt x="9" y="0"/>
                    <a:pt x="16" y="1"/>
                  </a:cubicBezTo>
                  <a:cubicBezTo>
                    <a:pt x="23" y="2"/>
                    <a:pt x="28" y="9"/>
                    <a:pt x="27" y="1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Title 13"/>
          <p:cNvSpPr txBox="1">
            <a:spLocks/>
          </p:cNvSpPr>
          <p:nvPr/>
        </p:nvSpPr>
        <p:spPr>
          <a:xfrm>
            <a:off x="968176" y="2763328"/>
            <a:ext cx="7706788" cy="1421928"/>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err="1">
                <a:latin typeface="+mn-lt"/>
              </a:rPr>
              <a:t>Cám</a:t>
            </a:r>
            <a:r>
              <a:rPr lang="en-US" sz="4800" dirty="0">
                <a:latin typeface="+mn-lt"/>
              </a:rPr>
              <a:t> </a:t>
            </a:r>
            <a:r>
              <a:rPr lang="en-US" sz="4800" dirty="0" err="1">
                <a:latin typeface="+mn-lt"/>
              </a:rPr>
              <a:t>ơn</a:t>
            </a:r>
            <a:r>
              <a:rPr lang="en-US" sz="4800" dirty="0">
                <a:latin typeface="+mn-lt"/>
              </a:rPr>
              <a:t> </a:t>
            </a:r>
            <a:r>
              <a:rPr lang="en-US" sz="4800" dirty="0" err="1">
                <a:latin typeface="+mn-lt"/>
              </a:rPr>
              <a:t>thầy</a:t>
            </a:r>
            <a:r>
              <a:rPr lang="en-US" sz="4800" dirty="0">
                <a:latin typeface="+mn-lt"/>
              </a:rPr>
              <a:t> </a:t>
            </a:r>
            <a:r>
              <a:rPr lang="en-US" sz="4800" dirty="0" err="1">
                <a:latin typeface="+mn-lt"/>
              </a:rPr>
              <a:t>cô</a:t>
            </a:r>
            <a:r>
              <a:rPr lang="en-US" sz="4800" dirty="0">
                <a:latin typeface="+mn-lt"/>
              </a:rPr>
              <a:t> </a:t>
            </a:r>
            <a:r>
              <a:rPr lang="en-US" sz="4800" dirty="0" err="1">
                <a:latin typeface="+mn-lt"/>
              </a:rPr>
              <a:t>và</a:t>
            </a:r>
            <a:r>
              <a:rPr lang="en-US" sz="4800" dirty="0">
                <a:latin typeface="+mn-lt"/>
              </a:rPr>
              <a:t> </a:t>
            </a:r>
            <a:r>
              <a:rPr lang="en-US" sz="4800" dirty="0" err="1">
                <a:latin typeface="+mn-lt"/>
              </a:rPr>
              <a:t>mọi</a:t>
            </a:r>
            <a:r>
              <a:rPr lang="en-US" sz="4800" dirty="0">
                <a:latin typeface="+mn-lt"/>
              </a:rPr>
              <a:t> </a:t>
            </a:r>
            <a:r>
              <a:rPr lang="en-US" sz="4800" dirty="0" err="1">
                <a:latin typeface="+mn-lt"/>
              </a:rPr>
              <a:t>người</a:t>
            </a:r>
            <a:r>
              <a:rPr lang="en-US" sz="4800" dirty="0">
                <a:latin typeface="+mn-lt"/>
              </a:rPr>
              <a:t> </a:t>
            </a:r>
            <a:r>
              <a:rPr lang="en-US" sz="4800" dirty="0" err="1">
                <a:latin typeface="+mn-lt"/>
              </a:rPr>
              <a:t>đa</a:t>
            </a:r>
            <a:r>
              <a:rPr lang="en-US" sz="4800" dirty="0">
                <a:latin typeface="+mn-lt"/>
              </a:rPr>
              <a:t>̃ </a:t>
            </a:r>
            <a:r>
              <a:rPr lang="en-US" sz="4800" dirty="0" err="1">
                <a:latin typeface="+mn-lt"/>
              </a:rPr>
              <a:t>chú</a:t>
            </a:r>
            <a:r>
              <a:rPr lang="en-US" sz="4800" dirty="0">
                <a:latin typeface="+mn-lt"/>
              </a:rPr>
              <a:t> ý </a:t>
            </a:r>
            <a:r>
              <a:rPr lang="en-US" sz="4800" dirty="0" err="1">
                <a:latin typeface="+mn-lt"/>
              </a:rPr>
              <a:t>lắng</a:t>
            </a:r>
            <a:r>
              <a:rPr lang="en-US" sz="4800" dirty="0">
                <a:latin typeface="+mn-lt"/>
              </a:rPr>
              <a:t> </a:t>
            </a:r>
            <a:r>
              <a:rPr lang="en-US" sz="4800" dirty="0" err="1">
                <a:latin typeface="+mn-lt"/>
              </a:rPr>
              <a:t>nghe</a:t>
            </a:r>
            <a:r>
              <a:rPr lang="en-US" sz="4800" dirty="0">
                <a:latin typeface="+mn-lt"/>
              </a:rPr>
              <a:t>!</a:t>
            </a:r>
          </a:p>
        </p:txBody>
      </p:sp>
      <p:grpSp>
        <p:nvGrpSpPr>
          <p:cNvPr id="28" name="Group 27"/>
          <p:cNvGrpSpPr/>
          <p:nvPr/>
        </p:nvGrpSpPr>
        <p:grpSpPr>
          <a:xfrm>
            <a:off x="9169531" y="1011478"/>
            <a:ext cx="1189038" cy="2036763"/>
            <a:chOff x="7192963" y="1562100"/>
            <a:chExt cx="1189038" cy="2036763"/>
          </a:xfrm>
        </p:grpSpPr>
        <p:sp>
          <p:nvSpPr>
            <p:cNvPr id="29" name="Freeform 305"/>
            <p:cNvSpPr>
              <a:spLocks/>
            </p:cNvSpPr>
            <p:nvPr/>
          </p:nvSpPr>
          <p:spPr bwMode="auto">
            <a:xfrm>
              <a:off x="7192963" y="1562100"/>
              <a:ext cx="1189038" cy="1320800"/>
            </a:xfrm>
            <a:custGeom>
              <a:avLst/>
              <a:gdLst>
                <a:gd name="T0" fmla="*/ 188 w 376"/>
                <a:gd name="T1" fmla="*/ 0 h 417"/>
                <a:gd name="T2" fmla="*/ 376 w 376"/>
                <a:gd name="T3" fmla="*/ 188 h 417"/>
                <a:gd name="T4" fmla="*/ 253 w 376"/>
                <a:gd name="T5" fmla="*/ 417 h 417"/>
                <a:gd name="T6" fmla="*/ 182 w 376"/>
                <a:gd name="T7" fmla="*/ 417 h 417"/>
                <a:gd name="T8" fmla="*/ 174 w 376"/>
                <a:gd name="T9" fmla="*/ 417 h 417"/>
                <a:gd name="T10" fmla="*/ 122 w 376"/>
                <a:gd name="T11" fmla="*/ 417 h 417"/>
                <a:gd name="T12" fmla="*/ 0 w 376"/>
                <a:gd name="T13" fmla="*/ 188 h 417"/>
                <a:gd name="T14" fmla="*/ 188 w 376"/>
                <a:gd name="T15" fmla="*/ 0 h 4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6" h="417">
                  <a:moveTo>
                    <a:pt x="188" y="0"/>
                  </a:moveTo>
                  <a:cubicBezTo>
                    <a:pt x="292" y="0"/>
                    <a:pt x="376" y="84"/>
                    <a:pt x="376" y="188"/>
                  </a:cubicBezTo>
                  <a:cubicBezTo>
                    <a:pt x="376" y="275"/>
                    <a:pt x="303" y="349"/>
                    <a:pt x="253" y="417"/>
                  </a:cubicBezTo>
                  <a:cubicBezTo>
                    <a:pt x="182" y="417"/>
                    <a:pt x="182" y="417"/>
                    <a:pt x="182" y="417"/>
                  </a:cubicBezTo>
                  <a:cubicBezTo>
                    <a:pt x="174" y="417"/>
                    <a:pt x="174" y="417"/>
                    <a:pt x="174" y="417"/>
                  </a:cubicBezTo>
                  <a:cubicBezTo>
                    <a:pt x="122" y="417"/>
                    <a:pt x="122" y="417"/>
                    <a:pt x="122" y="417"/>
                  </a:cubicBezTo>
                  <a:cubicBezTo>
                    <a:pt x="75" y="352"/>
                    <a:pt x="0" y="273"/>
                    <a:pt x="0" y="188"/>
                  </a:cubicBezTo>
                  <a:cubicBezTo>
                    <a:pt x="0" y="84"/>
                    <a:pt x="84" y="0"/>
                    <a:pt x="188" y="0"/>
                  </a:cubicBezTo>
                  <a:close/>
                </a:path>
              </a:pathLst>
            </a:custGeom>
            <a:solidFill>
              <a:srgbClr val="EE76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06"/>
            <p:cNvSpPr>
              <a:spLocks/>
            </p:cNvSpPr>
            <p:nvPr/>
          </p:nvSpPr>
          <p:spPr bwMode="auto">
            <a:xfrm>
              <a:off x="7348538" y="1562100"/>
              <a:ext cx="877888" cy="1320800"/>
            </a:xfrm>
            <a:custGeom>
              <a:avLst/>
              <a:gdLst>
                <a:gd name="T0" fmla="*/ 139 w 278"/>
                <a:gd name="T1" fmla="*/ 0 h 417"/>
                <a:gd name="T2" fmla="*/ 278 w 278"/>
                <a:gd name="T3" fmla="*/ 188 h 417"/>
                <a:gd name="T4" fmla="*/ 187 w 278"/>
                <a:gd name="T5" fmla="*/ 417 h 417"/>
                <a:gd name="T6" fmla="*/ 135 w 278"/>
                <a:gd name="T7" fmla="*/ 417 h 417"/>
                <a:gd name="T8" fmla="*/ 129 w 278"/>
                <a:gd name="T9" fmla="*/ 417 h 417"/>
                <a:gd name="T10" fmla="*/ 91 w 278"/>
                <a:gd name="T11" fmla="*/ 417 h 417"/>
                <a:gd name="T12" fmla="*/ 0 w 278"/>
                <a:gd name="T13" fmla="*/ 188 h 417"/>
                <a:gd name="T14" fmla="*/ 139 w 278"/>
                <a:gd name="T15" fmla="*/ 0 h 4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8" h="417">
                  <a:moveTo>
                    <a:pt x="139" y="0"/>
                  </a:moveTo>
                  <a:cubicBezTo>
                    <a:pt x="216" y="0"/>
                    <a:pt x="278" y="84"/>
                    <a:pt x="278" y="188"/>
                  </a:cubicBezTo>
                  <a:cubicBezTo>
                    <a:pt x="278" y="275"/>
                    <a:pt x="224" y="349"/>
                    <a:pt x="187" y="417"/>
                  </a:cubicBezTo>
                  <a:cubicBezTo>
                    <a:pt x="135" y="417"/>
                    <a:pt x="135" y="417"/>
                    <a:pt x="135" y="417"/>
                  </a:cubicBezTo>
                  <a:cubicBezTo>
                    <a:pt x="129" y="417"/>
                    <a:pt x="129" y="417"/>
                    <a:pt x="129" y="417"/>
                  </a:cubicBezTo>
                  <a:cubicBezTo>
                    <a:pt x="91" y="417"/>
                    <a:pt x="91" y="417"/>
                    <a:pt x="91" y="417"/>
                  </a:cubicBezTo>
                  <a:cubicBezTo>
                    <a:pt x="56" y="352"/>
                    <a:pt x="0" y="273"/>
                    <a:pt x="0" y="188"/>
                  </a:cubicBezTo>
                  <a:cubicBezTo>
                    <a:pt x="0" y="84"/>
                    <a:pt x="62" y="0"/>
                    <a:pt x="139" y="0"/>
                  </a:cubicBez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7"/>
            <p:cNvSpPr>
              <a:spLocks/>
            </p:cNvSpPr>
            <p:nvPr/>
          </p:nvSpPr>
          <p:spPr bwMode="auto">
            <a:xfrm>
              <a:off x="7527925" y="1562100"/>
              <a:ext cx="519113" cy="1320800"/>
            </a:xfrm>
            <a:custGeom>
              <a:avLst/>
              <a:gdLst>
                <a:gd name="T0" fmla="*/ 82 w 164"/>
                <a:gd name="T1" fmla="*/ 0 h 417"/>
                <a:gd name="T2" fmla="*/ 164 w 164"/>
                <a:gd name="T3" fmla="*/ 188 h 417"/>
                <a:gd name="T4" fmla="*/ 111 w 164"/>
                <a:gd name="T5" fmla="*/ 417 h 417"/>
                <a:gd name="T6" fmla="*/ 53 w 164"/>
                <a:gd name="T7" fmla="*/ 417 h 417"/>
                <a:gd name="T8" fmla="*/ 0 w 164"/>
                <a:gd name="T9" fmla="*/ 188 h 417"/>
                <a:gd name="T10" fmla="*/ 82 w 164"/>
                <a:gd name="T11" fmla="*/ 0 h 417"/>
              </a:gdLst>
              <a:ahLst/>
              <a:cxnLst>
                <a:cxn ang="0">
                  <a:pos x="T0" y="T1"/>
                </a:cxn>
                <a:cxn ang="0">
                  <a:pos x="T2" y="T3"/>
                </a:cxn>
                <a:cxn ang="0">
                  <a:pos x="T4" y="T5"/>
                </a:cxn>
                <a:cxn ang="0">
                  <a:pos x="T6" y="T7"/>
                </a:cxn>
                <a:cxn ang="0">
                  <a:pos x="T8" y="T9"/>
                </a:cxn>
                <a:cxn ang="0">
                  <a:pos x="T10" y="T11"/>
                </a:cxn>
              </a:cxnLst>
              <a:rect l="0" t="0" r="r" b="b"/>
              <a:pathLst>
                <a:path w="164" h="417">
                  <a:moveTo>
                    <a:pt x="82" y="0"/>
                  </a:moveTo>
                  <a:cubicBezTo>
                    <a:pt x="127" y="0"/>
                    <a:pt x="164" y="84"/>
                    <a:pt x="164" y="188"/>
                  </a:cubicBezTo>
                  <a:cubicBezTo>
                    <a:pt x="164" y="275"/>
                    <a:pt x="132" y="349"/>
                    <a:pt x="111" y="417"/>
                  </a:cubicBezTo>
                  <a:cubicBezTo>
                    <a:pt x="92" y="417"/>
                    <a:pt x="72" y="417"/>
                    <a:pt x="53" y="417"/>
                  </a:cubicBezTo>
                  <a:cubicBezTo>
                    <a:pt x="33" y="352"/>
                    <a:pt x="0" y="273"/>
                    <a:pt x="0" y="188"/>
                  </a:cubicBezTo>
                  <a:cubicBezTo>
                    <a:pt x="0" y="84"/>
                    <a:pt x="37" y="0"/>
                    <a:pt x="82" y="0"/>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8"/>
            <p:cNvSpPr>
              <a:spLocks/>
            </p:cNvSpPr>
            <p:nvPr/>
          </p:nvSpPr>
          <p:spPr bwMode="auto">
            <a:xfrm>
              <a:off x="7696200" y="1562100"/>
              <a:ext cx="182563" cy="1320800"/>
            </a:xfrm>
            <a:custGeom>
              <a:avLst/>
              <a:gdLst>
                <a:gd name="T0" fmla="*/ 29 w 58"/>
                <a:gd name="T1" fmla="*/ 0 h 417"/>
                <a:gd name="T2" fmla="*/ 58 w 58"/>
                <a:gd name="T3" fmla="*/ 188 h 417"/>
                <a:gd name="T4" fmla="*/ 39 w 58"/>
                <a:gd name="T5" fmla="*/ 417 h 417"/>
                <a:gd name="T6" fmla="*/ 28 w 58"/>
                <a:gd name="T7" fmla="*/ 417 h 417"/>
                <a:gd name="T8" fmla="*/ 27 w 58"/>
                <a:gd name="T9" fmla="*/ 417 h 417"/>
                <a:gd name="T10" fmla="*/ 19 w 58"/>
                <a:gd name="T11" fmla="*/ 417 h 417"/>
                <a:gd name="T12" fmla="*/ 0 w 58"/>
                <a:gd name="T13" fmla="*/ 188 h 417"/>
                <a:gd name="T14" fmla="*/ 29 w 58"/>
                <a:gd name="T15" fmla="*/ 0 h 4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17">
                  <a:moveTo>
                    <a:pt x="29" y="0"/>
                  </a:moveTo>
                  <a:cubicBezTo>
                    <a:pt x="45" y="0"/>
                    <a:pt x="58" y="84"/>
                    <a:pt x="58" y="188"/>
                  </a:cubicBezTo>
                  <a:cubicBezTo>
                    <a:pt x="58" y="275"/>
                    <a:pt x="47" y="349"/>
                    <a:pt x="39" y="417"/>
                  </a:cubicBezTo>
                  <a:cubicBezTo>
                    <a:pt x="28" y="417"/>
                    <a:pt x="28" y="417"/>
                    <a:pt x="28" y="417"/>
                  </a:cubicBezTo>
                  <a:cubicBezTo>
                    <a:pt x="27" y="417"/>
                    <a:pt x="27" y="417"/>
                    <a:pt x="27" y="417"/>
                  </a:cubicBezTo>
                  <a:cubicBezTo>
                    <a:pt x="19" y="417"/>
                    <a:pt x="19" y="417"/>
                    <a:pt x="19" y="417"/>
                  </a:cubicBezTo>
                  <a:cubicBezTo>
                    <a:pt x="12" y="352"/>
                    <a:pt x="0" y="273"/>
                    <a:pt x="0" y="188"/>
                  </a:cubicBezTo>
                  <a:cubicBezTo>
                    <a:pt x="0" y="84"/>
                    <a:pt x="13" y="0"/>
                    <a:pt x="29" y="0"/>
                  </a:cubicBez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9"/>
            <p:cNvSpPr>
              <a:spLocks/>
            </p:cNvSpPr>
            <p:nvPr/>
          </p:nvSpPr>
          <p:spPr bwMode="auto">
            <a:xfrm>
              <a:off x="7578725" y="2882900"/>
              <a:ext cx="414338" cy="160338"/>
            </a:xfrm>
            <a:custGeom>
              <a:avLst/>
              <a:gdLst>
                <a:gd name="T0" fmla="*/ 261 w 261"/>
                <a:gd name="T1" fmla="*/ 0 h 101"/>
                <a:gd name="T2" fmla="*/ 261 w 261"/>
                <a:gd name="T3" fmla="*/ 101 h 101"/>
                <a:gd name="T4" fmla="*/ 0 w 261"/>
                <a:gd name="T5" fmla="*/ 101 h 101"/>
                <a:gd name="T6" fmla="*/ 0 w 261"/>
                <a:gd name="T7" fmla="*/ 0 h 101"/>
                <a:gd name="T8" fmla="*/ 104 w 261"/>
                <a:gd name="T9" fmla="*/ 0 h 101"/>
                <a:gd name="T10" fmla="*/ 120 w 261"/>
                <a:gd name="T11" fmla="*/ 0 h 101"/>
                <a:gd name="T12" fmla="*/ 261 w 261"/>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261" h="101">
                  <a:moveTo>
                    <a:pt x="261" y="0"/>
                  </a:moveTo>
                  <a:lnTo>
                    <a:pt x="261" y="101"/>
                  </a:lnTo>
                  <a:lnTo>
                    <a:pt x="0" y="101"/>
                  </a:lnTo>
                  <a:lnTo>
                    <a:pt x="0" y="0"/>
                  </a:lnTo>
                  <a:lnTo>
                    <a:pt x="104" y="0"/>
                  </a:lnTo>
                  <a:lnTo>
                    <a:pt x="120" y="0"/>
                  </a:lnTo>
                  <a:lnTo>
                    <a:pt x="261" y="0"/>
                  </a:lnTo>
                  <a:close/>
                </a:path>
              </a:pathLst>
            </a:custGeom>
            <a:solidFill>
              <a:srgbClr val="EE76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0"/>
            <p:cNvSpPr>
              <a:spLocks/>
            </p:cNvSpPr>
            <p:nvPr/>
          </p:nvSpPr>
          <p:spPr bwMode="auto">
            <a:xfrm>
              <a:off x="7654925" y="3382963"/>
              <a:ext cx="265113" cy="215900"/>
            </a:xfrm>
            <a:custGeom>
              <a:avLst/>
              <a:gdLst>
                <a:gd name="T0" fmla="*/ 84 w 84"/>
                <a:gd name="T1" fmla="*/ 0 h 68"/>
                <a:gd name="T2" fmla="*/ 84 w 84"/>
                <a:gd name="T3" fmla="*/ 60 h 68"/>
                <a:gd name="T4" fmla="*/ 77 w 84"/>
                <a:gd name="T5" fmla="*/ 68 h 68"/>
                <a:gd name="T6" fmla="*/ 6 w 84"/>
                <a:gd name="T7" fmla="*/ 68 h 68"/>
                <a:gd name="T8" fmla="*/ 0 w 84"/>
                <a:gd name="T9" fmla="*/ 60 h 68"/>
                <a:gd name="T10" fmla="*/ 0 w 84"/>
                <a:gd name="T11" fmla="*/ 0 h 68"/>
                <a:gd name="T12" fmla="*/ 33 w 84"/>
                <a:gd name="T13" fmla="*/ 0 h 68"/>
                <a:gd name="T14" fmla="*/ 38 w 84"/>
                <a:gd name="T15" fmla="*/ 0 h 68"/>
                <a:gd name="T16" fmla="*/ 84 w 84"/>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8">
                  <a:moveTo>
                    <a:pt x="84" y="0"/>
                  </a:moveTo>
                  <a:cubicBezTo>
                    <a:pt x="84" y="60"/>
                    <a:pt x="84" y="60"/>
                    <a:pt x="84" y="60"/>
                  </a:cubicBezTo>
                  <a:cubicBezTo>
                    <a:pt x="84" y="65"/>
                    <a:pt x="81" y="68"/>
                    <a:pt x="77" y="68"/>
                  </a:cubicBezTo>
                  <a:cubicBezTo>
                    <a:pt x="6" y="68"/>
                    <a:pt x="6" y="68"/>
                    <a:pt x="6" y="68"/>
                  </a:cubicBezTo>
                  <a:cubicBezTo>
                    <a:pt x="3" y="68"/>
                    <a:pt x="0" y="65"/>
                    <a:pt x="0" y="60"/>
                  </a:cubicBezTo>
                  <a:cubicBezTo>
                    <a:pt x="0" y="0"/>
                    <a:pt x="0" y="0"/>
                    <a:pt x="0" y="0"/>
                  </a:cubicBezTo>
                  <a:cubicBezTo>
                    <a:pt x="33" y="0"/>
                    <a:pt x="33" y="0"/>
                    <a:pt x="33" y="0"/>
                  </a:cubicBezTo>
                  <a:cubicBezTo>
                    <a:pt x="38" y="0"/>
                    <a:pt x="38" y="0"/>
                    <a:pt x="38" y="0"/>
                  </a:cubicBezTo>
                  <a:lnTo>
                    <a:pt x="84" y="0"/>
                  </a:lnTo>
                  <a:close/>
                </a:path>
              </a:pathLst>
            </a:custGeom>
            <a:solidFill>
              <a:srgbClr val="246F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11"/>
            <p:cNvSpPr>
              <a:spLocks noEditPoints="1"/>
            </p:cNvSpPr>
            <p:nvPr/>
          </p:nvSpPr>
          <p:spPr bwMode="auto">
            <a:xfrm>
              <a:off x="7578725" y="3040063"/>
              <a:ext cx="414338" cy="346075"/>
            </a:xfrm>
            <a:custGeom>
              <a:avLst/>
              <a:gdLst>
                <a:gd name="T0" fmla="*/ 14 w 261"/>
                <a:gd name="T1" fmla="*/ 0 h 218"/>
                <a:gd name="T2" fmla="*/ 58 w 261"/>
                <a:gd name="T3" fmla="*/ 218 h 218"/>
                <a:gd name="T4" fmla="*/ 48 w 261"/>
                <a:gd name="T5" fmla="*/ 218 h 218"/>
                <a:gd name="T6" fmla="*/ 0 w 261"/>
                <a:gd name="T7" fmla="*/ 2 h 218"/>
                <a:gd name="T8" fmla="*/ 14 w 261"/>
                <a:gd name="T9" fmla="*/ 0 h 218"/>
                <a:gd name="T10" fmla="*/ 14 w 261"/>
                <a:gd name="T11" fmla="*/ 0 h 218"/>
                <a:gd name="T12" fmla="*/ 138 w 261"/>
                <a:gd name="T13" fmla="*/ 0 h 218"/>
                <a:gd name="T14" fmla="*/ 138 w 261"/>
                <a:gd name="T15" fmla="*/ 216 h 218"/>
                <a:gd name="T16" fmla="*/ 126 w 261"/>
                <a:gd name="T17" fmla="*/ 216 h 218"/>
                <a:gd name="T18" fmla="*/ 126 w 261"/>
                <a:gd name="T19" fmla="*/ 0 h 218"/>
                <a:gd name="T20" fmla="*/ 138 w 261"/>
                <a:gd name="T21" fmla="*/ 0 h 218"/>
                <a:gd name="T22" fmla="*/ 138 w 261"/>
                <a:gd name="T23" fmla="*/ 0 h 218"/>
                <a:gd name="T24" fmla="*/ 261 w 261"/>
                <a:gd name="T25" fmla="*/ 2 h 218"/>
                <a:gd name="T26" fmla="*/ 215 w 261"/>
                <a:gd name="T27" fmla="*/ 218 h 218"/>
                <a:gd name="T28" fmla="*/ 205 w 261"/>
                <a:gd name="T29" fmla="*/ 216 h 218"/>
                <a:gd name="T30" fmla="*/ 249 w 261"/>
                <a:gd name="T31" fmla="*/ 0 h 218"/>
                <a:gd name="T32" fmla="*/ 261 w 261"/>
                <a:gd name="T33" fmla="*/ 2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1" h="218">
                  <a:moveTo>
                    <a:pt x="14" y="0"/>
                  </a:moveTo>
                  <a:lnTo>
                    <a:pt x="58" y="218"/>
                  </a:lnTo>
                  <a:lnTo>
                    <a:pt x="48" y="218"/>
                  </a:lnTo>
                  <a:lnTo>
                    <a:pt x="0" y="2"/>
                  </a:lnTo>
                  <a:lnTo>
                    <a:pt x="14" y="0"/>
                  </a:lnTo>
                  <a:lnTo>
                    <a:pt x="14" y="0"/>
                  </a:lnTo>
                  <a:close/>
                  <a:moveTo>
                    <a:pt x="138" y="0"/>
                  </a:moveTo>
                  <a:lnTo>
                    <a:pt x="138" y="216"/>
                  </a:lnTo>
                  <a:lnTo>
                    <a:pt x="126" y="216"/>
                  </a:lnTo>
                  <a:lnTo>
                    <a:pt x="126" y="0"/>
                  </a:lnTo>
                  <a:lnTo>
                    <a:pt x="138" y="0"/>
                  </a:lnTo>
                  <a:lnTo>
                    <a:pt x="138" y="0"/>
                  </a:lnTo>
                  <a:close/>
                  <a:moveTo>
                    <a:pt x="261" y="2"/>
                  </a:moveTo>
                  <a:lnTo>
                    <a:pt x="215" y="218"/>
                  </a:lnTo>
                  <a:lnTo>
                    <a:pt x="205" y="216"/>
                  </a:lnTo>
                  <a:lnTo>
                    <a:pt x="249" y="0"/>
                  </a:lnTo>
                  <a:lnTo>
                    <a:pt x="261" y="2"/>
                  </a:lnTo>
                  <a:close/>
                </a:path>
              </a:pathLst>
            </a:custGeom>
            <a:solidFill>
              <a:srgbClr val="EE76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12"/>
            <p:cNvSpPr>
              <a:spLocks noEditPoints="1"/>
            </p:cNvSpPr>
            <p:nvPr/>
          </p:nvSpPr>
          <p:spPr bwMode="auto">
            <a:xfrm>
              <a:off x="7788275" y="3040063"/>
              <a:ext cx="204788" cy="346075"/>
            </a:xfrm>
            <a:custGeom>
              <a:avLst/>
              <a:gdLst>
                <a:gd name="T0" fmla="*/ 0 w 129"/>
                <a:gd name="T1" fmla="*/ 216 h 218"/>
                <a:gd name="T2" fmla="*/ 0 w 129"/>
                <a:gd name="T3" fmla="*/ 0 h 218"/>
                <a:gd name="T4" fmla="*/ 6 w 129"/>
                <a:gd name="T5" fmla="*/ 0 h 218"/>
                <a:gd name="T6" fmla="*/ 6 w 129"/>
                <a:gd name="T7" fmla="*/ 216 h 218"/>
                <a:gd name="T8" fmla="*/ 0 w 129"/>
                <a:gd name="T9" fmla="*/ 216 h 218"/>
                <a:gd name="T10" fmla="*/ 0 w 129"/>
                <a:gd name="T11" fmla="*/ 216 h 218"/>
                <a:gd name="T12" fmla="*/ 129 w 129"/>
                <a:gd name="T13" fmla="*/ 2 h 218"/>
                <a:gd name="T14" fmla="*/ 83 w 129"/>
                <a:gd name="T15" fmla="*/ 218 h 218"/>
                <a:gd name="T16" fmla="*/ 73 w 129"/>
                <a:gd name="T17" fmla="*/ 216 h 218"/>
                <a:gd name="T18" fmla="*/ 117 w 129"/>
                <a:gd name="T19" fmla="*/ 0 h 218"/>
                <a:gd name="T20" fmla="*/ 129 w 129"/>
                <a:gd name="T21" fmla="*/ 2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218">
                  <a:moveTo>
                    <a:pt x="0" y="216"/>
                  </a:moveTo>
                  <a:lnTo>
                    <a:pt x="0" y="0"/>
                  </a:lnTo>
                  <a:lnTo>
                    <a:pt x="6" y="0"/>
                  </a:lnTo>
                  <a:lnTo>
                    <a:pt x="6" y="216"/>
                  </a:lnTo>
                  <a:lnTo>
                    <a:pt x="0" y="216"/>
                  </a:lnTo>
                  <a:lnTo>
                    <a:pt x="0" y="216"/>
                  </a:lnTo>
                  <a:close/>
                  <a:moveTo>
                    <a:pt x="129" y="2"/>
                  </a:moveTo>
                  <a:lnTo>
                    <a:pt x="83" y="218"/>
                  </a:lnTo>
                  <a:lnTo>
                    <a:pt x="73" y="216"/>
                  </a:lnTo>
                  <a:lnTo>
                    <a:pt x="117" y="0"/>
                  </a:lnTo>
                  <a:lnTo>
                    <a:pt x="129" y="2"/>
                  </a:lnTo>
                  <a:close/>
                </a:path>
              </a:pathLst>
            </a:custGeom>
            <a:solidFill>
              <a:srgbClr val="F898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13"/>
            <p:cNvSpPr>
              <a:spLocks/>
            </p:cNvSpPr>
            <p:nvPr/>
          </p:nvSpPr>
          <p:spPr bwMode="auto">
            <a:xfrm>
              <a:off x="7661275" y="3382963"/>
              <a:ext cx="252413" cy="57150"/>
            </a:xfrm>
            <a:custGeom>
              <a:avLst/>
              <a:gdLst>
                <a:gd name="T0" fmla="*/ 0 w 80"/>
                <a:gd name="T1" fmla="*/ 0 h 18"/>
                <a:gd name="T2" fmla="*/ 40 w 80"/>
                <a:gd name="T3" fmla="*/ 0 h 18"/>
                <a:gd name="T4" fmla="*/ 80 w 80"/>
                <a:gd name="T5" fmla="*/ 0 h 18"/>
              </a:gdLst>
              <a:ahLst/>
              <a:cxnLst>
                <a:cxn ang="0">
                  <a:pos x="T0" y="T1"/>
                </a:cxn>
                <a:cxn ang="0">
                  <a:pos x="T2" y="T3"/>
                </a:cxn>
                <a:cxn ang="0">
                  <a:pos x="T4" y="T5"/>
                </a:cxn>
              </a:cxnLst>
              <a:rect l="0" t="0" r="r" b="b"/>
              <a:pathLst>
                <a:path w="80" h="18">
                  <a:moveTo>
                    <a:pt x="0" y="0"/>
                  </a:moveTo>
                  <a:cubicBezTo>
                    <a:pt x="3" y="8"/>
                    <a:pt x="27" y="18"/>
                    <a:pt x="40" y="0"/>
                  </a:cubicBezTo>
                  <a:cubicBezTo>
                    <a:pt x="54" y="18"/>
                    <a:pt x="76" y="8"/>
                    <a:pt x="80" y="0"/>
                  </a:cubicBezTo>
                </a:path>
              </a:pathLst>
            </a:custGeom>
            <a:noFill/>
            <a:ln w="15875" cap="flat">
              <a:solidFill>
                <a:srgbClr val="EE762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314"/>
            <p:cNvSpPr>
              <a:spLocks/>
            </p:cNvSpPr>
            <p:nvPr/>
          </p:nvSpPr>
          <p:spPr bwMode="auto">
            <a:xfrm>
              <a:off x="7743825" y="3382963"/>
              <a:ext cx="84138" cy="120650"/>
            </a:xfrm>
            <a:custGeom>
              <a:avLst/>
              <a:gdLst>
                <a:gd name="T0" fmla="*/ 12 w 27"/>
                <a:gd name="T1" fmla="*/ 0 h 38"/>
                <a:gd name="T2" fmla="*/ 16 w 27"/>
                <a:gd name="T3" fmla="*/ 0 h 38"/>
                <a:gd name="T4" fmla="*/ 25 w 27"/>
                <a:gd name="T5" fmla="*/ 22 h 38"/>
                <a:gd name="T6" fmla="*/ 14 w 27"/>
                <a:gd name="T7" fmla="*/ 38 h 38"/>
                <a:gd name="T8" fmla="*/ 3 w 27"/>
                <a:gd name="T9" fmla="*/ 22 h 38"/>
                <a:gd name="T10" fmla="*/ 12 w 27"/>
                <a:gd name="T11" fmla="*/ 0 h 38"/>
              </a:gdLst>
              <a:ahLst/>
              <a:cxnLst>
                <a:cxn ang="0">
                  <a:pos x="T0" y="T1"/>
                </a:cxn>
                <a:cxn ang="0">
                  <a:pos x="T2" y="T3"/>
                </a:cxn>
                <a:cxn ang="0">
                  <a:pos x="T4" y="T5"/>
                </a:cxn>
                <a:cxn ang="0">
                  <a:pos x="T6" y="T7"/>
                </a:cxn>
                <a:cxn ang="0">
                  <a:pos x="T8" y="T9"/>
                </a:cxn>
                <a:cxn ang="0">
                  <a:pos x="T10" y="T11"/>
                </a:cxn>
              </a:cxnLst>
              <a:rect l="0" t="0" r="r" b="b"/>
              <a:pathLst>
                <a:path w="27" h="38">
                  <a:moveTo>
                    <a:pt x="12" y="0"/>
                  </a:moveTo>
                  <a:cubicBezTo>
                    <a:pt x="16" y="0"/>
                    <a:pt x="16" y="0"/>
                    <a:pt x="16" y="0"/>
                  </a:cubicBezTo>
                  <a:cubicBezTo>
                    <a:pt x="19" y="6"/>
                    <a:pt x="23" y="14"/>
                    <a:pt x="25" y="22"/>
                  </a:cubicBezTo>
                  <a:cubicBezTo>
                    <a:pt x="27" y="32"/>
                    <a:pt x="20" y="38"/>
                    <a:pt x="14" y="38"/>
                  </a:cubicBezTo>
                  <a:cubicBezTo>
                    <a:pt x="8" y="38"/>
                    <a:pt x="0" y="32"/>
                    <a:pt x="3" y="22"/>
                  </a:cubicBezTo>
                  <a:cubicBezTo>
                    <a:pt x="5" y="14"/>
                    <a:pt x="9" y="6"/>
                    <a:pt x="12" y="0"/>
                  </a:cubicBezTo>
                  <a:close/>
                </a:path>
              </a:pathLst>
            </a:custGeom>
            <a:solidFill>
              <a:srgbClr val="EE76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15"/>
            <p:cNvSpPr>
              <a:spLocks/>
            </p:cNvSpPr>
            <p:nvPr/>
          </p:nvSpPr>
          <p:spPr bwMode="auto">
            <a:xfrm>
              <a:off x="7878763" y="3382963"/>
              <a:ext cx="41275" cy="120650"/>
            </a:xfrm>
            <a:custGeom>
              <a:avLst/>
              <a:gdLst>
                <a:gd name="T0" fmla="*/ 11 w 13"/>
                <a:gd name="T1" fmla="*/ 0 h 38"/>
                <a:gd name="T2" fmla="*/ 13 w 13"/>
                <a:gd name="T3" fmla="*/ 0 h 38"/>
                <a:gd name="T4" fmla="*/ 13 w 13"/>
                <a:gd name="T5" fmla="*/ 38 h 38"/>
                <a:gd name="T6" fmla="*/ 2 w 13"/>
                <a:gd name="T7" fmla="*/ 22 h 38"/>
                <a:gd name="T8" fmla="*/ 11 w 13"/>
                <a:gd name="T9" fmla="*/ 0 h 38"/>
              </a:gdLst>
              <a:ahLst/>
              <a:cxnLst>
                <a:cxn ang="0">
                  <a:pos x="T0" y="T1"/>
                </a:cxn>
                <a:cxn ang="0">
                  <a:pos x="T2" y="T3"/>
                </a:cxn>
                <a:cxn ang="0">
                  <a:pos x="T4" y="T5"/>
                </a:cxn>
                <a:cxn ang="0">
                  <a:pos x="T6" y="T7"/>
                </a:cxn>
                <a:cxn ang="0">
                  <a:pos x="T8" y="T9"/>
                </a:cxn>
              </a:cxnLst>
              <a:rect l="0" t="0" r="r" b="b"/>
              <a:pathLst>
                <a:path w="13" h="38">
                  <a:moveTo>
                    <a:pt x="11" y="0"/>
                  </a:moveTo>
                  <a:cubicBezTo>
                    <a:pt x="13" y="0"/>
                    <a:pt x="13" y="0"/>
                    <a:pt x="13" y="0"/>
                  </a:cubicBezTo>
                  <a:cubicBezTo>
                    <a:pt x="13" y="38"/>
                    <a:pt x="13" y="38"/>
                    <a:pt x="13" y="38"/>
                  </a:cubicBezTo>
                  <a:cubicBezTo>
                    <a:pt x="7" y="38"/>
                    <a:pt x="0" y="32"/>
                    <a:pt x="2" y="22"/>
                  </a:cubicBezTo>
                  <a:cubicBezTo>
                    <a:pt x="4" y="14"/>
                    <a:pt x="8" y="6"/>
                    <a:pt x="11" y="0"/>
                  </a:cubicBezTo>
                  <a:close/>
                </a:path>
              </a:pathLst>
            </a:custGeom>
            <a:solidFill>
              <a:srgbClr val="EE76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16"/>
            <p:cNvSpPr>
              <a:spLocks/>
            </p:cNvSpPr>
            <p:nvPr/>
          </p:nvSpPr>
          <p:spPr bwMode="auto">
            <a:xfrm>
              <a:off x="7654925" y="3379788"/>
              <a:ext cx="41275" cy="123825"/>
            </a:xfrm>
            <a:custGeom>
              <a:avLst/>
              <a:gdLst>
                <a:gd name="T0" fmla="*/ 1 w 13"/>
                <a:gd name="T1" fmla="*/ 0 h 39"/>
                <a:gd name="T2" fmla="*/ 0 w 13"/>
                <a:gd name="T3" fmla="*/ 1 h 39"/>
                <a:gd name="T4" fmla="*/ 0 w 13"/>
                <a:gd name="T5" fmla="*/ 39 h 39"/>
                <a:gd name="T6" fmla="*/ 11 w 13"/>
                <a:gd name="T7" fmla="*/ 23 h 39"/>
                <a:gd name="T8" fmla="*/ 1 w 13"/>
                <a:gd name="T9" fmla="*/ 0 h 39"/>
              </a:gdLst>
              <a:ahLst/>
              <a:cxnLst>
                <a:cxn ang="0">
                  <a:pos x="T0" y="T1"/>
                </a:cxn>
                <a:cxn ang="0">
                  <a:pos x="T2" y="T3"/>
                </a:cxn>
                <a:cxn ang="0">
                  <a:pos x="T4" y="T5"/>
                </a:cxn>
                <a:cxn ang="0">
                  <a:pos x="T6" y="T7"/>
                </a:cxn>
                <a:cxn ang="0">
                  <a:pos x="T8" y="T9"/>
                </a:cxn>
              </a:cxnLst>
              <a:rect l="0" t="0" r="r" b="b"/>
              <a:pathLst>
                <a:path w="13" h="39">
                  <a:moveTo>
                    <a:pt x="1" y="0"/>
                  </a:moveTo>
                  <a:cubicBezTo>
                    <a:pt x="0" y="1"/>
                    <a:pt x="0" y="1"/>
                    <a:pt x="0" y="1"/>
                  </a:cubicBezTo>
                  <a:cubicBezTo>
                    <a:pt x="0" y="39"/>
                    <a:pt x="0" y="39"/>
                    <a:pt x="0" y="39"/>
                  </a:cubicBezTo>
                  <a:cubicBezTo>
                    <a:pt x="6" y="39"/>
                    <a:pt x="13" y="33"/>
                    <a:pt x="11" y="23"/>
                  </a:cubicBezTo>
                  <a:cubicBezTo>
                    <a:pt x="9" y="15"/>
                    <a:pt x="4" y="6"/>
                    <a:pt x="1" y="0"/>
                  </a:cubicBezTo>
                  <a:close/>
                </a:path>
              </a:pathLst>
            </a:custGeom>
            <a:solidFill>
              <a:srgbClr val="EE76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17"/>
            <p:cNvSpPr>
              <a:spLocks/>
            </p:cNvSpPr>
            <p:nvPr/>
          </p:nvSpPr>
          <p:spPr bwMode="auto">
            <a:xfrm>
              <a:off x="7788275" y="1562100"/>
              <a:ext cx="593725" cy="1320800"/>
            </a:xfrm>
            <a:custGeom>
              <a:avLst/>
              <a:gdLst>
                <a:gd name="T0" fmla="*/ 0 w 188"/>
                <a:gd name="T1" fmla="*/ 0 h 417"/>
                <a:gd name="T2" fmla="*/ 188 w 188"/>
                <a:gd name="T3" fmla="*/ 188 h 417"/>
                <a:gd name="T4" fmla="*/ 65 w 188"/>
                <a:gd name="T5" fmla="*/ 417 h 417"/>
                <a:gd name="T6" fmla="*/ 0 w 188"/>
                <a:gd name="T7" fmla="*/ 417 h 417"/>
                <a:gd name="T8" fmla="*/ 0 w 188"/>
                <a:gd name="T9" fmla="*/ 0 h 417"/>
              </a:gdLst>
              <a:ahLst/>
              <a:cxnLst>
                <a:cxn ang="0">
                  <a:pos x="T0" y="T1"/>
                </a:cxn>
                <a:cxn ang="0">
                  <a:pos x="T2" y="T3"/>
                </a:cxn>
                <a:cxn ang="0">
                  <a:pos x="T4" y="T5"/>
                </a:cxn>
                <a:cxn ang="0">
                  <a:pos x="T6" y="T7"/>
                </a:cxn>
                <a:cxn ang="0">
                  <a:pos x="T8" y="T9"/>
                </a:cxn>
              </a:cxnLst>
              <a:rect l="0" t="0" r="r" b="b"/>
              <a:pathLst>
                <a:path w="188" h="417">
                  <a:moveTo>
                    <a:pt x="0" y="0"/>
                  </a:moveTo>
                  <a:cubicBezTo>
                    <a:pt x="104" y="0"/>
                    <a:pt x="188" y="84"/>
                    <a:pt x="188" y="188"/>
                  </a:cubicBezTo>
                  <a:cubicBezTo>
                    <a:pt x="188" y="275"/>
                    <a:pt x="115" y="349"/>
                    <a:pt x="65" y="417"/>
                  </a:cubicBezTo>
                  <a:cubicBezTo>
                    <a:pt x="0" y="417"/>
                    <a:pt x="0" y="417"/>
                    <a:pt x="0" y="417"/>
                  </a:cubicBezTo>
                  <a:cubicBezTo>
                    <a:pt x="16" y="278"/>
                    <a:pt x="14" y="139"/>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18"/>
            <p:cNvSpPr>
              <a:spLocks/>
            </p:cNvSpPr>
            <p:nvPr/>
          </p:nvSpPr>
          <p:spPr bwMode="auto">
            <a:xfrm>
              <a:off x="7788275" y="1562100"/>
              <a:ext cx="438150" cy="1320800"/>
            </a:xfrm>
            <a:custGeom>
              <a:avLst/>
              <a:gdLst>
                <a:gd name="T0" fmla="*/ 0 w 139"/>
                <a:gd name="T1" fmla="*/ 0 h 417"/>
                <a:gd name="T2" fmla="*/ 139 w 139"/>
                <a:gd name="T3" fmla="*/ 188 h 417"/>
                <a:gd name="T4" fmla="*/ 48 w 139"/>
                <a:gd name="T5" fmla="*/ 417 h 417"/>
                <a:gd name="T6" fmla="*/ 0 w 139"/>
                <a:gd name="T7" fmla="*/ 417 h 417"/>
                <a:gd name="T8" fmla="*/ 0 w 139"/>
                <a:gd name="T9" fmla="*/ 0 h 417"/>
              </a:gdLst>
              <a:ahLst/>
              <a:cxnLst>
                <a:cxn ang="0">
                  <a:pos x="T0" y="T1"/>
                </a:cxn>
                <a:cxn ang="0">
                  <a:pos x="T2" y="T3"/>
                </a:cxn>
                <a:cxn ang="0">
                  <a:pos x="T4" y="T5"/>
                </a:cxn>
                <a:cxn ang="0">
                  <a:pos x="T6" y="T7"/>
                </a:cxn>
                <a:cxn ang="0">
                  <a:pos x="T8" y="T9"/>
                </a:cxn>
              </a:cxnLst>
              <a:rect l="0" t="0" r="r" b="b"/>
              <a:pathLst>
                <a:path w="139" h="417">
                  <a:moveTo>
                    <a:pt x="0" y="0"/>
                  </a:moveTo>
                  <a:cubicBezTo>
                    <a:pt x="77" y="0"/>
                    <a:pt x="139" y="84"/>
                    <a:pt x="139" y="188"/>
                  </a:cubicBezTo>
                  <a:cubicBezTo>
                    <a:pt x="139" y="275"/>
                    <a:pt x="85" y="349"/>
                    <a:pt x="48" y="417"/>
                  </a:cubicBezTo>
                  <a:cubicBezTo>
                    <a:pt x="0" y="417"/>
                    <a:pt x="0" y="417"/>
                    <a:pt x="0" y="417"/>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19"/>
            <p:cNvSpPr>
              <a:spLocks/>
            </p:cNvSpPr>
            <p:nvPr/>
          </p:nvSpPr>
          <p:spPr bwMode="auto">
            <a:xfrm>
              <a:off x="7788275" y="1562100"/>
              <a:ext cx="258763" cy="1320800"/>
            </a:xfrm>
            <a:custGeom>
              <a:avLst/>
              <a:gdLst>
                <a:gd name="T0" fmla="*/ 0 w 82"/>
                <a:gd name="T1" fmla="*/ 0 h 417"/>
                <a:gd name="T2" fmla="*/ 82 w 82"/>
                <a:gd name="T3" fmla="*/ 188 h 417"/>
                <a:gd name="T4" fmla="*/ 29 w 82"/>
                <a:gd name="T5" fmla="*/ 417 h 417"/>
                <a:gd name="T6" fmla="*/ 0 w 82"/>
                <a:gd name="T7" fmla="*/ 417 h 417"/>
                <a:gd name="T8" fmla="*/ 0 w 82"/>
                <a:gd name="T9" fmla="*/ 0 h 417"/>
              </a:gdLst>
              <a:ahLst/>
              <a:cxnLst>
                <a:cxn ang="0">
                  <a:pos x="T0" y="T1"/>
                </a:cxn>
                <a:cxn ang="0">
                  <a:pos x="T2" y="T3"/>
                </a:cxn>
                <a:cxn ang="0">
                  <a:pos x="T4" y="T5"/>
                </a:cxn>
                <a:cxn ang="0">
                  <a:pos x="T6" y="T7"/>
                </a:cxn>
                <a:cxn ang="0">
                  <a:pos x="T8" y="T9"/>
                </a:cxn>
              </a:cxnLst>
              <a:rect l="0" t="0" r="r" b="b"/>
              <a:pathLst>
                <a:path w="82" h="417">
                  <a:moveTo>
                    <a:pt x="0" y="0"/>
                  </a:moveTo>
                  <a:cubicBezTo>
                    <a:pt x="45" y="0"/>
                    <a:pt x="82" y="84"/>
                    <a:pt x="82" y="188"/>
                  </a:cubicBezTo>
                  <a:cubicBezTo>
                    <a:pt x="82" y="275"/>
                    <a:pt x="50" y="349"/>
                    <a:pt x="29" y="417"/>
                  </a:cubicBezTo>
                  <a:cubicBezTo>
                    <a:pt x="0" y="417"/>
                    <a:pt x="0" y="417"/>
                    <a:pt x="0" y="417"/>
                  </a:cubicBezTo>
                  <a:cubicBezTo>
                    <a:pt x="34" y="278"/>
                    <a:pt x="28" y="139"/>
                    <a:pt x="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20"/>
            <p:cNvSpPr>
              <a:spLocks/>
            </p:cNvSpPr>
            <p:nvPr/>
          </p:nvSpPr>
          <p:spPr bwMode="auto">
            <a:xfrm>
              <a:off x="7788275" y="1562100"/>
              <a:ext cx="90488" cy="1320800"/>
            </a:xfrm>
            <a:custGeom>
              <a:avLst/>
              <a:gdLst>
                <a:gd name="T0" fmla="*/ 0 w 29"/>
                <a:gd name="T1" fmla="*/ 0 h 417"/>
                <a:gd name="T2" fmla="*/ 29 w 29"/>
                <a:gd name="T3" fmla="*/ 188 h 417"/>
                <a:gd name="T4" fmla="*/ 10 w 29"/>
                <a:gd name="T5" fmla="*/ 417 h 417"/>
                <a:gd name="T6" fmla="*/ 0 w 29"/>
                <a:gd name="T7" fmla="*/ 417 h 417"/>
                <a:gd name="T8" fmla="*/ 0 w 29"/>
                <a:gd name="T9" fmla="*/ 0 h 417"/>
              </a:gdLst>
              <a:ahLst/>
              <a:cxnLst>
                <a:cxn ang="0">
                  <a:pos x="T0" y="T1"/>
                </a:cxn>
                <a:cxn ang="0">
                  <a:pos x="T2" y="T3"/>
                </a:cxn>
                <a:cxn ang="0">
                  <a:pos x="T4" y="T5"/>
                </a:cxn>
                <a:cxn ang="0">
                  <a:pos x="T6" y="T7"/>
                </a:cxn>
                <a:cxn ang="0">
                  <a:pos x="T8" y="T9"/>
                </a:cxn>
              </a:cxnLst>
              <a:rect l="0" t="0" r="r" b="b"/>
              <a:pathLst>
                <a:path w="29" h="417">
                  <a:moveTo>
                    <a:pt x="0" y="0"/>
                  </a:moveTo>
                  <a:cubicBezTo>
                    <a:pt x="16" y="0"/>
                    <a:pt x="29" y="84"/>
                    <a:pt x="29" y="188"/>
                  </a:cubicBezTo>
                  <a:cubicBezTo>
                    <a:pt x="29" y="275"/>
                    <a:pt x="18" y="349"/>
                    <a:pt x="10" y="417"/>
                  </a:cubicBezTo>
                  <a:cubicBezTo>
                    <a:pt x="0" y="417"/>
                    <a:pt x="0" y="417"/>
                    <a:pt x="0" y="417"/>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321"/>
            <p:cNvSpPr>
              <a:spLocks noChangeArrowheads="1"/>
            </p:cNvSpPr>
            <p:nvPr/>
          </p:nvSpPr>
          <p:spPr bwMode="auto">
            <a:xfrm>
              <a:off x="7788275" y="2882900"/>
              <a:ext cx="204788" cy="160338"/>
            </a:xfrm>
            <a:prstGeom prst="rect">
              <a:avLst/>
            </a:prstGeom>
            <a:solidFill>
              <a:srgbClr val="F898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22"/>
            <p:cNvSpPr>
              <a:spLocks/>
            </p:cNvSpPr>
            <p:nvPr/>
          </p:nvSpPr>
          <p:spPr bwMode="auto">
            <a:xfrm>
              <a:off x="7788275" y="3382963"/>
              <a:ext cx="131763" cy="215900"/>
            </a:xfrm>
            <a:custGeom>
              <a:avLst/>
              <a:gdLst>
                <a:gd name="T0" fmla="*/ 42 w 42"/>
                <a:gd name="T1" fmla="*/ 0 h 68"/>
                <a:gd name="T2" fmla="*/ 42 w 42"/>
                <a:gd name="T3" fmla="*/ 60 h 68"/>
                <a:gd name="T4" fmla="*/ 35 w 42"/>
                <a:gd name="T5" fmla="*/ 68 h 68"/>
                <a:gd name="T6" fmla="*/ 0 w 42"/>
                <a:gd name="T7" fmla="*/ 68 h 68"/>
                <a:gd name="T8" fmla="*/ 0 w 42"/>
                <a:gd name="T9" fmla="*/ 38 h 68"/>
                <a:gd name="T10" fmla="*/ 0 w 42"/>
                <a:gd name="T11" fmla="*/ 0 h 68"/>
                <a:gd name="T12" fmla="*/ 42 w 42"/>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42" h="68">
                  <a:moveTo>
                    <a:pt x="42" y="0"/>
                  </a:moveTo>
                  <a:cubicBezTo>
                    <a:pt x="42" y="60"/>
                    <a:pt x="42" y="60"/>
                    <a:pt x="42" y="60"/>
                  </a:cubicBezTo>
                  <a:cubicBezTo>
                    <a:pt x="42" y="65"/>
                    <a:pt x="39" y="68"/>
                    <a:pt x="35" y="68"/>
                  </a:cubicBezTo>
                  <a:cubicBezTo>
                    <a:pt x="0" y="68"/>
                    <a:pt x="0" y="68"/>
                    <a:pt x="0" y="68"/>
                  </a:cubicBezTo>
                  <a:cubicBezTo>
                    <a:pt x="0" y="57"/>
                    <a:pt x="0" y="50"/>
                    <a:pt x="0" y="38"/>
                  </a:cubicBezTo>
                  <a:cubicBezTo>
                    <a:pt x="4" y="27"/>
                    <a:pt x="4" y="12"/>
                    <a:pt x="0" y="0"/>
                  </a:cubicBezTo>
                  <a:lnTo>
                    <a:pt x="42" y="0"/>
                  </a:lnTo>
                  <a:close/>
                </a:path>
              </a:pathLst>
            </a:custGeom>
            <a:solidFill>
              <a:srgbClr val="308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23"/>
            <p:cNvSpPr>
              <a:spLocks/>
            </p:cNvSpPr>
            <p:nvPr/>
          </p:nvSpPr>
          <p:spPr bwMode="auto">
            <a:xfrm>
              <a:off x="7788275" y="3367088"/>
              <a:ext cx="131763" cy="57150"/>
            </a:xfrm>
            <a:custGeom>
              <a:avLst/>
              <a:gdLst>
                <a:gd name="T0" fmla="*/ 42 w 42"/>
                <a:gd name="T1" fmla="*/ 7 h 18"/>
                <a:gd name="T2" fmla="*/ 38 w 42"/>
                <a:gd name="T3" fmla="*/ 12 h 18"/>
                <a:gd name="T4" fmla="*/ 25 w 42"/>
                <a:gd name="T5" fmla="*/ 17 h 18"/>
                <a:gd name="T6" fmla="*/ 8 w 42"/>
                <a:gd name="T7" fmla="*/ 15 h 18"/>
                <a:gd name="T8" fmla="*/ 1 w 42"/>
                <a:gd name="T9" fmla="*/ 6 h 18"/>
                <a:gd name="T10" fmla="*/ 0 w 42"/>
                <a:gd name="T11" fmla="*/ 5 h 18"/>
                <a:gd name="T12" fmla="*/ 0 w 42"/>
                <a:gd name="T13" fmla="*/ 0 h 18"/>
                <a:gd name="T14" fmla="*/ 2 w 42"/>
                <a:gd name="T15" fmla="*/ 4 h 18"/>
                <a:gd name="T16" fmla="*/ 11 w 42"/>
                <a:gd name="T17" fmla="*/ 11 h 18"/>
                <a:gd name="T18" fmla="*/ 24 w 42"/>
                <a:gd name="T19" fmla="*/ 12 h 18"/>
                <a:gd name="T20" fmla="*/ 35 w 42"/>
                <a:gd name="T21" fmla="*/ 8 h 18"/>
                <a:gd name="T22" fmla="*/ 38 w 42"/>
                <a:gd name="T23" fmla="*/ 4 h 18"/>
                <a:gd name="T24" fmla="*/ 42 w 42"/>
                <a:gd name="T25"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8">
                  <a:moveTo>
                    <a:pt x="42" y="7"/>
                  </a:moveTo>
                  <a:cubicBezTo>
                    <a:pt x="41" y="8"/>
                    <a:pt x="40" y="10"/>
                    <a:pt x="38" y="12"/>
                  </a:cubicBezTo>
                  <a:cubicBezTo>
                    <a:pt x="34" y="14"/>
                    <a:pt x="30" y="16"/>
                    <a:pt x="25" y="17"/>
                  </a:cubicBezTo>
                  <a:cubicBezTo>
                    <a:pt x="20" y="18"/>
                    <a:pt x="14" y="18"/>
                    <a:pt x="8" y="15"/>
                  </a:cubicBezTo>
                  <a:cubicBezTo>
                    <a:pt x="5" y="13"/>
                    <a:pt x="4" y="10"/>
                    <a:pt x="1" y="6"/>
                  </a:cubicBezTo>
                  <a:cubicBezTo>
                    <a:pt x="0" y="5"/>
                    <a:pt x="0" y="5"/>
                    <a:pt x="0" y="5"/>
                  </a:cubicBezTo>
                  <a:cubicBezTo>
                    <a:pt x="0" y="0"/>
                    <a:pt x="0" y="0"/>
                    <a:pt x="0" y="0"/>
                  </a:cubicBezTo>
                  <a:cubicBezTo>
                    <a:pt x="2" y="4"/>
                    <a:pt x="2" y="4"/>
                    <a:pt x="2" y="4"/>
                  </a:cubicBezTo>
                  <a:cubicBezTo>
                    <a:pt x="5" y="7"/>
                    <a:pt x="8" y="9"/>
                    <a:pt x="11" y="11"/>
                  </a:cubicBezTo>
                  <a:cubicBezTo>
                    <a:pt x="15" y="13"/>
                    <a:pt x="20" y="13"/>
                    <a:pt x="24" y="12"/>
                  </a:cubicBezTo>
                  <a:cubicBezTo>
                    <a:pt x="28" y="12"/>
                    <a:pt x="32" y="10"/>
                    <a:pt x="35" y="8"/>
                  </a:cubicBezTo>
                  <a:cubicBezTo>
                    <a:pt x="36" y="7"/>
                    <a:pt x="37" y="5"/>
                    <a:pt x="38" y="4"/>
                  </a:cubicBezTo>
                  <a:lnTo>
                    <a:pt x="42" y="7"/>
                  </a:lnTo>
                  <a:close/>
                </a:path>
              </a:pathLst>
            </a:custGeom>
            <a:solidFill>
              <a:srgbClr val="F898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24"/>
            <p:cNvSpPr>
              <a:spLocks/>
            </p:cNvSpPr>
            <p:nvPr/>
          </p:nvSpPr>
          <p:spPr bwMode="auto">
            <a:xfrm>
              <a:off x="7788275" y="3382963"/>
              <a:ext cx="39688" cy="120650"/>
            </a:xfrm>
            <a:custGeom>
              <a:avLst/>
              <a:gdLst>
                <a:gd name="T0" fmla="*/ 0 w 13"/>
                <a:gd name="T1" fmla="*/ 0 h 38"/>
                <a:gd name="T2" fmla="*/ 2 w 13"/>
                <a:gd name="T3" fmla="*/ 0 h 38"/>
                <a:gd name="T4" fmla="*/ 11 w 13"/>
                <a:gd name="T5" fmla="*/ 22 h 38"/>
                <a:gd name="T6" fmla="*/ 0 w 13"/>
                <a:gd name="T7" fmla="*/ 38 h 38"/>
                <a:gd name="T8" fmla="*/ 0 w 13"/>
                <a:gd name="T9" fmla="*/ 0 h 38"/>
              </a:gdLst>
              <a:ahLst/>
              <a:cxnLst>
                <a:cxn ang="0">
                  <a:pos x="T0" y="T1"/>
                </a:cxn>
                <a:cxn ang="0">
                  <a:pos x="T2" y="T3"/>
                </a:cxn>
                <a:cxn ang="0">
                  <a:pos x="T4" y="T5"/>
                </a:cxn>
                <a:cxn ang="0">
                  <a:pos x="T6" y="T7"/>
                </a:cxn>
                <a:cxn ang="0">
                  <a:pos x="T8" y="T9"/>
                </a:cxn>
              </a:cxnLst>
              <a:rect l="0" t="0" r="r" b="b"/>
              <a:pathLst>
                <a:path w="13" h="38">
                  <a:moveTo>
                    <a:pt x="0" y="0"/>
                  </a:moveTo>
                  <a:cubicBezTo>
                    <a:pt x="2" y="0"/>
                    <a:pt x="2" y="0"/>
                    <a:pt x="2" y="0"/>
                  </a:cubicBezTo>
                  <a:cubicBezTo>
                    <a:pt x="5" y="6"/>
                    <a:pt x="9" y="14"/>
                    <a:pt x="11" y="22"/>
                  </a:cubicBezTo>
                  <a:cubicBezTo>
                    <a:pt x="13" y="32"/>
                    <a:pt x="6" y="38"/>
                    <a:pt x="0" y="38"/>
                  </a:cubicBezTo>
                  <a:lnTo>
                    <a:pt x="0" y="0"/>
                  </a:lnTo>
                  <a:close/>
                </a:path>
              </a:pathLst>
            </a:custGeom>
            <a:solidFill>
              <a:srgbClr val="F898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25"/>
            <p:cNvSpPr>
              <a:spLocks/>
            </p:cNvSpPr>
            <p:nvPr/>
          </p:nvSpPr>
          <p:spPr bwMode="auto">
            <a:xfrm>
              <a:off x="7878763" y="3379788"/>
              <a:ext cx="41275" cy="123825"/>
            </a:xfrm>
            <a:custGeom>
              <a:avLst/>
              <a:gdLst>
                <a:gd name="T0" fmla="*/ 12 w 13"/>
                <a:gd name="T1" fmla="*/ 0 h 39"/>
                <a:gd name="T2" fmla="*/ 13 w 13"/>
                <a:gd name="T3" fmla="*/ 1 h 39"/>
                <a:gd name="T4" fmla="*/ 13 w 13"/>
                <a:gd name="T5" fmla="*/ 39 h 39"/>
                <a:gd name="T6" fmla="*/ 2 w 13"/>
                <a:gd name="T7" fmla="*/ 23 h 39"/>
                <a:gd name="T8" fmla="*/ 12 w 13"/>
                <a:gd name="T9" fmla="*/ 0 h 39"/>
              </a:gdLst>
              <a:ahLst/>
              <a:cxnLst>
                <a:cxn ang="0">
                  <a:pos x="T0" y="T1"/>
                </a:cxn>
                <a:cxn ang="0">
                  <a:pos x="T2" y="T3"/>
                </a:cxn>
                <a:cxn ang="0">
                  <a:pos x="T4" y="T5"/>
                </a:cxn>
                <a:cxn ang="0">
                  <a:pos x="T6" y="T7"/>
                </a:cxn>
                <a:cxn ang="0">
                  <a:pos x="T8" y="T9"/>
                </a:cxn>
              </a:cxnLst>
              <a:rect l="0" t="0" r="r" b="b"/>
              <a:pathLst>
                <a:path w="13" h="39">
                  <a:moveTo>
                    <a:pt x="12" y="0"/>
                  </a:moveTo>
                  <a:cubicBezTo>
                    <a:pt x="13" y="1"/>
                    <a:pt x="13" y="1"/>
                    <a:pt x="13" y="1"/>
                  </a:cubicBezTo>
                  <a:cubicBezTo>
                    <a:pt x="13" y="39"/>
                    <a:pt x="13" y="39"/>
                    <a:pt x="13" y="39"/>
                  </a:cubicBezTo>
                  <a:cubicBezTo>
                    <a:pt x="7" y="39"/>
                    <a:pt x="0" y="33"/>
                    <a:pt x="2" y="23"/>
                  </a:cubicBezTo>
                  <a:cubicBezTo>
                    <a:pt x="4" y="15"/>
                    <a:pt x="9" y="6"/>
                    <a:pt x="12" y="0"/>
                  </a:cubicBezTo>
                  <a:close/>
                </a:path>
              </a:pathLst>
            </a:custGeom>
            <a:solidFill>
              <a:srgbClr val="F898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 name="Group 49"/>
          <p:cNvGrpSpPr/>
          <p:nvPr/>
        </p:nvGrpSpPr>
        <p:grpSpPr>
          <a:xfrm>
            <a:off x="7797930" y="547437"/>
            <a:ext cx="1090613" cy="855663"/>
            <a:chOff x="6184900" y="1639888"/>
            <a:chExt cx="1090613" cy="855663"/>
          </a:xfrm>
          <a:solidFill>
            <a:schemeClr val="accent4">
              <a:lumMod val="75000"/>
            </a:schemeClr>
          </a:solidFill>
        </p:grpSpPr>
        <p:sp>
          <p:nvSpPr>
            <p:cNvPr id="51" name="Oval 297"/>
            <p:cNvSpPr>
              <a:spLocks noChangeArrowheads="1"/>
            </p:cNvSpPr>
            <p:nvPr/>
          </p:nvSpPr>
          <p:spPr bwMode="auto">
            <a:xfrm>
              <a:off x="6427788" y="1881188"/>
              <a:ext cx="847725" cy="6143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298"/>
            <p:cNvSpPr>
              <a:spLocks noChangeArrowheads="1"/>
            </p:cNvSpPr>
            <p:nvPr/>
          </p:nvSpPr>
          <p:spPr bwMode="auto">
            <a:xfrm>
              <a:off x="6184900" y="1782763"/>
              <a:ext cx="647700" cy="473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300"/>
            <p:cNvSpPr>
              <a:spLocks noChangeArrowheads="1"/>
            </p:cNvSpPr>
            <p:nvPr/>
          </p:nvSpPr>
          <p:spPr bwMode="auto">
            <a:xfrm>
              <a:off x="6611938" y="1639888"/>
              <a:ext cx="552450" cy="403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5916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
          <p:cNvGrpSpPr>
            <a:grpSpLocks noChangeAspect="1"/>
          </p:cNvGrpSpPr>
          <p:nvPr/>
        </p:nvGrpSpPr>
        <p:grpSpPr bwMode="auto">
          <a:xfrm>
            <a:off x="106603" y="4428467"/>
            <a:ext cx="2250595" cy="2166822"/>
            <a:chOff x="1672" y="-2"/>
            <a:chExt cx="3733" cy="3581"/>
          </a:xfrm>
        </p:grpSpPr>
        <p:sp>
          <p:nvSpPr>
            <p:cNvPr id="8" name="Freeform 5"/>
            <p:cNvSpPr>
              <a:spLocks/>
            </p:cNvSpPr>
            <p:nvPr/>
          </p:nvSpPr>
          <p:spPr bwMode="auto">
            <a:xfrm>
              <a:off x="3155" y="3311"/>
              <a:ext cx="811" cy="268"/>
            </a:xfrm>
            <a:custGeom>
              <a:avLst/>
              <a:gdLst>
                <a:gd name="T0" fmla="*/ 466 w 466"/>
                <a:gd name="T1" fmla="*/ 0 h 154"/>
                <a:gd name="T2" fmla="*/ 233 w 466"/>
                <a:gd name="T3" fmla="*/ 154 h 154"/>
                <a:gd name="T4" fmla="*/ 0 w 466"/>
                <a:gd name="T5" fmla="*/ 0 h 154"/>
                <a:gd name="T6" fmla="*/ 466 w 466"/>
                <a:gd name="T7" fmla="*/ 0 h 154"/>
              </a:gdLst>
              <a:ahLst/>
              <a:cxnLst>
                <a:cxn ang="0">
                  <a:pos x="T0" y="T1"/>
                </a:cxn>
                <a:cxn ang="0">
                  <a:pos x="T2" y="T3"/>
                </a:cxn>
                <a:cxn ang="0">
                  <a:pos x="T4" y="T5"/>
                </a:cxn>
                <a:cxn ang="0">
                  <a:pos x="T6" y="T7"/>
                </a:cxn>
              </a:cxnLst>
              <a:rect l="0" t="0" r="r" b="b"/>
              <a:pathLst>
                <a:path w="466" h="154">
                  <a:moveTo>
                    <a:pt x="466" y="0"/>
                  </a:moveTo>
                  <a:cubicBezTo>
                    <a:pt x="466" y="85"/>
                    <a:pt x="362" y="154"/>
                    <a:pt x="233" y="154"/>
                  </a:cubicBezTo>
                  <a:cubicBezTo>
                    <a:pt x="104" y="154"/>
                    <a:pt x="0" y="85"/>
                    <a:pt x="0" y="0"/>
                  </a:cubicBezTo>
                  <a:cubicBezTo>
                    <a:pt x="230" y="0"/>
                    <a:pt x="227" y="0"/>
                    <a:pt x="466"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4555" y="2365"/>
              <a:ext cx="599" cy="443"/>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4753" y="1426"/>
              <a:ext cx="652" cy="286"/>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4"/>
                    <a:pt x="326" y="110"/>
                  </a:cubicBezTo>
                  <a:cubicBezTo>
                    <a:pt x="69" y="163"/>
                    <a:pt x="69" y="163"/>
                    <a:pt x="69" y="163"/>
                  </a:cubicBezTo>
                  <a:cubicBezTo>
                    <a:pt x="65" y="163"/>
                    <a:pt x="62" y="164"/>
                    <a:pt x="58" y="16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4294" y="333"/>
              <a:ext cx="463" cy="578"/>
            </a:xfrm>
            <a:custGeom>
              <a:avLst/>
              <a:gdLst>
                <a:gd name="T0" fmla="*/ 60 w 266"/>
                <a:gd name="T1" fmla="*/ 332 h 332"/>
                <a:gd name="T2" fmla="*/ 31 w 266"/>
                <a:gd name="T3" fmla="*/ 324 h 332"/>
                <a:gd name="T4" fmla="*/ 16 w 266"/>
                <a:gd name="T5" fmla="*/ 250 h 332"/>
                <a:gd name="T6" fmla="*/ 161 w 266"/>
                <a:gd name="T7" fmla="*/ 31 h 332"/>
                <a:gd name="T8" fmla="*/ 235 w 266"/>
                <a:gd name="T9" fmla="*/ 16 h 332"/>
                <a:gd name="T10" fmla="*/ 250 w 266"/>
                <a:gd name="T11" fmla="*/ 90 h 332"/>
                <a:gd name="T12" fmla="*/ 105 w 266"/>
                <a:gd name="T13" fmla="*/ 309 h 332"/>
                <a:gd name="T14" fmla="*/ 60 w 266"/>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2">
                  <a:moveTo>
                    <a:pt x="60" y="332"/>
                  </a:moveTo>
                  <a:cubicBezTo>
                    <a:pt x="50" y="332"/>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2"/>
                    <a:pt x="60" y="33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p:nvSpPr>
          <p:spPr bwMode="auto">
            <a:xfrm>
              <a:off x="3465" y="-2"/>
              <a:ext cx="189" cy="645"/>
            </a:xfrm>
            <a:custGeom>
              <a:avLst/>
              <a:gdLst>
                <a:gd name="T0" fmla="*/ 56 w 109"/>
                <a:gd name="T1" fmla="*/ 370 h 370"/>
                <a:gd name="T2" fmla="*/ 2 w 109"/>
                <a:gd name="T3" fmla="*/ 317 h 370"/>
                <a:gd name="T4" fmla="*/ 0 w 109"/>
                <a:gd name="T5" fmla="*/ 54 h 370"/>
                <a:gd name="T6" fmla="*/ 53 w 109"/>
                <a:gd name="T7" fmla="*/ 0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0"/>
                  </a:cubicBezTo>
                  <a:cubicBezTo>
                    <a:pt x="82" y="0"/>
                    <a:pt x="106" y="24"/>
                    <a:pt x="106" y="53"/>
                  </a:cubicBezTo>
                  <a:cubicBezTo>
                    <a:pt x="109" y="316"/>
                    <a:pt x="109" y="316"/>
                    <a:pt x="109" y="316"/>
                  </a:cubicBezTo>
                  <a:cubicBezTo>
                    <a:pt x="109" y="345"/>
                    <a:pt x="86" y="369"/>
                    <a:pt x="56" y="370"/>
                  </a:cubicBezTo>
                  <a:cubicBezTo>
                    <a:pt x="56" y="370"/>
                    <a:pt x="56" y="370"/>
                    <a:pt x="56" y="37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1923" y="2362"/>
              <a:ext cx="599" cy="442"/>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4"/>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1672" y="1425"/>
              <a:ext cx="652" cy="284"/>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3"/>
                    <a:pt x="374" y="92"/>
                    <a:pt x="368" y="120"/>
                  </a:cubicBezTo>
                  <a:cubicBezTo>
                    <a:pt x="363" y="146"/>
                    <a:pt x="341" y="163"/>
                    <a:pt x="316" y="16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2320" y="329"/>
              <a:ext cx="464" cy="580"/>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9" y="333"/>
                    <a:pt x="172" y="324"/>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noEditPoints="1"/>
            </p:cNvSpPr>
            <p:nvPr/>
          </p:nvSpPr>
          <p:spPr bwMode="auto">
            <a:xfrm>
              <a:off x="2498" y="817"/>
              <a:ext cx="2100" cy="2567"/>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4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4"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4"/>
            <p:cNvSpPr>
              <a:spLocks noChangeArrowheads="1"/>
            </p:cNvSpPr>
            <p:nvPr/>
          </p:nvSpPr>
          <p:spPr bwMode="auto">
            <a:xfrm>
              <a:off x="2907" y="1200"/>
              <a:ext cx="1343" cy="1343"/>
            </a:xfrm>
            <a:prstGeom prst="ellipse">
              <a:avLst/>
            </a:prstGeom>
            <a:solidFill>
              <a:srgbClr val="F05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15"/>
            <p:cNvSpPr>
              <a:spLocks noChangeArrowheads="1"/>
            </p:cNvSpPr>
            <p:nvPr/>
          </p:nvSpPr>
          <p:spPr bwMode="auto">
            <a:xfrm>
              <a:off x="3040" y="1334"/>
              <a:ext cx="1076" cy="10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16"/>
            <p:cNvSpPr>
              <a:spLocks noChangeArrowheads="1"/>
            </p:cNvSpPr>
            <p:nvPr/>
          </p:nvSpPr>
          <p:spPr bwMode="auto">
            <a:xfrm>
              <a:off x="3155" y="1449"/>
              <a:ext cx="846" cy="846"/>
            </a:xfrm>
            <a:prstGeom prst="ellipse">
              <a:avLst/>
            </a:prstGeom>
            <a:solidFill>
              <a:srgbClr val="F05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7"/>
            <p:cNvSpPr>
              <a:spLocks noChangeArrowheads="1"/>
            </p:cNvSpPr>
            <p:nvPr/>
          </p:nvSpPr>
          <p:spPr bwMode="auto">
            <a:xfrm>
              <a:off x="3280" y="1573"/>
              <a:ext cx="596" cy="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18"/>
            <p:cNvSpPr>
              <a:spLocks noChangeArrowheads="1"/>
            </p:cNvSpPr>
            <p:nvPr/>
          </p:nvSpPr>
          <p:spPr bwMode="auto">
            <a:xfrm>
              <a:off x="3391" y="1684"/>
              <a:ext cx="373" cy="375"/>
            </a:xfrm>
            <a:prstGeom prst="ellipse">
              <a:avLst/>
            </a:prstGeom>
            <a:solidFill>
              <a:srgbClr val="F05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19"/>
            <p:cNvSpPr>
              <a:spLocks noChangeArrowheads="1"/>
            </p:cNvSpPr>
            <p:nvPr/>
          </p:nvSpPr>
          <p:spPr bwMode="auto">
            <a:xfrm>
              <a:off x="3508" y="1803"/>
              <a:ext cx="139" cy="13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p:nvSpPr>
          <p:spPr bwMode="auto">
            <a:xfrm>
              <a:off x="3578" y="1087"/>
              <a:ext cx="792" cy="794"/>
            </a:xfrm>
            <a:custGeom>
              <a:avLst/>
              <a:gdLst>
                <a:gd name="T0" fmla="*/ 543 w 792"/>
                <a:gd name="T1" fmla="*/ 282 h 794"/>
                <a:gd name="T2" fmla="*/ 627 w 792"/>
                <a:gd name="T3" fmla="*/ 282 h 794"/>
                <a:gd name="T4" fmla="*/ 792 w 792"/>
                <a:gd name="T5" fmla="*/ 116 h 794"/>
                <a:gd name="T6" fmla="*/ 677 w 792"/>
                <a:gd name="T7" fmla="*/ 116 h 794"/>
                <a:gd name="T8" fmla="*/ 674 w 792"/>
                <a:gd name="T9" fmla="*/ 0 h 794"/>
                <a:gd name="T10" fmla="*/ 507 w 792"/>
                <a:gd name="T11" fmla="*/ 165 h 794"/>
                <a:gd name="T12" fmla="*/ 512 w 792"/>
                <a:gd name="T13" fmla="*/ 252 h 794"/>
                <a:gd name="T14" fmla="*/ 0 w 792"/>
                <a:gd name="T15" fmla="*/ 754 h 794"/>
                <a:gd name="T16" fmla="*/ 0 w 792"/>
                <a:gd name="T17" fmla="*/ 794 h 794"/>
                <a:gd name="T18" fmla="*/ 43 w 792"/>
                <a:gd name="T19" fmla="*/ 794 h 794"/>
                <a:gd name="T20" fmla="*/ 543 w 792"/>
                <a:gd name="T21" fmla="*/ 282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2" h="794">
                  <a:moveTo>
                    <a:pt x="543" y="282"/>
                  </a:moveTo>
                  <a:lnTo>
                    <a:pt x="627" y="282"/>
                  </a:lnTo>
                  <a:lnTo>
                    <a:pt x="792" y="116"/>
                  </a:lnTo>
                  <a:lnTo>
                    <a:pt x="677" y="116"/>
                  </a:lnTo>
                  <a:lnTo>
                    <a:pt x="674" y="0"/>
                  </a:lnTo>
                  <a:lnTo>
                    <a:pt x="507" y="165"/>
                  </a:lnTo>
                  <a:lnTo>
                    <a:pt x="512" y="252"/>
                  </a:lnTo>
                  <a:lnTo>
                    <a:pt x="0" y="754"/>
                  </a:lnTo>
                  <a:lnTo>
                    <a:pt x="0" y="794"/>
                  </a:lnTo>
                  <a:lnTo>
                    <a:pt x="43" y="794"/>
                  </a:lnTo>
                  <a:lnTo>
                    <a:pt x="543" y="28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p:nvSpPr>
          <p:spPr bwMode="auto">
            <a:xfrm>
              <a:off x="3578" y="1087"/>
              <a:ext cx="792" cy="794"/>
            </a:xfrm>
            <a:custGeom>
              <a:avLst/>
              <a:gdLst>
                <a:gd name="T0" fmla="*/ 543 w 792"/>
                <a:gd name="T1" fmla="*/ 282 h 794"/>
                <a:gd name="T2" fmla="*/ 627 w 792"/>
                <a:gd name="T3" fmla="*/ 282 h 794"/>
                <a:gd name="T4" fmla="*/ 792 w 792"/>
                <a:gd name="T5" fmla="*/ 116 h 794"/>
                <a:gd name="T6" fmla="*/ 677 w 792"/>
                <a:gd name="T7" fmla="*/ 116 h 794"/>
                <a:gd name="T8" fmla="*/ 674 w 792"/>
                <a:gd name="T9" fmla="*/ 0 h 794"/>
                <a:gd name="T10" fmla="*/ 507 w 792"/>
                <a:gd name="T11" fmla="*/ 165 h 794"/>
                <a:gd name="T12" fmla="*/ 512 w 792"/>
                <a:gd name="T13" fmla="*/ 252 h 794"/>
                <a:gd name="T14" fmla="*/ 0 w 792"/>
                <a:gd name="T15" fmla="*/ 754 h 794"/>
                <a:gd name="T16" fmla="*/ 0 w 792"/>
                <a:gd name="T17" fmla="*/ 794 h 794"/>
                <a:gd name="T18" fmla="*/ 43 w 792"/>
                <a:gd name="T19" fmla="*/ 794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2" h="794">
                  <a:moveTo>
                    <a:pt x="543" y="282"/>
                  </a:moveTo>
                  <a:lnTo>
                    <a:pt x="627" y="282"/>
                  </a:lnTo>
                  <a:lnTo>
                    <a:pt x="792" y="116"/>
                  </a:lnTo>
                  <a:lnTo>
                    <a:pt x="677" y="116"/>
                  </a:lnTo>
                  <a:lnTo>
                    <a:pt x="674" y="0"/>
                  </a:lnTo>
                  <a:lnTo>
                    <a:pt x="507" y="165"/>
                  </a:lnTo>
                  <a:lnTo>
                    <a:pt x="512" y="252"/>
                  </a:lnTo>
                  <a:lnTo>
                    <a:pt x="0" y="754"/>
                  </a:lnTo>
                  <a:lnTo>
                    <a:pt x="0" y="794"/>
                  </a:lnTo>
                  <a:lnTo>
                    <a:pt x="43" y="7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8" name="Freeform 26"/>
          <p:cNvSpPr>
            <a:spLocks/>
          </p:cNvSpPr>
          <p:nvPr/>
        </p:nvSpPr>
        <p:spPr bwMode="auto">
          <a:xfrm>
            <a:off x="5617426" y="3555453"/>
            <a:ext cx="126477" cy="136925"/>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89" name="Freeform 26"/>
          <p:cNvSpPr>
            <a:spLocks/>
          </p:cNvSpPr>
          <p:nvPr/>
        </p:nvSpPr>
        <p:spPr bwMode="auto">
          <a:xfrm>
            <a:off x="5628144" y="4282682"/>
            <a:ext cx="126477" cy="136925"/>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91" name="Freeform 26"/>
          <p:cNvSpPr>
            <a:spLocks/>
          </p:cNvSpPr>
          <p:nvPr/>
        </p:nvSpPr>
        <p:spPr bwMode="auto">
          <a:xfrm>
            <a:off x="5605623" y="4906850"/>
            <a:ext cx="126477" cy="136925"/>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1" name="Freeform 26"/>
          <p:cNvSpPr>
            <a:spLocks/>
          </p:cNvSpPr>
          <p:nvPr/>
        </p:nvSpPr>
        <p:spPr bwMode="auto">
          <a:xfrm>
            <a:off x="5622723" y="5511878"/>
            <a:ext cx="126477" cy="136925"/>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400"/>
          </a:p>
        </p:txBody>
      </p:sp>
      <p:sp>
        <p:nvSpPr>
          <p:cNvPr id="4" name="TextBox 3"/>
          <p:cNvSpPr txBox="1"/>
          <p:nvPr/>
        </p:nvSpPr>
        <p:spPr>
          <a:xfrm>
            <a:off x="2452879" y="806621"/>
            <a:ext cx="9632518" cy="4420890"/>
          </a:xfrm>
          <a:prstGeom prst="rect">
            <a:avLst/>
          </a:prstGeom>
          <a:noFill/>
        </p:spPr>
        <p:txBody>
          <a:bodyPr wrap="square" rtlCol="0">
            <a:spAutoFit/>
          </a:bodyPr>
          <a:lstStyle/>
          <a:p>
            <a:pPr marL="342900" indent="-342900" algn="just">
              <a:lnSpc>
                <a:spcPct val="200000"/>
              </a:lnSpc>
              <a:buFont typeface="Wingdings" panose="05000000000000000000" pitchFamily="2" charset="2"/>
              <a:buChar char="q"/>
            </a:pPr>
            <a:r>
              <a:rPr lang="en-US" sz="2400" dirty="0">
                <a:cs typeface="Times New Roman" panose="02020603050405020304" pitchFamily="18" charset="0"/>
              </a:rPr>
              <a:t>  </a:t>
            </a:r>
            <a:r>
              <a:rPr lang="en-US" sz="2400" dirty="0" err="1">
                <a:cs typeface="Times New Roman" panose="02020603050405020304" pitchFamily="18" charset="0"/>
              </a:rPr>
              <a:t>Hê</a:t>
            </a:r>
            <a:r>
              <a:rPr lang="en-US" sz="2400" dirty="0">
                <a:cs typeface="Times New Roman" panose="02020603050405020304" pitchFamily="18" charset="0"/>
              </a:rPr>
              <a:t>̣ </a:t>
            </a:r>
            <a:r>
              <a:rPr lang="en-US" sz="2400" dirty="0" err="1">
                <a:cs typeface="Times New Roman" panose="02020603050405020304" pitchFamily="18" charset="0"/>
              </a:rPr>
              <a:t>thống</a:t>
            </a:r>
            <a:r>
              <a:rPr lang="en-US" sz="2400" dirty="0">
                <a:cs typeface="Times New Roman" panose="02020603050405020304" pitchFamily="18" charset="0"/>
              </a:rPr>
              <a:t> </a:t>
            </a:r>
            <a:r>
              <a:rPr lang="en-US" sz="2400" dirty="0" err="1">
                <a:cs typeface="Times New Roman" panose="02020603050405020304" pitchFamily="18" charset="0"/>
              </a:rPr>
              <a:t>cung</a:t>
            </a:r>
            <a:r>
              <a:rPr lang="en-US" sz="2400" dirty="0">
                <a:cs typeface="Times New Roman" panose="02020603050405020304" pitchFamily="18" charset="0"/>
              </a:rPr>
              <a:t> </a:t>
            </a:r>
            <a:r>
              <a:rPr lang="en-US" sz="2400" dirty="0" err="1">
                <a:cs typeface="Times New Roman" panose="02020603050405020304" pitchFamily="18" charset="0"/>
              </a:rPr>
              <a:t>cấp</a:t>
            </a:r>
            <a:r>
              <a:rPr lang="en-US" sz="2400" dirty="0">
                <a:cs typeface="Times New Roman" panose="02020603050405020304" pitchFamily="18" charset="0"/>
              </a:rPr>
              <a:t> </a:t>
            </a:r>
            <a:r>
              <a:rPr lang="en-US" sz="2400" dirty="0" err="1">
                <a:cs typeface="Times New Roman" panose="02020603050405020304" pitchFamily="18" charset="0"/>
              </a:rPr>
              <a:t>thông</a:t>
            </a:r>
            <a:r>
              <a:rPr lang="en-US" sz="2400" dirty="0">
                <a:cs typeface="Times New Roman" panose="02020603050405020304" pitchFamily="18" charset="0"/>
              </a:rPr>
              <a:t> tin chi </a:t>
            </a:r>
            <a:r>
              <a:rPr lang="en-US" sz="2400" dirty="0" err="1">
                <a:cs typeface="Times New Roman" panose="02020603050405020304" pitchFamily="18" charset="0"/>
              </a:rPr>
              <a:t>tiết</a:t>
            </a:r>
            <a:r>
              <a:rPr lang="en-US" sz="2400" dirty="0">
                <a:cs typeface="Times New Roman" panose="02020603050405020304" pitchFamily="18" charset="0"/>
              </a:rPr>
              <a:t> </a:t>
            </a:r>
            <a:r>
              <a:rPr lang="en-US" sz="2400" dirty="0" err="1">
                <a:cs typeface="Times New Roman" panose="02020603050405020304" pitchFamily="18" charset="0"/>
              </a:rPr>
              <a:t>về</a:t>
            </a:r>
            <a:r>
              <a:rPr lang="en-US" sz="2400" dirty="0">
                <a:cs typeface="Times New Roman" panose="02020603050405020304" pitchFamily="18" charset="0"/>
              </a:rPr>
              <a:t>̀ </a:t>
            </a:r>
            <a:r>
              <a:rPr lang="en-US" sz="2400" dirty="0" err="1">
                <a:cs typeface="Times New Roman" panose="02020603050405020304" pitchFamily="18" charset="0"/>
              </a:rPr>
              <a:t>các</a:t>
            </a:r>
            <a:r>
              <a:rPr lang="en-US" sz="2400" dirty="0">
                <a:cs typeface="Times New Roman" panose="02020603050405020304" pitchFamily="18" charset="0"/>
              </a:rPr>
              <a:t> </a:t>
            </a:r>
            <a:r>
              <a:rPr lang="en-US" sz="2400" err="1">
                <a:cs typeface="Times New Roman" panose="02020603050405020304" pitchFamily="18" charset="0"/>
              </a:rPr>
              <a:t>món</a:t>
            </a:r>
            <a:r>
              <a:rPr lang="en-US" sz="2400">
                <a:cs typeface="Times New Roman" panose="02020603050405020304" pitchFamily="18" charset="0"/>
              </a:rPr>
              <a:t> ăn (dạng text và media)</a:t>
            </a:r>
            <a:endParaRPr lang="en-US" sz="2400" dirty="0">
              <a:cs typeface="Times New Roman" panose="02020603050405020304" pitchFamily="18" charset="0"/>
            </a:endParaRPr>
          </a:p>
          <a:p>
            <a:pPr marL="342900" indent="-342900" algn="just">
              <a:lnSpc>
                <a:spcPct val="200000"/>
              </a:lnSpc>
              <a:buFont typeface="Wingdings" panose="05000000000000000000" pitchFamily="2" charset="2"/>
              <a:buChar char="q"/>
            </a:pPr>
            <a:r>
              <a:rPr lang="en-US" sz="2400" dirty="0">
                <a:cs typeface="Times New Roman" panose="02020603050405020304" pitchFamily="18" charset="0"/>
              </a:rPr>
              <a:t>  </a:t>
            </a:r>
            <a:r>
              <a:rPr lang="en-US" sz="2400" dirty="0" err="1">
                <a:cs typeface="Times New Roman" panose="02020603050405020304" pitchFamily="18" charset="0"/>
              </a:rPr>
              <a:t>Diễn</a:t>
            </a:r>
            <a:r>
              <a:rPr lang="en-US" sz="2400" dirty="0">
                <a:cs typeface="Times New Roman" panose="02020603050405020304" pitchFamily="18" charset="0"/>
              </a:rPr>
              <a:t> </a:t>
            </a:r>
            <a:r>
              <a:rPr lang="en-US" sz="2400" dirty="0" err="1">
                <a:cs typeface="Times New Roman" panose="02020603050405020304" pitchFamily="18" charset="0"/>
              </a:rPr>
              <a:t>đàn</a:t>
            </a:r>
            <a:r>
              <a:rPr lang="en-US" sz="2400" dirty="0">
                <a:cs typeface="Times New Roman" panose="02020603050405020304" pitchFamily="18" charset="0"/>
              </a:rPr>
              <a:t> </a:t>
            </a:r>
            <a:r>
              <a:rPr lang="en-US" sz="2400" dirty="0" err="1">
                <a:cs typeface="Times New Roman" panose="02020603050405020304" pitchFamily="18" charset="0"/>
              </a:rPr>
              <a:t>giúp</a:t>
            </a:r>
            <a:r>
              <a:rPr lang="en-US" sz="2400" dirty="0">
                <a:cs typeface="Times New Roman" panose="02020603050405020304" pitchFamily="18" charset="0"/>
              </a:rPr>
              <a:t> </a:t>
            </a:r>
            <a:r>
              <a:rPr lang="en-US" sz="2400" dirty="0" err="1">
                <a:cs typeface="Times New Roman" panose="02020603050405020304" pitchFamily="18" charset="0"/>
              </a:rPr>
              <a:t>người</a:t>
            </a:r>
            <a:r>
              <a:rPr lang="en-US" sz="2400" dirty="0">
                <a:cs typeface="Times New Roman" panose="02020603050405020304" pitchFamily="18" charset="0"/>
              </a:rPr>
              <a:t> </a:t>
            </a:r>
            <a:r>
              <a:rPr lang="en-US" sz="2400" dirty="0" err="1">
                <a:cs typeface="Times New Roman" panose="02020603050405020304" pitchFamily="18" charset="0"/>
              </a:rPr>
              <a:t>dùng</a:t>
            </a:r>
            <a:r>
              <a:rPr lang="en-US" sz="2400" dirty="0">
                <a:cs typeface="Times New Roman" panose="02020603050405020304" pitchFamily="18" charset="0"/>
              </a:rPr>
              <a:t> chia sẻ </a:t>
            </a:r>
            <a:r>
              <a:rPr lang="en-US" sz="2400">
                <a:cs typeface="Times New Roman" panose="02020603050405020304" pitchFamily="18" charset="0"/>
              </a:rPr>
              <a:t>tin tức theo thời gian th</a:t>
            </a:r>
            <a:r>
              <a:rPr lang="vi-VN" sz="2400">
                <a:cs typeface="Times New Roman" panose="02020603050405020304" pitchFamily="18" charset="0"/>
              </a:rPr>
              <a:t>ư</a:t>
            </a:r>
            <a:r>
              <a:rPr lang="en-US" sz="2400">
                <a:cs typeface="Times New Roman" panose="02020603050405020304" pitchFamily="18" charset="0"/>
              </a:rPr>
              <a:t>̣c</a:t>
            </a:r>
            <a:endParaRPr lang="en-US" sz="2400" dirty="0">
              <a:cs typeface="Times New Roman" panose="02020603050405020304" pitchFamily="18" charset="0"/>
            </a:endParaRPr>
          </a:p>
          <a:p>
            <a:pPr marL="342900" indent="-342900" algn="just">
              <a:lnSpc>
                <a:spcPct val="200000"/>
              </a:lnSpc>
              <a:buFont typeface="Wingdings" panose="05000000000000000000" pitchFamily="2" charset="2"/>
              <a:buChar char="q"/>
            </a:pPr>
            <a:r>
              <a:rPr lang="en-US" sz="2400" dirty="0">
                <a:cs typeface="Times New Roman" panose="02020603050405020304" pitchFamily="18" charset="0"/>
              </a:rPr>
              <a:t>  </a:t>
            </a:r>
            <a:r>
              <a:rPr lang="en-US" sz="2400" dirty="0" err="1">
                <a:cs typeface="Times New Roman" panose="02020603050405020304" pitchFamily="18" charset="0"/>
              </a:rPr>
              <a:t>Người</a:t>
            </a:r>
            <a:r>
              <a:rPr lang="vi-VN" sz="2400" dirty="0">
                <a:cs typeface="Times New Roman" panose="02020603050405020304" pitchFamily="18" charset="0"/>
              </a:rPr>
              <a:t> </a:t>
            </a:r>
            <a:r>
              <a:rPr lang="en-US" sz="2400" dirty="0" err="1">
                <a:cs typeface="Times New Roman" panose="02020603050405020304" pitchFamily="18" charset="0"/>
              </a:rPr>
              <a:t>dùng</a:t>
            </a:r>
            <a:r>
              <a:rPr lang="en-US" sz="2400" dirty="0">
                <a:cs typeface="Times New Roman" panose="02020603050405020304" pitchFamily="18" charset="0"/>
              </a:rPr>
              <a:t> </a:t>
            </a:r>
            <a:r>
              <a:rPr lang="en-US" sz="2400" dirty="0" err="1">
                <a:cs typeface="Times New Roman" panose="02020603050405020304" pitchFamily="18" charset="0"/>
              </a:rPr>
              <a:t>thể</a:t>
            </a:r>
            <a:r>
              <a:rPr lang="en-US" sz="2400" dirty="0">
                <a:cs typeface="Times New Roman" panose="02020603050405020304" pitchFamily="18" charset="0"/>
              </a:rPr>
              <a:t> </a:t>
            </a:r>
            <a:r>
              <a:rPr lang="en-US" sz="2400" dirty="0" err="1">
                <a:cs typeface="Times New Roman" panose="02020603050405020304" pitchFamily="18" charset="0"/>
              </a:rPr>
              <a:t>hiện</a:t>
            </a:r>
            <a:r>
              <a:rPr lang="en-US" sz="2400" dirty="0">
                <a:cs typeface="Times New Roman" panose="02020603050405020304" pitchFamily="18" charset="0"/>
              </a:rPr>
              <a:t> </a:t>
            </a:r>
            <a:r>
              <a:rPr lang="en-US" sz="2400" dirty="0" err="1">
                <a:cs typeface="Times New Roman" panose="02020603050405020304" pitchFamily="18" charset="0"/>
              </a:rPr>
              <a:t>quan</a:t>
            </a:r>
            <a:r>
              <a:rPr lang="en-US" sz="2400" dirty="0">
                <a:cs typeface="Times New Roman" panose="02020603050405020304" pitchFamily="18" charset="0"/>
              </a:rPr>
              <a:t> </a:t>
            </a:r>
            <a:r>
              <a:rPr lang="en-US" sz="2400" dirty="0" err="1">
                <a:cs typeface="Times New Roman" panose="02020603050405020304" pitchFamily="18" charset="0"/>
              </a:rPr>
              <a:t>điểm</a:t>
            </a:r>
            <a:r>
              <a:rPr lang="en-US" sz="2400" dirty="0">
                <a:cs typeface="Times New Roman" panose="02020603050405020304" pitchFamily="18" charset="0"/>
              </a:rPr>
              <a:t> </a:t>
            </a:r>
            <a:r>
              <a:rPr lang="en-US" sz="2400" dirty="0" err="1">
                <a:cs typeface="Times New Roman" panose="02020603050405020304" pitchFamily="18" charset="0"/>
              </a:rPr>
              <a:t>của</a:t>
            </a:r>
            <a:r>
              <a:rPr lang="en-US" sz="2400" dirty="0">
                <a:cs typeface="Times New Roman" panose="02020603050405020304" pitchFamily="18" charset="0"/>
              </a:rPr>
              <a:t> </a:t>
            </a:r>
            <a:r>
              <a:rPr lang="en-US" sz="2400" dirty="0" err="1">
                <a:cs typeface="Times New Roman" panose="02020603050405020304" pitchFamily="18" charset="0"/>
              </a:rPr>
              <a:t>mình</a:t>
            </a:r>
            <a:r>
              <a:rPr lang="en-US" sz="2400" dirty="0">
                <a:cs typeface="Times New Roman" panose="02020603050405020304" pitchFamily="18" charset="0"/>
              </a:rPr>
              <a:t> </a:t>
            </a:r>
            <a:r>
              <a:rPr lang="en-US" sz="2400" dirty="0" err="1">
                <a:cs typeface="Times New Roman" panose="02020603050405020304" pitchFamily="18" charset="0"/>
              </a:rPr>
              <a:t>về</a:t>
            </a:r>
            <a:r>
              <a:rPr lang="en-US" sz="2400" dirty="0">
                <a:cs typeface="Times New Roman" panose="02020603050405020304" pitchFamily="18" charset="0"/>
              </a:rPr>
              <a:t> </a:t>
            </a:r>
            <a:r>
              <a:rPr lang="en-US" sz="2400" dirty="0" err="1">
                <a:cs typeface="Times New Roman" panose="02020603050405020304" pitchFamily="18" charset="0"/>
              </a:rPr>
              <a:t>món</a:t>
            </a:r>
            <a:r>
              <a:rPr lang="en-US" sz="2400" dirty="0">
                <a:cs typeface="Times New Roman" panose="02020603050405020304" pitchFamily="18" charset="0"/>
              </a:rPr>
              <a:t> </a:t>
            </a:r>
            <a:r>
              <a:rPr lang="en-US" sz="2400" dirty="0" err="1">
                <a:cs typeface="Times New Roman" panose="02020603050405020304" pitchFamily="18" charset="0"/>
              </a:rPr>
              <a:t>ăn</a:t>
            </a:r>
            <a:r>
              <a:rPr lang="en-US" sz="2400">
                <a:cs typeface="Times New Roman" panose="02020603050405020304" pitchFamily="18" charset="0"/>
              </a:rPr>
              <a:t>,  bài </a:t>
            </a:r>
            <a:r>
              <a:rPr lang="en-US" sz="2400" dirty="0" err="1">
                <a:cs typeface="Times New Roman" panose="02020603050405020304" pitchFamily="18" charset="0"/>
              </a:rPr>
              <a:t>viết</a:t>
            </a:r>
            <a:endParaRPr lang="en-US" sz="2400" dirty="0">
              <a:cs typeface="Times New Roman" panose="02020603050405020304" pitchFamily="18" charset="0"/>
            </a:endParaRPr>
          </a:p>
          <a:p>
            <a:pPr marL="342900" indent="-342900" algn="just">
              <a:lnSpc>
                <a:spcPct val="200000"/>
              </a:lnSpc>
              <a:buFont typeface="Wingdings" panose="05000000000000000000" pitchFamily="2" charset="2"/>
              <a:buChar char="q"/>
            </a:pPr>
            <a:r>
              <a:rPr lang="en-US" sz="2400" dirty="0">
                <a:cs typeface="Times New Roman" panose="02020603050405020304" pitchFamily="18" charset="0"/>
              </a:rPr>
              <a:t>  </a:t>
            </a:r>
            <a:r>
              <a:rPr lang="en-US" sz="2400" dirty="0" err="1">
                <a:cs typeface="Times New Roman" panose="02020603050405020304" pitchFamily="18" charset="0"/>
              </a:rPr>
              <a:t>Các</a:t>
            </a:r>
            <a:r>
              <a:rPr lang="en-US" sz="2400" dirty="0">
                <a:cs typeface="Times New Roman" panose="02020603050405020304" pitchFamily="18" charset="0"/>
              </a:rPr>
              <a:t> </a:t>
            </a:r>
            <a:r>
              <a:rPr lang="en-US" sz="2400" dirty="0" err="1">
                <a:cs typeface="Times New Roman" panose="02020603050405020304" pitchFamily="18" charset="0"/>
              </a:rPr>
              <a:t>nha</a:t>
            </a:r>
            <a:r>
              <a:rPr lang="en-US" sz="2400" dirty="0">
                <a:cs typeface="Times New Roman" panose="02020603050405020304" pitchFamily="18" charset="0"/>
              </a:rPr>
              <a:t>̀ </a:t>
            </a:r>
            <a:r>
              <a:rPr lang="en-US" sz="2400" dirty="0" err="1">
                <a:cs typeface="Times New Roman" panose="02020603050405020304" pitchFamily="18" charset="0"/>
              </a:rPr>
              <a:t>hàng</a:t>
            </a:r>
            <a:r>
              <a:rPr lang="en-US" sz="2400" dirty="0">
                <a:cs typeface="Times New Roman" panose="02020603050405020304" pitchFamily="18" charset="0"/>
              </a:rPr>
              <a:t> </a:t>
            </a:r>
            <a:r>
              <a:rPr lang="en-US" sz="2400" dirty="0" err="1">
                <a:cs typeface="Times New Roman" panose="02020603050405020304" pitchFamily="18" charset="0"/>
              </a:rPr>
              <a:t>liên</a:t>
            </a:r>
            <a:r>
              <a:rPr lang="en-US" sz="2400" dirty="0">
                <a:cs typeface="Times New Roman" panose="02020603050405020304" pitchFamily="18" charset="0"/>
              </a:rPr>
              <a:t> </a:t>
            </a:r>
            <a:r>
              <a:rPr lang="en-US" sz="2400" dirty="0" err="1">
                <a:cs typeface="Times New Roman" panose="02020603050405020304" pitchFamily="18" charset="0"/>
              </a:rPr>
              <a:t>kết</a:t>
            </a:r>
            <a:r>
              <a:rPr lang="en-US" sz="2400" dirty="0">
                <a:cs typeface="Times New Roman" panose="02020603050405020304" pitchFamily="18" charset="0"/>
              </a:rPr>
              <a:t> </a:t>
            </a:r>
            <a:r>
              <a:rPr lang="en-US" sz="2400" dirty="0" err="1">
                <a:cs typeface="Times New Roman" panose="02020603050405020304" pitchFamily="18" charset="0"/>
              </a:rPr>
              <a:t>quảng</a:t>
            </a:r>
            <a:r>
              <a:rPr lang="en-US" sz="2400" dirty="0">
                <a:cs typeface="Times New Roman" panose="02020603050405020304" pitchFamily="18" charset="0"/>
              </a:rPr>
              <a:t> </a:t>
            </a:r>
            <a:r>
              <a:rPr lang="en-US" sz="2400" dirty="0" err="1">
                <a:cs typeface="Times New Roman" panose="02020603050405020304" pitchFamily="18" charset="0"/>
              </a:rPr>
              <a:t>ba</a:t>
            </a:r>
            <a:r>
              <a:rPr lang="en-US" sz="2400" dirty="0">
                <a:cs typeface="Times New Roman" panose="02020603050405020304" pitchFamily="18" charset="0"/>
              </a:rPr>
              <a:t>́ </a:t>
            </a:r>
            <a:r>
              <a:rPr lang="en-US" sz="2400" dirty="0" err="1">
                <a:cs typeface="Times New Roman" panose="02020603050405020304" pitchFamily="18" charset="0"/>
              </a:rPr>
              <a:t>món</a:t>
            </a:r>
            <a:r>
              <a:rPr lang="en-US" sz="2400" dirty="0">
                <a:cs typeface="Times New Roman" panose="02020603050405020304" pitchFamily="18" charset="0"/>
              </a:rPr>
              <a:t> </a:t>
            </a:r>
            <a:r>
              <a:rPr lang="en-US" sz="2400" dirty="0" err="1">
                <a:cs typeface="Times New Roman" panose="02020603050405020304" pitchFamily="18" charset="0"/>
              </a:rPr>
              <a:t>ăn</a:t>
            </a:r>
            <a:r>
              <a:rPr lang="en-US" sz="2400" dirty="0">
                <a:cs typeface="Times New Roman" panose="02020603050405020304" pitchFamily="18" charset="0"/>
              </a:rPr>
              <a:t> </a:t>
            </a:r>
            <a:r>
              <a:rPr lang="en-US" sz="2400" dirty="0" err="1">
                <a:cs typeface="Times New Roman" panose="02020603050405020304" pitchFamily="18" charset="0"/>
              </a:rPr>
              <a:t>của</a:t>
            </a:r>
            <a:r>
              <a:rPr lang="en-US" sz="2400" dirty="0">
                <a:cs typeface="Times New Roman" panose="02020603050405020304" pitchFamily="18" charset="0"/>
              </a:rPr>
              <a:t> </a:t>
            </a:r>
            <a:r>
              <a:rPr lang="en-US" sz="2400" dirty="0" err="1">
                <a:cs typeface="Times New Roman" panose="02020603050405020304" pitchFamily="18" charset="0"/>
              </a:rPr>
              <a:t>mình</a:t>
            </a:r>
            <a:endParaRPr lang="en-US" sz="2400" dirty="0">
              <a:cs typeface="Times New Roman" panose="02020603050405020304" pitchFamily="18" charset="0"/>
            </a:endParaRPr>
          </a:p>
          <a:p>
            <a:pPr marL="342900" indent="-342900" algn="just">
              <a:lnSpc>
                <a:spcPct val="200000"/>
              </a:lnSpc>
              <a:buFont typeface="Wingdings" panose="05000000000000000000" pitchFamily="2" charset="2"/>
              <a:buChar char="q"/>
            </a:pPr>
            <a:r>
              <a:rPr lang="en-US" sz="2400" dirty="0">
                <a:cs typeface="Times New Roman" panose="02020603050405020304" pitchFamily="18" charset="0"/>
              </a:rPr>
              <a:t>  </a:t>
            </a:r>
            <a:r>
              <a:rPr lang="en-US" sz="2400" dirty="0" err="1">
                <a:cs typeface="Times New Roman" panose="02020603050405020304" pitchFamily="18" charset="0"/>
              </a:rPr>
              <a:t>Người</a:t>
            </a:r>
            <a:r>
              <a:rPr lang="en-US" sz="2400" dirty="0">
                <a:cs typeface="Times New Roman" panose="02020603050405020304" pitchFamily="18" charset="0"/>
              </a:rPr>
              <a:t> </a:t>
            </a:r>
            <a:r>
              <a:rPr lang="en-US" sz="2400" dirty="0" err="1">
                <a:cs typeface="Times New Roman" panose="02020603050405020304" pitchFamily="18" charset="0"/>
              </a:rPr>
              <a:t>dùng</a:t>
            </a:r>
            <a:r>
              <a:rPr lang="en-US" sz="2400" dirty="0">
                <a:cs typeface="Times New Roman" panose="02020603050405020304" pitchFamily="18" charset="0"/>
              </a:rPr>
              <a:t> </a:t>
            </a:r>
            <a:r>
              <a:rPr lang="en-US" sz="2400" dirty="0" err="1">
                <a:cs typeface="Times New Roman" panose="02020603050405020304" pitchFamily="18" charset="0"/>
              </a:rPr>
              <a:t>được</a:t>
            </a:r>
            <a:r>
              <a:rPr lang="en-US" sz="2400" dirty="0">
                <a:cs typeface="Times New Roman" panose="02020603050405020304" pitchFamily="18" charset="0"/>
              </a:rPr>
              <a:t> </a:t>
            </a:r>
            <a:r>
              <a:rPr lang="en-US" sz="2400" dirty="0" err="1">
                <a:cs typeface="Times New Roman" panose="02020603050405020304" pitchFamily="18" charset="0"/>
              </a:rPr>
              <a:t>gợi</a:t>
            </a:r>
            <a:r>
              <a:rPr lang="en-US" sz="2400" dirty="0">
                <a:cs typeface="Times New Roman" panose="02020603050405020304" pitchFamily="18" charset="0"/>
              </a:rPr>
              <a:t> ý </a:t>
            </a:r>
            <a:r>
              <a:rPr lang="en-US" sz="2400" dirty="0" err="1">
                <a:cs typeface="Times New Roman" panose="02020603050405020304" pitchFamily="18" charset="0"/>
              </a:rPr>
              <a:t>các</a:t>
            </a:r>
            <a:r>
              <a:rPr lang="en-US" sz="2400" dirty="0">
                <a:cs typeface="Times New Roman" panose="02020603050405020304" pitchFamily="18" charset="0"/>
              </a:rPr>
              <a:t> </a:t>
            </a:r>
            <a:r>
              <a:rPr lang="en-US" sz="2400" dirty="0" err="1">
                <a:cs typeface="Times New Roman" panose="02020603050405020304" pitchFamily="18" charset="0"/>
              </a:rPr>
              <a:t>món</a:t>
            </a:r>
            <a:r>
              <a:rPr lang="en-US" sz="2400" dirty="0">
                <a:cs typeface="Times New Roman" panose="02020603050405020304" pitchFamily="18" charset="0"/>
              </a:rPr>
              <a:t> </a:t>
            </a:r>
            <a:r>
              <a:rPr lang="en-US" sz="2400" dirty="0" err="1">
                <a:cs typeface="Times New Roman" panose="02020603050405020304" pitchFamily="18" charset="0"/>
              </a:rPr>
              <a:t>ăn</a:t>
            </a:r>
            <a:r>
              <a:rPr lang="en-US" sz="2400" dirty="0">
                <a:cs typeface="Times New Roman" panose="02020603050405020304" pitchFamily="18" charset="0"/>
              </a:rPr>
              <a:t> </a:t>
            </a:r>
            <a:r>
              <a:rPr lang="en-US" sz="2400" dirty="0" err="1">
                <a:cs typeface="Times New Roman" panose="02020603050405020304" pitchFamily="18" charset="0"/>
              </a:rPr>
              <a:t>dựa</a:t>
            </a:r>
            <a:r>
              <a:rPr lang="en-US" sz="2400" dirty="0">
                <a:cs typeface="Times New Roman" panose="02020603050405020304" pitchFamily="18" charset="0"/>
              </a:rPr>
              <a:t> </a:t>
            </a:r>
            <a:r>
              <a:rPr lang="en-US" sz="2400" dirty="0" err="1">
                <a:cs typeface="Times New Roman" panose="02020603050405020304" pitchFamily="18" charset="0"/>
              </a:rPr>
              <a:t>trên</a:t>
            </a:r>
            <a:r>
              <a:rPr lang="en-US" sz="2400" dirty="0">
                <a:cs typeface="Times New Roman" panose="02020603050405020304" pitchFamily="18" charset="0"/>
              </a:rPr>
              <a:t> </a:t>
            </a:r>
            <a:r>
              <a:rPr lang="en-US" sz="2400" dirty="0" err="1">
                <a:cs typeface="Times New Roman" panose="02020603050405020304" pitchFamily="18" charset="0"/>
              </a:rPr>
              <a:t>tương</a:t>
            </a:r>
            <a:r>
              <a:rPr lang="en-US" sz="2400" dirty="0">
                <a:cs typeface="Times New Roman" panose="02020603050405020304" pitchFamily="18" charset="0"/>
              </a:rPr>
              <a:t> </a:t>
            </a:r>
            <a:r>
              <a:rPr lang="en-US" sz="2400" err="1">
                <a:cs typeface="Times New Roman" panose="02020603050405020304" pitchFamily="18" charset="0"/>
              </a:rPr>
              <a:t>tác</a:t>
            </a:r>
            <a:r>
              <a:rPr lang="en-US" sz="2400">
                <a:cs typeface="Times New Roman" panose="02020603050405020304" pitchFamily="18" charset="0"/>
              </a:rPr>
              <a:t> của </a:t>
            </a:r>
            <a:r>
              <a:rPr lang="en-US" sz="2400" dirty="0" err="1">
                <a:cs typeface="Times New Roman" panose="02020603050405020304" pitchFamily="18" charset="0"/>
              </a:rPr>
              <a:t>người</a:t>
            </a:r>
            <a:r>
              <a:rPr lang="en-US" sz="2400" dirty="0">
                <a:cs typeface="Times New Roman" panose="02020603050405020304" pitchFamily="18" charset="0"/>
              </a:rPr>
              <a:t> </a:t>
            </a:r>
            <a:r>
              <a:rPr lang="en-US" sz="2400" dirty="0" err="1">
                <a:cs typeface="Times New Roman" panose="02020603050405020304" pitchFamily="18" charset="0"/>
              </a:rPr>
              <a:t>dùng</a:t>
            </a:r>
            <a:r>
              <a:rPr lang="en-US" sz="2400" dirty="0">
                <a:cs typeface="Times New Roman" panose="02020603050405020304" pitchFamily="18" charset="0"/>
              </a:rPr>
              <a:t> </a:t>
            </a:r>
            <a:r>
              <a:rPr lang="en-US" sz="2400" dirty="0" err="1">
                <a:cs typeface="Times New Roman" panose="02020603050405020304" pitchFamily="18" charset="0"/>
              </a:rPr>
              <a:t>khác</a:t>
            </a:r>
            <a:endParaRPr lang="en-US" sz="2400" dirty="0">
              <a:cs typeface="Times New Roman" panose="02020603050405020304" pitchFamily="18" charset="0"/>
            </a:endParaRPr>
          </a:p>
        </p:txBody>
      </p:sp>
      <p:sp>
        <p:nvSpPr>
          <p:cNvPr id="32" name="Rounded Rectangle 31"/>
          <p:cNvSpPr/>
          <p:nvPr/>
        </p:nvSpPr>
        <p:spPr>
          <a:xfrm>
            <a:off x="11714728" y="-16752"/>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2" name="Hộp Văn bản 1">
            <a:extLst>
              <a:ext uri="{FF2B5EF4-FFF2-40B4-BE49-F238E27FC236}">
                <a16:creationId xmlns:a16="http://schemas.microsoft.com/office/drawing/2014/main" id="{C78AD689-A185-416D-8F24-3B1E4AF50053}"/>
              </a:ext>
            </a:extLst>
          </p:cNvPr>
          <p:cNvSpPr txBox="1"/>
          <p:nvPr/>
        </p:nvSpPr>
        <p:spPr>
          <a:xfrm>
            <a:off x="1045436" y="102306"/>
            <a:ext cx="2457920" cy="461665"/>
          </a:xfrm>
          <a:prstGeom prst="rect">
            <a:avLst/>
          </a:prstGeom>
          <a:noFill/>
        </p:spPr>
        <p:txBody>
          <a:bodyPr wrap="square" rtlCol="0">
            <a:spAutoFit/>
          </a:bodyPr>
          <a:lstStyle/>
          <a:p>
            <a:r>
              <a:rPr lang="en-US" sz="2400" b="1"/>
              <a:t>Giới thiệu đề tài</a:t>
            </a:r>
            <a:endParaRPr lang="vi-VN" sz="2400" b="1"/>
          </a:p>
        </p:txBody>
      </p:sp>
    </p:spTree>
    <p:extLst>
      <p:ext uri="{BB962C8B-B14F-4D97-AF65-F5344CB8AC3E}">
        <p14:creationId xmlns:p14="http://schemas.microsoft.com/office/powerpoint/2010/main" val="294643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92">
            <a:extLst>
              <a:ext uri="{FF2B5EF4-FFF2-40B4-BE49-F238E27FC236}">
                <a16:creationId xmlns:a16="http://schemas.microsoft.com/office/drawing/2014/main" id="{648B20EF-E971-4B89-BBAA-C796C78FCCC6}"/>
              </a:ext>
            </a:extLst>
          </p:cNvPr>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3">
            <a:extLst>
              <a:ext uri="{FF2B5EF4-FFF2-40B4-BE49-F238E27FC236}">
                <a16:creationId xmlns:a16="http://schemas.microsoft.com/office/drawing/2014/main" id="{B080ADAB-2885-46D0-959C-BFF8463FA286}"/>
              </a:ext>
            </a:extLst>
          </p:cNvPr>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94">
            <a:extLst>
              <a:ext uri="{FF2B5EF4-FFF2-40B4-BE49-F238E27FC236}">
                <a16:creationId xmlns:a16="http://schemas.microsoft.com/office/drawing/2014/main" id="{AC1BCE7C-E70A-4568-840E-DD38687D24C9}"/>
              </a:ext>
            </a:extLst>
          </p:cNvPr>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95">
            <a:extLst>
              <a:ext uri="{FF2B5EF4-FFF2-40B4-BE49-F238E27FC236}">
                <a16:creationId xmlns:a16="http://schemas.microsoft.com/office/drawing/2014/main" id="{966DC008-6A8E-4D41-AE1F-DB35F81E090E}"/>
              </a:ext>
            </a:extLst>
          </p:cNvPr>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96">
            <a:extLst>
              <a:ext uri="{FF2B5EF4-FFF2-40B4-BE49-F238E27FC236}">
                <a16:creationId xmlns:a16="http://schemas.microsoft.com/office/drawing/2014/main" id="{9B4EECFA-AF95-497B-880B-8B47E735FFDF}"/>
              </a:ext>
            </a:extLst>
          </p:cNvPr>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Content Placeholder 2">
            <a:extLst>
              <a:ext uri="{FF2B5EF4-FFF2-40B4-BE49-F238E27FC236}">
                <a16:creationId xmlns:a16="http://schemas.microsoft.com/office/drawing/2014/main" id="{C9E013FD-6095-4BAC-B2FC-51D3DCD4DC88}"/>
              </a:ext>
            </a:extLst>
          </p:cNvPr>
          <p:cNvSpPr txBox="1">
            <a:spLocks/>
          </p:cNvSpPr>
          <p:nvPr/>
        </p:nvSpPr>
        <p:spPr>
          <a:xfrm>
            <a:off x="1726076" y="2045699"/>
            <a:ext cx="9531928" cy="704324"/>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5700" b="1" dirty="0">
                <a:cs typeface="Times New Roman" panose="02020603050405020304" pitchFamily="18" charset="0"/>
              </a:rPr>
              <a:t>2. </a:t>
            </a:r>
            <a:r>
              <a:rPr lang="en-US" sz="5700" b="1" dirty="0" err="1">
                <a:cs typeface="Times New Roman" panose="02020603050405020304" pitchFamily="18" charset="0"/>
              </a:rPr>
              <a:t>Khảo</a:t>
            </a:r>
            <a:r>
              <a:rPr lang="en-US" sz="5700" b="1" dirty="0">
                <a:cs typeface="Times New Roman" panose="02020603050405020304" pitchFamily="18" charset="0"/>
              </a:rPr>
              <a:t> </a:t>
            </a:r>
            <a:r>
              <a:rPr lang="en-US" sz="5700" b="1" dirty="0" err="1">
                <a:cs typeface="Times New Roman" panose="02020603050405020304" pitchFamily="18" charset="0"/>
              </a:rPr>
              <a:t>sát</a:t>
            </a:r>
            <a:r>
              <a:rPr lang="en-US" sz="5700" b="1" dirty="0">
                <a:cs typeface="Times New Roman" panose="02020603050405020304" pitchFamily="18" charset="0"/>
              </a:rPr>
              <a:t> </a:t>
            </a:r>
            <a:r>
              <a:rPr lang="en-US" sz="5700" b="1" dirty="0" err="1">
                <a:cs typeface="Times New Roman" panose="02020603050405020304" pitchFamily="18" charset="0"/>
              </a:rPr>
              <a:t>môi</a:t>
            </a:r>
            <a:r>
              <a:rPr lang="en-US" sz="5700" b="1" dirty="0">
                <a:cs typeface="Times New Roman" panose="02020603050405020304" pitchFamily="18" charset="0"/>
              </a:rPr>
              <a:t> </a:t>
            </a:r>
            <a:r>
              <a:rPr lang="en-US" sz="5700" b="1" dirty="0" err="1">
                <a:cs typeface="Times New Roman" panose="02020603050405020304" pitchFamily="18" charset="0"/>
              </a:rPr>
              <a:t>trường</a:t>
            </a:r>
            <a:r>
              <a:rPr lang="en-US" sz="5700" b="1" dirty="0">
                <a:cs typeface="Times New Roman" panose="02020603050405020304" pitchFamily="18" charset="0"/>
              </a:rPr>
              <a:t> </a:t>
            </a:r>
            <a:r>
              <a:rPr lang="en-US" sz="5700" b="1" dirty="0" err="1">
                <a:cs typeface="Times New Roman" panose="02020603050405020304" pitchFamily="18" charset="0"/>
              </a:rPr>
              <a:t>và</a:t>
            </a:r>
            <a:r>
              <a:rPr lang="en-US" sz="5700" b="1" dirty="0">
                <a:cs typeface="Times New Roman" panose="02020603050405020304" pitchFamily="18" charset="0"/>
              </a:rPr>
              <a:t> </a:t>
            </a:r>
            <a:r>
              <a:rPr lang="en-US" sz="5700" b="1" dirty="0" err="1">
                <a:cs typeface="Times New Roman" panose="02020603050405020304" pitchFamily="18" charset="0"/>
              </a:rPr>
              <a:t>nhu</a:t>
            </a:r>
            <a:r>
              <a:rPr lang="en-US" sz="5700" b="1" dirty="0">
                <a:cs typeface="Times New Roman" panose="02020603050405020304" pitchFamily="18" charset="0"/>
              </a:rPr>
              <a:t> </a:t>
            </a:r>
            <a:r>
              <a:rPr lang="en-US" sz="5700" b="1" dirty="0" err="1">
                <a:cs typeface="Times New Roman" panose="02020603050405020304" pitchFamily="18" charset="0"/>
              </a:rPr>
              <a:t>cầu</a:t>
            </a:r>
            <a:endParaRPr lang="en-US" sz="5700" b="1" dirty="0">
              <a:cs typeface="Times New Roman" panose="02020603050405020304" pitchFamily="18" charset="0"/>
            </a:endParaRPr>
          </a:p>
          <a:p>
            <a:endParaRPr lang="en-US" sz="3200" dirty="0"/>
          </a:p>
        </p:txBody>
      </p:sp>
      <p:pic>
        <p:nvPicPr>
          <p:cNvPr id="17" name="Picture 7">
            <a:extLst>
              <a:ext uri="{FF2B5EF4-FFF2-40B4-BE49-F238E27FC236}">
                <a16:creationId xmlns:a16="http://schemas.microsoft.com/office/drawing/2014/main" id="{839F14BA-301F-45DB-8D7D-779662792E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92" y="3270499"/>
            <a:ext cx="3129568" cy="3101785"/>
          </a:xfrm>
          <a:prstGeom prst="rect">
            <a:avLst/>
          </a:prstGeom>
        </p:spPr>
      </p:pic>
      <p:sp>
        <p:nvSpPr>
          <p:cNvPr id="11" name="Rounded Rectangle 10"/>
          <p:cNvSpPr/>
          <p:nvPr/>
        </p:nvSpPr>
        <p:spPr>
          <a:xfrm>
            <a:off x="11714728" y="0"/>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Tree>
    <p:extLst>
      <p:ext uri="{BB962C8B-B14F-4D97-AF65-F5344CB8AC3E}">
        <p14:creationId xmlns:p14="http://schemas.microsoft.com/office/powerpoint/2010/main" val="143848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6" name="Hình ảnh 15">
            <a:extLst>
              <a:ext uri="{FF2B5EF4-FFF2-40B4-BE49-F238E27FC236}">
                <a16:creationId xmlns:a16="http://schemas.microsoft.com/office/drawing/2014/main" id="{23E1C95E-CDCE-461E-9422-424309CBF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027" y="71948"/>
            <a:ext cx="3049958" cy="903008"/>
          </a:xfrm>
          <a:prstGeom prst="rect">
            <a:avLst/>
          </a:prstGeom>
        </p:spPr>
      </p:pic>
      <p:pic>
        <p:nvPicPr>
          <p:cNvPr id="19" name="Hình ảnh 18">
            <a:extLst>
              <a:ext uri="{FF2B5EF4-FFF2-40B4-BE49-F238E27FC236}">
                <a16:creationId xmlns:a16="http://schemas.microsoft.com/office/drawing/2014/main" id="{7A154536-88A6-4108-855E-E644995D20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571" y="3702079"/>
            <a:ext cx="2410016" cy="2410016"/>
          </a:xfrm>
          <a:prstGeom prst="rect">
            <a:avLst/>
          </a:prstGeom>
        </p:spPr>
      </p:pic>
      <p:pic>
        <p:nvPicPr>
          <p:cNvPr id="20" name="Hình ảnh 19">
            <a:extLst>
              <a:ext uri="{FF2B5EF4-FFF2-40B4-BE49-F238E27FC236}">
                <a16:creationId xmlns:a16="http://schemas.microsoft.com/office/drawing/2014/main" id="{A16E3BD0-8CEB-4F49-A7A8-D2C9EB069B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7937" y="1686115"/>
            <a:ext cx="2457920" cy="2457920"/>
          </a:xfrm>
          <a:prstGeom prst="rect">
            <a:avLst/>
          </a:prstGeom>
        </p:spPr>
      </p:pic>
      <p:pic>
        <p:nvPicPr>
          <p:cNvPr id="23" name="Hình ảnh 22">
            <a:extLst>
              <a:ext uri="{FF2B5EF4-FFF2-40B4-BE49-F238E27FC236}">
                <a16:creationId xmlns:a16="http://schemas.microsoft.com/office/drawing/2014/main" id="{0BDFB352-1D0C-4221-BA55-6FAA113192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3246" y="23501"/>
            <a:ext cx="2376766" cy="2376766"/>
          </a:xfrm>
          <a:prstGeom prst="rect">
            <a:avLst/>
          </a:prstGeom>
        </p:spPr>
      </p:pic>
      <p:pic>
        <p:nvPicPr>
          <p:cNvPr id="27" name="Hình ảnh 26">
            <a:extLst>
              <a:ext uri="{FF2B5EF4-FFF2-40B4-BE49-F238E27FC236}">
                <a16:creationId xmlns:a16="http://schemas.microsoft.com/office/drawing/2014/main" id="{99322215-322C-48E0-9AB3-9D4E2530EB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9987" y="4497840"/>
            <a:ext cx="2980025" cy="1857268"/>
          </a:xfrm>
          <a:prstGeom prst="rect">
            <a:avLst/>
          </a:prstGeom>
        </p:spPr>
      </p:pic>
      <p:sp>
        <p:nvSpPr>
          <p:cNvPr id="14" name="Rounded Rectangle 13"/>
          <p:cNvSpPr/>
          <p:nvPr/>
        </p:nvSpPr>
        <p:spPr>
          <a:xfrm>
            <a:off x="11691748" y="0"/>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spTree>
    <p:extLst>
      <p:ext uri="{BB962C8B-B14F-4D97-AF65-F5344CB8AC3E}">
        <p14:creationId xmlns:p14="http://schemas.microsoft.com/office/powerpoint/2010/main" val="18207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2">
            <a:extLst>
              <a:ext uri="{FF2B5EF4-FFF2-40B4-BE49-F238E27FC236}">
                <a16:creationId xmlns:a16="http://schemas.microsoft.com/office/drawing/2014/main" id="{330E29CB-9B36-4D74-B0E2-DB1AA07501EB}"/>
              </a:ext>
            </a:extLst>
          </p:cNvPr>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93">
            <a:extLst>
              <a:ext uri="{FF2B5EF4-FFF2-40B4-BE49-F238E27FC236}">
                <a16:creationId xmlns:a16="http://schemas.microsoft.com/office/drawing/2014/main" id="{939DA673-AD9D-41B9-9222-CE61470A0422}"/>
              </a:ext>
            </a:extLst>
          </p:cNvPr>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94">
            <a:extLst>
              <a:ext uri="{FF2B5EF4-FFF2-40B4-BE49-F238E27FC236}">
                <a16:creationId xmlns:a16="http://schemas.microsoft.com/office/drawing/2014/main" id="{2FF1A969-9BAD-41DE-8D61-7205EAE51A57}"/>
              </a:ext>
            </a:extLst>
          </p:cNvPr>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95">
            <a:extLst>
              <a:ext uri="{FF2B5EF4-FFF2-40B4-BE49-F238E27FC236}">
                <a16:creationId xmlns:a16="http://schemas.microsoft.com/office/drawing/2014/main" id="{6EA27FAB-EBC6-4547-A5B0-98A00F8B3BD4}"/>
              </a:ext>
            </a:extLst>
          </p:cNvPr>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ectangle 96">
            <a:extLst>
              <a:ext uri="{FF2B5EF4-FFF2-40B4-BE49-F238E27FC236}">
                <a16:creationId xmlns:a16="http://schemas.microsoft.com/office/drawing/2014/main" id="{0B3A33B3-0AB0-4C0C-A7FC-69AB933786F1}"/>
              </a:ext>
            </a:extLst>
          </p:cNvPr>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Content Placeholder 2">
            <a:extLst>
              <a:ext uri="{FF2B5EF4-FFF2-40B4-BE49-F238E27FC236}">
                <a16:creationId xmlns:a16="http://schemas.microsoft.com/office/drawing/2014/main" id="{919F905C-6376-4BAD-A4A0-D0AD0E51EF7F}"/>
              </a:ext>
            </a:extLst>
          </p:cNvPr>
          <p:cNvSpPr txBox="1">
            <a:spLocks/>
          </p:cNvSpPr>
          <p:nvPr/>
        </p:nvSpPr>
        <p:spPr>
          <a:xfrm>
            <a:off x="746447" y="2088393"/>
            <a:ext cx="11116766" cy="675861"/>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5700" b="1" dirty="0">
                <a:cs typeface="Times New Roman" panose="02020603050405020304" pitchFamily="18" charset="0"/>
              </a:rPr>
              <a:t>3. </a:t>
            </a:r>
            <a:r>
              <a:rPr lang="en-US" sz="5700" b="1" dirty="0" err="1">
                <a:cs typeface="Times New Roman" panose="02020603050405020304" pitchFamily="18" charset="0"/>
              </a:rPr>
              <a:t>Phân</a:t>
            </a:r>
            <a:r>
              <a:rPr lang="en-US" sz="5700" b="1" dirty="0">
                <a:cs typeface="Times New Roman" panose="02020603050405020304" pitchFamily="18" charset="0"/>
              </a:rPr>
              <a:t> </a:t>
            </a:r>
            <a:r>
              <a:rPr lang="en-US" sz="5700" b="1" dirty="0" err="1">
                <a:cs typeface="Times New Roman" panose="02020603050405020304" pitchFamily="18" charset="0"/>
              </a:rPr>
              <a:t>tích</a:t>
            </a:r>
            <a:r>
              <a:rPr lang="en-US" sz="5700" b="1" dirty="0">
                <a:cs typeface="Times New Roman" panose="02020603050405020304" pitchFamily="18" charset="0"/>
              </a:rPr>
              <a:t> </a:t>
            </a:r>
            <a:r>
              <a:rPr lang="en-US" sz="5700" b="1" dirty="0" err="1">
                <a:cs typeface="Times New Roman" panose="02020603050405020304" pitchFamily="18" charset="0"/>
              </a:rPr>
              <a:t>yêu</a:t>
            </a:r>
            <a:r>
              <a:rPr lang="en-US" sz="5700" b="1" dirty="0">
                <a:cs typeface="Times New Roman" panose="02020603050405020304" pitchFamily="18" charset="0"/>
              </a:rPr>
              <a:t> </a:t>
            </a:r>
            <a:r>
              <a:rPr lang="en-US" sz="5700" b="1" dirty="0" err="1">
                <a:cs typeface="Times New Roman" panose="02020603050405020304" pitchFamily="18" charset="0"/>
              </a:rPr>
              <a:t>cầu</a:t>
            </a:r>
            <a:r>
              <a:rPr lang="en-US" sz="5700" b="1" dirty="0">
                <a:cs typeface="Times New Roman" panose="02020603050405020304" pitchFamily="18" charset="0"/>
              </a:rPr>
              <a:t> </a:t>
            </a:r>
            <a:r>
              <a:rPr lang="en-US" sz="5700" b="1" dirty="0" err="1">
                <a:cs typeface="Times New Roman" panose="02020603050405020304" pitchFamily="18" charset="0"/>
              </a:rPr>
              <a:t>va</a:t>
            </a:r>
            <a:r>
              <a:rPr lang="en-US" sz="5700" b="1" dirty="0">
                <a:cs typeface="Times New Roman" panose="02020603050405020304" pitchFamily="18" charset="0"/>
              </a:rPr>
              <a:t>̀ </a:t>
            </a:r>
            <a:r>
              <a:rPr lang="en-US" sz="5700" b="1" dirty="0" err="1">
                <a:cs typeface="Times New Roman" panose="02020603050405020304" pitchFamily="18" charset="0"/>
              </a:rPr>
              <a:t>thiết</a:t>
            </a:r>
            <a:r>
              <a:rPr lang="en-US" sz="5700" b="1" dirty="0">
                <a:cs typeface="Times New Roman" panose="02020603050405020304" pitchFamily="18" charset="0"/>
              </a:rPr>
              <a:t> </a:t>
            </a:r>
            <a:r>
              <a:rPr lang="en-US" sz="5700" b="1" dirty="0" err="1">
                <a:cs typeface="Times New Roman" panose="02020603050405020304" pitchFamily="18" charset="0"/>
              </a:rPr>
              <a:t>kế</a:t>
            </a:r>
            <a:r>
              <a:rPr lang="en-US" sz="5700" b="1" dirty="0">
                <a:cs typeface="Times New Roman" panose="02020603050405020304" pitchFamily="18" charset="0"/>
              </a:rPr>
              <a:t> </a:t>
            </a:r>
            <a:r>
              <a:rPr lang="en-US" sz="5700" b="1" dirty="0" err="1">
                <a:cs typeface="Times New Roman" panose="02020603050405020304" pitchFamily="18" charset="0"/>
              </a:rPr>
              <a:t>hê</a:t>
            </a:r>
            <a:r>
              <a:rPr lang="en-US" sz="5700" b="1" dirty="0">
                <a:cs typeface="Times New Roman" panose="02020603050405020304" pitchFamily="18" charset="0"/>
              </a:rPr>
              <a:t>̣ </a:t>
            </a:r>
            <a:r>
              <a:rPr lang="en-US" sz="5700" b="1" dirty="0" err="1">
                <a:cs typeface="Times New Roman" panose="02020603050405020304" pitchFamily="18" charset="0"/>
              </a:rPr>
              <a:t>thống</a:t>
            </a:r>
            <a:endParaRPr lang="en-US" sz="5700" b="1" dirty="0">
              <a:cs typeface="Times New Roman" panose="02020603050405020304" pitchFamily="18" charset="0"/>
            </a:endParaRPr>
          </a:p>
          <a:p>
            <a:endParaRPr lang="en-US" sz="3200" dirty="0"/>
          </a:p>
        </p:txBody>
      </p:sp>
      <p:pic>
        <p:nvPicPr>
          <p:cNvPr id="10" name="Picture 7">
            <a:extLst>
              <a:ext uri="{FF2B5EF4-FFF2-40B4-BE49-F238E27FC236}">
                <a16:creationId xmlns:a16="http://schemas.microsoft.com/office/drawing/2014/main" id="{0E0D170D-6336-4BA2-9B29-AB93B1174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92" y="3270499"/>
            <a:ext cx="3129568" cy="3101785"/>
          </a:xfrm>
          <a:prstGeom prst="rect">
            <a:avLst/>
          </a:prstGeom>
        </p:spPr>
      </p:pic>
      <p:sp>
        <p:nvSpPr>
          <p:cNvPr id="11" name="Rounded Rectangle 10"/>
          <p:cNvSpPr/>
          <p:nvPr/>
        </p:nvSpPr>
        <p:spPr>
          <a:xfrm>
            <a:off x="11714728" y="0"/>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spTree>
    <p:extLst>
      <p:ext uri="{BB962C8B-B14F-4D97-AF65-F5344CB8AC3E}">
        <p14:creationId xmlns:p14="http://schemas.microsoft.com/office/powerpoint/2010/main" val="248747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87892" y="136799"/>
            <a:ext cx="7022379" cy="7119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mn-lt"/>
                <a:ea typeface="Roboto" panose="02000000000000000000" pitchFamily="2" charset="0"/>
                <a:cs typeface="Times New Roman" panose="02020603050405020304" pitchFamily="18" charset="0"/>
              </a:rPr>
              <a:t>3.1  </a:t>
            </a:r>
            <a:r>
              <a:rPr lang="en-US" sz="3600" dirty="0" err="1">
                <a:latin typeface="+mn-lt"/>
                <a:ea typeface="Roboto" panose="02000000000000000000" pitchFamily="2" charset="0"/>
                <a:cs typeface="Times New Roman" panose="02020603050405020304" pitchFamily="18" charset="0"/>
              </a:rPr>
              <a:t>Phân</a:t>
            </a:r>
            <a:r>
              <a:rPr lang="en-US" sz="3600" dirty="0">
                <a:latin typeface="+mn-lt"/>
                <a:ea typeface="Roboto" panose="02000000000000000000" pitchFamily="2" charset="0"/>
                <a:cs typeface="Times New Roman" panose="02020603050405020304" pitchFamily="18" charset="0"/>
              </a:rPr>
              <a:t> </a:t>
            </a:r>
            <a:r>
              <a:rPr lang="en-US" sz="3600" dirty="0" err="1">
                <a:latin typeface="+mn-lt"/>
                <a:ea typeface="Roboto" panose="02000000000000000000" pitchFamily="2" charset="0"/>
                <a:cs typeface="Times New Roman" panose="02020603050405020304" pitchFamily="18" charset="0"/>
              </a:rPr>
              <a:t>tích</a:t>
            </a:r>
            <a:r>
              <a:rPr lang="en-US" sz="3600" dirty="0">
                <a:latin typeface="+mn-lt"/>
                <a:ea typeface="Roboto" panose="02000000000000000000" pitchFamily="2" charset="0"/>
                <a:cs typeface="Times New Roman" panose="02020603050405020304" pitchFamily="18" charset="0"/>
              </a:rPr>
              <a:t> </a:t>
            </a:r>
            <a:r>
              <a:rPr lang="en-US" sz="3600" dirty="0" err="1">
                <a:latin typeface="+mn-lt"/>
                <a:ea typeface="Roboto" panose="02000000000000000000" pitchFamily="2" charset="0"/>
                <a:cs typeface="Times New Roman" panose="02020603050405020304" pitchFamily="18" charset="0"/>
              </a:rPr>
              <a:t>yêu</a:t>
            </a:r>
            <a:r>
              <a:rPr lang="en-US" sz="3600" dirty="0">
                <a:latin typeface="+mn-lt"/>
                <a:ea typeface="Roboto" panose="02000000000000000000" pitchFamily="2" charset="0"/>
                <a:cs typeface="Times New Roman" panose="02020603050405020304" pitchFamily="18" charset="0"/>
              </a:rPr>
              <a:t> </a:t>
            </a:r>
            <a:r>
              <a:rPr lang="en-US" sz="3600" dirty="0" err="1">
                <a:latin typeface="+mn-lt"/>
                <a:ea typeface="Roboto" panose="02000000000000000000" pitchFamily="2" charset="0"/>
                <a:cs typeface="Times New Roman" panose="02020603050405020304" pitchFamily="18" charset="0"/>
              </a:rPr>
              <a:t>cầu</a:t>
            </a:r>
            <a:r>
              <a:rPr lang="en-US" sz="3600" dirty="0">
                <a:latin typeface="+mn-lt"/>
                <a:ea typeface="Roboto" panose="02000000000000000000" pitchFamily="2" charset="0"/>
                <a:cs typeface="Times New Roman" panose="02020603050405020304" pitchFamily="18" charset="0"/>
              </a:rPr>
              <a:t> </a:t>
            </a:r>
            <a:r>
              <a:rPr lang="en-US" sz="3600" dirty="0" err="1">
                <a:latin typeface="+mn-lt"/>
                <a:ea typeface="Roboto" panose="02000000000000000000" pitchFamily="2" charset="0"/>
                <a:cs typeface="Times New Roman" panose="02020603050405020304" pitchFamily="18" charset="0"/>
              </a:rPr>
              <a:t>hệ</a:t>
            </a:r>
            <a:r>
              <a:rPr lang="en-US" sz="3600" dirty="0">
                <a:latin typeface="+mn-lt"/>
                <a:ea typeface="Roboto" panose="02000000000000000000" pitchFamily="2" charset="0"/>
                <a:cs typeface="Times New Roman" panose="02020603050405020304" pitchFamily="18" charset="0"/>
              </a:rPr>
              <a:t> </a:t>
            </a:r>
            <a:r>
              <a:rPr lang="en-US" sz="3600" dirty="0" err="1">
                <a:latin typeface="+mn-lt"/>
                <a:ea typeface="Roboto" panose="02000000000000000000" pitchFamily="2" charset="0"/>
                <a:cs typeface="Times New Roman" panose="02020603050405020304" pitchFamily="18" charset="0"/>
              </a:rPr>
              <a:t>thống</a:t>
            </a:r>
            <a:endParaRPr lang="en-US" sz="3600" dirty="0">
              <a:latin typeface="+mn-lt"/>
              <a:ea typeface="Roboto" panose="02000000000000000000" pitchFamily="2" charset="0"/>
              <a:cs typeface="Times New Roman" panose="02020603050405020304" pitchFamily="18" charset="0"/>
            </a:endParaRPr>
          </a:p>
        </p:txBody>
      </p:sp>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Hộp Văn bản 1">
            <a:extLst>
              <a:ext uri="{FF2B5EF4-FFF2-40B4-BE49-F238E27FC236}">
                <a16:creationId xmlns:a16="http://schemas.microsoft.com/office/drawing/2014/main" id="{E5A5B16B-9049-4246-BAFF-ED9A3E9F4B45}"/>
              </a:ext>
            </a:extLst>
          </p:cNvPr>
          <p:cNvSpPr txBox="1"/>
          <p:nvPr/>
        </p:nvSpPr>
        <p:spPr>
          <a:xfrm>
            <a:off x="1205008" y="1630559"/>
            <a:ext cx="10914692" cy="2941190"/>
          </a:xfrm>
          <a:prstGeom prst="rect">
            <a:avLst/>
          </a:prstGeom>
          <a:noFill/>
        </p:spPr>
        <p:txBody>
          <a:bodyPr wrap="square" rtlCol="0">
            <a:spAutoFit/>
          </a:bodyPr>
          <a:lstStyle/>
          <a:p>
            <a:pPr marL="0" lvl="1">
              <a:lnSpc>
                <a:spcPct val="200000"/>
              </a:lnSpc>
              <a:buFont typeface="Wingdings" panose="05000000000000000000" pitchFamily="2" charset="2"/>
              <a:buChar char="q"/>
            </a:pPr>
            <a:r>
              <a:rPr lang="en-US" sz="2400">
                <a:cs typeface="Times New Roman" panose="02020603050405020304" pitchFamily="18" charset="0"/>
              </a:rPr>
              <a:t>   Khách vãng lai (bất kỳ ai muốn tìm kiếm thông tin)</a:t>
            </a:r>
          </a:p>
          <a:p>
            <a:pPr marL="263525" lvl="1" indent="-263525">
              <a:lnSpc>
                <a:spcPct val="200000"/>
              </a:lnSpc>
              <a:buFont typeface="Wingdings" panose="05000000000000000000" pitchFamily="2" charset="2"/>
              <a:buChar char="q"/>
            </a:pPr>
            <a:r>
              <a:rPr lang="en-US" sz="2400">
                <a:cs typeface="Times New Roman" panose="02020603050405020304" pitchFamily="18" charset="0"/>
              </a:rPr>
              <a:t>   </a:t>
            </a:r>
            <a:r>
              <a:rPr lang="en-US" sz="2400">
                <a:latin typeface="Calibri (Thân)"/>
                <a:cs typeface="Arial" panose="020B0604020202020204" pitchFamily="34" charset="0"/>
              </a:rPr>
              <a:t>Ng</a:t>
            </a:r>
            <a:r>
              <a:rPr lang="vi-VN" sz="2400">
                <a:latin typeface="Calibri (Thân)"/>
                <a:cs typeface="Arial" panose="020B0604020202020204" pitchFamily="34" charset="0"/>
              </a:rPr>
              <a:t>ười dùng có tài khoản (người dùng muốn gắn bó lâu dài với hệ thống)</a:t>
            </a:r>
            <a:endParaRPr lang="vi-VN" sz="2400" dirty="0">
              <a:latin typeface="Calibri (Thân)"/>
              <a:cs typeface="Arial" panose="020B0604020202020204" pitchFamily="34" charset="0"/>
            </a:endParaRPr>
          </a:p>
          <a:p>
            <a:pPr marL="263525" lvl="2" indent="-263525">
              <a:lnSpc>
                <a:spcPct val="200000"/>
              </a:lnSpc>
              <a:buFont typeface="Wingdings" panose="05000000000000000000" pitchFamily="2" charset="2"/>
              <a:buChar char="q"/>
            </a:pPr>
            <a:r>
              <a:rPr lang="vi-VN" sz="2400" dirty="0">
                <a:cs typeface="Times New Roman" panose="02020603050405020304" pitchFamily="18" charset="0"/>
              </a:rPr>
              <a:t> </a:t>
            </a:r>
            <a:r>
              <a:rPr lang="en-US" sz="2400" dirty="0">
                <a:cs typeface="Times New Roman" panose="02020603050405020304" pitchFamily="18" charset="0"/>
              </a:rPr>
              <a:t>  </a:t>
            </a:r>
            <a:r>
              <a:rPr lang="en-US" sz="2400" dirty="0" err="1">
                <a:cs typeface="Times New Roman" panose="02020603050405020304" pitchFamily="18" charset="0"/>
              </a:rPr>
              <a:t>Nhà</a:t>
            </a:r>
            <a:r>
              <a:rPr lang="en-US" sz="2400" dirty="0">
                <a:cs typeface="Times New Roman" panose="02020603050405020304" pitchFamily="18" charset="0"/>
              </a:rPr>
              <a:t> </a:t>
            </a:r>
            <a:r>
              <a:rPr lang="en-US" sz="2400" err="1">
                <a:cs typeface="Times New Roman" panose="02020603050405020304" pitchFamily="18" charset="0"/>
              </a:rPr>
              <a:t>hàng</a:t>
            </a:r>
            <a:r>
              <a:rPr lang="en-US" sz="2400">
                <a:cs typeface="Times New Roman" panose="02020603050405020304" pitchFamily="18" charset="0"/>
              </a:rPr>
              <a:t> liên kết ( nhà hàng tham gia cùng hệ thống để quảng bá món ăn)</a:t>
            </a:r>
            <a:endParaRPr lang="vi-VN" sz="2400" dirty="0">
              <a:cs typeface="Times New Roman" panose="02020603050405020304" pitchFamily="18" charset="0"/>
            </a:endParaRPr>
          </a:p>
          <a:p>
            <a:pPr marL="263525" lvl="2" indent="-263525">
              <a:lnSpc>
                <a:spcPct val="200000"/>
              </a:lnSpc>
              <a:buFont typeface="Wingdings" panose="05000000000000000000" pitchFamily="2" charset="2"/>
              <a:buChar char="q"/>
            </a:pPr>
            <a:r>
              <a:rPr lang="vi-VN" sz="2400" dirty="0">
                <a:cs typeface="Times New Roman" panose="02020603050405020304" pitchFamily="18" charset="0"/>
              </a:rPr>
              <a:t> </a:t>
            </a:r>
            <a:r>
              <a:rPr lang="en-US" sz="2400" dirty="0">
                <a:cs typeface="Times New Roman" panose="02020603050405020304" pitchFamily="18" charset="0"/>
              </a:rPr>
              <a:t>  </a:t>
            </a:r>
            <a:r>
              <a:rPr lang="en-US" sz="2400" dirty="0" err="1">
                <a:cs typeface="Times New Roman" panose="02020603050405020304" pitchFamily="18" charset="0"/>
              </a:rPr>
              <a:t>Quản</a:t>
            </a:r>
            <a:r>
              <a:rPr lang="en-US" sz="2400" dirty="0">
                <a:cs typeface="Times New Roman" panose="02020603050405020304" pitchFamily="18" charset="0"/>
              </a:rPr>
              <a:t> </a:t>
            </a:r>
            <a:r>
              <a:rPr lang="en-US" sz="2400" dirty="0" err="1">
                <a:cs typeface="Times New Roman" panose="02020603050405020304" pitchFamily="18" charset="0"/>
              </a:rPr>
              <a:t>trị</a:t>
            </a:r>
            <a:r>
              <a:rPr lang="en-US" sz="2400" dirty="0">
                <a:cs typeface="Times New Roman" panose="02020603050405020304" pitchFamily="18" charset="0"/>
              </a:rPr>
              <a:t> </a:t>
            </a:r>
            <a:r>
              <a:rPr lang="en-US" sz="2400" err="1">
                <a:cs typeface="Times New Roman" panose="02020603050405020304" pitchFamily="18" charset="0"/>
              </a:rPr>
              <a:t>hệ</a:t>
            </a:r>
            <a:r>
              <a:rPr lang="en-US" sz="2400">
                <a:cs typeface="Times New Roman" panose="02020603050405020304" pitchFamily="18" charset="0"/>
              </a:rPr>
              <a:t> thống (quản trị dữ liệu của toàn bộ hệ thống)</a:t>
            </a:r>
            <a:endParaRPr lang="vi-VN" sz="2400" dirty="0">
              <a:cs typeface="Times New Roman" panose="02020603050405020304" pitchFamily="18" charset="0"/>
            </a:endParaRPr>
          </a:p>
        </p:txBody>
      </p:sp>
      <p:sp>
        <p:nvSpPr>
          <p:cNvPr id="4" name="Hộp Văn bản 3">
            <a:extLst>
              <a:ext uri="{FF2B5EF4-FFF2-40B4-BE49-F238E27FC236}">
                <a16:creationId xmlns:a16="http://schemas.microsoft.com/office/drawing/2014/main" id="{32D27A7F-8774-4B99-93CA-77DF8F1C99EF}"/>
              </a:ext>
            </a:extLst>
          </p:cNvPr>
          <p:cNvSpPr txBox="1"/>
          <p:nvPr/>
        </p:nvSpPr>
        <p:spPr>
          <a:xfrm>
            <a:off x="1205008" y="1064519"/>
            <a:ext cx="4445448" cy="492443"/>
          </a:xfrm>
          <a:prstGeom prst="rect">
            <a:avLst/>
          </a:prstGeom>
          <a:noFill/>
        </p:spPr>
        <p:txBody>
          <a:bodyPr wrap="none" rtlCol="0">
            <a:spAutoFit/>
          </a:bodyPr>
          <a:lstStyle/>
          <a:p>
            <a:r>
              <a:rPr lang="en-US" sz="2600" b="1" dirty="0" err="1">
                <a:cs typeface="Times New Roman" panose="02020603050405020304" pitchFamily="18" charset="0"/>
              </a:rPr>
              <a:t>Các</a:t>
            </a:r>
            <a:r>
              <a:rPr lang="en-US" sz="2600" b="1" dirty="0">
                <a:cs typeface="Times New Roman" panose="02020603050405020304" pitchFamily="18" charset="0"/>
              </a:rPr>
              <a:t> </a:t>
            </a:r>
            <a:r>
              <a:rPr lang="en-US" sz="2600" b="1" dirty="0" err="1">
                <a:cs typeface="Times New Roman" panose="02020603050405020304" pitchFamily="18" charset="0"/>
              </a:rPr>
              <a:t>tác</a:t>
            </a:r>
            <a:r>
              <a:rPr lang="en-US" sz="2600" b="1" dirty="0">
                <a:cs typeface="Times New Roman" panose="02020603050405020304" pitchFamily="18" charset="0"/>
              </a:rPr>
              <a:t> </a:t>
            </a:r>
            <a:r>
              <a:rPr lang="en-US" sz="2600" b="1" dirty="0" err="1">
                <a:cs typeface="Times New Roman" panose="02020603050405020304" pitchFamily="18" charset="0"/>
              </a:rPr>
              <a:t>nhân</a:t>
            </a:r>
            <a:r>
              <a:rPr lang="en-US" sz="2600" b="1" dirty="0">
                <a:cs typeface="Times New Roman" panose="02020603050405020304" pitchFamily="18" charset="0"/>
              </a:rPr>
              <a:t> </a:t>
            </a:r>
            <a:r>
              <a:rPr lang="en-US" sz="2600" b="1" dirty="0" err="1">
                <a:cs typeface="Times New Roman" panose="02020603050405020304" pitchFamily="18" charset="0"/>
              </a:rPr>
              <a:t>sử</a:t>
            </a:r>
            <a:r>
              <a:rPr lang="en-US" sz="2600" b="1" dirty="0">
                <a:cs typeface="Times New Roman" panose="02020603050405020304" pitchFamily="18" charset="0"/>
              </a:rPr>
              <a:t> </a:t>
            </a:r>
            <a:r>
              <a:rPr lang="en-US" sz="2600" b="1" dirty="0" err="1">
                <a:cs typeface="Times New Roman" panose="02020603050405020304" pitchFamily="18" charset="0"/>
              </a:rPr>
              <a:t>dụng</a:t>
            </a:r>
            <a:r>
              <a:rPr lang="en-US" sz="2600" b="1" dirty="0">
                <a:cs typeface="Times New Roman" panose="02020603050405020304" pitchFamily="18" charset="0"/>
              </a:rPr>
              <a:t> </a:t>
            </a:r>
            <a:r>
              <a:rPr lang="en-US" sz="2600" b="1" dirty="0" err="1">
                <a:cs typeface="Times New Roman" panose="02020603050405020304" pitchFamily="18" charset="0"/>
              </a:rPr>
              <a:t>hê</a:t>
            </a:r>
            <a:r>
              <a:rPr lang="en-US" sz="2600" b="1" dirty="0">
                <a:cs typeface="Times New Roman" panose="02020603050405020304" pitchFamily="18" charset="0"/>
              </a:rPr>
              <a:t>̣ </a:t>
            </a:r>
            <a:r>
              <a:rPr lang="en-US" sz="2600" b="1" dirty="0" err="1">
                <a:cs typeface="Times New Roman" panose="02020603050405020304" pitchFamily="18" charset="0"/>
              </a:rPr>
              <a:t>thống</a:t>
            </a:r>
            <a:endParaRPr lang="vi-VN" sz="2600" b="1" dirty="0">
              <a:cs typeface="Times New Roman" panose="02020603050405020304" pitchFamily="18" charset="0"/>
            </a:endParaRPr>
          </a:p>
        </p:txBody>
      </p:sp>
      <p:sp>
        <p:nvSpPr>
          <p:cNvPr id="11" name="Rounded Rectangle 10"/>
          <p:cNvSpPr/>
          <p:nvPr/>
        </p:nvSpPr>
        <p:spPr>
          <a:xfrm>
            <a:off x="11714728" y="24404"/>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8</a:t>
            </a:r>
          </a:p>
        </p:txBody>
      </p:sp>
    </p:spTree>
    <p:extLst>
      <p:ext uri="{BB962C8B-B14F-4D97-AF65-F5344CB8AC3E}">
        <p14:creationId xmlns:p14="http://schemas.microsoft.com/office/powerpoint/2010/main" val="365683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35578" y="463674"/>
            <a:ext cx="11491322" cy="77410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000">
              <a:solidFill>
                <a:srgbClr val="92D050"/>
              </a:solidFill>
              <a:latin typeface="Roboto" panose="02000000000000000000"/>
              <a:ea typeface="Roboto" panose="02000000000000000000" pitchFamily="2" charset="0"/>
              <a:cs typeface="Lato" panose="020F0502020204030203" pitchFamily="34" charset="0"/>
            </a:endParaRPr>
          </a:p>
        </p:txBody>
      </p:sp>
      <p:sp>
        <p:nvSpPr>
          <p:cNvPr id="93" name="Rectangle 92"/>
          <p:cNvSpPr/>
          <p:nvPr/>
        </p:nvSpPr>
        <p:spPr>
          <a:xfrm>
            <a:off x="2410017" y="6708913"/>
            <a:ext cx="2457920" cy="149087"/>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867937" y="6708913"/>
            <a:ext cx="2457920" cy="149087"/>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Rectangle 94"/>
          <p:cNvSpPr/>
          <p:nvPr/>
        </p:nvSpPr>
        <p:spPr>
          <a:xfrm>
            <a:off x="7325856" y="6708913"/>
            <a:ext cx="2457920" cy="149087"/>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6" name="Rectangle 95"/>
          <p:cNvSpPr/>
          <p:nvPr/>
        </p:nvSpPr>
        <p:spPr>
          <a:xfrm>
            <a:off x="9783776" y="6708913"/>
            <a:ext cx="2408225" cy="149087"/>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7" name="Rectangle 96"/>
          <p:cNvSpPr/>
          <p:nvPr/>
        </p:nvSpPr>
        <p:spPr>
          <a:xfrm>
            <a:off x="0" y="6708913"/>
            <a:ext cx="2410017" cy="14908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Hộp Văn bản 7">
            <a:extLst>
              <a:ext uri="{FF2B5EF4-FFF2-40B4-BE49-F238E27FC236}">
                <a16:creationId xmlns:a16="http://schemas.microsoft.com/office/drawing/2014/main" id="{122D8B8E-BC08-4BF7-A88D-EE232BC07D40}"/>
              </a:ext>
            </a:extLst>
          </p:cNvPr>
          <p:cNvSpPr txBox="1"/>
          <p:nvPr/>
        </p:nvSpPr>
        <p:spPr>
          <a:xfrm>
            <a:off x="1099750" y="217452"/>
            <a:ext cx="4262279" cy="492443"/>
          </a:xfrm>
          <a:prstGeom prst="rect">
            <a:avLst/>
          </a:prstGeom>
          <a:noFill/>
        </p:spPr>
        <p:txBody>
          <a:bodyPr wrap="square" rtlCol="0">
            <a:spAutoFit/>
          </a:bodyPr>
          <a:lstStyle/>
          <a:p>
            <a:r>
              <a:rPr lang="en-US" sz="2600" b="1" dirty="0" err="1">
                <a:cs typeface="Times New Roman" panose="02020603050405020304" pitchFamily="18" charset="0"/>
              </a:rPr>
              <a:t>Một</a:t>
            </a:r>
            <a:r>
              <a:rPr lang="en-US" sz="2600" b="1" dirty="0">
                <a:cs typeface="Times New Roman" panose="02020603050405020304" pitchFamily="18" charset="0"/>
              </a:rPr>
              <a:t> </a:t>
            </a:r>
            <a:r>
              <a:rPr lang="en-US" sz="2600" b="1" dirty="0" err="1">
                <a:cs typeface="Times New Roman" panose="02020603050405020304" pitchFamily="18" charset="0"/>
              </a:rPr>
              <a:t>số</a:t>
            </a:r>
            <a:r>
              <a:rPr lang="en-US" sz="2600" b="1" dirty="0">
                <a:cs typeface="Times New Roman" panose="02020603050405020304" pitchFamily="18" charset="0"/>
              </a:rPr>
              <a:t> </a:t>
            </a:r>
            <a:r>
              <a:rPr lang="en-US" sz="2600" b="1" dirty="0" err="1">
                <a:cs typeface="Times New Roman" panose="02020603050405020304" pitchFamily="18" charset="0"/>
              </a:rPr>
              <a:t>ràng</a:t>
            </a:r>
            <a:r>
              <a:rPr lang="en-US" sz="2600" b="1" dirty="0">
                <a:cs typeface="Times New Roman" panose="02020603050405020304" pitchFamily="18" charset="0"/>
              </a:rPr>
              <a:t> </a:t>
            </a:r>
            <a:r>
              <a:rPr lang="en-US" sz="2600" b="1" dirty="0" err="1">
                <a:cs typeface="Times New Roman" panose="02020603050405020304" pitchFamily="18" charset="0"/>
              </a:rPr>
              <a:t>buộc</a:t>
            </a:r>
            <a:r>
              <a:rPr lang="en-US" sz="2600" b="1" dirty="0">
                <a:cs typeface="Times New Roman" panose="02020603050405020304" pitchFamily="18" charset="0"/>
              </a:rPr>
              <a:t> </a:t>
            </a:r>
            <a:r>
              <a:rPr lang="en-US" sz="2600" b="1" dirty="0" err="1">
                <a:cs typeface="Times New Roman" panose="02020603050405020304" pitchFamily="18" charset="0"/>
              </a:rPr>
              <a:t>nghiệp</a:t>
            </a:r>
            <a:r>
              <a:rPr lang="en-US" sz="2600" b="1" dirty="0">
                <a:cs typeface="Times New Roman" panose="02020603050405020304" pitchFamily="18" charset="0"/>
              </a:rPr>
              <a:t> vụ</a:t>
            </a:r>
            <a:endParaRPr lang="vi-VN" sz="2600" b="1" dirty="0">
              <a:cs typeface="Times New Roman" panose="02020603050405020304" pitchFamily="18" charset="0"/>
            </a:endParaRPr>
          </a:p>
        </p:txBody>
      </p:sp>
      <p:sp>
        <p:nvSpPr>
          <p:cNvPr id="9" name="Hộp Văn bản 8">
            <a:extLst>
              <a:ext uri="{FF2B5EF4-FFF2-40B4-BE49-F238E27FC236}">
                <a16:creationId xmlns:a16="http://schemas.microsoft.com/office/drawing/2014/main" id="{2CDE856A-21E5-4169-9D87-875AF9D1799A}"/>
              </a:ext>
            </a:extLst>
          </p:cNvPr>
          <p:cNvSpPr txBox="1"/>
          <p:nvPr/>
        </p:nvSpPr>
        <p:spPr>
          <a:xfrm>
            <a:off x="1205008" y="850728"/>
            <a:ext cx="10956647" cy="4478149"/>
          </a:xfrm>
          <a:prstGeom prst="rect">
            <a:avLst/>
          </a:prstGeom>
          <a:noFill/>
        </p:spPr>
        <p:txBody>
          <a:bodyPr wrap="square" rtlCol="0">
            <a:spAutoFit/>
          </a:bodyPr>
          <a:lstStyle/>
          <a:p>
            <a:pPr indent="-285750">
              <a:lnSpc>
                <a:spcPct val="150000"/>
              </a:lnSpc>
              <a:spcBef>
                <a:spcPts val="600"/>
              </a:spcBef>
              <a:spcAft>
                <a:spcPts val="600"/>
              </a:spcAft>
              <a:buFont typeface="Wingdings" panose="05000000000000000000" pitchFamily="2" charset="2"/>
              <a:buChar char="q"/>
            </a:pPr>
            <a:r>
              <a:rPr lang="en-US" sz="2400" dirty="0">
                <a:cs typeface="Times New Roman" panose="02020603050405020304" pitchFamily="18" charset="0"/>
              </a:rPr>
              <a:t>  </a:t>
            </a:r>
            <a:r>
              <a:rPr lang="vi-VN" sz="2400" dirty="0">
                <a:latin typeface="Calibri (Thân)"/>
                <a:cs typeface="Times New Roman" panose="02020603050405020304" pitchFamily="18" charset="0"/>
              </a:rPr>
              <a:t>Người dùng đăng ký tài khoản thông qua email, mỗi email chỉ đăng </a:t>
            </a:r>
            <a:r>
              <a:rPr lang="vi-VN" sz="2400">
                <a:latin typeface="Calibri (Thân)"/>
                <a:cs typeface="Times New Roman" panose="02020603050405020304" pitchFamily="18" charset="0"/>
              </a:rPr>
              <a:t>ký</a:t>
            </a:r>
            <a:r>
              <a:rPr lang="en-US" sz="2400">
                <a:latin typeface="Calibri (Thân)"/>
                <a:cs typeface="Times New Roman" panose="02020603050405020304" pitchFamily="18" charset="0"/>
              </a:rPr>
              <a:t>  </a:t>
            </a:r>
            <a:r>
              <a:rPr lang="vi-VN" sz="2400" dirty="0">
                <a:latin typeface="Calibri (Thân)"/>
                <a:cs typeface="Times New Roman" panose="02020603050405020304" pitchFamily="18" charset="0"/>
              </a:rPr>
              <a:t>được một tài khoản duy nhất</a:t>
            </a:r>
          </a:p>
          <a:p>
            <a:pPr indent="-285750">
              <a:lnSpc>
                <a:spcPct val="150000"/>
              </a:lnSpc>
              <a:spcBef>
                <a:spcPts val="600"/>
              </a:spcBef>
              <a:spcAft>
                <a:spcPts val="600"/>
              </a:spcAft>
              <a:buFont typeface="Wingdings" panose="05000000000000000000" pitchFamily="2" charset="2"/>
              <a:buChar char="q"/>
            </a:pPr>
            <a:r>
              <a:rPr lang="en-US" sz="2400" dirty="0">
                <a:latin typeface="Calibri (Thân)"/>
                <a:cs typeface="Times New Roman" panose="02020603050405020304" pitchFamily="18" charset="0"/>
              </a:rPr>
              <a:t>  </a:t>
            </a:r>
            <a:r>
              <a:rPr lang="vi-VN" sz="2400" dirty="0">
                <a:latin typeface="Calibri (Thân)"/>
                <a:cs typeface="Times New Roman" panose="02020603050405020304" pitchFamily="18" charset="0"/>
              </a:rPr>
              <a:t>Nhà hàng muốn liên kết với hệ thống cần đăng ký offline với quản trị </a:t>
            </a:r>
            <a:r>
              <a:rPr lang="vi-VN" sz="2400">
                <a:latin typeface="Calibri (Thân)"/>
                <a:cs typeface="Times New Roman" panose="02020603050405020304" pitchFamily="18" charset="0"/>
              </a:rPr>
              <a:t>hệ thống</a:t>
            </a:r>
            <a:endParaRPr lang="vi-VN" sz="2400" dirty="0">
              <a:latin typeface="Calibri (Thân)"/>
              <a:cs typeface="Times New Roman" panose="02020603050405020304" pitchFamily="18" charset="0"/>
            </a:endParaRPr>
          </a:p>
          <a:p>
            <a:pPr indent="-285750">
              <a:lnSpc>
                <a:spcPct val="150000"/>
              </a:lnSpc>
              <a:spcBef>
                <a:spcPts val="600"/>
              </a:spcBef>
              <a:spcAft>
                <a:spcPts val="600"/>
              </a:spcAft>
              <a:buFont typeface="Wingdings" panose="05000000000000000000" pitchFamily="2" charset="2"/>
              <a:buChar char="q"/>
            </a:pPr>
            <a:r>
              <a:rPr lang="en-US" sz="2400" dirty="0">
                <a:latin typeface="Calibri (Thân)"/>
                <a:cs typeface="Times New Roman" panose="02020603050405020304" pitchFamily="18" charset="0"/>
              </a:rPr>
              <a:t>  </a:t>
            </a:r>
            <a:r>
              <a:rPr lang="vi-VN" sz="2400" dirty="0">
                <a:latin typeface="Calibri (Thân)"/>
                <a:cs typeface="Times New Roman" panose="02020603050405020304" pitchFamily="18" charset="0"/>
              </a:rPr>
              <a:t>Người dùng muốn thực hiện các </a:t>
            </a:r>
            <a:r>
              <a:rPr lang="vi-VN" sz="2400">
                <a:latin typeface="Calibri (Thân)"/>
                <a:cs typeface="Times New Roman" panose="02020603050405020304" pitchFamily="18" charset="0"/>
              </a:rPr>
              <a:t>tương tác </a:t>
            </a:r>
            <a:r>
              <a:rPr lang="vi-VN" sz="2400" dirty="0">
                <a:latin typeface="Calibri (Thân)"/>
                <a:cs typeface="Times New Roman" panose="02020603050405020304" pitchFamily="18" charset="0"/>
              </a:rPr>
              <a:t>với hệ thống cần có tài khoản</a:t>
            </a:r>
          </a:p>
          <a:p>
            <a:pPr indent="-285750">
              <a:lnSpc>
                <a:spcPct val="150000"/>
              </a:lnSpc>
              <a:spcBef>
                <a:spcPts val="600"/>
              </a:spcBef>
              <a:spcAft>
                <a:spcPts val="600"/>
              </a:spcAft>
              <a:buFont typeface="Wingdings" panose="05000000000000000000" pitchFamily="2" charset="2"/>
              <a:buChar char="q"/>
            </a:pPr>
            <a:r>
              <a:rPr lang="en-US" sz="2400" dirty="0">
                <a:latin typeface="Calibri (Thân)"/>
                <a:cs typeface="Times New Roman" panose="02020603050405020304" pitchFamily="18" charset="0"/>
              </a:rPr>
              <a:t>  </a:t>
            </a:r>
            <a:r>
              <a:rPr lang="vi-VN" sz="2400" dirty="0">
                <a:latin typeface="Calibri (Thân)"/>
                <a:cs typeface="Times New Roman" panose="02020603050405020304" pitchFamily="18" charset="0"/>
              </a:rPr>
              <a:t>Người dùng muốn nhận được gợi ý phù hợp với mình cần có tài </a:t>
            </a:r>
            <a:r>
              <a:rPr lang="vi-VN" sz="2400">
                <a:latin typeface="Calibri (Thân)"/>
                <a:cs typeface="Times New Roman" panose="02020603050405020304" pitchFamily="18" charset="0"/>
              </a:rPr>
              <a:t>khoản </a:t>
            </a:r>
            <a:r>
              <a:rPr lang="en-US" sz="2400">
                <a:latin typeface="Calibri (Thân)"/>
                <a:cs typeface="Times New Roman" panose="02020603050405020304" pitchFamily="18" charset="0"/>
              </a:rPr>
              <a:t> </a:t>
            </a:r>
            <a:r>
              <a:rPr lang="vi-VN" sz="2400" dirty="0">
                <a:latin typeface="Calibri (Thân)"/>
                <a:cs typeface="Times New Roman" panose="02020603050405020304" pitchFamily="18" charset="0"/>
              </a:rPr>
              <a:t>và đã có tương tác với món ăn của hệ thống</a:t>
            </a:r>
          </a:p>
          <a:p>
            <a:pPr marL="285750" indent="-285750" algn="just">
              <a:buFont typeface="Wingdings" panose="05000000000000000000" pitchFamily="2" charset="2"/>
              <a:buChar char="q"/>
            </a:pPr>
            <a:endParaRPr lang="vi-VN" sz="2400" dirty="0">
              <a:cs typeface="Times New Roman" panose="02020603050405020304" pitchFamily="18" charset="0"/>
            </a:endParaRPr>
          </a:p>
        </p:txBody>
      </p:sp>
      <p:sp>
        <p:nvSpPr>
          <p:cNvPr id="11" name="Rounded Rectangle 10"/>
          <p:cNvSpPr/>
          <p:nvPr/>
        </p:nvSpPr>
        <p:spPr>
          <a:xfrm>
            <a:off x="11714728" y="25038"/>
            <a:ext cx="477272" cy="46838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9</a:t>
            </a:r>
          </a:p>
        </p:txBody>
      </p:sp>
    </p:spTree>
    <p:extLst>
      <p:ext uri="{BB962C8B-B14F-4D97-AF65-F5344CB8AC3E}">
        <p14:creationId xmlns:p14="http://schemas.microsoft.com/office/powerpoint/2010/main" val="23007486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3734</TotalTime>
  <Words>1519</Words>
  <Application>Microsoft Office PowerPoint</Application>
  <PresentationFormat>Màn hình rộng</PresentationFormat>
  <Paragraphs>177</Paragraphs>
  <Slides>35</Slides>
  <Notes>2</Notes>
  <HiddenSlides>0</HiddenSlides>
  <MMClips>0</MMClips>
  <ScaleCrop>false</ScaleCrop>
  <HeadingPairs>
    <vt:vector size="6" baseType="variant">
      <vt:variant>
        <vt:lpstr>Phông được Dùng</vt:lpstr>
      </vt:variant>
      <vt:variant>
        <vt:i4>11</vt:i4>
      </vt:variant>
      <vt:variant>
        <vt:lpstr>Chủ đề</vt:lpstr>
      </vt:variant>
      <vt:variant>
        <vt:i4>1</vt:i4>
      </vt:variant>
      <vt:variant>
        <vt:lpstr>Tiêu đề Bản chiếu</vt:lpstr>
      </vt:variant>
      <vt:variant>
        <vt:i4>35</vt:i4>
      </vt:variant>
    </vt:vector>
  </HeadingPairs>
  <TitlesOfParts>
    <vt:vector size="47" baseType="lpstr">
      <vt:lpstr>Arial</vt:lpstr>
      <vt:lpstr>Calibri</vt:lpstr>
      <vt:lpstr>Calibri (Thân)</vt:lpstr>
      <vt:lpstr>Calibri Light</vt:lpstr>
      <vt:lpstr>Cambria Math</vt:lpstr>
      <vt:lpstr>Lato</vt:lpstr>
      <vt:lpstr>Open Sans</vt:lpstr>
      <vt:lpstr>Open Sans Light</vt:lpstr>
      <vt:lpstr>Roboto</vt:lpstr>
      <vt:lpstr>Times New Roman</vt:lpstr>
      <vt:lpstr>Wingdings</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Tung Vu</dc:creator>
  <cp:lastModifiedBy>Nguyen Huy Phat 20143397</cp:lastModifiedBy>
  <cp:revision>510</cp:revision>
  <dcterms:created xsi:type="dcterms:W3CDTF">2017-04-12T18:12:35Z</dcterms:created>
  <dcterms:modified xsi:type="dcterms:W3CDTF">2019-06-11T23:17:33Z</dcterms:modified>
</cp:coreProperties>
</file>