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8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1985F14-EC3B-4823-8029-272788B57C66}" type="datetimeFigureOut">
              <a:rPr lang="en-US" smtClean="0"/>
              <a:t>5/19/2015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BFC9BBF-FC3E-40A2-80A0-F472142F9833}"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85F14-EC3B-4823-8029-272788B57C66}"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C9BBF-FC3E-40A2-80A0-F472142F9833}"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85F14-EC3B-4823-8029-272788B57C66}"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C9BBF-FC3E-40A2-80A0-F472142F9833}"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85F14-EC3B-4823-8029-272788B57C66}"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C9BBF-FC3E-40A2-80A0-F472142F9833}"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985F14-EC3B-4823-8029-272788B57C66}" type="datetimeFigureOut">
              <a:rPr lang="en-US" smtClean="0"/>
              <a:t>5/19/2015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C9BBF-FC3E-40A2-80A0-F472142F983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1985F14-EC3B-4823-8029-272788B57C66}" type="datetimeFigureOut">
              <a:rPr lang="en-US" smtClean="0"/>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C9BBF-FC3E-40A2-80A0-F472142F9833}"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985F14-EC3B-4823-8029-272788B57C66}" type="datetimeFigureOut">
              <a:rPr lang="en-US" smtClean="0"/>
              <a:t>5/19/2015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FC9BBF-FC3E-40A2-80A0-F472142F9833}"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985F14-EC3B-4823-8029-272788B57C66}" type="datetimeFigureOut">
              <a:rPr lang="en-US" smtClean="0"/>
              <a:t>5/19/2015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FC9BBF-FC3E-40A2-80A0-F472142F9833}"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985F14-EC3B-4823-8029-272788B57C66}" type="datetimeFigureOut">
              <a:rPr lang="en-US" smtClean="0"/>
              <a:t>5/19/2015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FC9BBF-FC3E-40A2-80A0-F472142F98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985F14-EC3B-4823-8029-272788B57C66}" type="datetimeFigureOut">
              <a:rPr lang="en-US" smtClean="0"/>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C9BBF-FC3E-40A2-80A0-F472142F983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985F14-EC3B-4823-8029-272788B57C66}" type="datetimeFigureOut">
              <a:rPr lang="en-US" smtClean="0"/>
              <a:t>5/19/2015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C9BBF-FC3E-40A2-80A0-F472142F983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1985F14-EC3B-4823-8029-272788B57C66}" type="datetimeFigureOut">
              <a:rPr lang="en-US" smtClean="0"/>
              <a:t>5/19/2015</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ABFC9BBF-FC3E-40A2-80A0-F472142F983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3886200"/>
            <a:ext cx="6400800" cy="2667000"/>
          </a:xfrm>
        </p:spPr>
        <p:txBody>
          <a:bodyPr>
            <a:noAutofit/>
          </a:bodyPr>
          <a:lstStyle/>
          <a:p>
            <a:pPr algn="l">
              <a:spcBef>
                <a:spcPts val="0"/>
              </a:spcBef>
            </a:pPr>
            <a:r>
              <a:rPr lang="vi-VN" b="1" dirty="0">
                <a:solidFill>
                  <a:schemeClr val="tx1"/>
                </a:solidFill>
                <a:latin typeface="Times New Roman" pitchFamily="18" charset="0"/>
                <a:cs typeface="Times New Roman" pitchFamily="18" charset="0"/>
              </a:rPr>
              <a:t>Sinh viên thực hiện:</a:t>
            </a:r>
            <a:endParaRPr lang="en-US" dirty="0">
              <a:solidFill>
                <a:schemeClr val="tx1"/>
              </a:solidFill>
              <a:latin typeface="Times New Roman" pitchFamily="18" charset="0"/>
              <a:cs typeface="Times New Roman" pitchFamily="18" charset="0"/>
            </a:endParaRPr>
          </a:p>
          <a:p>
            <a:pPr algn="l">
              <a:spcBef>
                <a:spcPts val="0"/>
              </a:spcBef>
            </a:pPr>
            <a:r>
              <a:rPr lang="vi-VN" dirty="0">
                <a:solidFill>
                  <a:schemeClr val="tx1"/>
                </a:solidFill>
                <a:latin typeface="Times New Roman" pitchFamily="18" charset="0"/>
                <a:cs typeface="Times New Roman" pitchFamily="18" charset="0"/>
              </a:rPr>
              <a:t>Y</a:t>
            </a:r>
            <a:r>
              <a:rPr lang="en-US" dirty="0" err="1">
                <a:solidFill>
                  <a:schemeClr val="tx1"/>
                </a:solidFill>
                <a:latin typeface="Times New Roman" pitchFamily="18" charset="0"/>
                <a:cs typeface="Times New Roman" pitchFamily="18" charset="0"/>
              </a:rPr>
              <a:t>ong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Sokheng</a:t>
            </a:r>
            <a:r>
              <a:rPr lang="vi-VN" dirty="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        </a:t>
            </a:r>
            <a:r>
              <a:rPr lang="vi-VN" dirty="0">
                <a:solidFill>
                  <a:schemeClr val="tx1"/>
                </a:solidFill>
                <a:latin typeface="Times New Roman" pitchFamily="18" charset="0"/>
                <a:cs typeface="Times New Roman" pitchFamily="18" charset="0"/>
              </a:rPr>
              <a:t>20124947</a:t>
            </a:r>
            <a:endParaRPr lang="en-US" dirty="0">
              <a:solidFill>
                <a:schemeClr val="tx1"/>
              </a:solidFill>
              <a:latin typeface="Times New Roman" pitchFamily="18" charset="0"/>
              <a:cs typeface="Times New Roman" pitchFamily="18" charset="0"/>
            </a:endParaRPr>
          </a:p>
          <a:p>
            <a:pPr algn="l">
              <a:spcBef>
                <a:spcPts val="0"/>
              </a:spcBef>
            </a:pPr>
            <a:r>
              <a:rPr lang="en-US" dirty="0" err="1">
                <a:solidFill>
                  <a:schemeClr val="tx1"/>
                </a:solidFill>
                <a:latin typeface="Times New Roman" pitchFamily="18" charset="0"/>
                <a:cs typeface="Times New Roman" pitchFamily="18" charset="0"/>
              </a:rPr>
              <a:t>Ngeng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Chhengkim</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20124946</a:t>
            </a:r>
            <a:endParaRPr lang="en-US" dirty="0">
              <a:solidFill>
                <a:schemeClr val="tx1"/>
              </a:solidFill>
              <a:latin typeface="Times New Roman" pitchFamily="18" charset="0"/>
              <a:cs typeface="Times New Roman" pitchFamily="18" charset="0"/>
            </a:endParaRPr>
          </a:p>
          <a:p>
            <a:pPr algn="l">
              <a:spcBef>
                <a:spcPts val="0"/>
              </a:spcBef>
            </a:pPr>
            <a:r>
              <a:rPr lang="en-US" dirty="0" err="1" smtClean="0">
                <a:solidFill>
                  <a:schemeClr val="tx1"/>
                </a:solidFill>
                <a:latin typeface="Times New Roman" pitchFamily="18" charset="0"/>
                <a:cs typeface="Times New Roman" pitchFamily="18" charset="0"/>
              </a:rPr>
              <a:t>Thlok</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Pisey</a:t>
            </a:r>
            <a:r>
              <a:rPr lang="en-US" dirty="0" smtClean="0">
                <a:solidFill>
                  <a:schemeClr val="tx1"/>
                </a:solidFill>
                <a:latin typeface="Times New Roman" pitchFamily="18" charset="0"/>
                <a:cs typeface="Times New Roman" pitchFamily="18" charset="0"/>
              </a:rPr>
              <a:t>	         </a:t>
            </a:r>
            <a:r>
              <a:rPr lang="en-US" dirty="0" smtClean="0">
                <a:effectLst/>
                <a:latin typeface="Times New Roman" pitchFamily="18" charset="0"/>
                <a:cs typeface="Times New Roman" pitchFamily="18" charset="0"/>
              </a:rPr>
              <a:t>20102793</a:t>
            </a:r>
            <a:endParaRPr lang="en-US" dirty="0" smtClean="0">
              <a:solidFill>
                <a:schemeClr val="tx1"/>
              </a:solidFill>
              <a:latin typeface="Times New Roman" pitchFamily="18" charset="0"/>
              <a:cs typeface="Times New Roman" pitchFamily="18" charset="0"/>
            </a:endParaRPr>
          </a:p>
          <a:p>
            <a:pPr algn="l">
              <a:spcBef>
                <a:spcPts val="0"/>
              </a:spcBef>
            </a:pPr>
            <a:r>
              <a:rPr lang="vi-VN" dirty="0">
                <a:solidFill>
                  <a:schemeClr val="tx1"/>
                </a:solidFill>
                <a:latin typeface="Times New Roman" pitchFamily="18" charset="0"/>
                <a:cs typeface="Times New Roman" pitchFamily="18" charset="0"/>
              </a:rPr>
              <a:t/>
            </a:r>
            <a:br>
              <a:rPr lang="vi-VN" dirty="0">
                <a:solidFill>
                  <a:schemeClr val="tx1"/>
                </a:solidFill>
                <a:latin typeface="Times New Roman" pitchFamily="18" charset="0"/>
                <a:cs typeface="Times New Roman" pitchFamily="18" charset="0"/>
              </a:rPr>
            </a:br>
            <a:r>
              <a:rPr lang="vi-VN" b="1" dirty="0">
                <a:effectLst/>
              </a:rPr>
              <a:t>Giáo viên hướng dẫn:</a:t>
            </a:r>
            <a:r>
              <a:rPr lang="en-US" b="1" dirty="0">
                <a:effectLst/>
              </a:rPr>
              <a:t> </a:t>
            </a:r>
            <a:r>
              <a:rPr lang="en-US" b="1" dirty="0" err="1">
                <a:effectLst/>
              </a:rPr>
              <a:t>Ts</a:t>
            </a:r>
            <a:r>
              <a:rPr lang="en-US" b="1" dirty="0">
                <a:effectLst/>
              </a:rPr>
              <a:t>. </a:t>
            </a:r>
            <a:r>
              <a:rPr lang="en-US" b="1" dirty="0" err="1">
                <a:effectLst/>
              </a:rPr>
              <a:t>Trần</a:t>
            </a:r>
            <a:r>
              <a:rPr lang="en-US" b="1" dirty="0">
                <a:effectLst/>
              </a:rPr>
              <a:t> </a:t>
            </a:r>
            <a:r>
              <a:rPr lang="en-US" b="1" dirty="0" err="1">
                <a:effectLst/>
              </a:rPr>
              <a:t>Việt</a:t>
            </a:r>
            <a:r>
              <a:rPr lang="en-US" b="1" dirty="0">
                <a:effectLst/>
              </a:rPr>
              <a:t> </a:t>
            </a:r>
            <a:r>
              <a:rPr lang="en-US" b="1" dirty="0" err="1" smtClean="0">
                <a:effectLst/>
              </a:rPr>
              <a:t>Trung</a:t>
            </a:r>
            <a:endParaRPr lang="en-US" dirty="0">
              <a:effectLst/>
            </a:endParaRPr>
          </a:p>
        </p:txBody>
      </p:sp>
      <p:sp>
        <p:nvSpPr>
          <p:cNvPr id="4" name="Title 1"/>
          <p:cNvSpPr txBox="1">
            <a:spLocks/>
          </p:cNvSpPr>
          <p:nvPr/>
        </p:nvSpPr>
        <p:spPr>
          <a:xfrm>
            <a:off x="457200" y="1851025"/>
            <a:ext cx="8686800" cy="784225"/>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32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z="2400" b="1" dirty="0"/>
              <a:t>QUẢN LÝ KẾ HOẠCH SQL (SQL PLAN MANAGEMENT</a:t>
            </a:r>
            <a:r>
              <a:rPr lang="vi-VN" sz="2400" b="1" dirty="0" smtClean="0"/>
              <a:t>)</a:t>
            </a:r>
            <a:endParaRPr lang="en-US" sz="2400" dirty="0"/>
          </a:p>
        </p:txBody>
      </p:sp>
      <p:sp>
        <p:nvSpPr>
          <p:cNvPr id="6" name="Title 1"/>
          <p:cNvSpPr txBox="1">
            <a:spLocks/>
          </p:cNvSpPr>
          <p:nvPr/>
        </p:nvSpPr>
        <p:spPr>
          <a:xfrm>
            <a:off x="494731" y="1066800"/>
            <a:ext cx="8382000" cy="784225"/>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32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smtClean="0">
                <a:latin typeface="Times New Roman" pitchFamily="18" charset="0"/>
                <a:cs typeface="Times New Roman" pitchFamily="18" charset="0"/>
              </a:rPr>
              <a:t>THIẾT KẾ VÀ QUẢN TRỊ CSDL</a:t>
            </a:r>
            <a:endParaRPr lang="en-US" sz="4000" b="1" dirty="0">
              <a:latin typeface="Times New Roman" pitchFamily="18" charset="0"/>
              <a:cs typeface="Times New Roman" pitchFamily="18" charset="0"/>
            </a:endParaRPr>
          </a:p>
        </p:txBody>
      </p:sp>
      <p:sp>
        <p:nvSpPr>
          <p:cNvPr id="7" name="TextBox 6"/>
          <p:cNvSpPr txBox="1"/>
          <p:nvPr/>
        </p:nvSpPr>
        <p:spPr>
          <a:xfrm>
            <a:off x="2044720" y="430748"/>
            <a:ext cx="5147819" cy="707886"/>
          </a:xfrm>
          <a:prstGeom prst="rect">
            <a:avLst/>
          </a:prstGeom>
          <a:noFill/>
        </p:spPr>
        <p:txBody>
          <a:bodyPr wrap="none" rtlCol="0">
            <a:spAutoFit/>
          </a:bodyPr>
          <a:lstStyle/>
          <a:p>
            <a:pPr algn="ctr"/>
            <a:r>
              <a:rPr lang="vi-VN" sz="2000" b="1" dirty="0">
                <a:solidFill>
                  <a:srgbClr val="002060"/>
                </a:solidFill>
              </a:rPr>
              <a:t>TRƯỜNG ĐẠI HỌC BÁCH KHOA HÀ NỘI</a:t>
            </a:r>
            <a:endParaRPr lang="en-US" sz="2000" b="1" dirty="0">
              <a:solidFill>
                <a:srgbClr val="002060"/>
              </a:solidFill>
            </a:endParaRPr>
          </a:p>
          <a:p>
            <a:endParaRPr lang="en-US" sz="2000" b="1" dirty="0">
              <a:solidFill>
                <a:srgbClr val="002060"/>
              </a:solidFill>
            </a:endParaRPr>
          </a:p>
        </p:txBody>
      </p:sp>
    </p:spTree>
    <p:extLst>
      <p:ext uri="{BB962C8B-B14F-4D97-AF65-F5344CB8AC3E}">
        <p14:creationId xmlns:p14="http://schemas.microsoft.com/office/powerpoint/2010/main" val="2383224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lgn="l"/>
            <a:r>
              <a:rPr lang="en-US" sz="2400" b="1" dirty="0" smtClean="0"/>
              <a:t>5. </a:t>
            </a:r>
            <a:r>
              <a:rPr lang="vi-VN" sz="2400" b="1" dirty="0" smtClean="0"/>
              <a:t>Loading </a:t>
            </a:r>
            <a:r>
              <a:rPr lang="vi-VN" sz="2400" b="1" dirty="0"/>
              <a:t>SQL Plan Baselines</a:t>
            </a:r>
            <a:r>
              <a:rPr lang="en-US" sz="2400" b="1" dirty="0"/>
              <a:t/>
            </a:r>
            <a:br>
              <a:rPr lang="en-US" sz="2400" b="1" dirty="0"/>
            </a:br>
            <a:endParaRPr lang="en-US" sz="2400" dirty="0"/>
          </a:p>
        </p:txBody>
      </p:sp>
      <p:sp>
        <p:nvSpPr>
          <p:cNvPr id="2" name="Content Placeholder 1"/>
          <p:cNvSpPr>
            <a:spLocks noGrp="1"/>
          </p:cNvSpPr>
          <p:nvPr>
            <p:ph idx="1"/>
          </p:nvPr>
        </p:nvSpPr>
        <p:spPr/>
        <p:txBody>
          <a:bodyPr/>
          <a:lstStyle/>
          <a:p>
            <a:pPr marL="0" indent="0">
              <a:buNone/>
            </a:pPr>
            <a:endParaRPr lang="en-US" dirty="0"/>
          </a:p>
        </p:txBody>
      </p:sp>
      <p:pic>
        <p:nvPicPr>
          <p:cNvPr id="2050" name="Picture 2" descr="C:\Users\YONGSOKHENG\Desktop\oracle\tgsql_vm_0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1" y="2286000"/>
            <a:ext cx="5856240" cy="4060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45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lgn="l"/>
            <a:r>
              <a:rPr lang="en-US" sz="2400" b="1" dirty="0" smtClean="0"/>
              <a:t>5. </a:t>
            </a:r>
            <a:r>
              <a:rPr lang="vi-VN" sz="2400" b="1" dirty="0" smtClean="0"/>
              <a:t>Loading </a:t>
            </a:r>
            <a:r>
              <a:rPr lang="vi-VN" sz="2400" b="1" dirty="0"/>
              <a:t>SQL Plan Baselines</a:t>
            </a:r>
            <a:r>
              <a:rPr lang="en-US" sz="2400" b="1" dirty="0"/>
              <a:t/>
            </a:r>
            <a:br>
              <a:rPr lang="en-US" sz="2400" b="1" dirty="0"/>
            </a:br>
            <a:endParaRPr lang="en-US" sz="2400" dirty="0"/>
          </a:p>
        </p:txBody>
      </p:sp>
      <p:sp>
        <p:nvSpPr>
          <p:cNvPr id="2" name="Content Placeholder 1"/>
          <p:cNvSpPr>
            <a:spLocks noGrp="1"/>
          </p:cNvSpPr>
          <p:nvPr>
            <p:ph idx="1"/>
          </p:nvPr>
        </p:nvSpPr>
        <p:spPr/>
        <p:txBody>
          <a:bodyPr/>
          <a:lstStyle/>
          <a:p>
            <a:pPr marL="0" indent="0">
              <a:buNone/>
            </a:pPr>
            <a:r>
              <a:rPr lang="vi-VN" dirty="0"/>
              <a:t>Có hai cách để load SQL plan baseline:</a:t>
            </a:r>
            <a:endParaRPr lang="en-US" dirty="0"/>
          </a:p>
          <a:p>
            <a:pPr marL="457200" indent="-457200">
              <a:buAutoNum type="arabicPeriod"/>
            </a:pPr>
            <a:r>
              <a:rPr lang="vi-VN" b="1" dirty="0" smtClean="0"/>
              <a:t>On </a:t>
            </a:r>
            <a:r>
              <a:rPr lang="vi-VN" b="1" dirty="0"/>
              <a:t>the fly </a:t>
            </a:r>
            <a:r>
              <a:rPr lang="vi-VN" b="1" dirty="0" smtClean="0"/>
              <a:t>capture</a:t>
            </a:r>
            <a:endParaRPr lang="en-US" dirty="0" smtClean="0"/>
          </a:p>
          <a:p>
            <a:pPr marL="457200" indent="-457200">
              <a:buAutoNum type="arabicPeriod"/>
            </a:pPr>
            <a:r>
              <a:rPr lang="vi-VN" b="1" dirty="0"/>
              <a:t>Bulk loading</a:t>
            </a:r>
            <a:endParaRPr lang="en-US" dirty="0"/>
          </a:p>
        </p:txBody>
      </p:sp>
    </p:spTree>
    <p:extLst>
      <p:ext uri="{BB962C8B-B14F-4D97-AF65-F5344CB8AC3E}">
        <p14:creationId xmlns:p14="http://schemas.microsoft.com/office/powerpoint/2010/main" val="3167860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lgn="l"/>
            <a:r>
              <a:rPr lang="en-US" sz="2400" dirty="0" smtClean="0"/>
              <a:t>6. </a:t>
            </a:r>
            <a:r>
              <a:rPr lang="vi-VN" sz="2400" b="1" dirty="0"/>
              <a:t>Evolving SQL Plan Baselines</a:t>
            </a:r>
            <a:r>
              <a:rPr lang="en-US" sz="2400" b="1" dirty="0"/>
              <a:t/>
            </a:r>
            <a:br>
              <a:rPr lang="en-US" sz="2400" b="1" dirty="0"/>
            </a:br>
            <a:endParaRPr lang="en-US" sz="2400" dirty="0"/>
          </a:p>
        </p:txBody>
      </p:sp>
      <p:pic>
        <p:nvPicPr>
          <p:cNvPr id="4" name="Content Placeholder 3"/>
          <p:cNvPicPr>
            <a:picLocks noGrp="1"/>
          </p:cNvPicPr>
          <p:nvPr>
            <p:ph idx="1"/>
          </p:nvPr>
        </p:nvPicPr>
        <p:blipFill>
          <a:blip r:embed="rId2"/>
          <a:stretch>
            <a:fillRect/>
          </a:stretch>
        </p:blipFill>
        <p:spPr>
          <a:xfrm>
            <a:off x="914400" y="2133600"/>
            <a:ext cx="7010400" cy="4305300"/>
          </a:xfrm>
          <a:prstGeom prst="rect">
            <a:avLst/>
          </a:prstGeom>
        </p:spPr>
      </p:pic>
    </p:spTree>
    <p:extLst>
      <p:ext uri="{BB962C8B-B14F-4D97-AF65-F5344CB8AC3E}">
        <p14:creationId xmlns:p14="http://schemas.microsoft.com/office/powerpoint/2010/main" val="1530176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lgn="l"/>
            <a:r>
              <a:rPr lang="en-US" sz="2400" dirty="0" smtClean="0"/>
              <a:t>6. </a:t>
            </a:r>
            <a:r>
              <a:rPr lang="vi-VN" sz="2400" b="1" dirty="0"/>
              <a:t>Evolving SQL Plan Baselines</a:t>
            </a:r>
            <a:r>
              <a:rPr lang="en-US" sz="2400" b="1" dirty="0"/>
              <a:t/>
            </a:r>
            <a:br>
              <a:rPr lang="en-US" sz="2400" b="1" dirty="0"/>
            </a:br>
            <a:endParaRPr lang="en-US" sz="2400" dirty="0"/>
          </a:p>
        </p:txBody>
      </p:sp>
      <p:sp>
        <p:nvSpPr>
          <p:cNvPr id="2" name="Content Placeholder 1"/>
          <p:cNvSpPr>
            <a:spLocks noGrp="1"/>
          </p:cNvSpPr>
          <p:nvPr>
            <p:ph idx="1"/>
          </p:nvPr>
        </p:nvSpPr>
        <p:spPr/>
        <p:txBody>
          <a:bodyPr>
            <a:normAutofit/>
          </a:bodyPr>
          <a:lstStyle/>
          <a:p>
            <a:r>
              <a:rPr lang="vi-VN" sz="1800" dirty="0"/>
              <a:t>Khi bộ tối ưu tìm thấy một kế hoạch mới cho một câu lệnh SQL, kế hoạch đó được thêm vào lịch sử như là một kế hoạch kế không chấp nhận.  Kế hoạch này sẽ không được chấp nhận vào  SQL plan baseline cho đến khi nó được kiểm tra là có hiệu suất tương đối với hiệu suất của SQL plan baseline.  Việc kiểm tra kế hoạch mà không chấp nhận không gây ra hiệu suất hồi quy. Việc kiểm tra kế hoạch không chấp nhận là so sánh hiệu suất của nó với hiệu suất của kế hoạch đã được lựa chọn từ SQL plan baseline và đảm bảo rằng nó cung cấp hiệu suất tốt hơn</a:t>
            </a:r>
            <a:r>
              <a:rPr lang="vi-VN" sz="1800" dirty="0" smtClean="0"/>
              <a:t>.</a:t>
            </a:r>
            <a:endParaRPr lang="en-US" sz="1800" dirty="0" smtClean="0"/>
          </a:p>
          <a:p>
            <a:r>
              <a:rPr lang="vi-VN" sz="1800" dirty="0"/>
              <a:t>Có hai cách để phát triển SQL plan baseline:</a:t>
            </a:r>
            <a:endParaRPr lang="en-US" sz="1800" dirty="0"/>
          </a:p>
          <a:p>
            <a:pPr marL="0" indent="0">
              <a:buNone/>
            </a:pPr>
            <a:r>
              <a:rPr lang="en-US" sz="1800" dirty="0" smtClean="0"/>
              <a:t> </a:t>
            </a:r>
            <a:r>
              <a:rPr lang="en-US" sz="1800" dirty="0"/>
              <a:t> </a:t>
            </a:r>
            <a:r>
              <a:rPr lang="en-US" sz="1800" dirty="0" smtClean="0"/>
              <a:t>     1. </a:t>
            </a:r>
            <a:r>
              <a:rPr lang="vi-VN" sz="1800" dirty="0"/>
              <a:t>Bằng cách sử dụng các chức năng  </a:t>
            </a:r>
            <a:r>
              <a:rPr lang="en-US" sz="1800" dirty="0" smtClean="0"/>
              <a:t>				</a:t>
            </a:r>
            <a:r>
              <a:rPr lang="vi-VN" sz="1800" dirty="0" smtClean="0"/>
              <a:t>DBMS_SPM.EVOLVE_SQL_PLAN_BASELINE</a:t>
            </a:r>
            <a:endParaRPr lang="en-US" sz="1800" dirty="0" smtClean="0"/>
          </a:p>
          <a:p>
            <a:pPr marL="0" indent="0">
              <a:buNone/>
            </a:pPr>
            <a:r>
              <a:rPr lang="en-US" sz="1800" dirty="0"/>
              <a:t> </a:t>
            </a:r>
            <a:r>
              <a:rPr lang="en-US" sz="1800" dirty="0" smtClean="0"/>
              <a:t>       2. </a:t>
            </a:r>
            <a:r>
              <a:rPr lang="vi-VN" sz="1800" dirty="0"/>
              <a:t>Bằng cách chạy SQL Tuning Advisor</a:t>
            </a:r>
            <a:r>
              <a:rPr lang="en-US" sz="1800" dirty="0" smtClean="0"/>
              <a:t> </a:t>
            </a:r>
            <a:endParaRPr lang="en-US" sz="1800" dirty="0"/>
          </a:p>
        </p:txBody>
      </p:sp>
    </p:spTree>
    <p:extLst>
      <p:ext uri="{BB962C8B-B14F-4D97-AF65-F5344CB8AC3E}">
        <p14:creationId xmlns:p14="http://schemas.microsoft.com/office/powerpoint/2010/main" val="3852248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lgn="l"/>
            <a:r>
              <a:rPr lang="en-US" sz="2400" dirty="0" smtClean="0"/>
              <a:t>7. </a:t>
            </a:r>
            <a:r>
              <a:rPr lang="vi-VN" sz="2400" b="1" dirty="0"/>
              <a:t>Các thuộc tình quan trọng của Baseline SQL Plan (Important Baseline SQL Plan Attributes)</a:t>
            </a:r>
            <a:r>
              <a:rPr lang="en-US" sz="2400" b="1" dirty="0"/>
              <a:t/>
            </a:r>
            <a:br>
              <a:rPr lang="en-US" sz="2400" b="1" dirty="0"/>
            </a:br>
            <a:endParaRPr lang="en-US" sz="2400" dirty="0"/>
          </a:p>
        </p:txBody>
      </p:sp>
      <p:pic>
        <p:nvPicPr>
          <p:cNvPr id="4" name="Content Placeholder 3"/>
          <p:cNvPicPr>
            <a:picLocks noGrp="1"/>
          </p:cNvPicPr>
          <p:nvPr>
            <p:ph idx="1"/>
          </p:nvPr>
        </p:nvPicPr>
        <p:blipFill>
          <a:blip r:embed="rId2"/>
          <a:stretch>
            <a:fillRect/>
          </a:stretch>
        </p:blipFill>
        <p:spPr>
          <a:xfrm>
            <a:off x="1143000" y="2313864"/>
            <a:ext cx="6400800" cy="4533900"/>
          </a:xfrm>
          <a:prstGeom prst="rect">
            <a:avLst/>
          </a:prstGeom>
        </p:spPr>
      </p:pic>
    </p:spTree>
    <p:extLst>
      <p:ext uri="{BB962C8B-B14F-4D97-AF65-F5344CB8AC3E}">
        <p14:creationId xmlns:p14="http://schemas.microsoft.com/office/powerpoint/2010/main" val="3905011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lgn="l"/>
            <a:r>
              <a:rPr lang="en-US" sz="2400" dirty="0" smtClean="0"/>
              <a:t>7. </a:t>
            </a:r>
            <a:r>
              <a:rPr lang="vi-VN" sz="2400" b="1" dirty="0"/>
              <a:t>Các thuộc tình quan trọng của Baseline SQL Plan (Important Baseline SQL Plan Attributes)</a:t>
            </a:r>
            <a:r>
              <a:rPr lang="en-US" sz="2400" b="1" dirty="0"/>
              <a:t/>
            </a:r>
            <a:br>
              <a:rPr lang="en-US" sz="2400" b="1" dirty="0"/>
            </a:br>
            <a:endParaRPr lang="en-US" sz="2400" dirty="0"/>
          </a:p>
        </p:txBody>
      </p:sp>
      <p:sp>
        <p:nvSpPr>
          <p:cNvPr id="2" name="Content Placeholder 1"/>
          <p:cNvSpPr>
            <a:spLocks noGrp="1"/>
          </p:cNvSpPr>
          <p:nvPr>
            <p:ph idx="1"/>
          </p:nvPr>
        </p:nvSpPr>
        <p:spPr/>
        <p:txBody>
          <a:bodyPr>
            <a:normAutofit/>
          </a:bodyPr>
          <a:lstStyle/>
          <a:p>
            <a:r>
              <a:rPr lang="vi-VN" sz="2000" dirty="0"/>
              <a:t>Khi một kế hoạch đi vào lịch sử kế hoạch, nó được kết hợp với một số thuộc tính quan trọng như sau</a:t>
            </a:r>
            <a:r>
              <a:rPr lang="vi-VN" sz="2000" dirty="0" smtClean="0"/>
              <a:t>:</a:t>
            </a:r>
            <a:endParaRPr lang="en-US" sz="2000" dirty="0" smtClean="0"/>
          </a:p>
          <a:p>
            <a:pPr lvl="0">
              <a:buFont typeface="Wingdings" pitchFamily="2" charset="2"/>
              <a:buChar char="Ø"/>
            </a:pPr>
            <a:r>
              <a:rPr lang="vi-VN" sz="2000" dirty="0"/>
              <a:t>SIGNATURE, sql_handle, SQL_TEXT, và PLAN_NAME là những định danh quan trọng đối với hoạt động tìm kiếm.</a:t>
            </a:r>
            <a:endParaRPr lang="en-US" sz="2000" dirty="0"/>
          </a:p>
          <a:p>
            <a:pPr>
              <a:buFont typeface="Wingdings" pitchFamily="2" charset="2"/>
              <a:buChar char="Ø"/>
            </a:pPr>
            <a:r>
              <a:rPr lang="vi-VN" sz="2000" dirty="0" smtClean="0"/>
              <a:t>ORIGIN</a:t>
            </a:r>
            <a:endParaRPr lang="en-US" sz="2000" dirty="0" smtClean="0"/>
          </a:p>
          <a:p>
            <a:pPr>
              <a:buFont typeface="Wingdings" pitchFamily="2" charset="2"/>
              <a:buChar char="Ø"/>
            </a:pPr>
            <a:r>
              <a:rPr lang="vi-VN" sz="2000" dirty="0"/>
              <a:t>ENABLED và </a:t>
            </a:r>
            <a:r>
              <a:rPr lang="vi-VN" sz="2000" dirty="0" smtClean="0"/>
              <a:t>ACCEPTED</a:t>
            </a:r>
            <a:endParaRPr lang="en-US" sz="2000" dirty="0" smtClean="0"/>
          </a:p>
          <a:p>
            <a:pPr>
              <a:buFont typeface="Wingdings" pitchFamily="2" charset="2"/>
              <a:buChar char="Ø"/>
            </a:pPr>
            <a:r>
              <a:rPr lang="vi-VN" sz="2000" dirty="0"/>
              <a:t>FIXED</a:t>
            </a:r>
            <a:endParaRPr lang="en-US" sz="2000" dirty="0"/>
          </a:p>
        </p:txBody>
      </p:sp>
    </p:spTree>
    <p:extLst>
      <p:ext uri="{BB962C8B-B14F-4D97-AF65-F5344CB8AC3E}">
        <p14:creationId xmlns:p14="http://schemas.microsoft.com/office/powerpoint/2010/main" val="2473929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lgn="l"/>
            <a:r>
              <a:rPr lang="en-US" sz="2400" dirty="0" smtClean="0"/>
              <a:t>8. </a:t>
            </a:r>
            <a:r>
              <a:rPr lang="vi-VN" sz="2400" b="1" dirty="0"/>
              <a:t>SQL Plan Selection:</a:t>
            </a:r>
            <a:r>
              <a:rPr lang="en-US" sz="2400" b="1" dirty="0"/>
              <a:t/>
            </a:r>
            <a:br>
              <a:rPr lang="en-US" sz="2400" b="1" dirty="0"/>
            </a:br>
            <a:endParaRPr lang="en-US" sz="2400" dirty="0"/>
          </a:p>
        </p:txBody>
      </p:sp>
      <p:pic>
        <p:nvPicPr>
          <p:cNvPr id="4" name="Content Placeholder 3"/>
          <p:cNvPicPr>
            <a:picLocks noGrp="1"/>
          </p:cNvPicPr>
          <p:nvPr>
            <p:ph idx="1"/>
          </p:nvPr>
        </p:nvPicPr>
        <p:blipFill>
          <a:blip r:embed="rId2"/>
          <a:stretch>
            <a:fillRect/>
          </a:stretch>
        </p:blipFill>
        <p:spPr>
          <a:xfrm>
            <a:off x="990600" y="2209800"/>
            <a:ext cx="6629400" cy="4495800"/>
          </a:xfrm>
          <a:prstGeom prst="rect">
            <a:avLst/>
          </a:prstGeom>
        </p:spPr>
      </p:pic>
    </p:spTree>
    <p:extLst>
      <p:ext uri="{BB962C8B-B14F-4D97-AF65-F5344CB8AC3E}">
        <p14:creationId xmlns:p14="http://schemas.microsoft.com/office/powerpoint/2010/main" val="3262447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lgn="l"/>
            <a:r>
              <a:rPr lang="en-US" sz="2400" dirty="0" smtClean="0"/>
              <a:t>8. </a:t>
            </a:r>
            <a:r>
              <a:rPr lang="vi-VN" sz="2400" b="1" dirty="0"/>
              <a:t>SQL Plan Selection:</a:t>
            </a:r>
            <a:r>
              <a:rPr lang="en-US" sz="2400" b="1" dirty="0"/>
              <a:t/>
            </a:r>
            <a:br>
              <a:rPr lang="en-US" sz="2400" b="1" dirty="0"/>
            </a:br>
            <a:endParaRPr lang="en-US" sz="2400" dirty="0"/>
          </a:p>
        </p:txBody>
      </p:sp>
      <p:sp>
        <p:nvSpPr>
          <p:cNvPr id="2" name="Content Placeholder 1"/>
          <p:cNvSpPr>
            <a:spLocks noGrp="1"/>
          </p:cNvSpPr>
          <p:nvPr>
            <p:ph idx="1"/>
          </p:nvPr>
        </p:nvSpPr>
        <p:spPr/>
        <p:txBody>
          <a:bodyPr>
            <a:normAutofit fontScale="92500" lnSpcReduction="10000"/>
          </a:bodyPr>
          <a:lstStyle/>
          <a:p>
            <a:r>
              <a:rPr lang="vi-VN" sz="1800" dirty="0"/>
              <a:t>Nếu bạn đang sử dụng kế hoạch bắt tự động (automatic plan capture), lần đầu tiên mà một câu lệnh SQL được nhận biết là lặp lại thì kế hoạch với chi phí tốt nhất sẽ được bổ sung vào SQL plan baseline tương ứng. Kế hoạch này sau đó được sử dụng để thực hiện câu truy vấn. </a:t>
            </a:r>
            <a:endParaRPr lang="en-US" sz="1800" dirty="0"/>
          </a:p>
          <a:p>
            <a:r>
              <a:rPr lang="vi-VN" sz="1800" dirty="0"/>
              <a:t>Bộ tối ưu sử dụng chính sách lựa chọn kế hoạch so sánh khi baseline plan tồn tại cho một câu lệnh SQL và tham số khởi tạo của OPTIMIZER_USE_SQL_PLAN_BASELINES được thiết lập TRUE (giá trị mặc định). </a:t>
            </a:r>
            <a:endParaRPr lang="en-US" sz="1800" dirty="0" smtClean="0"/>
          </a:p>
          <a:p>
            <a:r>
              <a:rPr lang="vi-VN" sz="1800" dirty="0"/>
              <a:t>Mỗi lần câu lệnh SQL được biên dịch, bộ tối ưu sử dụng các phương pháp tìm kiếm dựa truyền thống để xây dựng một kế hoạch có chi phí tốt nhất. </a:t>
            </a:r>
            <a:endParaRPr lang="en-US" sz="1800" dirty="0" smtClean="0"/>
          </a:p>
          <a:p>
            <a:r>
              <a:rPr lang="vi-VN" sz="1800" dirty="0" smtClean="0"/>
              <a:t>Sau </a:t>
            </a:r>
            <a:r>
              <a:rPr lang="vi-VN" sz="1800" dirty="0"/>
              <a:t>đó, nó sẽ cố gắng để tìm một kế hoạch phù hợp trong SQL plan baseline. Nếu tìm thấy, nó tiến hành như bình thường. Nếu không tìm thấy, đầu tiên nó thêm các kế hoạch mới vào trong lịch sử kế hoạch, sau đó tính toán các chi phí của mỗi kế hoạch được chấp nhận đó trong SQL plan baseline, và chọn một kế hoạch với chi phí thấp nhất</a:t>
            </a:r>
            <a:endParaRPr lang="en-US" sz="1800" dirty="0"/>
          </a:p>
        </p:txBody>
      </p:sp>
    </p:spTree>
    <p:extLst>
      <p:ext uri="{BB962C8B-B14F-4D97-AF65-F5344CB8AC3E}">
        <p14:creationId xmlns:p14="http://schemas.microsoft.com/office/powerpoint/2010/main" val="20989849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lgn="l"/>
            <a:r>
              <a:rPr lang="en-US" sz="2400" b="1" dirty="0" smtClean="0"/>
              <a:t>9. </a:t>
            </a:r>
            <a:r>
              <a:rPr lang="vi-VN" sz="2400" b="1" dirty="0" smtClean="0"/>
              <a:t>Các </a:t>
            </a:r>
            <a:r>
              <a:rPr lang="vi-VN" sz="2400" b="1" dirty="0"/>
              <a:t>kịch bản quản lý kế hoạch SQL (Possible SQL Plan Manageability Scenarios)</a:t>
            </a:r>
            <a:r>
              <a:rPr lang="en-US" sz="2400" b="1" dirty="0"/>
              <a:t/>
            </a:r>
            <a:br>
              <a:rPr lang="en-US" sz="2400" b="1" dirty="0"/>
            </a:br>
            <a:endParaRPr lang="en-US" sz="2400" dirty="0"/>
          </a:p>
        </p:txBody>
      </p:sp>
      <p:pic>
        <p:nvPicPr>
          <p:cNvPr id="4" name="Content Placeholder 3" descr="C:\Users\Thlok Pisey\Desktop\Tunning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247900"/>
            <a:ext cx="6019800" cy="4381500"/>
          </a:xfrm>
          <a:prstGeom prst="rect">
            <a:avLst/>
          </a:prstGeom>
          <a:noFill/>
          <a:ln>
            <a:noFill/>
          </a:ln>
        </p:spPr>
      </p:pic>
    </p:spTree>
    <p:extLst>
      <p:ext uri="{BB962C8B-B14F-4D97-AF65-F5344CB8AC3E}">
        <p14:creationId xmlns:p14="http://schemas.microsoft.com/office/powerpoint/2010/main" val="52097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lgn="l"/>
            <a:r>
              <a:rPr lang="en-US" sz="2400" b="1" dirty="0" smtClean="0"/>
              <a:t>9. </a:t>
            </a:r>
            <a:r>
              <a:rPr lang="vi-VN" sz="2400" b="1" dirty="0" smtClean="0"/>
              <a:t>Các </a:t>
            </a:r>
            <a:r>
              <a:rPr lang="vi-VN" sz="2400" b="1" dirty="0"/>
              <a:t>kịch bản quản lý kế hoạch SQL (Possible SQL Plan Manageability Scenarios)</a:t>
            </a:r>
            <a:r>
              <a:rPr lang="en-US" sz="2400" b="1" dirty="0"/>
              <a:t/>
            </a:r>
            <a:br>
              <a:rPr lang="en-US" sz="2400" b="1" dirty="0"/>
            </a:br>
            <a:endParaRPr lang="en-US" sz="2400" dirty="0"/>
          </a:p>
        </p:txBody>
      </p:sp>
      <p:sp>
        <p:nvSpPr>
          <p:cNvPr id="2" name="Content Placeholder 1"/>
          <p:cNvSpPr>
            <a:spLocks noGrp="1"/>
          </p:cNvSpPr>
          <p:nvPr>
            <p:ph idx="1"/>
          </p:nvPr>
        </p:nvSpPr>
        <p:spPr/>
        <p:txBody>
          <a:bodyPr>
            <a:normAutofit/>
          </a:bodyPr>
          <a:lstStyle/>
          <a:p>
            <a:r>
              <a:rPr lang="vi-VN" sz="1800" b="1" dirty="0"/>
              <a:t>Các kịch bản quản lý kế hoạch </a:t>
            </a:r>
            <a:r>
              <a:rPr lang="vi-VN" sz="1800" b="1" dirty="0" smtClean="0"/>
              <a:t>SQL</a:t>
            </a:r>
            <a:r>
              <a:rPr lang="en-US" sz="1800" dirty="0" smtClean="0"/>
              <a:t>:</a:t>
            </a:r>
          </a:p>
          <a:p>
            <a:pPr>
              <a:buFont typeface="Wingdings" pitchFamily="2" charset="2"/>
              <a:buChar char="Ø"/>
            </a:pPr>
            <a:r>
              <a:rPr lang="en-US" sz="1800" dirty="0"/>
              <a:t> </a:t>
            </a:r>
            <a:r>
              <a:rPr lang="vi-VN" sz="1800" b="1" dirty="0" smtClean="0"/>
              <a:t>Nâng </a:t>
            </a:r>
            <a:r>
              <a:rPr lang="vi-VN" sz="1800" b="1" dirty="0"/>
              <a:t>cấp CSDL</a:t>
            </a:r>
            <a:r>
              <a:rPr lang="vi-VN" sz="1800" dirty="0"/>
              <a:t>(Database upgrade</a:t>
            </a:r>
            <a:r>
              <a:rPr lang="vi-VN" sz="1800" dirty="0" smtClean="0"/>
              <a:t>)</a:t>
            </a:r>
            <a:endParaRPr lang="en-US" sz="1800" dirty="0" smtClean="0"/>
          </a:p>
          <a:p>
            <a:pPr>
              <a:buFont typeface="Wingdings" pitchFamily="2" charset="2"/>
              <a:buChar char="Ø"/>
            </a:pPr>
            <a:r>
              <a:rPr lang="vi-VN" sz="1800" b="1" dirty="0"/>
              <a:t>Sự triển khai ứng dụng mới</a:t>
            </a:r>
            <a:r>
              <a:rPr lang="vi-VN" sz="1800" dirty="0"/>
              <a:t> (New application deployment)</a:t>
            </a:r>
            <a:endParaRPr lang="en-US" sz="1800" dirty="0" smtClean="0"/>
          </a:p>
          <a:p>
            <a:pPr marL="0" indent="0">
              <a:buNone/>
            </a:pPr>
            <a:endParaRPr lang="en-US" sz="1800" dirty="0"/>
          </a:p>
        </p:txBody>
      </p:sp>
    </p:spTree>
    <p:extLst>
      <p:ext uri="{BB962C8B-B14F-4D97-AF65-F5344CB8AC3E}">
        <p14:creationId xmlns:p14="http://schemas.microsoft.com/office/powerpoint/2010/main" val="2295176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b="1" dirty="0" err="1" smtClean="0">
                <a:latin typeface="Times New Roman" pitchFamily="18" charset="0"/>
                <a:cs typeface="Times New Roman" pitchFamily="18" charset="0"/>
              </a:rPr>
              <a:t>Bảng</a:t>
            </a:r>
            <a:r>
              <a:rPr lang="en-US" sz="4400" b="1" dirty="0" smtClean="0">
                <a:latin typeface="Times New Roman" pitchFamily="18" charset="0"/>
                <a:cs typeface="Times New Roman" pitchFamily="18" charset="0"/>
              </a:rPr>
              <a:t> </a:t>
            </a:r>
            <a:r>
              <a:rPr lang="en-US" sz="4400" b="1" dirty="0" err="1" smtClean="0">
                <a:latin typeface="Times New Roman" pitchFamily="18" charset="0"/>
                <a:cs typeface="Times New Roman" pitchFamily="18" charset="0"/>
              </a:rPr>
              <a:t>phân</a:t>
            </a:r>
            <a:r>
              <a:rPr lang="en-US" sz="4400" b="1" dirty="0" smtClean="0">
                <a:latin typeface="Times New Roman" pitchFamily="18" charset="0"/>
                <a:cs typeface="Times New Roman" pitchFamily="18" charset="0"/>
              </a:rPr>
              <a:t> chia </a:t>
            </a:r>
            <a:r>
              <a:rPr lang="en-US" sz="4400" b="1" dirty="0" err="1" smtClean="0">
                <a:latin typeface="Times New Roman" pitchFamily="18" charset="0"/>
                <a:cs typeface="Times New Roman" pitchFamily="18" charset="0"/>
              </a:rPr>
              <a:t>công</a:t>
            </a:r>
            <a:r>
              <a:rPr lang="en-US" sz="4400" b="1" dirty="0" smtClean="0">
                <a:latin typeface="Times New Roman" pitchFamily="18" charset="0"/>
                <a:cs typeface="Times New Roman" pitchFamily="18" charset="0"/>
              </a:rPr>
              <a:t> </a:t>
            </a:r>
            <a:r>
              <a:rPr lang="en-US" sz="4400" b="1" dirty="0" err="1" smtClean="0">
                <a:latin typeface="Times New Roman" pitchFamily="18" charset="0"/>
                <a:cs typeface="Times New Roman" pitchFamily="18" charset="0"/>
              </a:rPr>
              <a:t>viẹc</a:t>
            </a:r>
            <a:endParaRPr lang="en-US" sz="4400" b="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7397381"/>
              </p:ext>
            </p:extLst>
          </p:nvPr>
        </p:nvGraphicFramePr>
        <p:xfrm>
          <a:off x="990600" y="2209800"/>
          <a:ext cx="7543800" cy="4419600"/>
        </p:xfrm>
        <a:graphic>
          <a:graphicData uri="http://schemas.openxmlformats.org/drawingml/2006/table">
            <a:tbl>
              <a:tblPr firstRow="1" bandRow="1">
                <a:tableStyleId>{5C22544A-7EE6-4342-B048-85BDC9FD1C3A}</a:tableStyleId>
              </a:tblPr>
              <a:tblGrid>
                <a:gridCol w="3771900"/>
                <a:gridCol w="3771900"/>
              </a:tblGrid>
              <a:tr h="381000">
                <a:tc>
                  <a:txBody>
                    <a:bodyPr/>
                    <a:lstStyle/>
                    <a:p>
                      <a:pPr algn="ctr"/>
                      <a:r>
                        <a:rPr lang="en-US" sz="1300" dirty="0" err="1" smtClean="0"/>
                        <a:t>Thanh</a:t>
                      </a:r>
                      <a:r>
                        <a:rPr lang="en-US" sz="1300" baseline="0" dirty="0" smtClean="0"/>
                        <a:t> </a:t>
                      </a:r>
                      <a:r>
                        <a:rPr lang="en-US" sz="1300" baseline="0" dirty="0" err="1" smtClean="0"/>
                        <a:t>viên</a:t>
                      </a:r>
                      <a:endParaRPr lang="en-US" sz="1300" dirty="0"/>
                    </a:p>
                  </a:txBody>
                  <a:tcPr/>
                </a:tc>
                <a:tc>
                  <a:txBody>
                    <a:bodyPr/>
                    <a:lstStyle/>
                    <a:p>
                      <a:pPr algn="ctr"/>
                      <a:r>
                        <a:rPr lang="en-US" sz="1300" dirty="0" err="1" smtClean="0"/>
                        <a:t>Công</a:t>
                      </a:r>
                      <a:r>
                        <a:rPr lang="en-US" sz="1300" baseline="0" dirty="0" smtClean="0"/>
                        <a:t> </a:t>
                      </a:r>
                      <a:r>
                        <a:rPr lang="en-US" sz="1300" baseline="0" dirty="0" err="1" smtClean="0"/>
                        <a:t>việc</a:t>
                      </a:r>
                      <a:endParaRPr lang="en-US" sz="1300" dirty="0"/>
                    </a:p>
                  </a:txBody>
                  <a:tcPr/>
                </a:tc>
              </a:tr>
              <a:tr h="990600">
                <a:tc>
                  <a:txBody>
                    <a:bodyPr/>
                    <a:lstStyle/>
                    <a:p>
                      <a:r>
                        <a:rPr lang="en-US" sz="1300" dirty="0" smtClean="0"/>
                        <a:t>Yong </a:t>
                      </a:r>
                      <a:r>
                        <a:rPr lang="en-US" sz="1300" dirty="0" err="1" smtClean="0"/>
                        <a:t>Sokheng</a:t>
                      </a:r>
                      <a:endParaRPr lang="en-US" sz="1300" dirty="0"/>
                    </a:p>
                  </a:txBody>
                  <a:tcPr/>
                </a:tc>
                <a:tc>
                  <a:txBody>
                    <a:bodyPr/>
                    <a:lstStyle/>
                    <a:p>
                      <a:pPr marL="285750" indent="-285750">
                        <a:buFont typeface="Wingdings" pitchFamily="2" charset="2"/>
                        <a:buChar char="§"/>
                      </a:pPr>
                      <a:r>
                        <a:rPr lang="en-US" sz="1300" kern="1200" dirty="0" err="1" smtClean="0">
                          <a:solidFill>
                            <a:schemeClr val="dk1"/>
                          </a:solidFill>
                          <a:effectLst/>
                          <a:latin typeface="+mn-lt"/>
                          <a:ea typeface="+mn-ea"/>
                          <a:cs typeface="+mn-cs"/>
                        </a:rPr>
                        <a:t>Duy</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trì</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hiệu</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suất</a:t>
                      </a:r>
                      <a:r>
                        <a:rPr lang="en-US" sz="1300" kern="1200" dirty="0" smtClean="0">
                          <a:solidFill>
                            <a:schemeClr val="dk1"/>
                          </a:solidFill>
                          <a:effectLst/>
                          <a:latin typeface="+mn-lt"/>
                          <a:ea typeface="+mn-ea"/>
                          <a:cs typeface="+mn-cs"/>
                        </a:rPr>
                        <a:t> SQL (Maintaining SQL Performance)</a:t>
                      </a:r>
                    </a:p>
                    <a:p>
                      <a:pPr marL="285750" indent="-285750">
                        <a:buFont typeface="Wingdings" pitchFamily="2" charset="2"/>
                        <a:buChar char="§"/>
                      </a:pPr>
                      <a:r>
                        <a:rPr lang="en-US" sz="1300" kern="1200" dirty="0" err="1" smtClean="0">
                          <a:solidFill>
                            <a:schemeClr val="dk1"/>
                          </a:solidFill>
                          <a:effectLst/>
                          <a:latin typeface="+mn-lt"/>
                          <a:ea typeface="+mn-ea"/>
                          <a:cs typeface="+mn-cs"/>
                        </a:rPr>
                        <a:t>Quản</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lý</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Kế</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hoạch</a:t>
                      </a:r>
                      <a:r>
                        <a:rPr lang="en-US" sz="1300" kern="1200" dirty="0" smtClean="0">
                          <a:solidFill>
                            <a:schemeClr val="dk1"/>
                          </a:solidFill>
                          <a:effectLst/>
                          <a:latin typeface="+mn-lt"/>
                          <a:ea typeface="+mn-ea"/>
                          <a:cs typeface="+mn-cs"/>
                        </a:rPr>
                        <a:t> SQL (SQL Plan Management):  </a:t>
                      </a:r>
                      <a:r>
                        <a:rPr lang="en-US" sz="1300" kern="1200" dirty="0" err="1" smtClean="0">
                          <a:solidFill>
                            <a:schemeClr val="dk1"/>
                          </a:solidFill>
                          <a:effectLst/>
                          <a:latin typeface="+mn-lt"/>
                          <a:ea typeface="+mn-ea"/>
                          <a:cs typeface="+mn-cs"/>
                        </a:rPr>
                        <a:t>Tổng</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quan</a:t>
                      </a:r>
                      <a:endParaRPr lang="en-US" sz="1300" kern="1200" dirty="0" smtClean="0">
                        <a:solidFill>
                          <a:schemeClr val="dk1"/>
                        </a:solidFill>
                        <a:effectLst/>
                        <a:latin typeface="+mn-lt"/>
                        <a:ea typeface="+mn-ea"/>
                        <a:cs typeface="+mn-cs"/>
                      </a:endParaRPr>
                    </a:p>
                    <a:p>
                      <a:pPr marL="285750" indent="-285750">
                        <a:buFont typeface="Wingdings" pitchFamily="2" charset="2"/>
                        <a:buChar char="§"/>
                      </a:pPr>
                      <a:r>
                        <a:rPr lang="en-US" sz="1300" kern="1200" dirty="0" smtClean="0">
                          <a:solidFill>
                            <a:schemeClr val="dk1"/>
                          </a:solidFill>
                          <a:effectLst/>
                          <a:latin typeface="+mn-lt"/>
                          <a:ea typeface="+mn-ea"/>
                          <a:cs typeface="+mn-cs"/>
                        </a:rPr>
                        <a:t>SQL Plan Baseline: Architecture</a:t>
                      </a:r>
                    </a:p>
                    <a:p>
                      <a:pPr marL="285750" indent="-285750">
                        <a:buFont typeface="Wingdings" pitchFamily="2" charset="2"/>
                        <a:buChar char="§"/>
                      </a:pPr>
                      <a:r>
                        <a:rPr lang="en-US" sz="1300" kern="1200" dirty="0" smtClean="0">
                          <a:solidFill>
                            <a:schemeClr val="dk1"/>
                          </a:solidFill>
                          <a:effectLst/>
                          <a:latin typeface="+mn-lt"/>
                          <a:ea typeface="+mn-ea"/>
                          <a:cs typeface="+mn-cs"/>
                        </a:rPr>
                        <a:t>Loading SQL Plan Baselines</a:t>
                      </a:r>
                    </a:p>
                    <a:p>
                      <a:pPr marL="285750" indent="-285750">
                        <a:buFont typeface="Wingdings" pitchFamily="2" charset="2"/>
                        <a:buChar char="§"/>
                      </a:pPr>
                      <a:r>
                        <a:rPr lang="en-US" sz="1300" kern="1200" dirty="0" err="1" smtClean="0">
                          <a:solidFill>
                            <a:schemeClr val="dk1"/>
                          </a:solidFill>
                          <a:effectLst/>
                          <a:latin typeface="+mn-lt"/>
                          <a:ea typeface="+mn-ea"/>
                          <a:cs typeface="+mn-cs"/>
                        </a:rPr>
                        <a:t>Cài</a:t>
                      </a:r>
                      <a:r>
                        <a:rPr lang="en-US" sz="1300" kern="1200" baseline="0" dirty="0" smtClean="0">
                          <a:solidFill>
                            <a:schemeClr val="dk1"/>
                          </a:solidFill>
                          <a:effectLst/>
                          <a:latin typeface="+mn-lt"/>
                          <a:ea typeface="+mn-ea"/>
                          <a:cs typeface="+mn-cs"/>
                        </a:rPr>
                        <a:t> </a:t>
                      </a:r>
                      <a:r>
                        <a:rPr lang="en-US" sz="1300" kern="1200" baseline="0" dirty="0" err="1" smtClean="0">
                          <a:solidFill>
                            <a:schemeClr val="dk1"/>
                          </a:solidFill>
                          <a:effectLst/>
                          <a:latin typeface="+mn-lt"/>
                          <a:ea typeface="+mn-ea"/>
                          <a:cs typeface="+mn-cs"/>
                        </a:rPr>
                        <a:t>đặt</a:t>
                      </a:r>
                      <a:r>
                        <a:rPr lang="en-US" sz="1300" kern="1200" baseline="0" dirty="0" smtClean="0">
                          <a:solidFill>
                            <a:schemeClr val="dk1"/>
                          </a:solidFill>
                          <a:effectLst/>
                          <a:latin typeface="+mn-lt"/>
                          <a:ea typeface="+mn-ea"/>
                          <a:cs typeface="+mn-cs"/>
                        </a:rPr>
                        <a:t> </a:t>
                      </a:r>
                      <a:r>
                        <a:rPr lang="en-US" sz="1300" kern="1200" baseline="0" dirty="0" err="1" smtClean="0">
                          <a:solidFill>
                            <a:schemeClr val="dk1"/>
                          </a:solidFill>
                          <a:effectLst/>
                          <a:latin typeface="+mn-lt"/>
                          <a:ea typeface="+mn-ea"/>
                          <a:cs typeface="+mn-cs"/>
                        </a:rPr>
                        <a:t>và</a:t>
                      </a:r>
                      <a:r>
                        <a:rPr lang="en-US" sz="1300" kern="1200" baseline="0" dirty="0" smtClean="0">
                          <a:solidFill>
                            <a:schemeClr val="dk1"/>
                          </a:solidFill>
                          <a:effectLst/>
                          <a:latin typeface="+mn-lt"/>
                          <a:ea typeface="+mn-ea"/>
                          <a:cs typeface="+mn-cs"/>
                        </a:rPr>
                        <a:t> </a:t>
                      </a:r>
                      <a:r>
                        <a:rPr lang="en-US" sz="1300" kern="1200" baseline="0" dirty="0" err="1" smtClean="0">
                          <a:solidFill>
                            <a:schemeClr val="dk1"/>
                          </a:solidFill>
                          <a:effectLst/>
                          <a:latin typeface="+mn-lt"/>
                          <a:ea typeface="+mn-ea"/>
                          <a:cs typeface="+mn-cs"/>
                        </a:rPr>
                        <a:t>tìm</a:t>
                      </a:r>
                      <a:r>
                        <a:rPr lang="en-US" sz="1300" kern="1200" baseline="0" dirty="0" smtClean="0">
                          <a:solidFill>
                            <a:schemeClr val="dk1"/>
                          </a:solidFill>
                          <a:effectLst/>
                          <a:latin typeface="+mn-lt"/>
                          <a:ea typeface="+mn-ea"/>
                          <a:cs typeface="+mn-cs"/>
                        </a:rPr>
                        <a:t> </a:t>
                      </a:r>
                      <a:r>
                        <a:rPr lang="en-US" sz="1300" kern="1200" baseline="0" dirty="0" err="1" smtClean="0">
                          <a:solidFill>
                            <a:schemeClr val="dk1"/>
                          </a:solidFill>
                          <a:effectLst/>
                          <a:latin typeface="+mn-lt"/>
                          <a:ea typeface="+mn-ea"/>
                          <a:cs typeface="+mn-cs"/>
                        </a:rPr>
                        <a:t>hiểu</a:t>
                      </a:r>
                      <a:r>
                        <a:rPr lang="en-US" sz="1300" kern="1200" baseline="0" dirty="0" smtClean="0">
                          <a:solidFill>
                            <a:schemeClr val="dk1"/>
                          </a:solidFill>
                          <a:effectLst/>
                          <a:latin typeface="+mn-lt"/>
                          <a:ea typeface="+mn-ea"/>
                          <a:cs typeface="+mn-cs"/>
                        </a:rPr>
                        <a:t> </a:t>
                      </a:r>
                      <a:r>
                        <a:rPr lang="en-US" sz="1300" kern="1200" baseline="0" dirty="0" err="1" smtClean="0">
                          <a:solidFill>
                            <a:schemeClr val="dk1"/>
                          </a:solidFill>
                          <a:effectLst/>
                          <a:latin typeface="+mn-lt"/>
                          <a:ea typeface="+mn-ea"/>
                          <a:cs typeface="+mn-cs"/>
                        </a:rPr>
                        <a:t>về</a:t>
                      </a:r>
                      <a:r>
                        <a:rPr lang="en-US" sz="1300" kern="1200" baseline="0" dirty="0" smtClean="0">
                          <a:solidFill>
                            <a:schemeClr val="dk1"/>
                          </a:solidFill>
                          <a:effectLst/>
                          <a:latin typeface="+mn-lt"/>
                          <a:ea typeface="+mn-ea"/>
                          <a:cs typeface="+mn-cs"/>
                        </a:rPr>
                        <a:t> Enterprise Manager</a:t>
                      </a:r>
                    </a:p>
                    <a:p>
                      <a:pPr marL="285750" indent="-285750">
                        <a:buFont typeface="Wingdings" pitchFamily="2" charset="2"/>
                        <a:buChar char="§"/>
                      </a:pPr>
                      <a:r>
                        <a:rPr lang="en-US" sz="1300" kern="1200" baseline="0" dirty="0" err="1" smtClean="0">
                          <a:solidFill>
                            <a:schemeClr val="dk1"/>
                          </a:solidFill>
                          <a:effectLst/>
                          <a:latin typeface="+mn-lt"/>
                          <a:ea typeface="+mn-ea"/>
                          <a:cs typeface="+mn-cs"/>
                        </a:rPr>
                        <a:t>Làm</a:t>
                      </a:r>
                      <a:r>
                        <a:rPr lang="en-US" sz="1300" kern="1200" baseline="0" dirty="0" smtClean="0">
                          <a:solidFill>
                            <a:schemeClr val="dk1"/>
                          </a:solidFill>
                          <a:effectLst/>
                          <a:latin typeface="+mn-lt"/>
                          <a:ea typeface="+mn-ea"/>
                          <a:cs typeface="+mn-cs"/>
                        </a:rPr>
                        <a:t> Slide </a:t>
                      </a:r>
                      <a:r>
                        <a:rPr lang="en-US" sz="1300" kern="1200" baseline="0" dirty="0" err="1" smtClean="0">
                          <a:solidFill>
                            <a:schemeClr val="dk1"/>
                          </a:solidFill>
                          <a:effectLst/>
                          <a:latin typeface="+mn-lt"/>
                          <a:ea typeface="+mn-ea"/>
                          <a:cs typeface="+mn-cs"/>
                        </a:rPr>
                        <a:t>và</a:t>
                      </a:r>
                      <a:r>
                        <a:rPr lang="en-US" sz="1300" kern="1200" baseline="0" dirty="0" smtClean="0">
                          <a:solidFill>
                            <a:schemeClr val="dk1"/>
                          </a:solidFill>
                          <a:effectLst/>
                          <a:latin typeface="+mn-lt"/>
                          <a:ea typeface="+mn-ea"/>
                          <a:cs typeface="+mn-cs"/>
                        </a:rPr>
                        <a:t> </a:t>
                      </a:r>
                      <a:r>
                        <a:rPr lang="en-US" sz="1300" kern="1200" baseline="0" dirty="0" err="1" smtClean="0">
                          <a:solidFill>
                            <a:schemeClr val="dk1"/>
                          </a:solidFill>
                          <a:effectLst/>
                          <a:latin typeface="+mn-lt"/>
                          <a:ea typeface="+mn-ea"/>
                          <a:cs typeface="+mn-cs"/>
                        </a:rPr>
                        <a:t>báo</a:t>
                      </a:r>
                      <a:r>
                        <a:rPr lang="en-US" sz="1300" kern="1200" baseline="0" dirty="0" smtClean="0">
                          <a:solidFill>
                            <a:schemeClr val="dk1"/>
                          </a:solidFill>
                          <a:effectLst/>
                          <a:latin typeface="+mn-lt"/>
                          <a:ea typeface="+mn-ea"/>
                          <a:cs typeface="+mn-cs"/>
                        </a:rPr>
                        <a:t> </a:t>
                      </a:r>
                      <a:r>
                        <a:rPr lang="en-US" sz="1300" kern="1200" baseline="0" dirty="0" err="1" smtClean="0">
                          <a:solidFill>
                            <a:schemeClr val="dk1"/>
                          </a:solidFill>
                          <a:effectLst/>
                          <a:latin typeface="+mn-lt"/>
                          <a:ea typeface="+mn-ea"/>
                          <a:cs typeface="+mn-cs"/>
                        </a:rPr>
                        <a:t>cáo</a:t>
                      </a:r>
                      <a:endParaRPr lang="en-US" sz="1300" kern="1200" dirty="0" smtClean="0">
                        <a:solidFill>
                          <a:schemeClr val="dk1"/>
                        </a:solidFill>
                        <a:effectLst/>
                        <a:latin typeface="+mn-lt"/>
                        <a:ea typeface="+mn-ea"/>
                        <a:cs typeface="+mn-cs"/>
                      </a:endParaRPr>
                    </a:p>
                    <a:p>
                      <a:endParaRPr lang="en-US" sz="1300" dirty="0"/>
                    </a:p>
                  </a:txBody>
                  <a:tcPr/>
                </a:tc>
              </a:tr>
              <a:tr h="990600">
                <a:tc>
                  <a:txBody>
                    <a:bodyPr/>
                    <a:lstStyle/>
                    <a:p>
                      <a:r>
                        <a:rPr lang="en-US" sz="1300" dirty="0" err="1" smtClean="0"/>
                        <a:t>Thlok</a:t>
                      </a:r>
                      <a:r>
                        <a:rPr lang="en-US" sz="1300" dirty="0" smtClean="0"/>
                        <a:t> </a:t>
                      </a:r>
                      <a:r>
                        <a:rPr lang="en-US" sz="1300" dirty="0" err="1" smtClean="0"/>
                        <a:t>Pisey</a:t>
                      </a:r>
                      <a:endParaRPr lang="en-US" sz="1300" dirty="0"/>
                    </a:p>
                  </a:txBody>
                  <a:tcPr/>
                </a:tc>
                <a:tc>
                  <a:txBody>
                    <a:bodyPr/>
                    <a:lstStyle/>
                    <a:p>
                      <a:pPr marL="285750" indent="-285750">
                        <a:buFont typeface="Wingdings" pitchFamily="2" charset="2"/>
                        <a:buChar char="§"/>
                      </a:pPr>
                      <a:r>
                        <a:rPr lang="en-US" sz="1300" kern="1200" dirty="0" smtClean="0">
                          <a:solidFill>
                            <a:schemeClr val="dk1"/>
                          </a:solidFill>
                          <a:effectLst/>
                          <a:latin typeface="+mn-lt"/>
                          <a:ea typeface="+mn-ea"/>
                          <a:cs typeface="+mn-cs"/>
                        </a:rPr>
                        <a:t>Evolving SQL Plan Baselines</a:t>
                      </a:r>
                    </a:p>
                    <a:p>
                      <a:pPr marL="285750" indent="-285750">
                        <a:buFont typeface="Wingdings" pitchFamily="2" charset="2"/>
                        <a:buChar char="§"/>
                      </a:pPr>
                      <a:r>
                        <a:rPr lang="en-US" sz="1300" kern="1200" dirty="0" err="1" smtClean="0">
                          <a:solidFill>
                            <a:schemeClr val="dk1"/>
                          </a:solidFill>
                          <a:effectLst/>
                          <a:latin typeface="+mn-lt"/>
                          <a:ea typeface="+mn-ea"/>
                          <a:cs typeface="+mn-cs"/>
                        </a:rPr>
                        <a:t>Các</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thuộc</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tình</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quan</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trọng</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của</a:t>
                      </a:r>
                      <a:r>
                        <a:rPr lang="en-US" sz="1300" kern="1200" dirty="0" smtClean="0">
                          <a:solidFill>
                            <a:schemeClr val="dk1"/>
                          </a:solidFill>
                          <a:effectLst/>
                          <a:latin typeface="+mn-lt"/>
                          <a:ea typeface="+mn-ea"/>
                          <a:cs typeface="+mn-cs"/>
                        </a:rPr>
                        <a:t> Baseline SQL Plan</a:t>
                      </a:r>
                    </a:p>
                    <a:p>
                      <a:pPr marL="285750" indent="-285750">
                        <a:buFont typeface="Wingdings" pitchFamily="2" charset="2"/>
                        <a:buChar char="§"/>
                      </a:pPr>
                      <a:r>
                        <a:rPr lang="en-US" sz="1300" kern="1200" dirty="0" smtClean="0">
                          <a:solidFill>
                            <a:schemeClr val="dk1"/>
                          </a:solidFill>
                          <a:effectLst/>
                          <a:latin typeface="+mn-lt"/>
                          <a:ea typeface="+mn-ea"/>
                          <a:cs typeface="+mn-cs"/>
                        </a:rPr>
                        <a:t>SQL Plan Selection</a:t>
                      </a:r>
                    </a:p>
                    <a:p>
                      <a:pPr marL="285750" indent="-285750">
                        <a:buFont typeface="Wingdings" pitchFamily="2" charset="2"/>
                        <a:buChar char="§"/>
                      </a:pPr>
                      <a:r>
                        <a:rPr lang="en-US" sz="1300" kern="1200" dirty="0" err="1" smtClean="0">
                          <a:solidFill>
                            <a:schemeClr val="dk1"/>
                          </a:solidFill>
                          <a:effectLst/>
                          <a:latin typeface="+mn-lt"/>
                          <a:ea typeface="+mn-ea"/>
                          <a:cs typeface="+mn-cs"/>
                        </a:rPr>
                        <a:t>Các</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kịch</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bản</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quản</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lý</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kế</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hoạch</a:t>
                      </a:r>
                      <a:r>
                        <a:rPr lang="en-US" sz="1300" kern="1200" dirty="0" smtClean="0">
                          <a:solidFill>
                            <a:schemeClr val="dk1"/>
                          </a:solidFill>
                          <a:effectLst/>
                          <a:latin typeface="+mn-lt"/>
                          <a:ea typeface="+mn-ea"/>
                          <a:cs typeface="+mn-cs"/>
                        </a:rPr>
                        <a:t> SQL</a:t>
                      </a:r>
                      <a:endParaRPr lang="en-US" sz="1300" dirty="0"/>
                    </a:p>
                  </a:txBody>
                  <a:tcPr/>
                </a:tc>
              </a:tr>
              <a:tr h="990600">
                <a:tc>
                  <a:txBody>
                    <a:bodyPr/>
                    <a:lstStyle/>
                    <a:p>
                      <a:r>
                        <a:rPr lang="en-US" sz="1300" dirty="0" err="1" smtClean="0"/>
                        <a:t>Ngeng</a:t>
                      </a:r>
                      <a:r>
                        <a:rPr lang="en-US" sz="1300" baseline="0" dirty="0" smtClean="0"/>
                        <a:t> </a:t>
                      </a:r>
                      <a:r>
                        <a:rPr lang="en-US" sz="1300" baseline="0" dirty="0" err="1" smtClean="0"/>
                        <a:t>Chhengkim</a:t>
                      </a:r>
                      <a:endParaRPr lang="en-US" sz="1300" dirty="0"/>
                    </a:p>
                  </a:txBody>
                  <a:tcPr/>
                </a:tc>
                <a:tc>
                  <a:txBody>
                    <a:bodyPr/>
                    <a:lstStyle/>
                    <a:p>
                      <a:pPr marL="171450" indent="-171450">
                        <a:buFont typeface="Wingdings" pitchFamily="2" charset="2"/>
                        <a:buChar char="§"/>
                      </a:pPr>
                      <a:r>
                        <a:rPr lang="en-US" sz="1300" kern="1200" dirty="0" err="1" smtClean="0">
                          <a:solidFill>
                            <a:schemeClr val="dk1"/>
                          </a:solidFill>
                          <a:effectLst/>
                          <a:latin typeface="+mn-lt"/>
                          <a:ea typeface="+mn-ea"/>
                          <a:cs typeface="+mn-cs"/>
                        </a:rPr>
                        <a:t>Bô</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phân</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tích</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hiệu</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năng</a:t>
                      </a:r>
                      <a:r>
                        <a:rPr lang="en-US" sz="1300" kern="1200" dirty="0" smtClean="0">
                          <a:solidFill>
                            <a:schemeClr val="dk1"/>
                          </a:solidFill>
                          <a:effectLst/>
                          <a:latin typeface="+mn-lt"/>
                          <a:ea typeface="+mn-ea"/>
                          <a:cs typeface="+mn-cs"/>
                        </a:rPr>
                        <a:t> SQL </a:t>
                      </a:r>
                      <a:r>
                        <a:rPr lang="en-US" sz="1300" kern="1200" dirty="0" err="1" smtClean="0">
                          <a:solidFill>
                            <a:schemeClr val="dk1"/>
                          </a:solidFill>
                          <a:effectLst/>
                          <a:latin typeface="+mn-lt"/>
                          <a:ea typeface="+mn-ea"/>
                          <a:cs typeface="+mn-cs"/>
                        </a:rPr>
                        <a:t>và</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các</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kịch</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bản</a:t>
                      </a:r>
                      <a:r>
                        <a:rPr lang="en-US" sz="1300" kern="1200" dirty="0" smtClean="0">
                          <a:solidFill>
                            <a:schemeClr val="dk1"/>
                          </a:solidFill>
                          <a:effectLst/>
                          <a:latin typeface="+mn-lt"/>
                          <a:ea typeface="+mn-ea"/>
                          <a:cs typeface="+mn-cs"/>
                        </a:rPr>
                        <a:t> SQL Plan Baseline</a:t>
                      </a:r>
                    </a:p>
                    <a:p>
                      <a:pPr marL="171450" indent="-171450">
                        <a:buFont typeface="Wingdings" pitchFamily="2" charset="2"/>
                        <a:buChar char="§"/>
                      </a:pPr>
                      <a:r>
                        <a:rPr lang="en-US" sz="1300" kern="1200" dirty="0" smtClean="0">
                          <a:solidFill>
                            <a:schemeClr val="dk1"/>
                          </a:solidFill>
                          <a:effectLst/>
                          <a:latin typeface="+mn-lt"/>
                          <a:ea typeface="+mn-ea"/>
                          <a:cs typeface="+mn-cs"/>
                        </a:rPr>
                        <a:t>Loading a SQL Plan Baseline Automatically</a:t>
                      </a:r>
                    </a:p>
                    <a:p>
                      <a:pPr marL="171450" indent="-171450">
                        <a:buFont typeface="Wingdings" pitchFamily="2" charset="2"/>
                        <a:buChar char="§"/>
                      </a:pPr>
                      <a:r>
                        <a:rPr lang="en-US" sz="1300" kern="1200" dirty="0" err="1" smtClean="0">
                          <a:solidFill>
                            <a:schemeClr val="dk1"/>
                          </a:solidFill>
                          <a:effectLst/>
                          <a:latin typeface="+mn-lt"/>
                          <a:ea typeface="+mn-ea"/>
                          <a:cs typeface="+mn-cs"/>
                        </a:rPr>
                        <a:t>Lọc</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chính</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sách</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cơ</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bản</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về</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quản</a:t>
                      </a:r>
                      <a:r>
                        <a:rPr lang="en-US" sz="1300" kern="1200" dirty="0" smtClean="0">
                          <a:solidFill>
                            <a:schemeClr val="dk1"/>
                          </a:solidFill>
                          <a:effectLst/>
                          <a:latin typeface="+mn-lt"/>
                          <a:ea typeface="+mn-ea"/>
                          <a:cs typeface="+mn-cs"/>
                        </a:rPr>
                        <a:t> </a:t>
                      </a:r>
                      <a:r>
                        <a:rPr lang="en-US" sz="1300" kern="1200" dirty="0" err="1" smtClean="0">
                          <a:solidFill>
                            <a:schemeClr val="dk1"/>
                          </a:solidFill>
                          <a:effectLst/>
                          <a:latin typeface="+mn-lt"/>
                          <a:ea typeface="+mn-ea"/>
                          <a:cs typeface="+mn-cs"/>
                        </a:rPr>
                        <a:t>lý</a:t>
                      </a:r>
                      <a:r>
                        <a:rPr lang="en-US" sz="1300" kern="1200" dirty="0" smtClean="0">
                          <a:solidFill>
                            <a:schemeClr val="dk1"/>
                          </a:solidFill>
                          <a:effectLst/>
                          <a:latin typeface="+mn-lt"/>
                          <a:ea typeface="+mn-ea"/>
                          <a:cs typeface="+mn-cs"/>
                        </a:rPr>
                        <a:t> SQL</a:t>
                      </a:r>
                    </a:p>
                    <a:p>
                      <a:pPr marL="171450" indent="-171450">
                        <a:buFont typeface="Wingdings" pitchFamily="2" charset="2"/>
                        <a:buChar char="§"/>
                      </a:pPr>
                      <a:r>
                        <a:rPr lang="en-US" sz="1300" kern="1200" dirty="0" smtClean="0">
                          <a:solidFill>
                            <a:schemeClr val="dk1"/>
                          </a:solidFill>
                          <a:effectLst/>
                          <a:latin typeface="+mn-lt"/>
                          <a:ea typeface="+mn-ea"/>
                          <a:cs typeface="+mn-cs"/>
                        </a:rPr>
                        <a:t>Enterprise Manager and SQL Plan Baselines</a:t>
                      </a:r>
                      <a:endParaRPr lang="en-US" sz="1300" dirty="0"/>
                    </a:p>
                  </a:txBody>
                  <a:tcPr/>
                </a:tc>
              </a:tr>
            </a:tbl>
          </a:graphicData>
        </a:graphic>
      </p:graphicFrame>
    </p:spTree>
    <p:extLst>
      <p:ext uri="{BB962C8B-B14F-4D97-AF65-F5344CB8AC3E}">
        <p14:creationId xmlns:p14="http://schemas.microsoft.com/office/powerpoint/2010/main" val="3677386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lgn="l"/>
            <a:r>
              <a:rPr lang="en-US" sz="2400" dirty="0" smtClean="0"/>
              <a:t>10. </a:t>
            </a:r>
            <a:r>
              <a:rPr lang="vi-VN" sz="2400" b="1" dirty="0"/>
              <a:t>Bô phân tích hiệu năng SQL và các kịch bản SQL Plan Baseline (SQL Performance Analyzer and SQL Plan Baseline Scenario)</a:t>
            </a:r>
            <a:r>
              <a:rPr lang="en-US" sz="2400" b="1" dirty="0"/>
              <a:t/>
            </a:r>
            <a:br>
              <a:rPr lang="en-US" sz="2400" b="1" dirty="0"/>
            </a:br>
            <a:endParaRPr lang="en-US" sz="2400" dirty="0"/>
          </a:p>
        </p:txBody>
      </p:sp>
      <p:pic>
        <p:nvPicPr>
          <p:cNvPr id="4" name="Content Placeholder 3"/>
          <p:cNvPicPr>
            <a:picLocks noGrp="1"/>
          </p:cNvPicPr>
          <p:nvPr>
            <p:ph idx="1"/>
          </p:nvPr>
        </p:nvPicPr>
        <p:blipFill>
          <a:blip r:embed="rId2"/>
          <a:stretch>
            <a:fillRect/>
          </a:stretch>
        </p:blipFill>
        <p:spPr>
          <a:xfrm>
            <a:off x="1600200" y="2209800"/>
            <a:ext cx="5764912" cy="4457700"/>
          </a:xfrm>
          <a:prstGeom prst="rect">
            <a:avLst/>
          </a:prstGeom>
        </p:spPr>
      </p:pic>
    </p:spTree>
    <p:extLst>
      <p:ext uri="{BB962C8B-B14F-4D97-AF65-F5344CB8AC3E}">
        <p14:creationId xmlns:p14="http://schemas.microsoft.com/office/powerpoint/2010/main" val="15218217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lgn="l"/>
            <a:r>
              <a:rPr lang="en-US" sz="2400" dirty="0" smtClean="0"/>
              <a:t>10. </a:t>
            </a:r>
            <a:r>
              <a:rPr lang="vi-VN" sz="2400" b="1" dirty="0"/>
              <a:t>Bô phân tích hiệu năng SQL và các kịch bản SQL Plan Baseline (SQL Performance Analyzer and SQL Plan Baseline Scenario)</a:t>
            </a:r>
            <a:r>
              <a:rPr lang="en-US" sz="2400" b="1" dirty="0"/>
              <a:t/>
            </a:r>
            <a:br>
              <a:rPr lang="en-US" sz="2400" b="1" dirty="0"/>
            </a:br>
            <a:endParaRPr lang="en-US" sz="2400" dirty="0"/>
          </a:p>
        </p:txBody>
      </p:sp>
      <p:sp>
        <p:nvSpPr>
          <p:cNvPr id="2" name="Content Placeholder 1"/>
          <p:cNvSpPr>
            <a:spLocks noGrp="1"/>
          </p:cNvSpPr>
          <p:nvPr>
            <p:ph idx="1"/>
          </p:nvPr>
        </p:nvSpPr>
        <p:spPr/>
        <p:txBody>
          <a:bodyPr>
            <a:normAutofit/>
          </a:bodyPr>
          <a:lstStyle/>
          <a:p>
            <a:r>
              <a:rPr lang="vi-VN" sz="1800" b="1" dirty="0"/>
              <a:t>B</a:t>
            </a:r>
            <a:r>
              <a:rPr lang="en-US" sz="1800" b="1" dirty="0"/>
              <a:t>ộ</a:t>
            </a:r>
            <a:r>
              <a:rPr lang="vi-VN" sz="1800" b="1" dirty="0"/>
              <a:t> phân tích hiệu năng </a:t>
            </a:r>
            <a:r>
              <a:rPr lang="vi-VN" sz="1800" b="1" dirty="0" smtClean="0"/>
              <a:t>SQL</a:t>
            </a:r>
            <a:r>
              <a:rPr lang="en-US" sz="1800" b="1" dirty="0" smtClean="0"/>
              <a:t> (</a:t>
            </a:r>
            <a:r>
              <a:rPr lang="vi-VN" sz="1800" b="1" dirty="0"/>
              <a:t>SQL Performance </a:t>
            </a:r>
            <a:r>
              <a:rPr lang="vi-VN" sz="1800" b="1" dirty="0" smtClean="0"/>
              <a:t>Analyzer</a:t>
            </a:r>
            <a:r>
              <a:rPr lang="en-US" sz="1800" b="1" dirty="0" smtClean="0"/>
              <a:t>)</a:t>
            </a:r>
          </a:p>
          <a:p>
            <a:r>
              <a:rPr lang="vi-VN" sz="1800" b="1" dirty="0"/>
              <a:t>SQL Plan Baseline Scenario</a:t>
            </a:r>
            <a:endParaRPr lang="en-US" sz="1800" dirty="0"/>
          </a:p>
        </p:txBody>
      </p:sp>
    </p:spTree>
    <p:extLst>
      <p:ext uri="{BB962C8B-B14F-4D97-AF65-F5344CB8AC3E}">
        <p14:creationId xmlns:p14="http://schemas.microsoft.com/office/powerpoint/2010/main" val="20604551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sz="2400" dirty="0" smtClean="0">
                <a:latin typeface="Times New Roman" pitchFamily="18" charset="0"/>
                <a:cs typeface="Times New Roman" pitchFamily="18" charset="0"/>
              </a:rPr>
              <a:t>11. </a:t>
            </a:r>
            <a:r>
              <a:rPr lang="vi-VN" sz="2400" dirty="0">
                <a:latin typeface="Times New Roman" pitchFamily="18" charset="0"/>
                <a:cs typeface="Times New Roman" pitchFamily="18" charset="0"/>
              </a:rPr>
              <a:t>Loading a SQL Plan Baseline Automatically</a:t>
            </a:r>
            <a:endParaRPr lang="en-US" sz="24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tretch>
            <a:fillRect/>
          </a:stretch>
        </p:blipFill>
        <p:spPr>
          <a:xfrm>
            <a:off x="1524000" y="2247900"/>
            <a:ext cx="5867400" cy="4305300"/>
          </a:xfrm>
          <a:prstGeom prst="rect">
            <a:avLst/>
          </a:prstGeom>
        </p:spPr>
      </p:pic>
    </p:spTree>
    <p:extLst>
      <p:ext uri="{BB962C8B-B14F-4D97-AF65-F5344CB8AC3E}">
        <p14:creationId xmlns:p14="http://schemas.microsoft.com/office/powerpoint/2010/main" val="1181150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sz="2400" dirty="0" smtClean="0">
                <a:latin typeface="Times New Roman" pitchFamily="18" charset="0"/>
                <a:cs typeface="Times New Roman" pitchFamily="18" charset="0"/>
              </a:rPr>
              <a:t>11. </a:t>
            </a:r>
            <a:r>
              <a:rPr lang="vi-VN" sz="2400" dirty="0">
                <a:latin typeface="Times New Roman" pitchFamily="18" charset="0"/>
                <a:cs typeface="Times New Roman" pitchFamily="18" charset="0"/>
              </a:rPr>
              <a:t>Loading a SQL Plan Baseline Automatically</a:t>
            </a:r>
            <a:endParaRPr lang="en-US" sz="24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r>
              <a:rPr lang="vi-VN" sz="2000" dirty="0"/>
              <a:t>Kịch bản nâng cấp khác liên quan tới việc sử dụng </a:t>
            </a:r>
            <a:r>
              <a:rPr lang="en-US" sz="2000" dirty="0" err="1"/>
              <a:t>kỹ</a:t>
            </a:r>
            <a:r>
              <a:rPr lang="en-US" sz="2000" dirty="0"/>
              <a:t> </a:t>
            </a:r>
            <a:r>
              <a:rPr lang="en-US" sz="2000" dirty="0" err="1"/>
              <a:t>thuật</a:t>
            </a:r>
            <a:r>
              <a:rPr lang="vi-VN" sz="2000" dirty="0"/>
              <a:t> giữ lại kế hoạch SQL tự động </a:t>
            </a:r>
            <a:r>
              <a:rPr lang="en-US" sz="2000" dirty="0"/>
              <a:t>(automatic SQL plan mechanism)</a:t>
            </a:r>
            <a:r>
              <a:rPr lang="vi-VN" sz="2000" dirty="0" smtClean="0"/>
              <a:t>.</a:t>
            </a:r>
            <a:endParaRPr lang="en-US" sz="2000" dirty="0" smtClean="0"/>
          </a:p>
          <a:p>
            <a:r>
              <a:rPr lang="vi-VN" sz="2000" dirty="0"/>
              <a:t>Khi khoảng thời gian ban đầu kết thúc, bạn có thể remove bộ cài đặt của O_F_F để nhận được ưu điểm của phiên bản bộ tối ưu hóa </a:t>
            </a:r>
            <a:r>
              <a:rPr lang="vi-VN" sz="2000" dirty="0" smtClean="0"/>
              <a:t>mới</a:t>
            </a:r>
            <a:r>
              <a:rPr lang="en-US" sz="2000" dirty="0" smtClean="0"/>
              <a:t>.</a:t>
            </a:r>
          </a:p>
        </p:txBody>
      </p:sp>
    </p:spTree>
    <p:extLst>
      <p:ext uri="{BB962C8B-B14F-4D97-AF65-F5344CB8AC3E}">
        <p14:creationId xmlns:p14="http://schemas.microsoft.com/office/powerpoint/2010/main" val="10984453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sz="2400" dirty="0" smtClean="0">
                <a:latin typeface="Times New Roman" pitchFamily="18" charset="0"/>
                <a:cs typeface="Times New Roman" pitchFamily="18" charset="0"/>
              </a:rPr>
              <a:t>12. </a:t>
            </a:r>
            <a:r>
              <a:rPr lang="vi-VN" sz="2400" b="1" dirty="0">
                <a:latin typeface="Times New Roman" pitchFamily="18" charset="0"/>
                <a:cs typeface="Times New Roman" pitchFamily="18" charset="0"/>
              </a:rPr>
              <a:t>Lọc chính sách cơ bản về quản lý SQL (Purging SQL Management Base Policy)</a:t>
            </a:r>
            <a:endParaRPr lang="en-US" sz="24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43000" y="2133600"/>
            <a:ext cx="6172200" cy="4495800"/>
          </a:xfrm>
          <a:prstGeom prst="rect">
            <a:avLst/>
          </a:prstGeom>
        </p:spPr>
      </p:pic>
    </p:spTree>
    <p:extLst>
      <p:ext uri="{BB962C8B-B14F-4D97-AF65-F5344CB8AC3E}">
        <p14:creationId xmlns:p14="http://schemas.microsoft.com/office/powerpoint/2010/main" val="25442808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sz="2400" dirty="0" smtClean="0">
                <a:latin typeface="Times New Roman" pitchFamily="18" charset="0"/>
                <a:cs typeface="Times New Roman" pitchFamily="18" charset="0"/>
              </a:rPr>
              <a:t>12. </a:t>
            </a:r>
            <a:r>
              <a:rPr lang="vi-VN" sz="2400" b="1" dirty="0">
                <a:latin typeface="Times New Roman" pitchFamily="18" charset="0"/>
                <a:cs typeface="Times New Roman" pitchFamily="18" charset="0"/>
              </a:rPr>
              <a:t>Lọc chính sách cơ bản về quản lý SQL (Purging SQL Management Base Policy)</a:t>
            </a:r>
            <a:endParaRPr lang="en-US" sz="24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r>
              <a:rPr lang="vi-VN" sz="2000" dirty="0"/>
              <a:t>Không gian chiếm bởi cơ sở quản lý SQL (SMB) được kiểm tra hàng tuần với một giới hạn xác định</a:t>
            </a:r>
            <a:r>
              <a:rPr lang="vi-VN" sz="2000" dirty="0" smtClean="0"/>
              <a:t>.</a:t>
            </a:r>
            <a:endParaRPr lang="en-US" sz="2000" dirty="0" smtClean="0"/>
          </a:p>
          <a:p>
            <a:r>
              <a:rPr lang="vi-VN" sz="2000" dirty="0"/>
              <a:t>Giới hạn dựa trên tỷ lệ kích thước của không gian bảng SYSAUX định nghĩa</a:t>
            </a:r>
            <a:r>
              <a:rPr lang="vi-VN" sz="2000" dirty="0" smtClean="0"/>
              <a:t>.</a:t>
            </a:r>
            <a:endParaRPr lang="en-US" sz="2000" dirty="0" smtClean="0"/>
          </a:p>
          <a:p>
            <a:r>
              <a:rPr lang="vi-VN" sz="2000" dirty="0"/>
              <a:t>Theo mặc định không gian kinh phi giới hạn cho SMB được xét đến 10% kích thước của SYSAUX</a:t>
            </a:r>
            <a:r>
              <a:rPr lang="vi-VN" sz="2000" dirty="0" smtClean="0"/>
              <a:t>.</a:t>
            </a:r>
            <a:endParaRPr lang="en-US" sz="2000" dirty="0" smtClean="0"/>
          </a:p>
          <a:p>
            <a:r>
              <a:rPr lang="vi-VN" sz="2000" dirty="0"/>
              <a:t>Tuy nhiên bạn có thể cấu hình SMB và thay đổi không gian kinh phí từ 1% đến 50% bằng cách sử dụng thủ tục DBMS_SPM.CONFIGURE</a:t>
            </a:r>
            <a:r>
              <a:rPr lang="vi-VN" sz="2000" dirty="0" smtClean="0"/>
              <a:t>.</a:t>
            </a:r>
            <a:endParaRPr lang="en-US" sz="2000" dirty="0" smtClean="0"/>
          </a:p>
          <a:p>
            <a:r>
              <a:rPr lang="vi-VN" sz="2000" dirty="0"/>
              <a:t>Nếu không gian SMB vượt qua tỷ lệ giới hạn cảnh báo được ghi vào trong log thông báo.</a:t>
            </a:r>
            <a:endParaRPr lang="en-US" sz="2000" dirty="0"/>
          </a:p>
        </p:txBody>
      </p:sp>
    </p:spTree>
    <p:extLst>
      <p:ext uri="{BB962C8B-B14F-4D97-AF65-F5344CB8AC3E}">
        <p14:creationId xmlns:p14="http://schemas.microsoft.com/office/powerpoint/2010/main" val="3720473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lgn="l"/>
            <a:r>
              <a:rPr lang="en-US" sz="2400" dirty="0" smtClean="0">
                <a:latin typeface="Times New Roman" pitchFamily="18" charset="0"/>
                <a:cs typeface="Times New Roman" pitchFamily="18" charset="0"/>
              </a:rPr>
              <a:t>13. </a:t>
            </a:r>
            <a:r>
              <a:rPr lang="vi-VN" sz="2400" b="1" dirty="0">
                <a:latin typeface="Times New Roman" pitchFamily="18" charset="0"/>
                <a:cs typeface="Times New Roman" pitchFamily="18" charset="0"/>
              </a:rPr>
              <a:t>Enterprise Manager and SQL Plan Baselines</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66800" y="2133600"/>
            <a:ext cx="6400800" cy="4572000"/>
          </a:xfrm>
          <a:prstGeom prst="rect">
            <a:avLst/>
          </a:prstGeom>
        </p:spPr>
      </p:pic>
    </p:spTree>
    <p:extLst>
      <p:ext uri="{BB962C8B-B14F-4D97-AF65-F5344CB8AC3E}">
        <p14:creationId xmlns:p14="http://schemas.microsoft.com/office/powerpoint/2010/main" val="4261473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lgn="l"/>
            <a:r>
              <a:rPr lang="en-US" sz="2400" dirty="0" smtClean="0">
                <a:latin typeface="Times New Roman" pitchFamily="18" charset="0"/>
                <a:cs typeface="Times New Roman" pitchFamily="18" charset="0"/>
              </a:rPr>
              <a:t>13. </a:t>
            </a:r>
            <a:r>
              <a:rPr lang="vi-VN" sz="2400" b="1" dirty="0">
                <a:latin typeface="Times New Roman" pitchFamily="18" charset="0"/>
                <a:cs typeface="Times New Roman" pitchFamily="18" charset="0"/>
              </a:rPr>
              <a:t>Enterprise Manager and SQL Plan Baselines</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r>
              <a:rPr lang="vi-VN" sz="2000" dirty="0"/>
              <a:t>Sử dụng trang kế hoạch quản lý SQL để quản lý SQL profile, SQL patch, kế hoạch </a:t>
            </a:r>
            <a:r>
              <a:rPr lang="vi-VN" sz="2000" dirty="0" smtClean="0"/>
              <a:t>SQL</a:t>
            </a:r>
            <a:r>
              <a:rPr lang="en-US" sz="2000" dirty="0" smtClean="0"/>
              <a:t>.</a:t>
            </a:r>
          </a:p>
          <a:p>
            <a:r>
              <a:rPr lang="vi-VN" sz="2000" dirty="0"/>
              <a:t>Bạn cũng có thể bật </a:t>
            </a:r>
            <a:r>
              <a:rPr lang="en-US" sz="2000" dirty="0"/>
              <a:t>(enable)</a:t>
            </a:r>
            <a:r>
              <a:rPr lang="vi-VN" sz="2000" dirty="0"/>
              <a:t>, tắt </a:t>
            </a:r>
            <a:r>
              <a:rPr lang="en-US" sz="2000" dirty="0"/>
              <a:t>(disable)</a:t>
            </a:r>
            <a:r>
              <a:rPr lang="vi-VN" sz="2000" dirty="0"/>
              <a:t>, thả </a:t>
            </a:r>
            <a:r>
              <a:rPr lang="en-US" sz="2000" dirty="0"/>
              <a:t>(drop)</a:t>
            </a:r>
            <a:r>
              <a:rPr lang="vi-VN" sz="2000" dirty="0"/>
              <a:t>, đóng gói </a:t>
            </a:r>
            <a:r>
              <a:rPr lang="en-US" sz="2000" dirty="0"/>
              <a:t>(pack)</a:t>
            </a:r>
            <a:r>
              <a:rPr lang="vi-VN" sz="2000" dirty="0"/>
              <a:t>, giải nén </a:t>
            </a:r>
            <a:r>
              <a:rPr lang="en-US" sz="2000" dirty="0"/>
              <a:t>(unpack)</a:t>
            </a:r>
            <a:r>
              <a:rPr lang="vi-VN" sz="2000" dirty="0"/>
              <a:t>, tải </a:t>
            </a:r>
            <a:r>
              <a:rPr lang="en-US" sz="2000" dirty="0"/>
              <a:t>(load)</a:t>
            </a:r>
            <a:r>
              <a:rPr lang="vi-VN" sz="2000" dirty="0"/>
              <a:t>, và phát triển </a:t>
            </a:r>
            <a:r>
              <a:rPr lang="en-US" sz="2000" dirty="0"/>
              <a:t>(</a:t>
            </a:r>
            <a:r>
              <a:rPr lang="en-US" sz="2000" dirty="0" err="1"/>
              <a:t>envolve</a:t>
            </a:r>
            <a:r>
              <a:rPr lang="en-US" sz="2000" dirty="0"/>
              <a:t>)</a:t>
            </a:r>
            <a:r>
              <a:rPr lang="vi-VN" sz="2000" dirty="0"/>
              <a:t> các </a:t>
            </a:r>
            <a:r>
              <a:rPr lang="en-US" sz="2000" dirty="0"/>
              <a:t>baseline </a:t>
            </a:r>
            <a:r>
              <a:rPr lang="en-US" sz="2000" dirty="0" err="1"/>
              <a:t>đã</a:t>
            </a:r>
            <a:r>
              <a:rPr lang="vi-VN" sz="2000" dirty="0"/>
              <a:t> lựa chọn</a:t>
            </a:r>
            <a:r>
              <a:rPr lang="vi-VN" sz="2000" dirty="0" smtClean="0"/>
              <a:t>.</a:t>
            </a:r>
            <a:endParaRPr lang="en-US" sz="2000" dirty="0" smtClean="0"/>
          </a:p>
          <a:p>
            <a:r>
              <a:rPr lang="vi-VN" sz="2000" dirty="0"/>
              <a:t>có thể cấu hình cài đặt </a:t>
            </a:r>
            <a:r>
              <a:rPr lang="en-US" sz="2000" dirty="0"/>
              <a:t>SQL plan </a:t>
            </a:r>
            <a:r>
              <a:rPr lang="en-US" sz="2000" dirty="0" smtClean="0"/>
              <a:t>baseline</a:t>
            </a:r>
          </a:p>
          <a:p>
            <a:r>
              <a:rPr lang="vi-VN" sz="2000" dirty="0"/>
              <a:t>Để di chuyển đến trang này, click vào Server tab, sau đó click SQL Plan Control trong Query Optimizer</a:t>
            </a:r>
            <a:endParaRPr lang="en-US" sz="2000" dirty="0" smtClean="0"/>
          </a:p>
        </p:txBody>
      </p:sp>
    </p:spTree>
    <p:extLst>
      <p:ext uri="{BB962C8B-B14F-4D97-AF65-F5344CB8AC3E}">
        <p14:creationId xmlns:p14="http://schemas.microsoft.com/office/powerpoint/2010/main" val="39927109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2743200"/>
            <a:ext cx="7756263" cy="1054250"/>
          </a:xfrm>
        </p:spPr>
        <p:txBody>
          <a:bodyPr/>
          <a:lstStyle/>
          <a:p>
            <a:r>
              <a:rPr lang="en-US" dirty="0" err="1" smtClean="0"/>
              <a:t>Xin</a:t>
            </a:r>
            <a:r>
              <a:rPr lang="en-US" dirty="0" smtClean="0"/>
              <a:t> </a:t>
            </a:r>
            <a:r>
              <a:rPr lang="en-US" dirty="0" err="1" smtClean="0"/>
              <a:t>cảm</a:t>
            </a:r>
            <a:r>
              <a:rPr lang="en-US" dirty="0" smtClean="0"/>
              <a:t> </a:t>
            </a:r>
            <a:r>
              <a:rPr lang="en-US" dirty="0" err="1" smtClean="0"/>
              <a:t>ơn</a:t>
            </a:r>
            <a:endParaRPr lang="en-US" dirty="0"/>
          </a:p>
        </p:txBody>
      </p:sp>
    </p:spTree>
    <p:extLst>
      <p:ext uri="{BB962C8B-B14F-4D97-AF65-F5344CB8AC3E}">
        <p14:creationId xmlns:p14="http://schemas.microsoft.com/office/powerpoint/2010/main" val="2668870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vi-VN" dirty="0"/>
              <a:t>Sau khi hoàn thành bài học này, bạn sẽ có thể:</a:t>
            </a:r>
            <a:endParaRPr lang="en-US" dirty="0"/>
          </a:p>
          <a:p>
            <a:pPr lvl="0"/>
            <a:r>
              <a:rPr lang="vi-VN" dirty="0"/>
              <a:t>Quản lý hiệu suất SQL thông qua những thay đổi</a:t>
            </a:r>
            <a:endParaRPr lang="en-US" dirty="0"/>
          </a:p>
          <a:p>
            <a:pPr lvl="0"/>
            <a:r>
              <a:rPr lang="vi-VN" dirty="0"/>
              <a:t>Thiết lập kế hoạch quản lý SQL</a:t>
            </a:r>
            <a:endParaRPr lang="en-US" dirty="0"/>
          </a:p>
          <a:p>
            <a:pPr lvl="0"/>
            <a:r>
              <a:rPr lang="vi-VN" dirty="0"/>
              <a:t>Thiết lập các kịch bản quản lý Kế hoạch SQL khác nhau</a:t>
            </a:r>
            <a:endParaRPr lang="en-US" dirty="0"/>
          </a:p>
          <a:p>
            <a:endParaRPr lang="en-US" dirty="0"/>
          </a:p>
        </p:txBody>
      </p:sp>
      <p:sp>
        <p:nvSpPr>
          <p:cNvPr id="2" name="Title 1"/>
          <p:cNvSpPr>
            <a:spLocks noGrp="1"/>
          </p:cNvSpPr>
          <p:nvPr>
            <p:ph type="title"/>
          </p:nvPr>
        </p:nvSpPr>
        <p:spPr/>
        <p:txBody>
          <a:bodyPr/>
          <a:lstStyle/>
          <a:p>
            <a:pPr lvl="0" algn="l"/>
            <a:r>
              <a:rPr lang="en-US" sz="3600" dirty="0" smtClean="0">
                <a:latin typeface="Times New Roman" pitchFamily="18" charset="0"/>
                <a:cs typeface="Times New Roman" pitchFamily="18" charset="0"/>
              </a:rPr>
              <a:t>1. </a:t>
            </a:r>
            <a:r>
              <a:rPr lang="vi-VN" sz="3600" b="1" dirty="0">
                <a:latin typeface="Times New Roman" pitchFamily="18" charset="0"/>
                <a:cs typeface="Times New Roman" pitchFamily="18" charset="0"/>
              </a:rPr>
              <a:t>Mục </a:t>
            </a:r>
            <a:r>
              <a:rPr lang="vi-VN" sz="3600" b="1" dirty="0" smtClean="0">
                <a:latin typeface="Times New Roman" pitchFamily="18" charset="0"/>
                <a:cs typeface="Times New Roman" pitchFamily="18" charset="0"/>
              </a:rPr>
              <a:t>tiêu</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2052470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vi-VN" sz="2000" dirty="0"/>
              <a:t>Duy trì hiệu suất có thể cần phải sử dụng Sql plan </a:t>
            </a:r>
            <a:r>
              <a:rPr lang="vi-VN" sz="2000" dirty="0" smtClean="0"/>
              <a:t>baselines</a:t>
            </a:r>
            <a:endParaRPr lang="en-US" sz="2000" dirty="0" smtClean="0"/>
          </a:p>
          <a:p>
            <a:r>
              <a:rPr lang="vi-VN" sz="2000" dirty="0"/>
              <a:t>Bất kỳ số yếu tố mà ảnh hưởng đến việc tối ưu hóa có thể thay đổi theo thời gian. Thách thức là duy trì các mức hiệu suất SQL bất chấp những thay đổi đó. </a:t>
            </a:r>
            <a:endParaRPr lang="en-US" sz="2000" dirty="0"/>
          </a:p>
          <a:p>
            <a:r>
              <a:rPr lang="vi-VN" sz="2000" dirty="0"/>
              <a:t>Thống kê việc tối ưu hóa  thay đổi vì nhiều lý do.Việc quản lý sự thay đổi hiệu suất SQL bất kỳ có sự thay đổi nào là nhiệm vụ của các DBA.</a:t>
            </a:r>
            <a:endParaRPr lang="en-US" sz="2000" dirty="0"/>
          </a:p>
          <a:p>
            <a:r>
              <a:rPr lang="vi-VN" sz="2000" dirty="0"/>
              <a:t>Một số câu truy vấn SQL trên hệ thống nào đó sẽ </a:t>
            </a:r>
            <a:r>
              <a:rPr lang="vi-VN" sz="2000" dirty="0" smtClean="0"/>
              <a:t>d</a:t>
            </a:r>
            <a:r>
              <a:rPr lang="en-US" sz="2000" dirty="0"/>
              <a:t>ù</a:t>
            </a:r>
            <a:r>
              <a:rPr lang="vi-VN" sz="2000" dirty="0" smtClean="0"/>
              <a:t>ng </a:t>
            </a:r>
            <a:r>
              <a:rPr lang="vi-VN" sz="2000" dirty="0"/>
              <a:t>tài nguyên rất cao. Nó không chỉ có một câu truy vấn duy nhất. Hiệu suất của các câu truy vấn đó phải cần xử lý, mà không cần thay đổi Code. SQL Profiles sẽ cho biết cách để xử lý hiệu suất của các câu truy vấn đó.</a:t>
            </a:r>
            <a:endParaRPr lang="en-US" sz="2000" dirty="0"/>
          </a:p>
          <a:p>
            <a:r>
              <a:rPr lang="vi-VN" sz="2000" dirty="0"/>
              <a:t>SQL Plan Baselines là chia khóa mà SQL Plan Management dung để hạn chế việc thay đổi không hợp lệ vào kế hoạch thực thi SQL. </a:t>
            </a:r>
            <a:endParaRPr lang="en-US" sz="2000" dirty="0"/>
          </a:p>
        </p:txBody>
      </p:sp>
      <p:sp>
        <p:nvSpPr>
          <p:cNvPr id="3" name="Title 2"/>
          <p:cNvSpPr>
            <a:spLocks noGrp="1"/>
          </p:cNvSpPr>
          <p:nvPr>
            <p:ph type="title"/>
          </p:nvPr>
        </p:nvSpPr>
        <p:spPr/>
        <p:txBody>
          <a:bodyPr/>
          <a:lstStyle/>
          <a:p>
            <a:pPr lvl="0"/>
            <a:r>
              <a:rPr lang="en-US" sz="2400" b="1" dirty="0" smtClean="0"/>
              <a:t>2. </a:t>
            </a:r>
            <a:r>
              <a:rPr lang="vi-VN" sz="2400" b="1" dirty="0" smtClean="0"/>
              <a:t>Duy </a:t>
            </a:r>
            <a:r>
              <a:rPr lang="vi-VN" sz="2400" b="1" dirty="0"/>
              <a:t>trì hiệu suất SQL (Maintaining SQL Performance)</a:t>
            </a:r>
            <a:r>
              <a:rPr lang="en-US" sz="2400" b="1" dirty="0"/>
              <a:t/>
            </a:r>
            <a:br>
              <a:rPr lang="en-US" sz="2400" b="1" dirty="0"/>
            </a:br>
            <a:endParaRPr lang="en-US" sz="2400" dirty="0"/>
          </a:p>
        </p:txBody>
      </p:sp>
    </p:spTree>
    <p:extLst>
      <p:ext uri="{BB962C8B-B14F-4D97-AF65-F5344CB8AC3E}">
        <p14:creationId xmlns:p14="http://schemas.microsoft.com/office/powerpoint/2010/main" val="3410146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133600"/>
            <a:ext cx="7745505" cy="4267199"/>
          </a:xfrm>
        </p:spPr>
        <p:txBody>
          <a:bodyPr>
            <a:normAutofit fontScale="92500" lnSpcReduction="10000"/>
          </a:bodyPr>
          <a:lstStyle/>
          <a:p>
            <a:pPr lvl="0"/>
            <a:r>
              <a:rPr lang="vi-VN" sz="1800" dirty="0"/>
              <a:t>Quản lý Kế hoạch SQL sẽ tự động kiểm soát </a:t>
            </a:r>
            <a:r>
              <a:rPr lang="en-US" sz="1800" dirty="0" err="1"/>
              <a:t>sự</a:t>
            </a:r>
            <a:r>
              <a:rPr lang="en-US" sz="1800" dirty="0"/>
              <a:t> </a:t>
            </a:r>
            <a:r>
              <a:rPr lang="en-US" sz="1800" dirty="0" err="1"/>
              <a:t>tiến</a:t>
            </a:r>
            <a:r>
              <a:rPr lang="en-US" sz="1800" dirty="0"/>
              <a:t> </a:t>
            </a:r>
            <a:r>
              <a:rPr lang="en-US" sz="1800" dirty="0" err="1"/>
              <a:t>hóa</a:t>
            </a:r>
            <a:r>
              <a:rPr lang="en-US" sz="1800" dirty="0"/>
              <a:t> </a:t>
            </a:r>
            <a:r>
              <a:rPr lang="en-US" sz="1800" dirty="0" err="1"/>
              <a:t>của</a:t>
            </a:r>
            <a:r>
              <a:rPr lang="vi-VN" sz="1800" dirty="0"/>
              <a:t> kế hoạch SQL</a:t>
            </a:r>
            <a:r>
              <a:rPr lang="vi-VN" sz="1800" dirty="0" smtClean="0"/>
              <a:t>.</a:t>
            </a:r>
            <a:endParaRPr lang="en-US" sz="1800" dirty="0" smtClean="0"/>
          </a:p>
          <a:p>
            <a:r>
              <a:rPr lang="vi-VN" sz="1800" dirty="0"/>
              <a:t>Rủi ro trong  hiệu </a:t>
            </a:r>
            <a:r>
              <a:rPr lang="en-US" sz="1800" dirty="0" err="1"/>
              <a:t>suất</a:t>
            </a:r>
            <a:r>
              <a:rPr lang="vi-VN" sz="1800" dirty="0"/>
              <a:t> tiềm năng xảy ra khi các kế hoạch thực thi SQL thay đổi theo một câu truy vấn SQL nào đó. </a:t>
            </a:r>
            <a:endParaRPr lang="en-US" sz="1800" dirty="0"/>
          </a:p>
          <a:p>
            <a:r>
              <a:rPr lang="vi-VN" sz="1800" dirty="0"/>
              <a:t>Sự thay đổi kế hoặc SQL (SQL Plan change) có thể xảy ra do nhiều lý do như phiên bản tối ưu hóa (Optimizer version), thống kê tối ưu (Optimizer statistics), các thông số tối ưu hóa (optimizer parameters), định nghĩa lược đồ (schema definitions), thiết lập hệ thống (system settings), và tạo SQL Profile (SQL profile creation</a:t>
            </a:r>
            <a:r>
              <a:rPr lang="vi-VN" sz="1800" dirty="0" smtClean="0"/>
              <a:t>).</a:t>
            </a:r>
            <a:endParaRPr lang="en-US" sz="1800" dirty="0" smtClean="0"/>
          </a:p>
          <a:p>
            <a:r>
              <a:rPr lang="vi-VN" sz="1800" dirty="0"/>
              <a:t>Kỹ thuật kiểm soát kế hoạch khác nhau có sẵn trong cơ sở dữ liệu Oracle để giải quyết các hồi quy thực hiện do các kế hoạch thay đổi. </a:t>
            </a:r>
            <a:endParaRPr lang="en-US" sz="1800" dirty="0" smtClean="0"/>
          </a:p>
          <a:p>
            <a:r>
              <a:rPr lang="vi-VN" sz="1800" dirty="0"/>
              <a:t>Quản lý Kế hoạch SQL tự động điều khiển quá trình tiến hóa kế hoạch SQL bằng cách duy trì những gì được gọi là "SQL Plan Baseline". </a:t>
            </a:r>
            <a:endParaRPr lang="en-US" sz="1800" dirty="0" smtClean="0"/>
          </a:p>
          <a:p>
            <a:r>
              <a:rPr lang="vi-VN" sz="1800" dirty="0"/>
              <a:t>Lợi ích chính của các tính năng quản lý kế hoạch SQL là sự ổn định hiệu suất của hệ thống bằng cách tránh kế hoạch hồi quy. Ngoài ra, nó giúp tiết kiệm thời gian DBA mà thường chi tiêu trong việc xác định và phân tích hồi quy hiệu suất SQL và việc tìm kiếm các giải pháp khả thi.</a:t>
            </a:r>
            <a:endParaRPr lang="en-US" sz="1800" dirty="0"/>
          </a:p>
          <a:p>
            <a:endParaRPr lang="en-US" sz="1800" dirty="0"/>
          </a:p>
          <a:p>
            <a:pPr lvl="0"/>
            <a:endParaRPr lang="en-US" sz="1800" dirty="0"/>
          </a:p>
          <a:p>
            <a:endParaRPr lang="en-US" sz="1800" dirty="0"/>
          </a:p>
        </p:txBody>
      </p:sp>
      <p:sp>
        <p:nvSpPr>
          <p:cNvPr id="3" name="Title 2"/>
          <p:cNvSpPr>
            <a:spLocks noGrp="1"/>
          </p:cNvSpPr>
          <p:nvPr>
            <p:ph type="title"/>
          </p:nvPr>
        </p:nvSpPr>
        <p:spPr/>
        <p:txBody>
          <a:bodyPr/>
          <a:lstStyle/>
          <a:p>
            <a:pPr lvl="0"/>
            <a:r>
              <a:rPr lang="en-US" sz="2400" b="1" dirty="0" smtClean="0"/>
              <a:t>3. </a:t>
            </a:r>
            <a:r>
              <a:rPr lang="vi-VN" sz="2400" b="1" dirty="0" smtClean="0"/>
              <a:t>Quản </a:t>
            </a:r>
            <a:r>
              <a:rPr lang="vi-VN" sz="2400" b="1" dirty="0"/>
              <a:t>lý Kế hoạch SQL (SQL Plan Management):  </a:t>
            </a:r>
            <a:r>
              <a:rPr lang="en-US" sz="2400" b="1" dirty="0" smtClean="0"/>
              <a:t/>
            </a:r>
            <a:br>
              <a:rPr lang="en-US" sz="2400" b="1" dirty="0" smtClean="0"/>
            </a:br>
            <a:r>
              <a:rPr lang="vi-VN" sz="2400" b="1" dirty="0" smtClean="0"/>
              <a:t>Tổng </a:t>
            </a:r>
            <a:r>
              <a:rPr lang="vi-VN" sz="2400" b="1" dirty="0"/>
              <a:t>quan</a:t>
            </a:r>
            <a:r>
              <a:rPr lang="en-US" sz="2400" b="1" dirty="0"/>
              <a:t/>
            </a:r>
            <a:br>
              <a:rPr lang="en-US" sz="2400" b="1" dirty="0"/>
            </a:br>
            <a:endParaRPr lang="en-US" sz="2400" dirty="0"/>
          </a:p>
        </p:txBody>
      </p:sp>
    </p:spTree>
    <p:extLst>
      <p:ext uri="{BB962C8B-B14F-4D97-AF65-F5344CB8AC3E}">
        <p14:creationId xmlns:p14="http://schemas.microsoft.com/office/powerpoint/2010/main" val="1625677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lgn="l"/>
            <a:r>
              <a:rPr lang="en-US" sz="2400" b="1" dirty="0" smtClean="0"/>
              <a:t>4. </a:t>
            </a:r>
            <a:r>
              <a:rPr lang="vi-VN" sz="2400" b="1" dirty="0" smtClean="0"/>
              <a:t>SQL </a:t>
            </a:r>
            <a:r>
              <a:rPr lang="vi-VN" sz="2400" b="1" dirty="0"/>
              <a:t>Plan Baseline: Architecture</a:t>
            </a:r>
            <a:r>
              <a:rPr lang="en-US" sz="2400" b="1" dirty="0"/>
              <a:t/>
            </a:r>
            <a:br>
              <a:rPr lang="en-US" sz="2400" b="1" dirty="0"/>
            </a:br>
            <a:endParaRPr lang="en-US" sz="2400" dirty="0"/>
          </a:p>
        </p:txBody>
      </p:sp>
      <p:pic>
        <p:nvPicPr>
          <p:cNvPr id="4" name="Content Placeholder 3"/>
          <p:cNvPicPr>
            <a:picLocks noGrp="1"/>
          </p:cNvPicPr>
          <p:nvPr>
            <p:ph idx="1"/>
          </p:nvPr>
        </p:nvPicPr>
        <p:blipFill>
          <a:blip r:embed="rId2"/>
          <a:stretch>
            <a:fillRect/>
          </a:stretch>
        </p:blipFill>
        <p:spPr>
          <a:xfrm>
            <a:off x="1143000" y="2209800"/>
            <a:ext cx="6629400" cy="4495800"/>
          </a:xfrm>
          <a:prstGeom prst="rect">
            <a:avLst/>
          </a:prstGeom>
        </p:spPr>
      </p:pic>
    </p:spTree>
    <p:extLst>
      <p:ext uri="{BB962C8B-B14F-4D97-AF65-F5344CB8AC3E}">
        <p14:creationId xmlns:p14="http://schemas.microsoft.com/office/powerpoint/2010/main" val="1585206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lgn="l"/>
            <a:r>
              <a:rPr lang="en-US" sz="2400" b="1" dirty="0" smtClean="0"/>
              <a:t>4. </a:t>
            </a:r>
            <a:r>
              <a:rPr lang="vi-VN" sz="2400" b="1" dirty="0" smtClean="0"/>
              <a:t>SQL </a:t>
            </a:r>
            <a:r>
              <a:rPr lang="vi-VN" sz="2400" b="1" dirty="0"/>
              <a:t>Plan Baseline: Architecture</a:t>
            </a:r>
            <a:r>
              <a:rPr lang="en-US" sz="2400" b="1" dirty="0"/>
              <a:t/>
            </a:r>
            <a:br>
              <a:rPr lang="en-US" sz="2400" b="1" dirty="0"/>
            </a:br>
            <a:endParaRPr lang="en-US" sz="2400" dirty="0"/>
          </a:p>
        </p:txBody>
      </p:sp>
      <p:sp>
        <p:nvSpPr>
          <p:cNvPr id="2" name="Content Placeholder 1"/>
          <p:cNvSpPr>
            <a:spLocks noGrp="1"/>
          </p:cNvSpPr>
          <p:nvPr>
            <p:ph idx="1"/>
          </p:nvPr>
        </p:nvSpPr>
        <p:spPr/>
        <p:txBody>
          <a:bodyPr>
            <a:normAutofit fontScale="92500" lnSpcReduction="10000"/>
          </a:bodyPr>
          <a:lstStyle/>
          <a:p>
            <a:r>
              <a:rPr lang="vi-VN" sz="1800" dirty="0"/>
              <a:t>Đặc tính quản lý Kế hoạch SQL (SPM) này giới thiệu về cơ sở hạ tầng và các dịch vụ cần thiết để hỗ trợ bảo trì kế hoạch và kiểm tra hoạt động của kế hoạch </a:t>
            </a:r>
            <a:r>
              <a:rPr lang="vi-VN" sz="1800" dirty="0" smtClean="0"/>
              <a:t>mới</a:t>
            </a:r>
            <a:r>
              <a:rPr lang="en-US" sz="1800" dirty="0" smtClean="0"/>
              <a:t>.</a:t>
            </a:r>
          </a:p>
          <a:p>
            <a:r>
              <a:rPr lang="vi-VN" sz="1800" dirty="0" smtClean="0"/>
              <a:t> </a:t>
            </a:r>
            <a:r>
              <a:rPr lang="vi-VN" sz="1800" dirty="0"/>
              <a:t>Đối với các câu lệnh SQL được thực thi nhiều hơn một lần, bộ tôi ưu duy trì  lịch sử của các kế hoạch cho từng câu lệnh SQL đó</a:t>
            </a:r>
            <a:r>
              <a:rPr lang="vi-VN" sz="1800" dirty="0" smtClean="0"/>
              <a:t>.</a:t>
            </a:r>
            <a:endParaRPr lang="en-US" sz="1800" dirty="0" smtClean="0"/>
          </a:p>
          <a:p>
            <a:r>
              <a:rPr lang="vi-VN" sz="1800" dirty="0" smtClean="0"/>
              <a:t>Bộ </a:t>
            </a:r>
            <a:r>
              <a:rPr lang="vi-VN" sz="1800" dirty="0"/>
              <a:t>tối ưu nhận biết một câu lệnh SQL lặp lại bằng cách giữ lại Log của các lệnh đó</a:t>
            </a:r>
            <a:r>
              <a:rPr lang="vi-VN" sz="1800" dirty="0" smtClean="0"/>
              <a:t>.</a:t>
            </a:r>
            <a:endParaRPr lang="en-US" sz="1800" dirty="0" smtClean="0"/>
          </a:p>
          <a:p>
            <a:r>
              <a:rPr lang="vi-VN" sz="1800" dirty="0"/>
              <a:t>Một câu lệnh SQL được nhận biết là lặp lại khi nó được phân tích hoặc thực hiện lại một lần nữa sau khi nó đã được log. </a:t>
            </a:r>
            <a:endParaRPr lang="en-US" sz="1800" dirty="0" smtClean="0"/>
          </a:p>
          <a:p>
            <a:r>
              <a:rPr lang="vi-VN" sz="1800" dirty="0"/>
              <a:t> Sau khi một câu lệnh SQL được nhận biết là lặp lại, các kế hoạch tạo ra bởi bộ tối ưu sẽ được lưu lại như một lịch sử kế hoạch có chứa thông tin liên quan (như  văn bản SQL (SQL Text), Outline, biến ràng buộc (binh variables), và môi trường biên dịch (compilation environment)) được sử dụng bởi những bộ tối ưu để tái sản xuất một kế hoạch thực hiện . </a:t>
            </a:r>
            <a:endParaRPr lang="en-US" sz="1800" dirty="0" smtClean="0"/>
          </a:p>
          <a:p>
            <a:r>
              <a:rPr lang="vi-VN" sz="1800" dirty="0"/>
              <a:t>Automatic SQL Tuning chỉ đặt mục tiêu  với các câu lệnh SQL cao tải (high-load). </a:t>
            </a:r>
            <a:endParaRPr lang="en-US" sz="1800" dirty="0" smtClean="0"/>
          </a:p>
          <a:p>
            <a:endParaRPr lang="en-US" sz="1800" dirty="0"/>
          </a:p>
        </p:txBody>
      </p:sp>
    </p:spTree>
    <p:extLst>
      <p:ext uri="{BB962C8B-B14F-4D97-AF65-F5344CB8AC3E}">
        <p14:creationId xmlns:p14="http://schemas.microsoft.com/office/powerpoint/2010/main" val="2489214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lgn="l"/>
            <a:r>
              <a:rPr lang="en-US" sz="2400" b="1" dirty="0" smtClean="0"/>
              <a:t>4. </a:t>
            </a:r>
            <a:r>
              <a:rPr lang="vi-VN" sz="2400" b="1" dirty="0" smtClean="0"/>
              <a:t>SQL </a:t>
            </a:r>
            <a:r>
              <a:rPr lang="vi-VN" sz="2400" b="1" dirty="0"/>
              <a:t>Plan Baseline: Architecture</a:t>
            </a:r>
            <a:r>
              <a:rPr lang="en-US" sz="2400" b="1" dirty="0"/>
              <a:t/>
            </a:r>
            <a:br>
              <a:rPr lang="en-US" sz="2400" b="1" dirty="0"/>
            </a:br>
            <a:endParaRPr lang="en-US" sz="2400" dirty="0"/>
          </a:p>
        </p:txBody>
      </p:sp>
      <p:sp>
        <p:nvSpPr>
          <p:cNvPr id="2" name="Content Placeholder 1"/>
          <p:cNvSpPr>
            <a:spLocks noGrp="1"/>
          </p:cNvSpPr>
          <p:nvPr>
            <p:ph idx="1"/>
          </p:nvPr>
        </p:nvSpPr>
        <p:spPr/>
        <p:txBody>
          <a:bodyPr>
            <a:normAutofit/>
          </a:bodyPr>
          <a:lstStyle/>
          <a:p>
            <a:r>
              <a:rPr lang="vi-VN" sz="1800" dirty="0"/>
              <a:t>Các log câu truy vấn, lịch sử kế hoạch, và plan baseline được lưu trữ trong cơ sở quản lý SQL (SQL management base - SMB),  mà cũng có chứa các cấu hình SQL (SQL profile). </a:t>
            </a:r>
            <a:endParaRPr lang="en-US" sz="1800" dirty="0" smtClean="0"/>
          </a:p>
          <a:p>
            <a:r>
              <a:rPr lang="vi-VN" sz="1800" dirty="0"/>
              <a:t>Các SMB là một phần của từ điển cơ sở dữ liệu (database dictionary) và được lưu trữ trong </a:t>
            </a:r>
            <a:r>
              <a:rPr lang="vi-VN" sz="1800" dirty="0" smtClean="0"/>
              <a:t>các </a:t>
            </a:r>
            <a:r>
              <a:rPr lang="vi-VN" sz="1800" dirty="0"/>
              <a:t>tablespace SYSAUX. </a:t>
            </a:r>
            <a:endParaRPr lang="en-US" sz="1800" dirty="0" smtClean="0"/>
          </a:p>
          <a:p>
            <a:endParaRPr lang="en-US" sz="1800" dirty="0"/>
          </a:p>
          <a:p>
            <a:pPr marL="0" indent="0">
              <a:buNone/>
            </a:pPr>
            <a:endParaRPr lang="en-US" sz="1800" dirty="0"/>
          </a:p>
        </p:txBody>
      </p:sp>
      <p:pic>
        <p:nvPicPr>
          <p:cNvPr id="1026" name="Picture 2" descr="C:\Users\YONGSOKHENG\Desktop\oracle\tgsql_vm_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966345"/>
            <a:ext cx="2743200" cy="2614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375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lgn="l"/>
            <a:r>
              <a:rPr lang="en-US" sz="2400" b="1" dirty="0" smtClean="0"/>
              <a:t>5. </a:t>
            </a:r>
            <a:r>
              <a:rPr lang="vi-VN" sz="2400" b="1" dirty="0" smtClean="0"/>
              <a:t>Loading </a:t>
            </a:r>
            <a:r>
              <a:rPr lang="vi-VN" sz="2400" b="1" dirty="0"/>
              <a:t>SQL Plan Baselines</a:t>
            </a:r>
            <a:r>
              <a:rPr lang="en-US" sz="2400" b="1" dirty="0"/>
              <a:t/>
            </a:r>
            <a:br>
              <a:rPr lang="en-US" sz="2400" b="1" dirty="0"/>
            </a:br>
            <a:endParaRPr lang="en-US" sz="2400" dirty="0"/>
          </a:p>
        </p:txBody>
      </p:sp>
      <p:pic>
        <p:nvPicPr>
          <p:cNvPr id="4" name="Content Placeholder 3"/>
          <p:cNvPicPr>
            <a:picLocks noGrp="1"/>
          </p:cNvPicPr>
          <p:nvPr>
            <p:ph idx="1"/>
          </p:nvPr>
        </p:nvPicPr>
        <p:blipFill>
          <a:blip r:embed="rId2"/>
          <a:stretch>
            <a:fillRect/>
          </a:stretch>
        </p:blipFill>
        <p:spPr>
          <a:xfrm>
            <a:off x="1371600" y="2133600"/>
            <a:ext cx="6248399" cy="4191000"/>
          </a:xfrm>
          <a:prstGeom prst="rect">
            <a:avLst/>
          </a:prstGeom>
        </p:spPr>
      </p:pic>
    </p:spTree>
    <p:extLst>
      <p:ext uri="{BB962C8B-B14F-4D97-AF65-F5344CB8AC3E}">
        <p14:creationId xmlns:p14="http://schemas.microsoft.com/office/powerpoint/2010/main" val="22535229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252</TotalTime>
  <Words>1932</Words>
  <Application>Microsoft Office PowerPoint</Application>
  <PresentationFormat>On-screen Show (4:3)</PresentationFormat>
  <Paragraphs>110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Hardcover</vt:lpstr>
      <vt:lpstr>PowerPoint Presentation</vt:lpstr>
      <vt:lpstr>Bảng phân chia công viẹc</vt:lpstr>
      <vt:lpstr>1. Mục tiêu</vt:lpstr>
      <vt:lpstr>2. Duy trì hiệu suất SQL (Maintaining SQL Performance) </vt:lpstr>
      <vt:lpstr>3. Quản lý Kế hoạch SQL (SQL Plan Management):   Tổng quan </vt:lpstr>
      <vt:lpstr>4. SQL Plan Baseline: Architecture </vt:lpstr>
      <vt:lpstr>4. SQL Plan Baseline: Architecture </vt:lpstr>
      <vt:lpstr>4. SQL Plan Baseline: Architecture </vt:lpstr>
      <vt:lpstr>5. Loading SQL Plan Baselines </vt:lpstr>
      <vt:lpstr>5. Loading SQL Plan Baselines </vt:lpstr>
      <vt:lpstr>5. Loading SQL Plan Baselines </vt:lpstr>
      <vt:lpstr>6. Evolving SQL Plan Baselines </vt:lpstr>
      <vt:lpstr>6. Evolving SQL Plan Baselines </vt:lpstr>
      <vt:lpstr>7. Các thuộc tình quan trọng của Baseline SQL Plan (Important Baseline SQL Plan Attributes) </vt:lpstr>
      <vt:lpstr>7. Các thuộc tình quan trọng của Baseline SQL Plan (Important Baseline SQL Plan Attributes) </vt:lpstr>
      <vt:lpstr>8. SQL Plan Selection: </vt:lpstr>
      <vt:lpstr>8. SQL Plan Selection: </vt:lpstr>
      <vt:lpstr>9. Các kịch bản quản lý kế hoạch SQL (Possible SQL Plan Manageability Scenarios) </vt:lpstr>
      <vt:lpstr>9. Các kịch bản quản lý kế hoạch SQL (Possible SQL Plan Manageability Scenarios) </vt:lpstr>
      <vt:lpstr>10. Bô phân tích hiệu năng SQL và các kịch bản SQL Plan Baseline (SQL Performance Analyzer and SQL Plan Baseline Scenario) </vt:lpstr>
      <vt:lpstr>10. Bô phân tích hiệu năng SQL và các kịch bản SQL Plan Baseline (SQL Performance Analyzer and SQL Plan Baseline Scenario) </vt:lpstr>
      <vt:lpstr>11. Loading a SQL Plan Baseline Automatically</vt:lpstr>
      <vt:lpstr>11. Loading a SQL Plan Baseline Automatically</vt:lpstr>
      <vt:lpstr>12. Lọc chính sách cơ bản về quản lý SQL (Purging SQL Management Base Policy)</vt:lpstr>
      <vt:lpstr>12. Lọc chính sách cơ bản về quản lý SQL (Purging SQL Management Base Policy)</vt:lpstr>
      <vt:lpstr>13. Enterprise Manager and SQL Plan Baselines </vt:lpstr>
      <vt:lpstr>13. Enterprise Manager and SQL Plan Baselines </vt:lpstr>
      <vt:lpstr>Xin cảm ơn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YONGSOKHENG</dc:creator>
  <cp:lastModifiedBy>YONGSOKHENG</cp:lastModifiedBy>
  <cp:revision>72</cp:revision>
  <dcterms:created xsi:type="dcterms:W3CDTF">2015-05-18T15:33:32Z</dcterms:created>
  <dcterms:modified xsi:type="dcterms:W3CDTF">2015-05-19T05:57:37Z</dcterms:modified>
</cp:coreProperties>
</file>