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98" r:id="rId3"/>
    <p:sldId id="257" r:id="rId4"/>
    <p:sldId id="262" r:id="rId5"/>
    <p:sldId id="259" r:id="rId6"/>
    <p:sldId id="263" r:id="rId7"/>
    <p:sldId id="260" r:id="rId8"/>
    <p:sldId id="264" r:id="rId9"/>
    <p:sldId id="261" r:id="rId10"/>
    <p:sldId id="266" r:id="rId11"/>
    <p:sldId id="265" r:id="rId12"/>
    <p:sldId id="271" r:id="rId13"/>
    <p:sldId id="268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0" r:id="rId26"/>
    <p:sldId id="283" r:id="rId27"/>
    <p:sldId id="281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6" r:id="rId39"/>
    <p:sldId id="294" r:id="rId40"/>
    <p:sldId id="295" r:id="rId41"/>
    <p:sldId id="297" r:id="rId4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595-7F27-4CA7-8BF1-442B6333D5E9}" type="datetimeFigureOut">
              <a:rPr lang="vi-VN" smtClean="0"/>
              <a:t>20/05/2015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2DE8-9B7A-41A5-A703-142B053B0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297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595-7F27-4CA7-8BF1-442B6333D5E9}" type="datetimeFigureOut">
              <a:rPr lang="vi-VN" smtClean="0"/>
              <a:t>20/05/2015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2DE8-9B7A-41A5-A703-142B053B0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006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595-7F27-4CA7-8BF1-442B6333D5E9}" type="datetimeFigureOut">
              <a:rPr lang="vi-VN" smtClean="0"/>
              <a:t>20/05/2015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2DE8-9B7A-41A5-A703-142B053B0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45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595-7F27-4CA7-8BF1-442B6333D5E9}" type="datetimeFigureOut">
              <a:rPr lang="vi-VN" smtClean="0"/>
              <a:t>20/05/2015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2DE8-9B7A-41A5-A703-142B053B0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30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595-7F27-4CA7-8BF1-442B6333D5E9}" type="datetimeFigureOut">
              <a:rPr lang="vi-VN" smtClean="0"/>
              <a:t>20/05/2015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2DE8-9B7A-41A5-A703-142B053B0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346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595-7F27-4CA7-8BF1-442B6333D5E9}" type="datetimeFigureOut">
              <a:rPr lang="vi-VN" smtClean="0"/>
              <a:t>20/05/2015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2DE8-9B7A-41A5-A703-142B053B0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985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595-7F27-4CA7-8BF1-442B6333D5E9}" type="datetimeFigureOut">
              <a:rPr lang="vi-VN" smtClean="0"/>
              <a:t>20/05/2015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2DE8-9B7A-41A5-A703-142B053B0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585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595-7F27-4CA7-8BF1-442B6333D5E9}" type="datetimeFigureOut">
              <a:rPr lang="vi-VN" smtClean="0"/>
              <a:t>20/05/2015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2DE8-9B7A-41A5-A703-142B053B0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653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595-7F27-4CA7-8BF1-442B6333D5E9}" type="datetimeFigureOut">
              <a:rPr lang="vi-VN" smtClean="0"/>
              <a:t>20/05/2015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2DE8-9B7A-41A5-A703-142B053B0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81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595-7F27-4CA7-8BF1-442B6333D5E9}" type="datetimeFigureOut">
              <a:rPr lang="vi-VN" smtClean="0"/>
              <a:t>20/05/2015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2DE8-9B7A-41A5-A703-142B053B0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770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595-7F27-4CA7-8BF1-442B6333D5E9}" type="datetimeFigureOut">
              <a:rPr lang="vi-VN" smtClean="0"/>
              <a:t>20/05/2015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2DE8-9B7A-41A5-A703-142B053B0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541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8595-7F27-4CA7-8BF1-442B6333D5E9}" type="datetimeFigureOut">
              <a:rPr lang="vi-VN" smtClean="0"/>
              <a:t>20/05/2015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D2DE8-9B7A-41A5-A703-142B053B0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359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-14778"/>
            <a:ext cx="9144000" cy="6872778"/>
            <a:chOff x="0" y="-14778"/>
            <a:chExt cx="9144000" cy="68727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8" t="4432" r="21581" b="19643"/>
            <a:stretch/>
          </p:blipFill>
          <p:spPr bwMode="auto">
            <a:xfrm>
              <a:off x="0" y="-14778"/>
              <a:ext cx="9144000" cy="6872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9592" y="1340768"/>
              <a:ext cx="7488832" cy="3744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6437" y="548680"/>
            <a:ext cx="739112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smtClean="0"/>
              <a:t>BÀI THUYẾT TRÌNH</a:t>
            </a:r>
          </a:p>
          <a:p>
            <a:pPr algn="ctr"/>
            <a:r>
              <a:rPr lang="en-US" sz="2800" b="1" smtClean="0"/>
              <a:t>INTRODUCTION TO THE OPTIMIZER (CHAPTER 3)</a:t>
            </a:r>
            <a:endParaRPr lang="vi-VN" sz="2800" b="1"/>
          </a:p>
        </p:txBody>
      </p:sp>
      <p:sp>
        <p:nvSpPr>
          <p:cNvPr id="7" name="TextBox 6"/>
          <p:cNvSpPr txBox="1"/>
          <p:nvPr/>
        </p:nvSpPr>
        <p:spPr>
          <a:xfrm>
            <a:off x="1319733" y="2996952"/>
            <a:ext cx="5412507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smtClean="0"/>
              <a:t>Giảng viên hướng dẫn: TS. Trần Việt Trung</a:t>
            </a:r>
          </a:p>
          <a:p>
            <a:r>
              <a:rPr lang="en-US" sz="2400" smtClean="0"/>
              <a:t>Nhóm sinh viên thực hiện: nhóm 02</a:t>
            </a:r>
          </a:p>
          <a:p>
            <a:r>
              <a:rPr lang="en-US" sz="2400"/>
              <a:t>	</a:t>
            </a:r>
            <a:r>
              <a:rPr lang="en-US" sz="2400" smtClean="0"/>
              <a:t>Trương Lộc Bình	   </a:t>
            </a:r>
            <a:r>
              <a:rPr lang="en-US" sz="2400" i="1" smtClean="0"/>
              <a:t>2011 1177</a:t>
            </a:r>
          </a:p>
          <a:p>
            <a:r>
              <a:rPr lang="en-US" sz="2400" smtClean="0"/>
              <a:t>	Đặng Xuân Trường	   </a:t>
            </a:r>
            <a:r>
              <a:rPr lang="en-US" sz="2400" i="1" smtClean="0"/>
              <a:t>2011 2356</a:t>
            </a:r>
          </a:p>
          <a:p>
            <a:r>
              <a:rPr lang="en-US" sz="2400"/>
              <a:t>	</a:t>
            </a:r>
            <a:r>
              <a:rPr lang="en-US" sz="2400" smtClean="0"/>
              <a:t>Lê Công Thái	   	   </a:t>
            </a:r>
            <a:r>
              <a:rPr lang="en-US" sz="2400" i="1" smtClean="0"/>
              <a:t>2011 2673</a:t>
            </a:r>
          </a:p>
          <a:p>
            <a:r>
              <a:rPr lang="en-US" sz="2400"/>
              <a:t>	</a:t>
            </a:r>
            <a:r>
              <a:rPr lang="en-US" sz="2400" smtClean="0"/>
              <a:t>Nguyễn Huy Hùng	   </a:t>
            </a:r>
            <a:r>
              <a:rPr lang="en-US" sz="2400" i="1" smtClean="0"/>
              <a:t>2011 1520</a:t>
            </a:r>
            <a:endParaRPr lang="vi-VN" sz="2400" i="1"/>
          </a:p>
        </p:txBody>
      </p:sp>
    </p:spTree>
    <p:extLst>
      <p:ext uri="{BB962C8B-B14F-4D97-AF65-F5344CB8AC3E}">
        <p14:creationId xmlns:p14="http://schemas.microsoft.com/office/powerpoint/2010/main" val="5899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4778"/>
            <a:ext cx="9144000" cy="6872778"/>
            <a:chOff x="0" y="-14778"/>
            <a:chExt cx="9144000" cy="687277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8" t="4432" r="21581" b="19643"/>
            <a:stretch/>
          </p:blipFill>
          <p:spPr bwMode="auto">
            <a:xfrm>
              <a:off x="0" y="-14778"/>
              <a:ext cx="9144000" cy="6872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9592" y="1340768"/>
              <a:ext cx="7488832" cy="3744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634083" y="548680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OUTLINE</a:t>
            </a:r>
            <a:endParaRPr lang="vi-VN" sz="3600" b="1"/>
          </a:p>
        </p:txBody>
      </p:sp>
      <p:sp>
        <p:nvSpPr>
          <p:cNvPr id="6" name="TextBox 5"/>
          <p:cNvSpPr txBox="1"/>
          <p:nvPr/>
        </p:nvSpPr>
        <p:spPr>
          <a:xfrm>
            <a:off x="827584" y="2182132"/>
            <a:ext cx="6334363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 Sơ lược về kiến trúc cơ sở dữ liệu Oracle</a:t>
            </a:r>
          </a:p>
          <a:p>
            <a:pPr>
              <a:spcAft>
                <a:spcPts val="1200"/>
              </a:spcAft>
            </a:pPr>
            <a:r>
              <a:rPr lang="en-US" sz="2800"/>
              <a:t>2</a:t>
            </a:r>
            <a:r>
              <a:rPr lang="en-US" sz="2800" smtClean="0"/>
              <a:t> Câu lệnh SQL</a:t>
            </a:r>
          </a:p>
          <a:p>
            <a:pPr>
              <a:spcAft>
                <a:spcPts val="1200"/>
              </a:spcAft>
            </a:pPr>
            <a:r>
              <a:rPr lang="en-US" sz="2800"/>
              <a:t>	</a:t>
            </a:r>
            <a:r>
              <a:rPr lang="en-US" sz="2800" smtClean="0"/>
              <a:t>2.1 Phân loại</a:t>
            </a:r>
          </a:p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2.2 Biểu diễn và cài đặt</a:t>
            </a:r>
          </a:p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2.3 Quá trình thực thi</a:t>
            </a:r>
          </a:p>
          <a:p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 Tối ưu hóa trong cơ sở dữ liệu Oracle</a:t>
            </a:r>
            <a:endParaRPr lang="vi-VN" sz="28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8333" r="21244" b="16072"/>
          <a:stretch/>
        </p:blipFill>
        <p:spPr bwMode="auto">
          <a:xfrm>
            <a:off x="0" y="0"/>
            <a:ext cx="9180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3081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6 LOẠI CÂU LỆNH SQL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25123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4778"/>
            <a:ext cx="9144000" cy="6872778"/>
            <a:chOff x="0" y="-14778"/>
            <a:chExt cx="9144000" cy="687277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8" t="4432" r="21581" b="19643"/>
            <a:stretch/>
          </p:blipFill>
          <p:spPr bwMode="auto">
            <a:xfrm>
              <a:off x="0" y="-14778"/>
              <a:ext cx="9144000" cy="6872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9592" y="1340768"/>
              <a:ext cx="7488832" cy="3744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634083" y="548680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OUTLINE</a:t>
            </a:r>
            <a:endParaRPr lang="vi-VN" sz="3600" b="1"/>
          </a:p>
        </p:txBody>
      </p:sp>
      <p:sp>
        <p:nvSpPr>
          <p:cNvPr id="6" name="TextBox 5"/>
          <p:cNvSpPr txBox="1"/>
          <p:nvPr/>
        </p:nvSpPr>
        <p:spPr>
          <a:xfrm>
            <a:off x="827584" y="2182132"/>
            <a:ext cx="6334363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 Sơ lược về kiến trúc cơ sở dữ liệu Oracle</a:t>
            </a:r>
          </a:p>
          <a:p>
            <a:pPr>
              <a:spcAft>
                <a:spcPts val="1200"/>
              </a:spcAft>
            </a:pPr>
            <a:r>
              <a:rPr lang="en-US" sz="2800"/>
              <a:t>2</a:t>
            </a:r>
            <a:r>
              <a:rPr lang="en-US" sz="2800" smtClean="0"/>
              <a:t> Câu lệnh SQL</a:t>
            </a:r>
          </a:p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2.1 Phân loại</a:t>
            </a:r>
          </a:p>
          <a:p>
            <a:pPr>
              <a:spcAft>
                <a:spcPts val="1200"/>
              </a:spcAft>
            </a:pPr>
            <a:r>
              <a:rPr lang="en-US" sz="2800"/>
              <a:t>	</a:t>
            </a:r>
            <a:r>
              <a:rPr lang="en-US" sz="2800" smtClean="0"/>
              <a:t>2.2 Biểu diễn và cài đặt</a:t>
            </a:r>
          </a:p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2.3 Quá trình thực thi</a:t>
            </a:r>
          </a:p>
          <a:p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 Tối ưu hóa trong cơ sở dữ liệu Oracle</a:t>
            </a:r>
            <a:endParaRPr lang="vi-VN" sz="28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5" t="7341" r="21467" b="17461"/>
          <a:stretch/>
        </p:blipFill>
        <p:spPr bwMode="auto">
          <a:xfrm>
            <a:off x="0" y="-10886"/>
            <a:ext cx="9144000" cy="686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74431" y="334397"/>
            <a:ext cx="51618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BIỂU DIỄN CÂU LỆNH SQL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312781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7143" r="21467" b="17262"/>
          <a:stretch/>
        </p:blipFill>
        <p:spPr bwMode="auto">
          <a:xfrm>
            <a:off x="14745" y="0"/>
            <a:ext cx="912925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63688" y="334397"/>
            <a:ext cx="55446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CÀI ĐẶT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264911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4778"/>
            <a:ext cx="9144000" cy="6872778"/>
            <a:chOff x="0" y="-14778"/>
            <a:chExt cx="9144000" cy="687277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8" t="4432" r="21581" b="19643"/>
            <a:stretch/>
          </p:blipFill>
          <p:spPr bwMode="auto">
            <a:xfrm>
              <a:off x="0" y="-14778"/>
              <a:ext cx="9144000" cy="6872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9592" y="1340768"/>
              <a:ext cx="7488832" cy="3744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634083" y="548680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OUTLINE</a:t>
            </a:r>
            <a:endParaRPr lang="vi-VN" sz="3600" b="1"/>
          </a:p>
        </p:txBody>
      </p:sp>
      <p:sp>
        <p:nvSpPr>
          <p:cNvPr id="6" name="TextBox 5"/>
          <p:cNvSpPr txBox="1"/>
          <p:nvPr/>
        </p:nvSpPr>
        <p:spPr>
          <a:xfrm>
            <a:off x="827584" y="2182132"/>
            <a:ext cx="6334363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 Sơ lược về kiến trúc cơ sở dữ liệu Oracle</a:t>
            </a:r>
          </a:p>
          <a:p>
            <a:pPr>
              <a:spcAft>
                <a:spcPts val="1200"/>
              </a:spcAft>
            </a:pPr>
            <a:r>
              <a:rPr lang="en-US" sz="2800"/>
              <a:t>2</a:t>
            </a:r>
            <a:r>
              <a:rPr lang="en-US" sz="2800" smtClean="0"/>
              <a:t> Câu lệnh SQL</a:t>
            </a:r>
          </a:p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2.1 Phân loại</a:t>
            </a:r>
          </a:p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2.2 Biểu diễn và cài đặt</a:t>
            </a:r>
          </a:p>
          <a:p>
            <a:pPr>
              <a:spcAft>
                <a:spcPts val="1200"/>
              </a:spcAft>
            </a:pPr>
            <a:r>
              <a:rPr lang="en-US" sz="2800"/>
              <a:t>	</a:t>
            </a:r>
            <a:r>
              <a:rPr lang="en-US" sz="2800" smtClean="0"/>
              <a:t>2.3 Quá trình thực thi</a:t>
            </a:r>
          </a:p>
          <a:p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 Tối ưu hóa trong cơ sở dữ liệu Oracle</a:t>
            </a:r>
            <a:endParaRPr lang="vi-VN" sz="28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7387" r="21356" b="16864"/>
          <a:stretch/>
        </p:blipFill>
        <p:spPr bwMode="auto">
          <a:xfrm>
            <a:off x="-10050" y="-1"/>
            <a:ext cx="9154050" cy="685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2360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QUÁ TRÌNH XỬ LÝ CÂU LỆNH SQL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347069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8135" r="21467" b="16269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2360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CÁC BƯỚC XỬ LÝ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274341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7341" r="21578" b="17262"/>
          <a:stretch/>
        </p:blipFill>
        <p:spPr bwMode="auto">
          <a:xfrm>
            <a:off x="0" y="0"/>
            <a:ext cx="91680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83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0" t="8333" r="21355" b="16072"/>
          <a:stretch/>
        </p:blipFill>
        <p:spPr bwMode="auto">
          <a:xfrm>
            <a:off x="4516" y="0"/>
            <a:ext cx="9139483" cy="684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39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4778"/>
            <a:ext cx="9144000" cy="6872778"/>
            <a:chOff x="0" y="-14778"/>
            <a:chExt cx="9144000" cy="687277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8" t="4432" r="21581" b="19643"/>
            <a:stretch/>
          </p:blipFill>
          <p:spPr bwMode="auto">
            <a:xfrm>
              <a:off x="0" y="-14778"/>
              <a:ext cx="9144000" cy="6872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9592" y="1340768"/>
              <a:ext cx="7488832" cy="3744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81312" y="548680"/>
            <a:ext cx="478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smtClean="0"/>
              <a:t>PHÂN CÔNG CÔNG VIỆC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78027"/>
              </p:ext>
            </p:extLst>
          </p:nvPr>
        </p:nvGraphicFramePr>
        <p:xfrm>
          <a:off x="575556" y="2060848"/>
          <a:ext cx="7992888" cy="3543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36404"/>
                <a:gridCol w="43564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Họ</a:t>
                      </a:r>
                      <a:r>
                        <a:rPr lang="en-US" sz="2400" baseline="0" smtClean="0"/>
                        <a:t> và tên</a:t>
                      </a:r>
                      <a:endParaRPr lang="vi-V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Công</a:t>
                      </a:r>
                      <a:r>
                        <a:rPr lang="en-US" sz="2400" baseline="0" smtClean="0"/>
                        <a:t> việc thực hiện</a:t>
                      </a:r>
                      <a:endParaRPr lang="vi-VN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Trương</a:t>
                      </a:r>
                      <a:r>
                        <a:rPr lang="en-US" sz="2400" baseline="0" smtClean="0"/>
                        <a:t> Lộc Bình</a:t>
                      </a:r>
                      <a:endParaRPr lang="vi-VN" sz="24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US" sz="2400" smtClean="0"/>
                        <a:t>Nghiên</a:t>
                      </a:r>
                      <a:r>
                        <a:rPr lang="en-US" sz="2400" baseline="0" smtClean="0"/>
                        <a:t> cứu tài liệu: phần 3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US" sz="2400" baseline="0" smtClean="0"/>
                        <a:t>Thuyết trình bài tập lớn</a:t>
                      </a:r>
                      <a:endParaRPr lang="vi-VN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Đặng</a:t>
                      </a:r>
                      <a:r>
                        <a:rPr lang="en-US" sz="2400" baseline="0" smtClean="0"/>
                        <a:t> Xuân Trường</a:t>
                      </a:r>
                      <a:endParaRPr lang="vi-VN" sz="24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400" smtClean="0"/>
                        <a:t>Nghiên</a:t>
                      </a:r>
                      <a:r>
                        <a:rPr lang="en-US" sz="2400" baseline="0" smtClean="0"/>
                        <a:t> cứu tài liệu: phần 1, 2</a:t>
                      </a:r>
                      <a:endParaRPr lang="vi-VN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Lê</a:t>
                      </a:r>
                      <a:r>
                        <a:rPr lang="en-US" sz="2400" baseline="0" smtClean="0"/>
                        <a:t> Công Thái</a:t>
                      </a:r>
                      <a:endParaRPr lang="vi-VN" sz="24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400" smtClean="0"/>
                        <a:t>Nghiên</a:t>
                      </a:r>
                      <a:r>
                        <a:rPr lang="en-US" sz="2400" baseline="0" smtClean="0"/>
                        <a:t> cứu tài liệu: phần 1, 2</a:t>
                      </a:r>
                      <a:endParaRPr lang="vi-VN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Nguyễn</a:t>
                      </a:r>
                      <a:r>
                        <a:rPr lang="en-US" sz="2400" baseline="0" smtClean="0"/>
                        <a:t> Huy Hùng</a:t>
                      </a:r>
                      <a:endParaRPr lang="vi-VN" sz="24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400" smtClean="0"/>
                        <a:t>Nghiên</a:t>
                      </a:r>
                      <a:r>
                        <a:rPr lang="en-US" sz="2400" baseline="0" smtClean="0"/>
                        <a:t> cứu tài liệu: phần 3</a:t>
                      </a:r>
                      <a:endParaRPr lang="vi-VN" sz="2400" smtClean="0"/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US" sz="2400" smtClean="0"/>
                        <a:t>Tổng</a:t>
                      </a:r>
                      <a:r>
                        <a:rPr lang="en-US" sz="2400" baseline="0" smtClean="0"/>
                        <a:t> hợp, viết báo cáo</a:t>
                      </a:r>
                      <a:endParaRPr lang="vi-VN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281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8333" r="21356" b="16478"/>
          <a:stretch/>
        </p:blipFill>
        <p:spPr bwMode="auto">
          <a:xfrm>
            <a:off x="8317" y="-1"/>
            <a:ext cx="9135683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72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7" t="7341" r="21355" b="17235"/>
          <a:stretch/>
        </p:blipFill>
        <p:spPr bwMode="auto">
          <a:xfrm>
            <a:off x="-4580" y="0"/>
            <a:ext cx="9148580" cy="6859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06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5" t="8731" r="21432" b="15872"/>
          <a:stretch/>
        </p:blipFill>
        <p:spPr bwMode="auto">
          <a:xfrm>
            <a:off x="0" y="0"/>
            <a:ext cx="915576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402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4778"/>
            <a:ext cx="9144000" cy="6872778"/>
            <a:chOff x="0" y="-14778"/>
            <a:chExt cx="9144000" cy="687277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8" t="4432" r="21581" b="19643"/>
            <a:stretch/>
          </p:blipFill>
          <p:spPr bwMode="auto">
            <a:xfrm>
              <a:off x="0" y="-14778"/>
              <a:ext cx="9144000" cy="6872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9592" y="1340768"/>
              <a:ext cx="7488832" cy="3744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7584" y="2182132"/>
            <a:ext cx="6992299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 Sơ lược về kiến trúc cơ sở dữ liệu Oracle</a:t>
            </a:r>
          </a:p>
          <a:p>
            <a:pPr>
              <a:spcAft>
                <a:spcPts val="1200"/>
              </a:spcAft>
            </a:pP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2 Câu 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lệnh SQL</a:t>
            </a:r>
          </a:p>
          <a:p>
            <a:pPr>
              <a:spcAft>
                <a:spcPts val="1200"/>
              </a:spcAft>
            </a:pPr>
            <a:r>
              <a:rPr lang="en-US" sz="2800"/>
              <a:t>3 </a:t>
            </a:r>
            <a:r>
              <a:rPr lang="en-US" sz="2800" smtClean="0"/>
              <a:t>Tối </a:t>
            </a:r>
            <a:r>
              <a:rPr lang="en-US" sz="2800"/>
              <a:t>ưu hóa trong cơ sở dữ liệu </a:t>
            </a:r>
            <a:r>
              <a:rPr lang="en-US" sz="2800" smtClean="0"/>
              <a:t>Oracle</a:t>
            </a:r>
          </a:p>
          <a:p>
            <a:pPr>
              <a:spcAft>
                <a:spcPts val="1200"/>
              </a:spcAft>
            </a:pPr>
            <a:r>
              <a:rPr lang="en-US" sz="2800"/>
              <a:t>	</a:t>
            </a:r>
            <a:r>
              <a:rPr lang="en-US" sz="2800" smtClean="0"/>
              <a:t>3.1 Sự cần thiết của bộ tối ưu hóa</a:t>
            </a:r>
          </a:p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3.2 Các pha của quá trình tối ưu</a:t>
            </a:r>
          </a:p>
          <a:p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3.3 Điều khiển hành vi của bộ tối ưu hóa</a:t>
            </a:r>
            <a:endParaRPr lang="vi-VN" sz="2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4083" y="548680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OUTLINE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22550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7955" r="21633" b="16667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3081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TẠI SAO CẦN CÓ BỘ TỐI ƯU HÓA?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3110309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7738" r="21244" b="1704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3081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TẠI SAO CẦN CÓ BỘ TỐI ƯU HÓA? (tiếp)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26895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4778"/>
            <a:ext cx="9144000" cy="6872778"/>
            <a:chOff x="0" y="-14778"/>
            <a:chExt cx="9144000" cy="687277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8" t="4432" r="21581" b="19643"/>
            <a:stretch/>
          </p:blipFill>
          <p:spPr bwMode="auto">
            <a:xfrm>
              <a:off x="0" y="-14778"/>
              <a:ext cx="9144000" cy="6872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9592" y="1340768"/>
              <a:ext cx="7488832" cy="3744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7584" y="2182132"/>
            <a:ext cx="6992299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 Sơ lược về kiến trúc cơ sở dữ liệu Oracle</a:t>
            </a:r>
          </a:p>
          <a:p>
            <a:pPr>
              <a:spcAft>
                <a:spcPts val="1200"/>
              </a:spcAft>
            </a:pP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2 Câu 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lệnh SQL</a:t>
            </a:r>
          </a:p>
          <a:p>
            <a:pPr>
              <a:spcAft>
                <a:spcPts val="1200"/>
              </a:spcAft>
            </a:pPr>
            <a:r>
              <a:rPr lang="en-US" sz="2800"/>
              <a:t>3 </a:t>
            </a:r>
            <a:r>
              <a:rPr lang="en-US" sz="2800" smtClean="0"/>
              <a:t>Tối </a:t>
            </a:r>
            <a:r>
              <a:rPr lang="en-US" sz="2800"/>
              <a:t>ưu hóa trong cơ sở dữ liệu </a:t>
            </a:r>
            <a:r>
              <a:rPr lang="en-US" sz="2800" smtClean="0"/>
              <a:t>Oracle</a:t>
            </a:r>
          </a:p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3.1 Sự cần thiết của bộ tối ưu hóa</a:t>
            </a:r>
          </a:p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smtClean="0"/>
              <a:t>3.2 Các pha của quá trình tối ưu</a:t>
            </a:r>
          </a:p>
          <a:p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3.3 Điều khiển hành vi của bộ tối ưu hóa</a:t>
            </a:r>
            <a:endParaRPr lang="vi-VN" sz="2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4083" y="548680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OUTLINE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34346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7737" r="21467" b="16288"/>
          <a:stretch/>
        </p:blipFill>
        <p:spPr bwMode="auto">
          <a:xfrm>
            <a:off x="-3270" y="-20782"/>
            <a:ext cx="9147270" cy="688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3081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CÁC PHA CỦA QUÁ TRÌNH TỐI ƯU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22479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t="8135" r="21355" b="16098"/>
          <a:stretch/>
        </p:blipFill>
        <p:spPr bwMode="auto">
          <a:xfrm>
            <a:off x="3626" y="-20426"/>
            <a:ext cx="9173393" cy="68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3081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BỘ CHUYỂN ĐỔI: phép OR mở rộng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9614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2" t="6944" r="21690" b="18254"/>
          <a:stretch/>
        </p:blipFill>
        <p:spPr bwMode="auto">
          <a:xfrm>
            <a:off x="0" y="17868"/>
            <a:ext cx="9144000" cy="684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34397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BỘ CHUYỂN ĐỔI: truy vấn con không lồng nhau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256034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4778"/>
            <a:ext cx="9144000" cy="6872778"/>
            <a:chOff x="0" y="-14778"/>
            <a:chExt cx="9144000" cy="687277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8" t="4432" r="21581" b="19643"/>
            <a:stretch/>
          </p:blipFill>
          <p:spPr bwMode="auto">
            <a:xfrm>
              <a:off x="0" y="-14778"/>
              <a:ext cx="9144000" cy="6872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9592" y="1340768"/>
              <a:ext cx="7488832" cy="3744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634083" y="548680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OUTLINE</a:t>
            </a:r>
            <a:endParaRPr lang="vi-VN" sz="3600" b="1"/>
          </a:p>
        </p:txBody>
      </p:sp>
      <p:sp>
        <p:nvSpPr>
          <p:cNvPr id="6" name="TextBox 5"/>
          <p:cNvSpPr txBox="1"/>
          <p:nvPr/>
        </p:nvSpPr>
        <p:spPr>
          <a:xfrm>
            <a:off x="827584" y="2182132"/>
            <a:ext cx="633436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/>
              <a:t>1</a:t>
            </a:r>
            <a:r>
              <a:rPr lang="en-US" sz="2800" smtClean="0"/>
              <a:t> Sơ lược về kiến trúc cơ sở dữ liệu Oracle</a:t>
            </a:r>
          </a:p>
          <a:p>
            <a:pPr>
              <a:spcAft>
                <a:spcPts val="1200"/>
              </a:spcAft>
            </a:pPr>
            <a:r>
              <a:rPr lang="en-US" sz="2800"/>
              <a:t>2</a:t>
            </a:r>
            <a:r>
              <a:rPr lang="en-US" sz="2800" smtClean="0"/>
              <a:t> Câu lệnh SQL</a:t>
            </a:r>
          </a:p>
          <a:p>
            <a:r>
              <a:rPr lang="en-US" sz="2800"/>
              <a:t>3</a:t>
            </a:r>
            <a:r>
              <a:rPr lang="en-US" sz="2800" smtClean="0"/>
              <a:t> Tối ưu hóa trong cơ sở dữ liệu Oracle</a:t>
            </a: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910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7143" r="21355" b="16865"/>
          <a:stretch/>
        </p:blipFill>
        <p:spPr bwMode="auto">
          <a:xfrm>
            <a:off x="0" y="-1"/>
            <a:ext cx="9144000" cy="6880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3081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BỘ CHUYỂN ĐỔI: trộn khung nhìn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3598394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2" t="8333" r="21355" b="15873"/>
          <a:stretch/>
        </p:blipFill>
        <p:spPr bwMode="auto">
          <a:xfrm>
            <a:off x="0" y="15668"/>
            <a:ext cx="9144000" cy="685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3081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BỘ CHUYỂN ĐỔI: vị từ mở rộng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1511599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6" t="7341" r="21579" b="17262"/>
          <a:stretch/>
        </p:blipFill>
        <p:spPr bwMode="auto">
          <a:xfrm>
            <a:off x="0" y="1813"/>
            <a:ext cx="9144000" cy="686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3081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BỘ CHUYỂN ĐỔI: tính chất bắc cầu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2024145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2" t="8087" r="21315" b="15873"/>
          <a:stretch/>
        </p:blipFill>
        <p:spPr bwMode="auto">
          <a:xfrm>
            <a:off x="0" y="-12221"/>
            <a:ext cx="9144000" cy="686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3081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TỐI ƯU HÓA DỰA TRÊN CHI PHÍ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3255633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6944" r="21467" b="17262"/>
          <a:stretch/>
        </p:blipFill>
        <p:spPr bwMode="auto">
          <a:xfrm>
            <a:off x="0" y="0"/>
            <a:ext cx="9144000" cy="686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0358" y="334397"/>
            <a:ext cx="83081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BỘ ƯỚC LƯỢNG: tính chọn lọc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2560215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8333" r="21579" b="16271"/>
          <a:stretch/>
        </p:blipFill>
        <p:spPr bwMode="auto">
          <a:xfrm>
            <a:off x="0" y="4727"/>
            <a:ext cx="9144000" cy="685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3081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BỘ ƯỚC LƯỢNG: lực lượng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3362627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8532" r="21578" b="16072"/>
          <a:stretch/>
        </p:blipFill>
        <p:spPr bwMode="auto">
          <a:xfrm>
            <a:off x="0" y="-4370"/>
            <a:ext cx="9144000" cy="686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3081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BỘ ƯỚC LƯỢNG: chi phí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3072959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9" t="7737" r="21408" b="16469"/>
          <a:stretch/>
        </p:blipFill>
        <p:spPr bwMode="auto">
          <a:xfrm>
            <a:off x="0" y="0"/>
            <a:ext cx="9144000" cy="68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3081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BỘ SINH KẾ HOẠCH THỰC THI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16844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4778"/>
            <a:ext cx="9144000" cy="6872778"/>
            <a:chOff x="0" y="-14778"/>
            <a:chExt cx="9144000" cy="687277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8" t="4432" r="21581" b="19643"/>
            <a:stretch/>
          </p:blipFill>
          <p:spPr bwMode="auto">
            <a:xfrm>
              <a:off x="0" y="-14778"/>
              <a:ext cx="9144000" cy="6872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9592" y="1340768"/>
              <a:ext cx="7488832" cy="3744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7584" y="2182132"/>
            <a:ext cx="6992299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 Sơ lược về kiến trúc cơ sở dữ liệu Oracle</a:t>
            </a:r>
          </a:p>
          <a:p>
            <a:pPr>
              <a:spcAft>
                <a:spcPts val="1200"/>
              </a:spcAft>
            </a:pP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2 Câu 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lệnh SQL</a:t>
            </a:r>
          </a:p>
          <a:p>
            <a:pPr>
              <a:spcAft>
                <a:spcPts val="1200"/>
              </a:spcAft>
            </a:pPr>
            <a:r>
              <a:rPr lang="en-US" sz="2800"/>
              <a:t>3 </a:t>
            </a:r>
            <a:r>
              <a:rPr lang="en-US" sz="2800" smtClean="0"/>
              <a:t>Tối </a:t>
            </a:r>
            <a:r>
              <a:rPr lang="en-US" sz="2800"/>
              <a:t>ưu hóa trong cơ sở dữ liệu </a:t>
            </a:r>
            <a:r>
              <a:rPr lang="en-US" sz="2800" smtClean="0"/>
              <a:t>Oracle</a:t>
            </a:r>
          </a:p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3.1 Sự cần thiết của bộ tối ưu hóa</a:t>
            </a:r>
          </a:p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3.2 Các pha của quá trình tối ưu</a:t>
            </a:r>
          </a:p>
          <a:p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smtClean="0"/>
              <a:t>3.3 Điều khiển hành vi của bộ tối ưu hóa</a:t>
            </a:r>
            <a:endParaRPr lang="vi-VN" sz="2800"/>
          </a:p>
        </p:txBody>
      </p:sp>
      <p:sp>
        <p:nvSpPr>
          <p:cNvPr id="7" name="TextBox 6"/>
          <p:cNvSpPr txBox="1"/>
          <p:nvPr/>
        </p:nvSpPr>
        <p:spPr>
          <a:xfrm>
            <a:off x="3634083" y="548680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OUTLINE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4444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3" t="8731" r="21468" b="15872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3081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ĐIỀU KHIỂN HÀNH VI BỘ TỐI ƯU HÓA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38257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4778"/>
            <a:ext cx="9144000" cy="6872778"/>
            <a:chOff x="0" y="-14778"/>
            <a:chExt cx="9144000" cy="687277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8" t="4432" r="21581" b="19643"/>
            <a:stretch/>
          </p:blipFill>
          <p:spPr bwMode="auto">
            <a:xfrm>
              <a:off x="0" y="-14778"/>
              <a:ext cx="9144000" cy="6872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9592" y="1340768"/>
              <a:ext cx="7488832" cy="3744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7584" y="2182132"/>
            <a:ext cx="6334363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/>
              <a:t>1</a:t>
            </a:r>
            <a:r>
              <a:rPr lang="en-US" sz="2800" smtClean="0"/>
              <a:t> Sơ lược về kiến trúc cơ sở dữ liệu Oracle</a:t>
            </a:r>
          </a:p>
          <a:p>
            <a:pPr>
              <a:spcAft>
                <a:spcPts val="1200"/>
              </a:spcAft>
            </a:pPr>
            <a:r>
              <a:rPr lang="en-US" sz="2800" smtClean="0"/>
              <a:t>	1.1 Các thành phần chính</a:t>
            </a:r>
          </a:p>
          <a:p>
            <a:pPr>
              <a:spcAft>
                <a:spcPts val="1200"/>
              </a:spcAft>
            </a:pPr>
            <a:r>
              <a:rPr lang="en-US" sz="2800" smtClean="0"/>
              <a:t>	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1.2 Cấu trúc bộ nhớ</a:t>
            </a:r>
          </a:p>
          <a:p>
            <a:pPr>
              <a:spcAft>
                <a:spcPts val="1200"/>
              </a:spcAft>
            </a:pP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	1.3 Cấu trúc lưu trữ vật lý và logic</a:t>
            </a:r>
          </a:p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2 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Câu 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lệnh SQL</a:t>
            </a:r>
          </a:p>
          <a:p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3 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Tối 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ưu hóa trong cơ sở dữ liệu 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Oracle</a:t>
            </a:r>
            <a:endParaRPr lang="vi-VN" sz="2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4083" y="548680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OUTLINE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2350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7936" r="21578" b="16270"/>
          <a:stretch/>
        </p:blipFill>
        <p:spPr bwMode="auto">
          <a:xfrm>
            <a:off x="0" y="-3479"/>
            <a:ext cx="9144000" cy="686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334397"/>
            <a:ext cx="871296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ĐIỀU KHIỂN HÀNH VI BỘ TỐI ƯU HÓA (tiếp)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2927756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4778"/>
            <a:ext cx="9144000" cy="6872778"/>
            <a:chOff x="0" y="-14778"/>
            <a:chExt cx="9144000" cy="687277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8" t="4432" r="21581" b="19643"/>
            <a:stretch/>
          </p:blipFill>
          <p:spPr bwMode="auto">
            <a:xfrm>
              <a:off x="0" y="-14778"/>
              <a:ext cx="9144000" cy="6872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9592" y="1340768"/>
              <a:ext cx="7488832" cy="3744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413892" y="2276872"/>
            <a:ext cx="6316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smtClean="0"/>
              <a:t>XIN CẢM ƠN THẦY VÀ CÁC BẠN </a:t>
            </a:r>
          </a:p>
          <a:p>
            <a:pPr algn="ctr"/>
            <a:r>
              <a:rPr lang="en-US" sz="3600" b="1" smtClean="0"/>
              <a:t>ĐÃ LẮNG NGHE!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404979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3769" r="21579" b="21033"/>
          <a:stretch/>
        </p:blipFill>
        <p:spPr bwMode="auto">
          <a:xfrm>
            <a:off x="6063" y="0"/>
            <a:ext cx="91379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45212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smtClean="0"/>
              <a:t>TỔNG QUAN KIẾN TRÚC ORACLE DATABASE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22463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4778"/>
            <a:ext cx="9144000" cy="6872778"/>
            <a:chOff x="0" y="-14778"/>
            <a:chExt cx="9144000" cy="687277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8" t="4432" r="21581" b="19643"/>
            <a:stretch/>
          </p:blipFill>
          <p:spPr bwMode="auto">
            <a:xfrm>
              <a:off x="0" y="-14778"/>
              <a:ext cx="9144000" cy="6872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9592" y="1340768"/>
              <a:ext cx="7488832" cy="3744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7584" y="2182132"/>
            <a:ext cx="6334363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/>
              <a:t>1</a:t>
            </a:r>
            <a:r>
              <a:rPr lang="en-US" sz="2800" smtClean="0"/>
              <a:t> Sơ lược về kiến trúc cơ sở dữ liệu Oracle</a:t>
            </a:r>
          </a:p>
          <a:p>
            <a:pPr>
              <a:spcAft>
                <a:spcPts val="1200"/>
              </a:spcAft>
            </a:pPr>
            <a:r>
              <a:rPr lang="en-US" sz="280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1.1 Các thành phần chính</a:t>
            </a:r>
          </a:p>
          <a:p>
            <a:pPr>
              <a:spcAft>
                <a:spcPts val="1200"/>
              </a:spcAft>
            </a:pPr>
            <a:r>
              <a:rPr lang="en-US" sz="2800" smtClean="0"/>
              <a:t>	1.2 Cấu trúc bộ nhớ</a:t>
            </a:r>
          </a:p>
          <a:p>
            <a:pPr>
              <a:spcAft>
                <a:spcPts val="1200"/>
              </a:spcAft>
            </a:pPr>
            <a:r>
              <a:rPr lang="en-US" sz="280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1.3 Cấu trúc lưu trữ vật lý và logic</a:t>
            </a:r>
          </a:p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2 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Câu 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lệnh SQL</a:t>
            </a:r>
          </a:p>
          <a:p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3 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Tối 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ưu hóa trong cơ sở dữ liệu 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Oracle</a:t>
            </a:r>
            <a:endParaRPr lang="vi-VN" sz="2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4083" y="548680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OUTLINE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27578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6" t="8333" r="21691" b="16270"/>
          <a:stretch/>
        </p:blipFill>
        <p:spPr bwMode="auto">
          <a:xfrm>
            <a:off x="3809" y="-5815"/>
            <a:ext cx="9140191" cy="686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358" y="334397"/>
            <a:ext cx="83081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KIẾN TRÚC BỘ NHỚ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346880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4778"/>
            <a:ext cx="9144000" cy="6872778"/>
            <a:chOff x="0" y="-14778"/>
            <a:chExt cx="9144000" cy="687277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8" t="4432" r="21581" b="19643"/>
            <a:stretch/>
          </p:blipFill>
          <p:spPr bwMode="auto">
            <a:xfrm>
              <a:off x="0" y="-14778"/>
              <a:ext cx="9144000" cy="6872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9592" y="1340768"/>
              <a:ext cx="7488832" cy="3744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7584" y="2182132"/>
            <a:ext cx="6334363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/>
              <a:t>1</a:t>
            </a:r>
            <a:r>
              <a:rPr lang="en-US" sz="2800" smtClean="0"/>
              <a:t> Sơ lược về kiến trúc cơ sở dữ liệu Oracle</a:t>
            </a:r>
          </a:p>
          <a:p>
            <a:pPr>
              <a:spcAft>
                <a:spcPts val="1200"/>
              </a:spcAft>
            </a:pPr>
            <a:r>
              <a:rPr lang="en-US" sz="280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1.1 Các thành phần chính</a:t>
            </a:r>
          </a:p>
          <a:p>
            <a:pPr>
              <a:spcAft>
                <a:spcPts val="1200"/>
              </a:spcAft>
            </a:pP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	1.2 Cấu trúc bộ nhớ</a:t>
            </a:r>
          </a:p>
          <a:p>
            <a:pPr>
              <a:spcAft>
                <a:spcPts val="1200"/>
              </a:spcAft>
            </a:pPr>
            <a:r>
              <a:rPr lang="en-US" sz="2800" smtClean="0"/>
              <a:t>	1.3 Cấu trúc lưu trữ vật lý và logic</a:t>
            </a:r>
          </a:p>
          <a:p>
            <a:pPr>
              <a:spcAft>
                <a:spcPts val="1200"/>
              </a:spcAft>
            </a:pP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2 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Câu 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lệnh SQL</a:t>
            </a:r>
          </a:p>
          <a:p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3 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Tối 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ưu hóa trong cơ sở dữ liệu </a:t>
            </a:r>
            <a:r>
              <a:rPr lang="en-US" sz="2800" smtClean="0">
                <a:solidFill>
                  <a:schemeClr val="bg1">
                    <a:lumMod val="85000"/>
                  </a:schemeClr>
                </a:solidFill>
              </a:rPr>
              <a:t>Oracle</a:t>
            </a:r>
            <a:endParaRPr lang="vi-VN" sz="2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4083" y="548680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OUTLINE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27578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8134" r="21355" b="16477"/>
          <a:stretch/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0358" y="334397"/>
            <a:ext cx="83081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CẤU TRÚC LƯU TRỮ VẬT LÝ VÀ LOGIC</a:t>
            </a:r>
            <a:endParaRPr lang="vi-VN" sz="3600" b="1"/>
          </a:p>
        </p:txBody>
      </p:sp>
    </p:spTree>
    <p:extLst>
      <p:ext uri="{BB962C8B-B14F-4D97-AF65-F5344CB8AC3E}">
        <p14:creationId xmlns:p14="http://schemas.microsoft.com/office/powerpoint/2010/main" val="28023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455</Words>
  <Application>Microsoft Office PowerPoint</Application>
  <PresentationFormat>On-screen Show (4:3)</PresentationFormat>
  <Paragraphs>113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</dc:creator>
  <cp:lastModifiedBy>Hung</cp:lastModifiedBy>
  <cp:revision>70</cp:revision>
  <dcterms:created xsi:type="dcterms:W3CDTF">2015-05-17T15:39:58Z</dcterms:created>
  <dcterms:modified xsi:type="dcterms:W3CDTF">2015-05-20T04:48:00Z</dcterms:modified>
</cp:coreProperties>
</file>