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57"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6" d="100"/>
          <a:sy n="76" d="100"/>
        </p:scale>
        <p:origin x="5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424794"/>
            <a:ext cx="8915399" cy="1045294"/>
          </a:xfrm>
        </p:spPr>
        <p:txBody>
          <a:bodyPr>
            <a:normAutofit/>
          </a:bodyPr>
          <a:lstStyle/>
          <a:p>
            <a:pPr algn="ctr"/>
            <a:r>
              <a:rPr lang="vi-VN" dirty="0"/>
              <a:t>SQL Tuning Advisor</a:t>
            </a:r>
            <a:endParaRPr lang="en-US" dirty="0"/>
          </a:p>
        </p:txBody>
      </p:sp>
      <p:sp>
        <p:nvSpPr>
          <p:cNvPr id="3" name="Subtitle 2"/>
          <p:cNvSpPr>
            <a:spLocks noGrp="1"/>
          </p:cNvSpPr>
          <p:nvPr>
            <p:ph type="subTitle" idx="1"/>
          </p:nvPr>
        </p:nvSpPr>
        <p:spPr>
          <a:xfrm>
            <a:off x="2589213" y="3539405"/>
            <a:ext cx="8915399" cy="452274"/>
          </a:xfrm>
        </p:spPr>
        <p:txBody>
          <a:bodyPr/>
          <a:lstStyle/>
          <a:p>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a:t>dẫn</a:t>
            </a:r>
            <a:r>
              <a:rPr lang="en-US" dirty="0" smtClean="0"/>
              <a:t>: </a:t>
            </a:r>
            <a:r>
              <a:rPr lang="en-US" b="1" dirty="0" smtClean="0"/>
              <a:t>TS </a:t>
            </a:r>
            <a:r>
              <a:rPr lang="en-US" b="1" dirty="0" err="1"/>
              <a:t>Trần</a:t>
            </a:r>
            <a:r>
              <a:rPr lang="en-US" b="1" dirty="0"/>
              <a:t> </a:t>
            </a:r>
            <a:r>
              <a:rPr lang="en-US" b="1" dirty="0" err="1"/>
              <a:t>Việt</a:t>
            </a:r>
            <a:r>
              <a:rPr lang="en-US" b="1" dirty="0"/>
              <a:t> </a:t>
            </a:r>
            <a:r>
              <a:rPr lang="en-US" b="1" dirty="0" err="1"/>
              <a:t>Trung</a:t>
            </a:r>
            <a:endParaRPr lang="en-US" b="1" dirty="0"/>
          </a:p>
        </p:txBody>
      </p:sp>
      <p:sp>
        <p:nvSpPr>
          <p:cNvPr id="4" name="Title 1"/>
          <p:cNvSpPr txBox="1">
            <a:spLocks/>
          </p:cNvSpPr>
          <p:nvPr/>
        </p:nvSpPr>
        <p:spPr>
          <a:xfrm>
            <a:off x="2297113" y="251818"/>
            <a:ext cx="8915399" cy="11365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CSDL</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89213" y="1674461"/>
            <a:ext cx="6794500" cy="553998"/>
          </a:xfrm>
          <a:prstGeom prst="rect">
            <a:avLst/>
          </a:prstGeom>
          <a:noFill/>
        </p:spPr>
        <p:txBody>
          <a:bodyPr wrap="square" rtlCol="0">
            <a:spAutoFit/>
          </a:bodyPr>
          <a:lstStyle/>
          <a:p>
            <a:r>
              <a:rPr lang="en-US" sz="3000" i="1" dirty="0" err="1" smtClean="0">
                <a:latin typeface="Times New Roman" panose="02020603050405020304" pitchFamily="18" charset="0"/>
                <a:cs typeface="Times New Roman" panose="02020603050405020304" pitchFamily="18" charset="0"/>
              </a:rPr>
              <a:t>Đề</a:t>
            </a:r>
            <a:r>
              <a:rPr lang="en-US" sz="3000" i="1" dirty="0" smtClean="0">
                <a:latin typeface="Times New Roman" panose="02020603050405020304" pitchFamily="18" charset="0"/>
                <a:cs typeface="Times New Roman" panose="02020603050405020304" pitchFamily="18" charset="0"/>
              </a:rPr>
              <a:t> </a:t>
            </a:r>
            <a:r>
              <a:rPr lang="en-US" sz="3000" i="1" dirty="0" err="1" smtClean="0">
                <a:latin typeface="Times New Roman" panose="02020603050405020304" pitchFamily="18" charset="0"/>
                <a:cs typeface="Times New Roman" panose="02020603050405020304" pitchFamily="18" charset="0"/>
              </a:rPr>
              <a:t>tài</a:t>
            </a:r>
            <a:r>
              <a:rPr lang="en-US" sz="3000" i="1" dirty="0" smtClean="0">
                <a:latin typeface="Times New Roman" panose="02020603050405020304" pitchFamily="18" charset="0"/>
                <a:cs typeface="Times New Roman" panose="02020603050405020304" pitchFamily="18" charset="0"/>
              </a:rPr>
              <a:t>:</a:t>
            </a:r>
            <a:endParaRPr lang="en-US" sz="3000"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89213" y="3991679"/>
            <a:ext cx="5397500" cy="369332"/>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37558523"/>
              </p:ext>
            </p:extLst>
          </p:nvPr>
        </p:nvGraphicFramePr>
        <p:xfrm>
          <a:off x="2690812" y="4506563"/>
          <a:ext cx="5418666" cy="185420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err="1" smtClean="0">
                          <a:latin typeface="Times New Roman" panose="02020603050405020304" pitchFamily="18" charset="0"/>
                          <a:cs typeface="Times New Roman" panose="02020603050405020304" pitchFamily="18" charset="0"/>
                        </a:rPr>
                        <a:t>Họ</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sinh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smtClean="0">
                          <a:latin typeface="Times New Roman" panose="02020603050405020304" pitchFamily="18" charset="0"/>
                          <a:cs typeface="Times New Roman" panose="02020603050405020304" pitchFamily="18" charset="0"/>
                        </a:rPr>
                        <a:t>Biện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Tuấn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20111096</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Tất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Nguyên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20111932</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Hùng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20111525</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vi-VN" dirty="0" smtClean="0">
                          <a:latin typeface="Times New Roman" panose="02020603050405020304" pitchFamily="18" charset="0"/>
                          <a:cs typeface="Times New Roman" panose="02020603050405020304" pitchFamily="18" charset="0"/>
                        </a:rPr>
                        <a:t>Đinh Hồng Dương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20111305</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49719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SQL </a:t>
            </a:r>
            <a:r>
              <a:rPr lang="en-US" dirty="0"/>
              <a:t>Statement Profiling</a:t>
            </a:r>
          </a:p>
        </p:txBody>
      </p:sp>
      <p:sp>
        <p:nvSpPr>
          <p:cNvPr id="3" name="Content Placeholder 2"/>
          <p:cNvSpPr>
            <a:spLocks noGrp="1"/>
          </p:cNvSpPr>
          <p:nvPr>
            <p:ph idx="1"/>
          </p:nvPr>
        </p:nvSpPr>
        <p:spPr>
          <a:xfrm>
            <a:off x="2589212" y="1727200"/>
            <a:ext cx="8915400" cy="4533900"/>
          </a:xfrm>
        </p:spPr>
        <p:txBody>
          <a:bodyPr>
            <a:normAutofit fontScale="92500"/>
          </a:bodyPr>
          <a:lstStyle/>
          <a:p>
            <a:r>
              <a:rPr lang="vi-VN" dirty="0"/>
              <a:t>Bước chính trong việc tạo SQL Profile là xác định chi phí, tính chọn lọc, số lượng của truy vấn tối ưu cho các câu lệnh được tinh chỉnh.</a:t>
            </a:r>
          </a:p>
          <a:p>
            <a:r>
              <a:rPr lang="vi-VN" dirty="0"/>
              <a:t>Trong việc tạo SQL Profile, ATO thực hiện bước xác minh để xác nhận các ước lượng của nó. Việc xác nhận bao gồm lấy dữ liệu mẫu, áp dụng các vị từ phù hợp vào dữ liệu mẫu đó.  Ước lượng mới được so sánh với ước lượng thông thường, nếu có sự khác biệt lớn, một số hiệu chỉnh sẽ được áp dụng. Cách khác để xác nhận là thực hiện một đoạn lệnh SQL. Một phần phương pháp thực hiện hiệu quả hơn so với phương pháp mẫu khi có vị từ tương ứng cung cấp đường dẫn truy cập hiệu quả. ATO chọn phương pháp xác nhận ước lượng thích hợp.</a:t>
            </a:r>
          </a:p>
          <a:p>
            <a:r>
              <a:rPr lang="vi-VN" dirty="0"/>
              <a:t>ATO cũng sử dụng lịch sử thực hiện các lệnh SQL để xác định thiết lập chính xác. Ví dụ, nếu lịch sử thực hiện chỉ ra rằng lệnh SQL chỉ thực hiện một phần ở hầu hết các lần, ATO sẽ sử dụng FIRST_ROWS để tối ưu hóa thay vị ALL_ROWS</a:t>
            </a:r>
            <a:r>
              <a:rPr lang="vi-VN" dirty="0" smtClean="0"/>
              <a:t>.</a:t>
            </a:r>
            <a:endParaRPr lang="en-US" dirty="0" smtClean="0"/>
          </a:p>
          <a:p>
            <a:r>
              <a:rPr lang="vi-VN" dirty="0"/>
              <a:t>ATO tạo một SQL Profile nếu nó đã có thông tin bổ sung khi phân tích số liệu thông kê hoặc khi xây dựng profile. Khi SQL Profile đã được xây dựng, nó tạo ra một người dùng, khuyến cáo tạo một SQL Profile.</a:t>
            </a:r>
          </a:p>
          <a:p>
            <a:r>
              <a:rPr lang="vi-VN" dirty="0"/>
              <a:t>Ở chế độ này, ATO có thể đề nghị chấp nhận các SQL Profile được sinh ra để kích hoạt nó.</a:t>
            </a:r>
          </a:p>
          <a:p>
            <a:endParaRPr lang="en-US" dirty="0"/>
          </a:p>
        </p:txBody>
      </p:sp>
    </p:spTree>
    <p:extLst>
      <p:ext uri="{BB962C8B-B14F-4D97-AF65-F5344CB8AC3E}">
        <p14:creationId xmlns:p14="http://schemas.microsoft.com/office/powerpoint/2010/main" val="2651260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a:t>
            </a:r>
            <a:r>
              <a:rPr lang="en-US" dirty="0" err="1" smtClean="0"/>
              <a:t>Luồng</a:t>
            </a:r>
            <a:r>
              <a:rPr lang="en-US" dirty="0" smtClean="0"/>
              <a:t> </a:t>
            </a:r>
            <a:r>
              <a:rPr lang="en-US" dirty="0" err="1"/>
              <a:t>kế</a:t>
            </a:r>
            <a:r>
              <a:rPr lang="en-US" dirty="0"/>
              <a:t> </a:t>
            </a:r>
            <a:r>
              <a:rPr lang="en-US" dirty="0" err="1"/>
              <a:t>hoạch</a:t>
            </a:r>
            <a:r>
              <a:rPr lang="en-US" dirty="0"/>
              <a:t> </a:t>
            </a:r>
            <a:r>
              <a:rPr lang="en-US" dirty="0" err="1"/>
              <a:t>tinh</a:t>
            </a:r>
            <a:r>
              <a:rPr lang="en-US" dirty="0"/>
              <a:t> </a:t>
            </a:r>
            <a:r>
              <a:rPr lang="en-US" dirty="0" err="1"/>
              <a:t>chỉnh</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tạo</a:t>
            </a:r>
            <a:r>
              <a:rPr lang="en-US" dirty="0"/>
              <a:t> SQL Profile</a:t>
            </a:r>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3490594" y="1905000"/>
            <a:ext cx="5513705" cy="4533900"/>
          </a:xfrm>
          <a:prstGeom prst="rect">
            <a:avLst/>
          </a:prstGeom>
          <a:noFill/>
          <a:ln>
            <a:noFill/>
          </a:ln>
        </p:spPr>
      </p:pic>
    </p:spTree>
    <p:extLst>
      <p:ext uri="{BB962C8B-B14F-4D97-AF65-F5344CB8AC3E}">
        <p14:creationId xmlns:p14="http://schemas.microsoft.com/office/powerpoint/2010/main" val="1793858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a:t>
            </a:r>
            <a:r>
              <a:rPr lang="en-US" dirty="0" err="1"/>
              <a:t>Luồng</a:t>
            </a:r>
            <a:r>
              <a:rPr lang="en-US" dirty="0"/>
              <a:t> </a:t>
            </a:r>
            <a:r>
              <a:rPr lang="en-US" dirty="0" err="1"/>
              <a:t>kế</a:t>
            </a:r>
            <a:r>
              <a:rPr lang="en-US" dirty="0"/>
              <a:t> </a:t>
            </a:r>
            <a:r>
              <a:rPr lang="en-US" dirty="0" err="1"/>
              <a:t>hoạch</a:t>
            </a:r>
            <a:r>
              <a:rPr lang="en-US" dirty="0"/>
              <a:t> </a:t>
            </a:r>
            <a:r>
              <a:rPr lang="en-US" dirty="0" err="1"/>
              <a:t>tinh</a:t>
            </a:r>
            <a:r>
              <a:rPr lang="en-US" dirty="0"/>
              <a:t> </a:t>
            </a:r>
            <a:r>
              <a:rPr lang="en-US" dirty="0" err="1"/>
              <a:t>chỉnh</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tạo</a:t>
            </a:r>
            <a:r>
              <a:rPr lang="en-US" dirty="0"/>
              <a:t> SQL Profile</a:t>
            </a:r>
          </a:p>
        </p:txBody>
      </p:sp>
      <p:sp>
        <p:nvSpPr>
          <p:cNvPr id="3" name="Content Placeholder 2"/>
          <p:cNvSpPr>
            <a:spLocks noGrp="1"/>
          </p:cNvSpPr>
          <p:nvPr>
            <p:ph idx="1"/>
          </p:nvPr>
        </p:nvSpPr>
        <p:spPr>
          <a:xfrm>
            <a:off x="2589212" y="2133600"/>
            <a:ext cx="8915400" cy="4457700"/>
          </a:xfrm>
        </p:spPr>
        <p:txBody>
          <a:bodyPr>
            <a:normAutofit/>
          </a:bodyPr>
          <a:lstStyle/>
          <a:p>
            <a:r>
              <a:rPr lang="vi-VN" dirty="0"/>
              <a:t>SQL Profile là một tập thông tin bổ sung được xây dựng trong quá trình tinh chỉnh tự động câu lệnh SQL. Như vậy, SQL Profile của câu lệnh SQL là các số liệu thông kê về bảng, các chỉ mục. Sau khi được tạo, SQL Profile được sử dụng kết hợp với số liệu thống kê hiện có của bộ tối ưu hóa truy vấn, ở chế độ thông thường (normal mode), để tạo ra một kế hoạch tinh chỉnh tốt cho câu lệnh SQL tương ứng. SQL Profile được lưu trư liên tục trong từ điển dữ liệu. Tuy nhiên, không thể thấy thông tin của SQL Profile qua hiển thị thông thường của từ điển. Sau khi tạo một SQL Profile, mỗi lần các lệnh </a:t>
            </a:r>
            <a:endParaRPr lang="en-US" dirty="0" smtClean="0"/>
          </a:p>
          <a:p>
            <a:r>
              <a:rPr lang="vi-VN" dirty="0"/>
              <a:t>SQL Profile là một tập thông tin bổ sung được xây dựng trong quá trình tinh chỉnh tự động câu lệnh SQL. Như vậy, SQL Profile của câu lệnh SQL là các số liệu thông kê về bảng, các chỉ mục. Sau khi được tạo, SQL Profile được sử dụng kết hợp với số liệu thống kê hiện có của bộ tối ưu hóa truy vấn, ở chế độ thông thường (normal mode), để tạo ra một kế hoạch tinh chỉnh tốt cho câu lệnh SQL tương ứng. SQL Profile được lưu trư liên tục trong từ điển dữ liệu. Tuy nhiên, không thể thấy thông tin của SQL Profile qua hiển thị thông thường của từ điển. Sau khi tạo một SQL Profile, mỗi lần các lệnh </a:t>
            </a:r>
            <a:endParaRPr lang="en-US" dirty="0"/>
          </a:p>
        </p:txBody>
      </p:sp>
    </p:spTree>
    <p:extLst>
      <p:ext uri="{BB962C8B-B14F-4D97-AF65-F5344CB8AC3E}">
        <p14:creationId xmlns:p14="http://schemas.microsoft.com/office/powerpoint/2010/main" val="1675848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 </a:t>
            </a:r>
            <a:r>
              <a:rPr lang="en-US" dirty="0" err="1" smtClean="0"/>
              <a:t>Vòng</a:t>
            </a:r>
            <a:r>
              <a:rPr lang="en-US" dirty="0" smtClean="0"/>
              <a:t> </a:t>
            </a:r>
            <a:r>
              <a:rPr lang="en-US" dirty="0" err="1"/>
              <a:t>lặp</a:t>
            </a:r>
            <a:r>
              <a:rPr lang="en-US" dirty="0"/>
              <a:t> </a:t>
            </a:r>
            <a:r>
              <a:rPr lang="en-US" dirty="0" err="1"/>
              <a:t>tinh</a:t>
            </a:r>
            <a:r>
              <a:rPr lang="en-US" dirty="0"/>
              <a:t> </a:t>
            </a:r>
            <a:r>
              <a:rPr lang="en-US" dirty="0" err="1"/>
              <a:t>chỉnh</a:t>
            </a:r>
            <a:r>
              <a:rPr lang="en-US" dirty="0"/>
              <a:t> SQL</a:t>
            </a:r>
          </a:p>
        </p:txBody>
      </p:sp>
      <p:sp>
        <p:nvSpPr>
          <p:cNvPr id="3" name="Content Placeholder 2"/>
          <p:cNvSpPr>
            <a:spLocks noGrp="1"/>
          </p:cNvSpPr>
          <p:nvPr>
            <p:ph idx="1"/>
          </p:nvPr>
        </p:nvSpPr>
        <p:spPr>
          <a:xfrm>
            <a:off x="2589212" y="5105400"/>
            <a:ext cx="8915400" cy="1504322"/>
          </a:xfrm>
        </p:spPr>
        <p:txBody>
          <a:bodyPr/>
          <a:lstStyle/>
          <a:p>
            <a:r>
              <a:rPr lang="vi-VN" dirty="0"/>
              <a:t>Thông tin bổ sung chứa trong SQL Profile được lưu theo một cách mà nó vẫn có liên quan sau khi cơ sở dữ liệu thay đổi, ví dụ như: thêm hoặc xóa chỉ mục, phát triển kích thước của bảng, số liệu thống kê thu thập định kì. </a:t>
            </a:r>
            <a:r>
              <a:rPr lang="vi-VN" dirty="0" smtClean="0"/>
              <a:t>Vì</a:t>
            </a:r>
            <a:r>
              <a:rPr lang="en-US" dirty="0" smtClean="0"/>
              <a:t> </a:t>
            </a:r>
            <a:r>
              <a:rPr lang="vi-VN" dirty="0"/>
              <a:t>vậy, khi profile được tạo, kế hoạch không bị đóng băng( như khi đề cương được sử dụng).</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322388"/>
            <a:ext cx="4892675" cy="3667125"/>
          </a:xfrm>
          <a:prstGeom prst="rect">
            <a:avLst/>
          </a:prstGeom>
          <a:noFill/>
          <a:ln>
            <a:noFill/>
          </a:ln>
        </p:spPr>
      </p:pic>
    </p:spTree>
    <p:extLst>
      <p:ext uri="{BB962C8B-B14F-4D97-AF65-F5344CB8AC3E}">
        <p14:creationId xmlns:p14="http://schemas.microsoft.com/office/powerpoint/2010/main" val="3003551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a:t>
            </a:r>
            <a:r>
              <a:rPr lang="en-US" dirty="0" err="1"/>
              <a:t>Vòng</a:t>
            </a:r>
            <a:r>
              <a:rPr lang="en-US" dirty="0"/>
              <a:t> </a:t>
            </a:r>
            <a:r>
              <a:rPr lang="en-US" dirty="0" err="1"/>
              <a:t>lặp</a:t>
            </a:r>
            <a:r>
              <a:rPr lang="en-US" dirty="0"/>
              <a:t> </a:t>
            </a:r>
            <a:r>
              <a:rPr lang="en-US" dirty="0" err="1"/>
              <a:t>tinh</a:t>
            </a:r>
            <a:r>
              <a:rPr lang="en-US" dirty="0"/>
              <a:t> </a:t>
            </a:r>
            <a:r>
              <a:rPr lang="en-US" dirty="0" err="1"/>
              <a:t>chỉnh</a:t>
            </a:r>
            <a:r>
              <a:rPr lang="en-US" dirty="0"/>
              <a:t> SQL</a:t>
            </a:r>
          </a:p>
        </p:txBody>
      </p:sp>
      <p:sp>
        <p:nvSpPr>
          <p:cNvPr id="3" name="Content Placeholder 2"/>
          <p:cNvSpPr>
            <a:spLocks noGrp="1"/>
          </p:cNvSpPr>
          <p:nvPr>
            <p:ph idx="1"/>
          </p:nvPr>
        </p:nvSpPr>
        <p:spPr/>
        <p:txBody>
          <a:bodyPr/>
          <a:lstStyle/>
          <a:p>
            <a:r>
              <a:rPr lang="vi-VN" dirty="0"/>
              <a:t>Tuy nhiên SQL profile có thể không tương thích với nhưng thay đổi lớn của cơ sở dữ liệu hoặc thay đổi được tích lũy trong thời gian dài. Trong trường hợp này, cần tạo SQL Profile mới để thay thế.</a:t>
            </a:r>
          </a:p>
          <a:p>
            <a:r>
              <a:rPr lang="vi-VN" dirty="0"/>
              <a:t>Ví dụng, khi SQL Profile đã lỗi thời, hiệu năng của câu lệnh SQL tương ứng có thể rất tồi. Trong trường hợp như vậy, truy vấn SQL có thể bắt đầu ở trạng thái tải cao, nó gây cản trở mục tiêu tinh chỉnh hệ thống. Khi đó ADDM sẽ phát hiện các truy vấn tải cao, bạn có thể quyết định tạo lại SQL Profile cho lệnh truy vấn đó.</a:t>
            </a:r>
          </a:p>
          <a:p>
            <a:endParaRPr lang="en-US" dirty="0"/>
          </a:p>
        </p:txBody>
      </p:sp>
    </p:spTree>
    <p:extLst>
      <p:ext uri="{BB962C8B-B14F-4D97-AF65-F5344CB8AC3E}">
        <p14:creationId xmlns:p14="http://schemas.microsoft.com/office/powerpoint/2010/main" val="3246450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VIII. </a:t>
            </a:r>
            <a:r>
              <a:rPr lang="vi-VN" dirty="0" smtClean="0"/>
              <a:t>Phân </a:t>
            </a:r>
            <a:r>
              <a:rPr lang="vi-VN" dirty="0"/>
              <a:t>tích đường dẫn truy cập</a:t>
            </a:r>
            <a:endParaRPr lang="en-US" dirty="0"/>
          </a:p>
        </p:txBody>
      </p:sp>
      <p:sp>
        <p:nvSpPr>
          <p:cNvPr id="3" name="Content Placeholder 2"/>
          <p:cNvSpPr>
            <a:spLocks noGrp="1"/>
          </p:cNvSpPr>
          <p:nvPr>
            <p:ph idx="1"/>
          </p:nvPr>
        </p:nvSpPr>
        <p:spPr>
          <a:xfrm>
            <a:off x="2589212" y="5105400"/>
            <a:ext cx="8915400" cy="1536700"/>
          </a:xfrm>
        </p:spPr>
        <p:txBody>
          <a:bodyPr>
            <a:normAutofit/>
          </a:bodyPr>
          <a:lstStyle/>
          <a:p>
            <a:r>
              <a:rPr lang="vi-VN" dirty="0"/>
              <a:t>ATO đưa ra lời khuyên cho việc đánh chỉ mục. Đánh chỉ mục là một kỹ thuật tinh chỉnh hiệu quả, cải thiện đáng kể hiệu năng câu truy vấn SQL bằng việc giảm đi sự cần thiết của việc quét toàn bộ bảng. ATO đưa ra đề xuất đánh chỉ mục cụ thể cho câu lệnh cần được tinh chỉnh. Do đó, nó cung cấp một giải pháp nhanh chóng cho vấn đề hiệu năng đối với câu lệnh SQL đơn.</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489075"/>
            <a:ext cx="4806315" cy="3524250"/>
          </a:xfrm>
          <a:prstGeom prst="rect">
            <a:avLst/>
          </a:prstGeom>
          <a:noFill/>
          <a:ln>
            <a:noFill/>
          </a:ln>
        </p:spPr>
      </p:pic>
    </p:spTree>
    <p:extLst>
      <p:ext uri="{BB962C8B-B14F-4D97-AF65-F5344CB8AC3E}">
        <p14:creationId xmlns:p14="http://schemas.microsoft.com/office/powerpoint/2010/main" val="3124371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VIII. Phân tích đường dẫn truy cập</a:t>
            </a:r>
            <a:endParaRPr lang="en-US" dirty="0"/>
          </a:p>
        </p:txBody>
      </p:sp>
      <p:sp>
        <p:nvSpPr>
          <p:cNvPr id="3" name="Content Placeholder 2"/>
          <p:cNvSpPr>
            <a:spLocks noGrp="1"/>
          </p:cNvSpPr>
          <p:nvPr>
            <p:ph idx="1"/>
          </p:nvPr>
        </p:nvSpPr>
        <p:spPr>
          <a:xfrm>
            <a:off x="2589212" y="2133600"/>
            <a:ext cx="8915400" cy="4279900"/>
          </a:xfrm>
        </p:spPr>
        <p:txBody>
          <a:bodyPr/>
          <a:lstStyle/>
          <a:p>
            <a:r>
              <a:rPr lang="vi-VN" dirty="0"/>
              <a:t>Vì ATO không phân tích sự ảnh hưởng của việc đánh chỉ mục đối với toàn bộ câu lệnh SQL, nó khuyến cáo chạy Access Advisor với tập các lệnh SQL đại diện. Acess Advisor thu thập tất cả các lời khuyên cho mỗi lệnh SQL và hợp nhất chúng lại thành lời khuyên cho toàn bộ tập lệnh SQL</a:t>
            </a:r>
            <a:r>
              <a:rPr lang="vi-VN" dirty="0" smtClean="0"/>
              <a:t>.</a:t>
            </a:r>
            <a:endParaRPr lang="en-US" dirty="0" smtClean="0"/>
          </a:p>
          <a:p>
            <a:r>
              <a:rPr lang="vi-VN" dirty="0"/>
              <a:t>Phân tích đường dẫn truy cập có thể đưa ra khuyến cáo sau</a:t>
            </a:r>
            <a:r>
              <a:rPr lang="vi-VN" dirty="0" smtClean="0"/>
              <a:t>:</a:t>
            </a:r>
            <a:endParaRPr lang="en-US" dirty="0" smtClean="0"/>
          </a:p>
          <a:p>
            <a:pPr lvl="1"/>
            <a:r>
              <a:rPr lang="en-US" dirty="0" err="1" smtClean="0"/>
              <a:t>Tạo</a:t>
            </a:r>
            <a:r>
              <a:rPr lang="en-US" dirty="0" smtClean="0"/>
              <a:t> </a:t>
            </a:r>
            <a:r>
              <a:rPr lang="en-US" dirty="0" err="1"/>
              <a:t>chỉ</a:t>
            </a:r>
            <a:r>
              <a:rPr lang="en-US" dirty="0"/>
              <a:t> </a:t>
            </a:r>
            <a:r>
              <a:rPr lang="en-US" dirty="0" err="1"/>
              <a:t>mục</a:t>
            </a:r>
            <a:r>
              <a:rPr lang="en-US" dirty="0"/>
              <a:t> </a:t>
            </a:r>
            <a:r>
              <a:rPr lang="en-US" dirty="0" err="1"/>
              <a:t>mới</a:t>
            </a:r>
            <a:r>
              <a:rPr lang="en-US" dirty="0"/>
              <a:t> </a:t>
            </a:r>
            <a:r>
              <a:rPr lang="en-US" dirty="0" err="1"/>
              <a:t>nếu</a:t>
            </a:r>
            <a:r>
              <a:rPr lang="en-US" dirty="0"/>
              <a:t> </a:t>
            </a:r>
            <a:r>
              <a:rPr lang="en-US" dirty="0" err="1"/>
              <a:t>nó</a:t>
            </a:r>
            <a:r>
              <a:rPr lang="en-US" dirty="0"/>
              <a:t> </a:t>
            </a:r>
            <a:r>
              <a:rPr lang="en-US" dirty="0" err="1"/>
              <a:t>cải</a:t>
            </a:r>
            <a:r>
              <a:rPr lang="en-US" dirty="0"/>
              <a:t> </a:t>
            </a:r>
            <a:r>
              <a:rPr lang="en-US" dirty="0" err="1"/>
              <a:t>thiện</a:t>
            </a:r>
            <a:r>
              <a:rPr lang="en-US" dirty="0"/>
              <a:t> </a:t>
            </a:r>
            <a:r>
              <a:rPr lang="en-US" dirty="0" err="1"/>
              <a:t>đáng</a:t>
            </a:r>
            <a:r>
              <a:rPr lang="en-US" dirty="0"/>
              <a:t> </a:t>
            </a:r>
            <a:r>
              <a:rPr lang="en-US" dirty="0" err="1"/>
              <a:t>kể</a:t>
            </a:r>
            <a:r>
              <a:rPr lang="en-US" dirty="0"/>
              <a:t> </a:t>
            </a:r>
            <a:r>
              <a:rPr lang="en-US" dirty="0" err="1"/>
              <a:t>hiệu</a:t>
            </a:r>
            <a:r>
              <a:rPr lang="en-US" dirty="0"/>
              <a:t> </a:t>
            </a:r>
            <a:r>
              <a:rPr lang="en-US" dirty="0" err="1"/>
              <a:t>năng</a:t>
            </a:r>
            <a:r>
              <a:rPr lang="en-US" dirty="0" smtClean="0"/>
              <a:t>.</a:t>
            </a:r>
          </a:p>
          <a:p>
            <a:pPr lvl="1"/>
            <a:r>
              <a:rPr lang="en-US" dirty="0" err="1" smtClean="0"/>
              <a:t>Chạy</a:t>
            </a:r>
            <a:r>
              <a:rPr lang="en-US" dirty="0" smtClean="0"/>
              <a:t> </a:t>
            </a:r>
            <a:r>
              <a:rPr lang="en-US" dirty="0"/>
              <a:t>SQL Access Advisor </a:t>
            </a:r>
            <a:r>
              <a:rPr lang="en-US" dirty="0" err="1"/>
              <a:t>để</a:t>
            </a:r>
            <a:r>
              <a:rPr lang="en-US" dirty="0"/>
              <a:t> </a:t>
            </a:r>
            <a:r>
              <a:rPr lang="en-US" dirty="0" err="1"/>
              <a:t>thực</a:t>
            </a:r>
            <a:r>
              <a:rPr lang="en-US" dirty="0"/>
              <a:t> </a:t>
            </a:r>
            <a:r>
              <a:rPr lang="en-US" dirty="0" err="1"/>
              <a:t>hiện</a:t>
            </a:r>
            <a:r>
              <a:rPr lang="en-US" dirty="0"/>
              <a:t> </a:t>
            </a:r>
            <a:r>
              <a:rPr lang="en-US" dirty="0" err="1"/>
              <a:t>phân</a:t>
            </a:r>
            <a:r>
              <a:rPr lang="en-US" dirty="0"/>
              <a:t> </a:t>
            </a:r>
            <a:r>
              <a:rPr lang="en-US" dirty="0" err="1"/>
              <a:t>tích</a:t>
            </a:r>
            <a:r>
              <a:rPr lang="en-US" dirty="0"/>
              <a:t> </a:t>
            </a:r>
            <a:r>
              <a:rPr lang="en-US" dirty="0" err="1"/>
              <a:t>chỉ</a:t>
            </a:r>
            <a:r>
              <a:rPr lang="en-US" dirty="0"/>
              <a:t> </a:t>
            </a:r>
            <a:r>
              <a:rPr lang="en-US" dirty="0" err="1"/>
              <a:t>mục</a:t>
            </a:r>
            <a:r>
              <a:rPr lang="en-US" dirty="0"/>
              <a:t> </a:t>
            </a:r>
            <a:r>
              <a:rPr lang="en-US" dirty="0" err="1"/>
              <a:t>toàn</a:t>
            </a:r>
            <a:r>
              <a:rPr lang="en-US" dirty="0"/>
              <a:t> </a:t>
            </a:r>
            <a:r>
              <a:rPr lang="en-US" dirty="0" err="1"/>
              <a:t>diện</a:t>
            </a:r>
            <a:r>
              <a:rPr lang="en-US" dirty="0"/>
              <a:t> </a:t>
            </a:r>
            <a:r>
              <a:rPr lang="en-US" dirty="0" err="1"/>
              <a:t>dựa</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lệnh</a:t>
            </a:r>
            <a:r>
              <a:rPr lang="en-US" dirty="0"/>
              <a:t> SQL.</a:t>
            </a:r>
          </a:p>
        </p:txBody>
      </p:sp>
    </p:spTree>
    <p:extLst>
      <p:ext uri="{BB962C8B-B14F-4D97-AF65-F5344CB8AC3E}">
        <p14:creationId xmlns:p14="http://schemas.microsoft.com/office/powerpoint/2010/main" val="3984560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 </a:t>
            </a:r>
            <a:r>
              <a:rPr lang="en-US" dirty="0" err="1" smtClean="0"/>
              <a:t>Phân</a:t>
            </a:r>
            <a:r>
              <a:rPr lang="en-US" dirty="0" smtClean="0"/>
              <a:t> </a:t>
            </a:r>
            <a:r>
              <a:rPr lang="en-US" dirty="0" err="1"/>
              <a:t>tích</a:t>
            </a:r>
            <a:r>
              <a:rPr lang="en-US" dirty="0"/>
              <a:t> </a:t>
            </a:r>
            <a:r>
              <a:rPr lang="en-US" dirty="0" err="1"/>
              <a:t>cấu</a:t>
            </a:r>
            <a:r>
              <a:rPr lang="en-US" dirty="0"/>
              <a:t> </a:t>
            </a:r>
            <a:r>
              <a:rPr lang="en-US" dirty="0" err="1"/>
              <a:t>trúc</a:t>
            </a:r>
            <a:endParaRPr lang="en-US" dirty="0"/>
          </a:p>
        </p:txBody>
      </p:sp>
      <p:sp>
        <p:nvSpPr>
          <p:cNvPr id="3" name="Content Placeholder 2"/>
          <p:cNvSpPr>
            <a:spLocks noGrp="1"/>
          </p:cNvSpPr>
          <p:nvPr>
            <p:ph idx="1"/>
          </p:nvPr>
        </p:nvSpPr>
        <p:spPr>
          <a:xfrm>
            <a:off x="2589212" y="5080000"/>
            <a:ext cx="8915400" cy="1498600"/>
          </a:xfrm>
        </p:spPr>
        <p:txBody>
          <a:bodyPr/>
          <a:lstStyle/>
          <a:p>
            <a:r>
              <a:rPr lang="vi-VN" dirty="0"/>
              <a:t>Mục đích của phân tích cấu trúc là giúp bạn xác định các câu lệnh SQL có cấu trúc kém và đưa ra lời khuyên cơ cấu lại chúng.</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408112"/>
            <a:ext cx="4533900" cy="3381375"/>
          </a:xfrm>
          <a:prstGeom prst="rect">
            <a:avLst/>
          </a:prstGeom>
          <a:noFill/>
          <a:ln>
            <a:noFill/>
          </a:ln>
        </p:spPr>
      </p:pic>
    </p:spTree>
    <p:extLst>
      <p:ext uri="{BB962C8B-B14F-4D97-AF65-F5344CB8AC3E}">
        <p14:creationId xmlns:p14="http://schemas.microsoft.com/office/powerpoint/2010/main" val="426334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 </a:t>
            </a:r>
            <a:r>
              <a:rPr lang="en-US" dirty="0" err="1"/>
              <a:t>Phân</a:t>
            </a:r>
            <a:r>
              <a:rPr lang="en-US" dirty="0"/>
              <a:t> </a:t>
            </a:r>
            <a:r>
              <a:rPr lang="en-US" dirty="0" err="1"/>
              <a:t>tích</a:t>
            </a:r>
            <a:r>
              <a:rPr lang="en-US" dirty="0"/>
              <a:t> </a:t>
            </a:r>
            <a:r>
              <a:rPr lang="en-US" dirty="0" err="1"/>
              <a:t>cấu</a:t>
            </a:r>
            <a:r>
              <a:rPr lang="en-US" dirty="0"/>
              <a:t> </a:t>
            </a:r>
            <a:r>
              <a:rPr lang="en-US" dirty="0" err="1"/>
              <a:t>trúc</a:t>
            </a:r>
            <a:endParaRPr lang="en-US" dirty="0"/>
          </a:p>
        </p:txBody>
      </p:sp>
      <p:sp>
        <p:nvSpPr>
          <p:cNvPr id="3" name="Content Placeholder 2"/>
          <p:cNvSpPr>
            <a:spLocks noGrp="1"/>
          </p:cNvSpPr>
          <p:nvPr>
            <p:ph idx="1"/>
          </p:nvPr>
        </p:nvSpPr>
        <p:spPr/>
        <p:txBody>
          <a:bodyPr/>
          <a:lstStyle/>
          <a:p>
            <a:r>
              <a:rPr lang="vi-VN" dirty="0"/>
              <a:t>Có những biến thể cú pháp nhất định có tác động tiêu cực đến hiệu năng. Ở chế độ này, ATO đánh giá câu truy vấn dựa trên tập luật, xác định kỹ thuật kém hiệu quả, đưa ra lời khuyên thay thế nếu có thể. Khuyến cáo có thể tương tự, nhưng nó không thực sự giống truy vấn ban đầu. Ví dụ, NOT EXISTS và NOT IN có cấu trúc tương tự, nhưng chính xác nó không giống hệt nhau. Vì vậy, bạn quyết định chọn truy vấn hợp lí. Chính vì lý do đó, ATO không tự ghi lại truy vấn mà đưa ra lời khuyên thay thế</a:t>
            </a:r>
            <a:r>
              <a:rPr lang="vi-VN" dirty="0" smtClean="0"/>
              <a:t>.</a:t>
            </a:r>
            <a:endParaRPr lang="en-US" dirty="0" smtClean="0"/>
          </a:p>
          <a:p>
            <a:r>
              <a:rPr lang="vi-VN" dirty="0"/>
              <a:t>Hai loại vấn đề sau đây được phát hiện khi phân tích cú pháp</a:t>
            </a:r>
            <a:r>
              <a:rPr lang="vi-VN" dirty="0" smtClean="0"/>
              <a:t>:</a:t>
            </a:r>
            <a:endParaRPr lang="en-US" dirty="0" smtClean="0"/>
          </a:p>
          <a:p>
            <a:pPr lvl="1"/>
            <a:r>
              <a:rPr lang="vi-VN" dirty="0" smtClean="0"/>
              <a:t>Sử </a:t>
            </a:r>
            <a:r>
              <a:rPr lang="vi-VN" dirty="0"/>
              <a:t>dụng các vị từ liên quan đến các cột được đánh chỉ mục với kiểu dữ liệu không phù hợp mà ngăn chặn việc sử dụng chỉ mục</a:t>
            </a:r>
            <a:r>
              <a:rPr lang="vi-VN" dirty="0" smtClean="0"/>
              <a:t>.</a:t>
            </a:r>
            <a:endParaRPr lang="en-US" dirty="0" smtClean="0"/>
          </a:p>
          <a:p>
            <a:pPr lvl="1"/>
            <a:r>
              <a:rPr lang="en-US" dirty="0" err="1" smtClean="0"/>
              <a:t>Lỗi</a:t>
            </a:r>
            <a:r>
              <a:rPr lang="en-US" dirty="0" smtClean="0"/>
              <a:t> </a:t>
            </a:r>
            <a:r>
              <a:rPr lang="en-US" dirty="0" err="1"/>
              <a:t>thiết</a:t>
            </a:r>
            <a:r>
              <a:rPr lang="en-US" dirty="0"/>
              <a:t> </a:t>
            </a:r>
            <a:r>
              <a:rPr lang="en-US" dirty="0" err="1"/>
              <a:t>kế</a:t>
            </a:r>
            <a:r>
              <a:rPr lang="en-US" dirty="0"/>
              <a:t>.</a:t>
            </a:r>
          </a:p>
        </p:txBody>
      </p:sp>
    </p:spTree>
    <p:extLst>
      <p:ext uri="{BB962C8B-B14F-4D97-AF65-F5344CB8AC3E}">
        <p14:creationId xmlns:p14="http://schemas.microsoft.com/office/powerpoint/2010/main" val="21816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SQL </a:t>
            </a:r>
            <a:r>
              <a:rPr lang="en-US" dirty="0"/>
              <a:t>Tuning Advisor: </a:t>
            </a:r>
            <a:r>
              <a:rPr lang="en-US" dirty="0" err="1"/>
              <a:t>Mô</a:t>
            </a:r>
            <a:r>
              <a:rPr lang="en-US" dirty="0"/>
              <a:t> </a:t>
            </a:r>
            <a:r>
              <a:rPr lang="en-US" dirty="0" err="1"/>
              <a:t>hình</a:t>
            </a:r>
            <a:r>
              <a:rPr lang="en-US" dirty="0"/>
              <a:t> </a:t>
            </a:r>
            <a:r>
              <a:rPr lang="en-US" dirty="0" err="1"/>
              <a:t>sử</a:t>
            </a:r>
            <a:r>
              <a:rPr lang="en-US" dirty="0"/>
              <a:t> </a:t>
            </a:r>
            <a:r>
              <a:rPr lang="en-US" dirty="0" err="1"/>
              <a:t>dụng</a:t>
            </a:r>
            <a:r>
              <a:rPr lang="en-US" dirty="0"/>
              <a:t> </a:t>
            </a:r>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644650"/>
            <a:ext cx="5712875" cy="4057650"/>
          </a:xfrm>
          <a:prstGeom prst="rect">
            <a:avLst/>
          </a:prstGeom>
          <a:noFill/>
          <a:ln>
            <a:noFill/>
          </a:ln>
        </p:spPr>
      </p:pic>
    </p:spTree>
    <p:extLst>
      <p:ext uri="{BB962C8B-B14F-4D97-AF65-F5344CB8AC3E}">
        <p14:creationId xmlns:p14="http://schemas.microsoft.com/office/powerpoint/2010/main" val="141094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công</a:t>
            </a:r>
            <a:r>
              <a:rPr lang="en-US" dirty="0" smtClean="0"/>
              <a:t> </a:t>
            </a:r>
            <a:r>
              <a:rPr lang="en-US" dirty="0" err="1" smtClean="0"/>
              <a:t>công</a:t>
            </a:r>
            <a:r>
              <a:rPr lang="en-US" dirty="0" smtClean="0"/>
              <a:t> </a:t>
            </a:r>
            <a:r>
              <a:rPr lang="en-US" dirty="0" err="1" smtClean="0"/>
              <a:t>việc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023541"/>
              </p:ext>
            </p:extLst>
          </p:nvPr>
        </p:nvGraphicFramePr>
        <p:xfrm>
          <a:off x="2592925" y="2563464"/>
          <a:ext cx="8379876" cy="2059335"/>
        </p:xfrm>
        <a:graphic>
          <a:graphicData uri="http://schemas.openxmlformats.org/drawingml/2006/table">
            <a:tbl>
              <a:tblPr firstRow="1" bandRow="1">
                <a:tableStyleId>{5C22544A-7EE6-4342-B048-85BDC9FD1C3A}</a:tableStyleId>
              </a:tblPr>
              <a:tblGrid>
                <a:gridCol w="2793292"/>
                <a:gridCol w="2793292"/>
                <a:gridCol w="2793292"/>
              </a:tblGrid>
              <a:tr h="411867">
                <a:tc>
                  <a:txBody>
                    <a:bodyPr/>
                    <a:lstStyle/>
                    <a:p>
                      <a:r>
                        <a:rPr lang="en-US" dirty="0" err="1" smtClean="0">
                          <a:latin typeface="Times New Roman" panose="02020603050405020304" pitchFamily="18" charset="0"/>
                          <a:cs typeface="Times New Roman" panose="02020603050405020304" pitchFamily="18" charset="0"/>
                        </a:rPr>
                        <a:t>Họ</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Công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Đóng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góp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a:txBody>
                  <a:tcPr/>
                </a:tc>
              </a:tr>
              <a:tr h="411867">
                <a:tc>
                  <a:txBody>
                    <a:bodyPr/>
                    <a:lstStyle/>
                    <a:p>
                      <a:r>
                        <a:rPr lang="en-US" dirty="0" err="1" smtClean="0">
                          <a:latin typeface="Times New Roman" panose="02020603050405020304" pitchFamily="18" charset="0"/>
                          <a:cs typeface="Times New Roman" panose="02020603050405020304" pitchFamily="18" charset="0"/>
                        </a:rPr>
                        <a:t>Biện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Tuấn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VII,VIII,IX</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r>
              <a:tr h="411867">
                <a:tc>
                  <a:txBody>
                    <a:bodyPr/>
                    <a:lstStyle/>
                    <a:p>
                      <a:r>
                        <a:rPr lang="en-US" dirty="0" err="1"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Tất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Nguyên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X,XI,XII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r>
              <a:tr h="411867">
                <a:tc>
                  <a:txBody>
                    <a:bodyPr/>
                    <a:lstStyle/>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Hùng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I, II, III, IV,V,VI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40%</a:t>
                      </a:r>
                      <a:endParaRPr lang="en-US" dirty="0">
                        <a:latin typeface="Times New Roman" panose="02020603050405020304" pitchFamily="18" charset="0"/>
                        <a:cs typeface="Times New Roman" panose="02020603050405020304" pitchFamily="18" charset="0"/>
                      </a:endParaRPr>
                    </a:p>
                  </a:txBody>
                  <a:tcPr/>
                </a:tc>
              </a:tr>
              <a:tr h="411867">
                <a:tc>
                  <a:txBody>
                    <a:bodyPr/>
                    <a:lstStyle/>
                    <a:p>
                      <a:r>
                        <a:rPr lang="vi-VN" dirty="0" smtClean="0">
                          <a:latin typeface="Times New Roman" panose="02020603050405020304" pitchFamily="18" charset="0"/>
                          <a:cs typeface="Times New Roman" panose="02020603050405020304" pitchFamily="18" charset="0"/>
                        </a:rPr>
                        <a:t>Đinh Hồng Dương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XIII,XIV,XV</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2686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SQL Tuning Advisor: </a:t>
            </a:r>
            <a:r>
              <a:rPr lang="en-US" dirty="0" err="1"/>
              <a:t>Mô</a:t>
            </a:r>
            <a:r>
              <a:rPr lang="en-US" dirty="0"/>
              <a:t> </a:t>
            </a:r>
            <a:r>
              <a:rPr lang="en-US" dirty="0" err="1"/>
              <a:t>hình</a:t>
            </a:r>
            <a:r>
              <a:rPr lang="en-US" dirty="0"/>
              <a:t> </a:t>
            </a:r>
            <a:r>
              <a:rPr lang="en-US" dirty="0" err="1"/>
              <a:t>sử</a:t>
            </a:r>
            <a:r>
              <a:rPr lang="en-US" dirty="0"/>
              <a:t> </a:t>
            </a:r>
            <a:r>
              <a:rPr lang="en-US" dirty="0" err="1"/>
              <a:t>dụng</a:t>
            </a:r>
            <a:r>
              <a:rPr lang="en-US" dirty="0"/>
              <a:t> </a:t>
            </a:r>
          </a:p>
        </p:txBody>
      </p:sp>
      <p:sp>
        <p:nvSpPr>
          <p:cNvPr id="3" name="Content Placeholder 2"/>
          <p:cNvSpPr>
            <a:spLocks noGrp="1"/>
          </p:cNvSpPr>
          <p:nvPr>
            <p:ph idx="1"/>
          </p:nvPr>
        </p:nvSpPr>
        <p:spPr>
          <a:xfrm>
            <a:off x="2589212" y="2133600"/>
            <a:ext cx="8915400" cy="4191000"/>
          </a:xfrm>
        </p:spPr>
        <p:txBody>
          <a:bodyPr>
            <a:normAutofit/>
          </a:bodyPr>
          <a:lstStyle/>
          <a:p>
            <a:r>
              <a:rPr lang="en-US" dirty="0"/>
              <a:t>SQL Tuning Advisor </a:t>
            </a:r>
            <a:r>
              <a:rPr lang="en-US" dirty="0" err="1"/>
              <a:t>chọn</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câu</a:t>
            </a:r>
            <a:r>
              <a:rPr lang="en-US" dirty="0"/>
              <a:t> </a:t>
            </a:r>
            <a:r>
              <a:rPr lang="en-US" dirty="0" err="1"/>
              <a:t>lệnh</a:t>
            </a:r>
            <a:r>
              <a:rPr lang="en-US" dirty="0"/>
              <a:t> SQL </a:t>
            </a:r>
            <a:r>
              <a:rPr lang="en-US" dirty="0" err="1"/>
              <a:t>là</a:t>
            </a:r>
            <a:r>
              <a:rPr lang="en-US" dirty="0"/>
              <a:t> </a:t>
            </a:r>
            <a:r>
              <a:rPr lang="en-US" dirty="0" err="1"/>
              <a:t>đầu</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từ</a:t>
            </a:r>
            <a:r>
              <a:rPr lang="en-US" dirty="0"/>
              <a:t> </a:t>
            </a:r>
            <a:r>
              <a:rPr lang="en-US" dirty="0" err="1"/>
              <a:t>nhiều</a:t>
            </a:r>
            <a:r>
              <a:rPr lang="en-US" dirty="0"/>
              <a:t> </a:t>
            </a:r>
            <a:r>
              <a:rPr lang="en-US" dirty="0" err="1"/>
              <a:t>nguồn</a:t>
            </a:r>
            <a:r>
              <a:rPr lang="en-US" dirty="0"/>
              <a:t> </a:t>
            </a:r>
            <a:r>
              <a:rPr lang="en-US" dirty="0" err="1"/>
              <a:t>khác</a:t>
            </a:r>
            <a:r>
              <a:rPr lang="en-US" dirty="0"/>
              <a:t> </a:t>
            </a:r>
            <a:r>
              <a:rPr lang="en-US" dirty="0" err="1"/>
              <a:t>nhau</a:t>
            </a:r>
            <a:r>
              <a:rPr lang="en-US" dirty="0" smtClean="0"/>
              <a:t>:</a:t>
            </a:r>
          </a:p>
          <a:p>
            <a:pPr lvl="1"/>
            <a:r>
              <a:rPr lang="vi-VN" dirty="0" smtClean="0"/>
              <a:t>Các </a:t>
            </a:r>
            <a:r>
              <a:rPr lang="vi-VN" dirty="0"/>
              <a:t>câu lệnh SQL tải cao được xác định bở </a:t>
            </a:r>
            <a:r>
              <a:rPr lang="vi-VN" dirty="0" smtClean="0"/>
              <a:t>ADDM</a:t>
            </a:r>
            <a:endParaRPr lang="en-US" dirty="0" smtClean="0"/>
          </a:p>
          <a:p>
            <a:pPr lvl="1"/>
            <a:r>
              <a:rPr lang="en-US" dirty="0" err="1" smtClean="0"/>
              <a:t>Lệnh</a:t>
            </a:r>
            <a:r>
              <a:rPr lang="en-US" dirty="0" smtClean="0"/>
              <a:t> </a:t>
            </a:r>
            <a:r>
              <a:rPr lang="en-US" dirty="0"/>
              <a:t>SQL </a:t>
            </a:r>
            <a:r>
              <a:rPr lang="en-US" dirty="0" err="1"/>
              <a:t>hiện</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smtClean="0"/>
              <a:t>cache</a:t>
            </a:r>
          </a:p>
          <a:p>
            <a:pPr lvl="1"/>
            <a:r>
              <a:rPr lang="vi-VN" dirty="0" smtClean="0"/>
              <a:t>Lệnh </a:t>
            </a:r>
            <a:r>
              <a:rPr lang="vi-VN" dirty="0"/>
              <a:t>SQL từ Automic Workload Repository (AWR): Người dùng có thể lựa chọn bất kì tập lệnh SQL nào được giữ ở AWR, điều này có thể được thực hiện bằng cách sử dụng ảnh chụp hoặc đường cơ sở</a:t>
            </a:r>
            <a:r>
              <a:rPr lang="vi-VN" dirty="0" smtClean="0"/>
              <a:t>.</a:t>
            </a:r>
            <a:endParaRPr lang="en-US" dirty="0" smtClean="0"/>
          </a:p>
          <a:p>
            <a:pPr lvl="1"/>
            <a:r>
              <a:rPr lang="vi-VN" dirty="0" smtClean="0"/>
              <a:t>Custom </a:t>
            </a:r>
            <a:r>
              <a:rPr lang="vi-VN" dirty="0"/>
              <a:t>workload: người dùng có thể tạo một custom workload gồm các lệnh SQL quan trọng. Đó là những câu lệnh không lưu ở bộ nhớ cache, không ở trạng thái  tải cao ( high-load)  được giữ lại bở ADDM hoặc AWR. Đối với những câu lệnh đó, người dùng có thể tạo một custom workload và tinh chỉnh nó sử dụng advisor</a:t>
            </a:r>
            <a:r>
              <a:rPr lang="vi-VN" dirty="0" smtClean="0"/>
              <a:t>.</a:t>
            </a:r>
            <a:endParaRPr lang="en-US" dirty="0" smtClean="0"/>
          </a:p>
        </p:txBody>
      </p:sp>
    </p:spTree>
    <p:extLst>
      <p:ext uri="{BB962C8B-B14F-4D97-AF65-F5344CB8AC3E}">
        <p14:creationId xmlns:p14="http://schemas.microsoft.com/office/powerpoint/2010/main" val="405622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SQL Tuning Advisor: </a:t>
            </a:r>
            <a:r>
              <a:rPr lang="en-US" dirty="0" err="1"/>
              <a:t>Mô</a:t>
            </a:r>
            <a:r>
              <a:rPr lang="en-US" dirty="0"/>
              <a:t> </a:t>
            </a:r>
            <a:r>
              <a:rPr lang="en-US" dirty="0" err="1"/>
              <a:t>hình</a:t>
            </a:r>
            <a:r>
              <a:rPr lang="en-US" dirty="0"/>
              <a:t> </a:t>
            </a:r>
            <a:r>
              <a:rPr lang="en-US" dirty="0" err="1"/>
              <a:t>sử</a:t>
            </a:r>
            <a:r>
              <a:rPr lang="en-US" dirty="0"/>
              <a:t> </a:t>
            </a:r>
            <a:r>
              <a:rPr lang="en-US" dirty="0" err="1"/>
              <a:t>dụng</a:t>
            </a:r>
            <a:r>
              <a:rPr lang="en-US" dirty="0"/>
              <a:t> </a:t>
            </a:r>
          </a:p>
        </p:txBody>
      </p:sp>
      <p:sp>
        <p:nvSpPr>
          <p:cNvPr id="3" name="Content Placeholder 2"/>
          <p:cNvSpPr>
            <a:spLocks noGrp="1"/>
          </p:cNvSpPr>
          <p:nvPr>
            <p:ph idx="1"/>
          </p:nvPr>
        </p:nvSpPr>
        <p:spPr/>
        <p:txBody>
          <a:bodyPr/>
          <a:lstStyle/>
          <a:p>
            <a:r>
              <a:rPr lang="en-US" dirty="0" err="1"/>
              <a:t>Lệnh</a:t>
            </a:r>
            <a:r>
              <a:rPr lang="en-US" dirty="0"/>
              <a:t> SQL ở </a:t>
            </a:r>
            <a:r>
              <a:rPr lang="en-US" dirty="0" err="1"/>
              <a:t>bộ</a:t>
            </a:r>
            <a:r>
              <a:rPr lang="en-US" dirty="0"/>
              <a:t> </a:t>
            </a:r>
            <a:r>
              <a:rPr lang="en-US" dirty="0" err="1"/>
              <a:t>nhớ</a:t>
            </a:r>
            <a:r>
              <a:rPr lang="en-US" dirty="0"/>
              <a:t> cache, AWR, custom workload </a:t>
            </a:r>
            <a:r>
              <a:rPr lang="en-US" dirty="0" err="1"/>
              <a:t>có</a:t>
            </a:r>
            <a:r>
              <a:rPr lang="en-US" dirty="0"/>
              <a:t> </a:t>
            </a:r>
            <a:r>
              <a:rPr lang="en-US" dirty="0" err="1"/>
              <a:t>thể</a:t>
            </a:r>
            <a:r>
              <a:rPr lang="en-US" dirty="0"/>
              <a:t> </a:t>
            </a:r>
            <a:r>
              <a:rPr lang="en-US" dirty="0" err="1"/>
              <a:t>được</a:t>
            </a:r>
            <a:r>
              <a:rPr lang="en-US" dirty="0"/>
              <a:t> </a:t>
            </a:r>
            <a:r>
              <a:rPr lang="en-US" dirty="0" err="1"/>
              <a:t>lọc</a:t>
            </a:r>
            <a:r>
              <a:rPr lang="en-US" dirty="0"/>
              <a:t> </a:t>
            </a:r>
            <a:r>
              <a:rPr lang="en-US" dirty="0" err="1"/>
              <a:t>và</a:t>
            </a:r>
            <a:r>
              <a:rPr lang="en-US" dirty="0"/>
              <a:t> </a:t>
            </a:r>
            <a:r>
              <a:rPr lang="en-US" dirty="0" err="1"/>
              <a:t>xếp</a:t>
            </a:r>
            <a:r>
              <a:rPr lang="en-US" dirty="0"/>
              <a:t> </a:t>
            </a:r>
            <a:r>
              <a:rPr lang="en-US" dirty="0" err="1"/>
              <a:t>hạng</a:t>
            </a:r>
            <a:r>
              <a:rPr lang="en-US" dirty="0"/>
              <a:t> </a:t>
            </a:r>
            <a:r>
              <a:rPr lang="en-US" dirty="0" err="1"/>
              <a:t>trước</a:t>
            </a:r>
            <a:r>
              <a:rPr lang="en-US" dirty="0"/>
              <a:t> </a:t>
            </a:r>
            <a:r>
              <a:rPr lang="en-US" dirty="0" err="1"/>
              <a:t>khi</a:t>
            </a:r>
            <a:r>
              <a:rPr lang="en-US" dirty="0"/>
              <a:t> </a:t>
            </a:r>
            <a:r>
              <a:rPr lang="en-US" dirty="0" err="1"/>
              <a:t>vào</a:t>
            </a:r>
            <a:r>
              <a:rPr lang="en-US" dirty="0"/>
              <a:t> SQL Tuning Advisor.</a:t>
            </a:r>
          </a:p>
          <a:p>
            <a:r>
              <a:rPr lang="vi-VN" dirty="0"/>
              <a:t>Đối với đầu vào nhiều lệnh SQL, đối tượng SQL Tuning Set (STS) được cung cấp, nó lưu nhiều câu lệnh SQL và thông tin thực thi của chúng:</a:t>
            </a:r>
            <a:endParaRPr lang="en-US" dirty="0"/>
          </a:p>
          <a:p>
            <a:pPr lvl="1"/>
            <a:r>
              <a:rPr lang="vi-VN" b="1" dirty="0" smtClean="0"/>
              <a:t>Ngữ </a:t>
            </a:r>
            <a:r>
              <a:rPr lang="vi-VN" b="1" dirty="0"/>
              <a:t>cảnh thực thi</a:t>
            </a:r>
            <a:r>
              <a:rPr lang="vi-VN" dirty="0"/>
              <a:t>: Phân tích lược đồ tên và ràng buộc giá trị</a:t>
            </a:r>
            <a:r>
              <a:rPr lang="vi-VN" dirty="0" smtClean="0"/>
              <a:t>.</a:t>
            </a:r>
            <a:endParaRPr lang="en-US" dirty="0" smtClean="0"/>
          </a:p>
          <a:p>
            <a:pPr lvl="1"/>
            <a:r>
              <a:rPr lang="en-US" b="1" dirty="0" err="1" smtClean="0"/>
              <a:t>Số</a:t>
            </a:r>
            <a:r>
              <a:rPr lang="en-US" b="1" dirty="0" smtClean="0"/>
              <a:t> </a:t>
            </a:r>
            <a:r>
              <a:rPr lang="en-US" b="1" dirty="0" err="1"/>
              <a:t>liệu</a:t>
            </a:r>
            <a:r>
              <a:rPr lang="en-US" b="1" dirty="0"/>
              <a:t> </a:t>
            </a:r>
            <a:r>
              <a:rPr lang="en-US" b="1" dirty="0" err="1"/>
              <a:t>thống</a:t>
            </a:r>
            <a:r>
              <a:rPr lang="en-US" b="1" dirty="0"/>
              <a:t> </a:t>
            </a:r>
            <a:r>
              <a:rPr lang="en-US" b="1" dirty="0" err="1"/>
              <a:t>kê</a:t>
            </a:r>
            <a:r>
              <a:rPr lang="en-US" b="1" dirty="0"/>
              <a:t> </a:t>
            </a:r>
            <a:r>
              <a:rPr lang="en-US" b="1" dirty="0" err="1"/>
              <a:t>thực</a:t>
            </a:r>
            <a:r>
              <a:rPr lang="en-US" b="1" dirty="0"/>
              <a:t> </a:t>
            </a:r>
            <a:r>
              <a:rPr lang="en-US" b="1" dirty="0" err="1"/>
              <a:t>thi</a:t>
            </a:r>
            <a:r>
              <a:rPr lang="en-US" dirty="0"/>
              <a:t>: </a:t>
            </a:r>
            <a:r>
              <a:rPr lang="en-US" dirty="0" err="1"/>
              <a:t>thời</a:t>
            </a:r>
            <a:r>
              <a:rPr lang="en-US" dirty="0"/>
              <a:t> </a:t>
            </a:r>
            <a:r>
              <a:rPr lang="en-US" dirty="0" err="1"/>
              <a:t>gian</a:t>
            </a:r>
            <a:r>
              <a:rPr lang="en-US" dirty="0"/>
              <a:t> </a:t>
            </a:r>
            <a:r>
              <a:rPr lang="en-US" dirty="0" err="1"/>
              <a:t>trôi</a:t>
            </a:r>
            <a:r>
              <a:rPr lang="en-US" dirty="0"/>
              <a:t> qua </a:t>
            </a:r>
            <a:r>
              <a:rPr lang="en-US" dirty="0" err="1"/>
              <a:t>và</a:t>
            </a:r>
            <a:r>
              <a:rPr lang="en-US" dirty="0"/>
              <a:t> </a:t>
            </a:r>
            <a:r>
              <a:rPr lang="en-US" dirty="0" err="1"/>
              <a:t>số</a:t>
            </a:r>
            <a:r>
              <a:rPr lang="en-US" dirty="0"/>
              <a:t> </a:t>
            </a:r>
            <a:r>
              <a:rPr lang="en-US" dirty="0" err="1"/>
              <a:t>lần</a:t>
            </a:r>
            <a:r>
              <a:rPr lang="en-US" dirty="0"/>
              <a:t> </a:t>
            </a:r>
            <a:r>
              <a:rPr lang="en-US" dirty="0" err="1"/>
              <a:t>thực</a:t>
            </a:r>
            <a:r>
              <a:rPr lang="en-US" dirty="0"/>
              <a:t> </a:t>
            </a:r>
            <a:r>
              <a:rPr lang="en-US" dirty="0" err="1"/>
              <a:t>hiện</a:t>
            </a:r>
            <a:r>
              <a:rPr lang="en-US" dirty="0" smtClean="0"/>
              <a:t>.</a:t>
            </a:r>
          </a:p>
          <a:p>
            <a:pPr marL="457200" lvl="1" indent="0">
              <a:buNone/>
            </a:pPr>
            <a:r>
              <a:rPr lang="en-US" dirty="0" err="1"/>
              <a:t>Lưu</a:t>
            </a:r>
            <a:r>
              <a:rPr lang="en-US" dirty="0"/>
              <a:t> ý: STS </a:t>
            </a:r>
            <a:r>
              <a:rPr lang="en-US" dirty="0" err="1"/>
              <a:t>này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nguồn</a:t>
            </a:r>
            <a:r>
              <a:rPr lang="en-US" dirty="0"/>
              <a:t> </a:t>
            </a:r>
            <a:r>
              <a:rPr lang="en-US" dirty="0" err="1"/>
              <a:t>để</a:t>
            </a:r>
            <a:r>
              <a:rPr lang="en-US" dirty="0"/>
              <a:t> </a:t>
            </a:r>
            <a:r>
              <a:rPr lang="en-US" dirty="0" err="1"/>
              <a:t>tạo</a:t>
            </a:r>
            <a:r>
              <a:rPr lang="en-US" dirty="0"/>
              <a:t> </a:t>
            </a:r>
            <a:r>
              <a:rPr lang="en-US" dirty="0" err="1"/>
              <a:t>ra</a:t>
            </a:r>
            <a:r>
              <a:rPr lang="en-US" dirty="0"/>
              <a:t> STS </a:t>
            </a:r>
            <a:r>
              <a:rPr lang="en-US" dirty="0" err="1"/>
              <a:t>khác</a:t>
            </a:r>
            <a:r>
              <a:rPr lang="en-US" dirty="0"/>
              <a:t>.</a:t>
            </a:r>
          </a:p>
          <a:p>
            <a:pPr marL="457200" lvl="1" indent="0">
              <a:buNone/>
            </a:pPr>
            <a:endParaRPr lang="en-US" dirty="0" smtClean="0"/>
          </a:p>
        </p:txBody>
      </p:sp>
    </p:spTree>
    <p:extLst>
      <p:ext uri="{BB962C8B-B14F-4D97-AF65-F5344CB8AC3E}">
        <p14:creationId xmlns:p14="http://schemas.microsoft.com/office/powerpoint/2010/main" val="1115824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 Database </a:t>
            </a:r>
            <a:r>
              <a:rPr lang="en-US" dirty="0"/>
              <a:t>Control </a:t>
            </a:r>
            <a:r>
              <a:rPr lang="en-US" dirty="0" err="1"/>
              <a:t>và</a:t>
            </a:r>
            <a:r>
              <a:rPr lang="en-US" dirty="0"/>
              <a:t> SQL Tuning Advisor</a:t>
            </a:r>
          </a:p>
        </p:txBody>
      </p:sp>
      <p:sp>
        <p:nvSpPr>
          <p:cNvPr id="3" name="Content Placeholder 2"/>
          <p:cNvSpPr>
            <a:spLocks noGrp="1"/>
          </p:cNvSpPr>
          <p:nvPr>
            <p:ph idx="1"/>
          </p:nvPr>
        </p:nvSpPr>
        <p:spPr>
          <a:xfrm>
            <a:off x="2589212" y="5030878"/>
            <a:ext cx="8915400" cy="1725521"/>
          </a:xfrm>
        </p:spPr>
        <p:txBody>
          <a:bodyPr>
            <a:normAutofit lnSpcReduction="10000"/>
          </a:bodyPr>
          <a:lstStyle/>
          <a:p>
            <a:r>
              <a:rPr lang="en-US" dirty="0" err="1"/>
              <a:t>Cách</a:t>
            </a:r>
            <a:r>
              <a:rPr lang="en-US" dirty="0"/>
              <a:t> </a:t>
            </a:r>
            <a:r>
              <a:rPr lang="en-US" dirty="0" err="1"/>
              <a:t>dễ</a:t>
            </a:r>
            <a:r>
              <a:rPr lang="en-US" dirty="0"/>
              <a:t> </a:t>
            </a:r>
            <a:r>
              <a:rPr lang="en-US" dirty="0" err="1"/>
              <a:t>nhất</a:t>
            </a:r>
            <a:r>
              <a:rPr lang="en-US" dirty="0"/>
              <a:t> </a:t>
            </a:r>
            <a:r>
              <a:rPr lang="en-US" dirty="0" err="1"/>
              <a:t>truy</a:t>
            </a:r>
            <a:r>
              <a:rPr lang="en-US" dirty="0"/>
              <a:t> </a:t>
            </a:r>
            <a:r>
              <a:rPr lang="en-US" dirty="0" err="1"/>
              <a:t>cập</a:t>
            </a:r>
            <a:r>
              <a:rPr lang="en-US" dirty="0"/>
              <a:t> SQL Tuning Advisor </a:t>
            </a:r>
            <a:r>
              <a:rPr lang="en-US" dirty="0" err="1"/>
              <a:t>từ</a:t>
            </a:r>
            <a:r>
              <a:rPr lang="en-US" dirty="0"/>
              <a:t> Enterprise Manager </a:t>
            </a:r>
            <a:r>
              <a:rPr lang="en-US" dirty="0" err="1"/>
              <a:t>là</a:t>
            </a:r>
            <a:r>
              <a:rPr lang="en-US" dirty="0"/>
              <a:t> </a:t>
            </a:r>
            <a:r>
              <a:rPr lang="en-US" dirty="0" err="1"/>
              <a:t>trên</a:t>
            </a:r>
            <a:r>
              <a:rPr lang="en-US" dirty="0"/>
              <a:t> </a:t>
            </a:r>
            <a:r>
              <a:rPr lang="en-US" dirty="0" err="1"/>
              <a:t>trang</a:t>
            </a:r>
            <a:r>
              <a:rPr lang="en-US" dirty="0"/>
              <a:t> Advisor Central. Ở </a:t>
            </a:r>
            <a:r>
              <a:rPr lang="en-US" dirty="0" err="1"/>
              <a:t>trang</a:t>
            </a:r>
            <a:r>
              <a:rPr lang="en-US" dirty="0"/>
              <a:t> </a:t>
            </a:r>
            <a:r>
              <a:rPr lang="en-US" dirty="0" err="1"/>
              <a:t>chủ</a:t>
            </a:r>
            <a:r>
              <a:rPr lang="en-US" dirty="0"/>
              <a:t>, </a:t>
            </a:r>
            <a:r>
              <a:rPr lang="en-US" dirty="0" err="1"/>
              <a:t>kích</a:t>
            </a:r>
            <a:r>
              <a:rPr lang="en-US" dirty="0"/>
              <a:t> </a:t>
            </a:r>
            <a:r>
              <a:rPr lang="en-US" dirty="0" err="1"/>
              <a:t>vào</a:t>
            </a:r>
            <a:r>
              <a:rPr lang="en-US" dirty="0"/>
              <a:t> </a:t>
            </a:r>
            <a:r>
              <a:rPr lang="en-US" dirty="0" err="1"/>
              <a:t>liên</a:t>
            </a:r>
            <a:r>
              <a:rPr lang="en-US" dirty="0"/>
              <a:t> </a:t>
            </a:r>
            <a:r>
              <a:rPr lang="en-US" dirty="0" err="1"/>
              <a:t>kết</a:t>
            </a:r>
            <a:r>
              <a:rPr lang="en-US" dirty="0"/>
              <a:t> Advisor Central </a:t>
            </a:r>
            <a:r>
              <a:rPr lang="en-US" dirty="0" err="1"/>
              <a:t>để</a:t>
            </a:r>
            <a:r>
              <a:rPr lang="en-US" dirty="0"/>
              <a:t> </a:t>
            </a:r>
            <a:r>
              <a:rPr lang="en-US" dirty="0" err="1"/>
              <a:t>đến</a:t>
            </a:r>
            <a:r>
              <a:rPr lang="en-US" dirty="0"/>
              <a:t> </a:t>
            </a:r>
            <a:r>
              <a:rPr lang="en-US" dirty="0" err="1"/>
              <a:t>trang</a:t>
            </a:r>
            <a:r>
              <a:rPr lang="en-US" dirty="0"/>
              <a:t> </a:t>
            </a:r>
            <a:r>
              <a:rPr lang="en-US" dirty="0" err="1"/>
              <a:t>Adivor</a:t>
            </a:r>
            <a:r>
              <a:rPr lang="en-US" dirty="0"/>
              <a:t> Central</a:t>
            </a:r>
            <a:r>
              <a:rPr lang="en-US" dirty="0" smtClean="0"/>
              <a:t>.</a:t>
            </a:r>
          </a:p>
          <a:p>
            <a:r>
              <a:rPr lang="en-US" dirty="0"/>
              <a:t>Ở </a:t>
            </a:r>
            <a:r>
              <a:rPr lang="en-US" dirty="0" err="1"/>
              <a:t>trang</a:t>
            </a:r>
            <a:r>
              <a:rPr lang="en-US" dirty="0"/>
              <a:t> Advisor </a:t>
            </a:r>
            <a:r>
              <a:rPr lang="en-US" dirty="0" err="1"/>
              <a:t>Cental</a:t>
            </a:r>
            <a:r>
              <a:rPr lang="en-US" dirty="0"/>
              <a:t>, </a:t>
            </a:r>
            <a:r>
              <a:rPr lang="en-US" dirty="0" err="1"/>
              <a:t>kích</a:t>
            </a:r>
            <a:r>
              <a:rPr lang="en-US" dirty="0"/>
              <a:t> </a:t>
            </a:r>
            <a:r>
              <a:rPr lang="en-US" dirty="0" err="1"/>
              <a:t>vào</a:t>
            </a:r>
            <a:r>
              <a:rPr lang="en-US" dirty="0"/>
              <a:t> </a:t>
            </a:r>
            <a:r>
              <a:rPr lang="en-US" dirty="0" err="1"/>
              <a:t>liên</a:t>
            </a:r>
            <a:r>
              <a:rPr lang="en-US" dirty="0"/>
              <a:t> </a:t>
            </a:r>
            <a:r>
              <a:rPr lang="en-US" dirty="0" err="1"/>
              <a:t>kết</a:t>
            </a:r>
            <a:r>
              <a:rPr lang="en-US" dirty="0"/>
              <a:t> SQL Advisor. Ở </a:t>
            </a:r>
            <a:r>
              <a:rPr lang="en-US" dirty="0" err="1"/>
              <a:t>trang</a:t>
            </a:r>
            <a:r>
              <a:rPr lang="en-US" dirty="0"/>
              <a:t> SQL advisor, </a:t>
            </a:r>
            <a:r>
              <a:rPr lang="en-US" dirty="0" err="1"/>
              <a:t>kích</a:t>
            </a:r>
            <a:r>
              <a:rPr lang="en-US" dirty="0"/>
              <a:t> </a:t>
            </a:r>
            <a:r>
              <a:rPr lang="en-US" dirty="0" err="1"/>
              <a:t>vào</a:t>
            </a:r>
            <a:r>
              <a:rPr lang="en-US" dirty="0"/>
              <a:t> </a:t>
            </a:r>
            <a:r>
              <a:rPr lang="en-US" dirty="0" err="1"/>
              <a:t>liên</a:t>
            </a:r>
            <a:r>
              <a:rPr lang="en-US" dirty="0"/>
              <a:t> </a:t>
            </a:r>
            <a:r>
              <a:rPr lang="en-US" dirty="0" err="1"/>
              <a:t>kết</a:t>
            </a:r>
            <a:r>
              <a:rPr lang="en-US" dirty="0"/>
              <a:t> SQL Tuning Advisor. </a:t>
            </a:r>
            <a:r>
              <a:rPr lang="en-US" dirty="0" err="1"/>
              <a:t>Bạn</a:t>
            </a:r>
            <a:r>
              <a:rPr lang="en-US" dirty="0"/>
              <a:t> </a:t>
            </a:r>
            <a:r>
              <a:rPr lang="en-US" dirty="0" err="1"/>
              <a:t>sẽ</a:t>
            </a:r>
            <a:r>
              <a:rPr lang="en-US" dirty="0"/>
              <a:t> </a:t>
            </a:r>
            <a:r>
              <a:rPr lang="en-US" dirty="0" err="1"/>
              <a:t>đến</a:t>
            </a:r>
            <a:r>
              <a:rPr lang="en-US" dirty="0"/>
              <a:t> </a:t>
            </a:r>
            <a:r>
              <a:rPr lang="en-US" dirty="0" err="1"/>
              <a:t>trang</a:t>
            </a:r>
            <a:r>
              <a:rPr lang="en-US" dirty="0"/>
              <a:t> Schedule SQL Tuning Advisor. ở </a:t>
            </a:r>
            <a:r>
              <a:rPr lang="en-US" dirty="0" err="1"/>
              <a:t>trang</a:t>
            </a:r>
            <a:r>
              <a:rPr lang="en-US" dirty="0"/>
              <a:t> </a:t>
            </a:r>
            <a:r>
              <a:rPr lang="en-US" dirty="0" err="1"/>
              <a:t>này</a:t>
            </a:r>
            <a:r>
              <a:rPr lang="en-US" dirty="0"/>
              <a:t>, </a:t>
            </a:r>
            <a:r>
              <a:rPr lang="en-US" dirty="0" err="1"/>
              <a:t>bạn</a:t>
            </a:r>
            <a:r>
              <a:rPr lang="en-US" dirty="0"/>
              <a:t> </a:t>
            </a:r>
            <a:r>
              <a:rPr lang="en-US" dirty="0" err="1"/>
              <a:t>tìm</a:t>
            </a:r>
            <a:r>
              <a:rPr lang="en-US" dirty="0"/>
              <a:t> </a:t>
            </a:r>
            <a:r>
              <a:rPr lang="en-US" dirty="0" err="1"/>
              <a:t>liên</a:t>
            </a:r>
            <a:r>
              <a:rPr lang="en-US" dirty="0"/>
              <a:t> </a:t>
            </a:r>
            <a:r>
              <a:rPr lang="en-US" dirty="0" err="1"/>
              <a:t>kết</a:t>
            </a:r>
            <a:r>
              <a:rPr lang="en-US" dirty="0"/>
              <a:t> </a:t>
            </a:r>
            <a:r>
              <a:rPr lang="en-US" dirty="0" err="1"/>
              <a:t>để</a:t>
            </a:r>
            <a:r>
              <a:rPr lang="en-US" dirty="0"/>
              <a:t> </a:t>
            </a:r>
            <a:r>
              <a:rPr lang="en-US" dirty="0" err="1"/>
              <a:t>đến</a:t>
            </a:r>
            <a:r>
              <a:rPr lang="en-US" dirty="0"/>
              <a:t> </a:t>
            </a:r>
            <a:r>
              <a:rPr lang="en-US" dirty="0" err="1"/>
              <a:t>trang</a:t>
            </a:r>
            <a:r>
              <a:rPr lang="en-US" dirty="0"/>
              <a:t> </a:t>
            </a:r>
            <a:r>
              <a:rPr lang="en-US" dirty="0" err="1"/>
              <a:t>khác</a:t>
            </a:r>
            <a:r>
              <a:rPr lang="en-US" dirty="0"/>
              <a:t>. </a:t>
            </a:r>
            <a:r>
              <a:rPr lang="en-US" dirty="0" err="1"/>
              <a:t>Bạn</a:t>
            </a:r>
            <a:r>
              <a:rPr lang="en-US" dirty="0"/>
              <a:t> </a:t>
            </a:r>
            <a:r>
              <a:rPr lang="en-US" dirty="0" err="1"/>
              <a:t>kích</a:t>
            </a:r>
            <a:r>
              <a:rPr lang="en-US" dirty="0"/>
              <a:t> </a:t>
            </a:r>
            <a:r>
              <a:rPr lang="en-US" dirty="0" err="1"/>
              <a:t>vào</a:t>
            </a:r>
            <a:r>
              <a:rPr lang="en-US" dirty="0"/>
              <a:t> </a:t>
            </a:r>
            <a:r>
              <a:rPr lang="en-US" dirty="0" err="1"/>
              <a:t>liên</a:t>
            </a:r>
            <a:r>
              <a:rPr lang="en-US" dirty="0"/>
              <a:t> </a:t>
            </a:r>
            <a:r>
              <a:rPr lang="en-US" dirty="0" err="1"/>
              <a:t>kết</a:t>
            </a:r>
            <a:r>
              <a:rPr lang="en-US" dirty="0"/>
              <a:t> Top Activity </a:t>
            </a:r>
            <a:r>
              <a:rPr lang="en-US" dirty="0" err="1"/>
              <a:t>để</a:t>
            </a:r>
            <a:r>
              <a:rPr lang="en-US" dirty="0"/>
              <a:t> </a:t>
            </a:r>
            <a:r>
              <a:rPr lang="en-US" dirty="0" err="1"/>
              <a:t>đến</a:t>
            </a:r>
            <a:r>
              <a:rPr lang="en-US" dirty="0"/>
              <a:t> </a:t>
            </a:r>
            <a:r>
              <a:rPr lang="en-US" dirty="0" err="1"/>
              <a:t>trang</a:t>
            </a:r>
            <a:r>
              <a:rPr lang="en-US" dirty="0"/>
              <a:t> Top Activity.</a:t>
            </a:r>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463675"/>
            <a:ext cx="4543425" cy="3448050"/>
          </a:xfrm>
          <a:prstGeom prst="rect">
            <a:avLst/>
          </a:prstGeom>
          <a:noFill/>
          <a:ln>
            <a:noFill/>
          </a:ln>
        </p:spPr>
      </p:pic>
    </p:spTree>
    <p:extLst>
      <p:ext uri="{BB962C8B-B14F-4D97-AF65-F5344CB8AC3E}">
        <p14:creationId xmlns:p14="http://schemas.microsoft.com/office/powerpoint/2010/main" val="4193764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XII. </a:t>
            </a:r>
            <a:r>
              <a:rPr lang="en-US" dirty="0" err="1" smtClean="0"/>
              <a:t>Ví</a:t>
            </a:r>
            <a:r>
              <a:rPr lang="en-US" dirty="0" smtClean="0"/>
              <a:t> </a:t>
            </a:r>
            <a:r>
              <a:rPr lang="en-US" dirty="0" err="1"/>
              <a:t>dụ</a:t>
            </a:r>
            <a:r>
              <a:rPr lang="en-US" dirty="0"/>
              <a:t> </a:t>
            </a:r>
            <a:r>
              <a:rPr lang="en-US" dirty="0" err="1"/>
              <a:t>chạy</a:t>
            </a:r>
            <a:r>
              <a:rPr lang="en-US" dirty="0"/>
              <a:t> SQL Tuning Advisor</a:t>
            </a:r>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785255"/>
            <a:ext cx="5725575" cy="4386945"/>
          </a:xfrm>
          <a:prstGeom prst="rect">
            <a:avLst/>
          </a:prstGeom>
          <a:noFill/>
          <a:ln>
            <a:noFill/>
          </a:ln>
        </p:spPr>
      </p:pic>
    </p:spTree>
    <p:extLst>
      <p:ext uri="{BB962C8B-B14F-4D97-AF65-F5344CB8AC3E}">
        <p14:creationId xmlns:p14="http://schemas.microsoft.com/office/powerpoint/2010/main" val="201196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XII. </a:t>
            </a:r>
            <a:r>
              <a:rPr lang="en-US" dirty="0" err="1"/>
              <a:t>Ví</a:t>
            </a:r>
            <a:r>
              <a:rPr lang="en-US" dirty="0"/>
              <a:t> </a:t>
            </a:r>
            <a:r>
              <a:rPr lang="en-US" dirty="0" err="1"/>
              <a:t>dụ</a:t>
            </a:r>
            <a:r>
              <a:rPr lang="en-US" dirty="0"/>
              <a:t> </a:t>
            </a:r>
            <a:r>
              <a:rPr lang="en-US" dirty="0" err="1"/>
              <a:t>chạy</a:t>
            </a:r>
            <a:r>
              <a:rPr lang="en-US" dirty="0"/>
              <a:t> SQL Tuning Advisor</a:t>
            </a:r>
          </a:p>
        </p:txBody>
      </p:sp>
      <p:sp>
        <p:nvSpPr>
          <p:cNvPr id="3" name="Content Placeholder 2"/>
          <p:cNvSpPr>
            <a:spLocks noGrp="1"/>
          </p:cNvSpPr>
          <p:nvPr>
            <p:ph idx="1"/>
          </p:nvPr>
        </p:nvSpPr>
        <p:spPr>
          <a:xfrm>
            <a:off x="2589212" y="2133600"/>
            <a:ext cx="8915400" cy="4381500"/>
          </a:xfrm>
        </p:spPr>
        <p:txBody>
          <a:bodyPr>
            <a:normAutofit/>
          </a:bodyPr>
          <a:lstStyle/>
          <a:p>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Database Control </a:t>
            </a:r>
            <a:r>
              <a:rPr lang="en-US" dirty="0" err="1"/>
              <a:t>để</a:t>
            </a:r>
            <a:r>
              <a:rPr lang="en-US" dirty="0"/>
              <a:t> </a:t>
            </a:r>
            <a:r>
              <a:rPr lang="en-US" dirty="0" err="1"/>
              <a:t>xác</a:t>
            </a:r>
            <a:r>
              <a:rPr lang="en-US" dirty="0"/>
              <a:t> </a:t>
            </a:r>
            <a:r>
              <a:rPr lang="en-US" dirty="0" err="1"/>
              <a:t>định</a:t>
            </a:r>
            <a:r>
              <a:rPr lang="en-US" dirty="0"/>
              <a:t> </a:t>
            </a:r>
            <a:r>
              <a:rPr lang="en-US" dirty="0" err="1"/>
              <a:t>câu</a:t>
            </a:r>
            <a:r>
              <a:rPr lang="en-US" dirty="0"/>
              <a:t> </a:t>
            </a:r>
            <a:r>
              <a:rPr lang="en-US" dirty="0" err="1"/>
              <a:t>lệnh</a:t>
            </a:r>
            <a:r>
              <a:rPr lang="en-US" dirty="0"/>
              <a:t> </a:t>
            </a:r>
            <a:r>
              <a:rPr lang="en-US" dirty="0" err="1"/>
              <a:t>tải</a:t>
            </a:r>
            <a:r>
              <a:rPr lang="en-US" dirty="0"/>
              <a:t> </a:t>
            </a:r>
            <a:r>
              <a:rPr lang="en-US" dirty="0" err="1"/>
              <a:t>cao</a:t>
            </a:r>
            <a:r>
              <a:rPr lang="en-US" dirty="0"/>
              <a:t> </a:t>
            </a:r>
            <a:r>
              <a:rPr lang="en-US" dirty="0" err="1"/>
              <a:t>hoặc</a:t>
            </a:r>
            <a:r>
              <a:rPr lang="en-US" dirty="0"/>
              <a:t> </a:t>
            </a:r>
            <a:r>
              <a:rPr lang="en-US" dirty="0" err="1"/>
              <a:t>thuộc</a:t>
            </a:r>
            <a:r>
              <a:rPr lang="en-US" dirty="0"/>
              <a:t> </a:t>
            </a:r>
            <a:r>
              <a:rPr lang="en-US" dirty="0" err="1"/>
              <a:t>tốp</a:t>
            </a:r>
            <a:r>
              <a:rPr lang="en-US" dirty="0"/>
              <a:t>. Ở </a:t>
            </a:r>
            <a:r>
              <a:rPr lang="en-US" dirty="0" err="1"/>
              <a:t>một</a:t>
            </a:r>
            <a:r>
              <a:rPr lang="en-US" dirty="0"/>
              <a:t> </a:t>
            </a:r>
            <a:r>
              <a:rPr lang="en-US" dirty="0" err="1"/>
              <a:t>vài</a:t>
            </a:r>
            <a:r>
              <a:rPr lang="en-US" dirty="0"/>
              <a:t> </a:t>
            </a:r>
            <a:r>
              <a:rPr lang="en-US" dirty="0" err="1"/>
              <a:t>nơi</a:t>
            </a:r>
            <a:r>
              <a:rPr lang="en-US" dirty="0"/>
              <a:t> </a:t>
            </a:r>
            <a:r>
              <a:rPr lang="en-US" dirty="0" err="1"/>
              <a:t>trong</a:t>
            </a:r>
            <a:r>
              <a:rPr lang="en-US" dirty="0"/>
              <a:t> Database Control, ở </a:t>
            </a:r>
            <a:r>
              <a:rPr lang="en-US" dirty="0" err="1"/>
              <a:t>đó</a:t>
            </a:r>
            <a:r>
              <a:rPr lang="en-US" dirty="0"/>
              <a:t> </a:t>
            </a:r>
            <a:r>
              <a:rPr lang="en-US" dirty="0" err="1"/>
              <a:t>có</a:t>
            </a:r>
            <a:r>
              <a:rPr lang="en-US" dirty="0"/>
              <a:t> </a:t>
            </a:r>
            <a:r>
              <a:rPr lang="en-US" dirty="0" err="1"/>
              <a:t>thể</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câu</a:t>
            </a:r>
            <a:r>
              <a:rPr lang="en-US" dirty="0"/>
              <a:t> </a:t>
            </a:r>
            <a:r>
              <a:rPr lang="en-US" dirty="0" err="1"/>
              <a:t>lệnh</a:t>
            </a:r>
            <a:r>
              <a:rPr lang="en-US" dirty="0"/>
              <a:t> SQL </a:t>
            </a:r>
            <a:r>
              <a:rPr lang="en-US" dirty="0" err="1"/>
              <a:t>được</a:t>
            </a:r>
            <a:r>
              <a:rPr lang="en-US" dirty="0"/>
              <a:t> </a:t>
            </a:r>
            <a:r>
              <a:rPr lang="en-US" dirty="0" err="1"/>
              <a:t>xác</a:t>
            </a:r>
            <a:r>
              <a:rPr lang="en-US" dirty="0"/>
              <a:t> </a:t>
            </a:r>
            <a:r>
              <a:rPr lang="en-US" dirty="0" err="1"/>
              <a:t>định</a:t>
            </a:r>
            <a:r>
              <a:rPr lang="en-US" dirty="0"/>
              <a:t>, </a:t>
            </a:r>
            <a:r>
              <a:rPr lang="en-US" dirty="0" err="1"/>
              <a:t>hoặc</a:t>
            </a:r>
            <a:r>
              <a:rPr lang="en-US" dirty="0"/>
              <a:t> </a:t>
            </a:r>
            <a:r>
              <a:rPr lang="en-US" dirty="0" err="1"/>
              <a:t>một</a:t>
            </a:r>
            <a:r>
              <a:rPr lang="en-US" dirty="0"/>
              <a:t> STS:</a:t>
            </a:r>
          </a:p>
          <a:p>
            <a:pPr lvl="1"/>
            <a:r>
              <a:rPr lang="vi-VN" dirty="0" smtClean="0"/>
              <a:t>Tinh </a:t>
            </a:r>
            <a:r>
              <a:rPr lang="vi-VN" dirty="0"/>
              <a:t>chỉnh bở ADDM: Trang ADDM Finding Details đưa ra các câu lệnh tải cao được xác định bởi ADDM. Mỗi câu lệnh đó là tiêu tốn đáng kể một hoặc nhiều tài nguyên hệ thống. Bạn có thể chọn một câu lệnh tải cao ở trang này để khởi động SQL Tuning Advisor</a:t>
            </a:r>
            <a:r>
              <a:rPr lang="vi-VN" dirty="0" smtClean="0"/>
              <a:t>.</a:t>
            </a:r>
            <a:endParaRPr lang="en-US" dirty="0" smtClean="0"/>
          </a:p>
          <a:p>
            <a:pPr lvl="1"/>
            <a:r>
              <a:rPr lang="vi-VN" dirty="0" smtClean="0"/>
              <a:t>Tinh </a:t>
            </a:r>
            <a:r>
              <a:rPr lang="vi-VN" dirty="0"/>
              <a:t>chỉnh tốp lệnh SQL: nguồn lệnh SQL khác là một sách sách top các lệnh SQL. Nó được thể hiện trong slide. Bạn có thể xác định danh sách tốp các lệnh SQL bằng việc nhìn vào số liệu thống kê tích lũy thực hiện trên một cửa sổ thời gian được chọn. Người dùng có thể lựa chọn một hoặc nhiều tốp câu lệnh SQL được xác định bởi SQL Ids, và sau đó kích chọn Schedule SQL Tuning Advisor</a:t>
            </a:r>
            <a:r>
              <a:rPr lang="vi-VN" dirty="0" smtClean="0"/>
              <a:t>.</a:t>
            </a:r>
            <a:endParaRPr lang="en-US" dirty="0" smtClean="0"/>
          </a:p>
          <a:p>
            <a:pPr lvl="1"/>
            <a:r>
              <a:rPr lang="vi-VN" dirty="0" smtClean="0"/>
              <a:t>Tinh </a:t>
            </a:r>
            <a:r>
              <a:rPr lang="vi-VN" dirty="0"/>
              <a:t>chỉnh một SQL Tuning Set: nó có thể thấy được từ việc quan sát các STS  khác được tạo bởi người dùng khác. Một STS vừa được tạo từ danh sách tốp các lệnh SQL bằng cách chọn các lệnh SQL từ danh sách xếp hạng snapshot được tạo bở AWR, hoặc lựa chọn tùy chỉnh lệnh SQL. </a:t>
            </a:r>
            <a:endParaRPr lang="en-US" dirty="0"/>
          </a:p>
        </p:txBody>
      </p:sp>
    </p:spTree>
    <p:extLst>
      <p:ext uri="{BB962C8B-B14F-4D97-AF65-F5344CB8AC3E}">
        <p14:creationId xmlns:p14="http://schemas.microsoft.com/office/powerpoint/2010/main" val="65369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XIII.</a:t>
            </a:r>
            <a:r>
              <a:rPr lang="en-US" dirty="0"/>
              <a:t>	 Schedule SQL Tuning Advisor</a:t>
            </a:r>
          </a:p>
        </p:txBody>
      </p:sp>
      <p:sp>
        <p:nvSpPr>
          <p:cNvPr id="3" name="Content Placeholder 2"/>
          <p:cNvSpPr>
            <a:spLocks noGrp="1"/>
          </p:cNvSpPr>
          <p:nvPr>
            <p:ph idx="1"/>
          </p:nvPr>
        </p:nvSpPr>
        <p:spPr>
          <a:xfrm>
            <a:off x="2589212" y="4908550"/>
            <a:ext cx="8915400" cy="1466222"/>
          </a:xfrm>
        </p:spPr>
        <p:txBody>
          <a:bodyPr/>
          <a:lstStyle/>
          <a:p>
            <a:r>
              <a:rPr lang="en-US" dirty="0" err="1"/>
              <a:t>Khi</a:t>
            </a:r>
            <a:r>
              <a:rPr lang="en-US" dirty="0"/>
              <a:t> SQL Tuning Advisor </a:t>
            </a:r>
            <a:r>
              <a:rPr lang="en-US" dirty="0" err="1"/>
              <a:t>được</a:t>
            </a:r>
            <a:r>
              <a:rPr lang="en-US" dirty="0"/>
              <a:t> </a:t>
            </a:r>
            <a:r>
              <a:rPr lang="en-US" dirty="0" err="1"/>
              <a:t>khởi</a:t>
            </a:r>
            <a:r>
              <a:rPr lang="en-US" dirty="0"/>
              <a:t> </a:t>
            </a:r>
            <a:r>
              <a:rPr lang="en-US" dirty="0" err="1"/>
              <a:t>động</a:t>
            </a:r>
            <a:r>
              <a:rPr lang="en-US" dirty="0"/>
              <a:t>. Enterprise Manager </a:t>
            </a:r>
            <a:r>
              <a:rPr lang="en-US" dirty="0" err="1"/>
              <a:t>tự</a:t>
            </a:r>
            <a:r>
              <a:rPr lang="en-US" dirty="0"/>
              <a:t> </a:t>
            </a:r>
            <a:r>
              <a:rPr lang="en-US" dirty="0" err="1"/>
              <a:t>động</a:t>
            </a:r>
            <a:r>
              <a:rPr lang="en-US" dirty="0"/>
              <a:t> </a:t>
            </a:r>
            <a:r>
              <a:rPr lang="en-US" dirty="0" err="1"/>
              <a:t>tạo</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tinh</a:t>
            </a:r>
            <a:r>
              <a:rPr lang="en-US" dirty="0"/>
              <a:t> </a:t>
            </a:r>
            <a:r>
              <a:rPr lang="en-US" dirty="0" err="1"/>
              <a:t>chỉnh</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đặc</a:t>
            </a:r>
            <a:r>
              <a:rPr lang="en-US" dirty="0"/>
              <a:t> </a:t>
            </a:r>
            <a:r>
              <a:rPr lang="en-US" dirty="0" err="1"/>
              <a:t>quyền</a:t>
            </a:r>
            <a:r>
              <a:rPr lang="en-US" dirty="0"/>
              <a:t> </a:t>
            </a:r>
            <a:r>
              <a:rPr lang="en-US" dirty="0" err="1"/>
              <a:t>thích</a:t>
            </a:r>
            <a:r>
              <a:rPr lang="en-US" dirty="0"/>
              <a:t> </a:t>
            </a:r>
            <a:r>
              <a:rPr lang="en-US" dirty="0" err="1"/>
              <a:t>hợp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tác</a:t>
            </a:r>
            <a:r>
              <a:rPr lang="en-US" dirty="0"/>
              <a:t> </a:t>
            </a:r>
            <a:r>
              <a:rPr lang="en-US" dirty="0" err="1"/>
              <a:t>vụ</a:t>
            </a:r>
            <a:r>
              <a:rPr lang="en-US" dirty="0"/>
              <a:t>. </a:t>
            </a:r>
            <a:r>
              <a:rPr lang="en-US" dirty="0" err="1"/>
              <a:t>Tác</a:t>
            </a:r>
            <a:r>
              <a:rPr lang="en-US" dirty="0"/>
              <a:t> </a:t>
            </a:r>
            <a:r>
              <a:rPr lang="en-US" dirty="0" err="1"/>
              <a:t>vụ</a:t>
            </a:r>
            <a:r>
              <a:rPr lang="en-US" dirty="0"/>
              <a:t> </a:t>
            </a:r>
            <a:r>
              <a:rPr lang="en-US" dirty="0" err="1"/>
              <a:t>tinh</a:t>
            </a:r>
            <a:r>
              <a:rPr lang="en-US" dirty="0"/>
              <a:t> </a:t>
            </a:r>
            <a:r>
              <a:rPr lang="en-US" dirty="0" err="1"/>
              <a:t>chỉnh</a:t>
            </a:r>
            <a:r>
              <a:rPr lang="en-US" dirty="0"/>
              <a:t> </a:t>
            </a:r>
            <a:r>
              <a:rPr lang="en-US" dirty="0" err="1"/>
              <a:t>được</a:t>
            </a:r>
            <a:r>
              <a:rPr lang="en-US" dirty="0"/>
              <a:t> </a:t>
            </a:r>
            <a:r>
              <a:rPr lang="en-US" dirty="0" err="1"/>
              <a:t>thiết</a:t>
            </a:r>
            <a:r>
              <a:rPr lang="en-US" dirty="0"/>
              <a:t> </a:t>
            </a:r>
            <a:r>
              <a:rPr lang="en-US" dirty="0" err="1"/>
              <a:t>lập</a:t>
            </a:r>
            <a:r>
              <a:rPr lang="en-US" dirty="0"/>
              <a:t> </a:t>
            </a:r>
            <a:r>
              <a:rPr lang="en-US" dirty="0" err="1"/>
              <a:t>với</a:t>
            </a:r>
            <a:r>
              <a:rPr lang="en-US" dirty="0"/>
              <a:t> </a:t>
            </a:r>
            <a:r>
              <a:rPr lang="en-US" dirty="0" err="1"/>
              <a:t>những</a:t>
            </a:r>
            <a:r>
              <a:rPr lang="en-US" dirty="0"/>
              <a:t> </a:t>
            </a:r>
            <a:r>
              <a:rPr lang="en-US" dirty="0" err="1"/>
              <a:t>thông</a:t>
            </a:r>
            <a:r>
              <a:rPr lang="en-US" dirty="0"/>
              <a:t> </a:t>
            </a:r>
            <a:r>
              <a:rPr lang="en-US" dirty="0" err="1"/>
              <a:t>số</a:t>
            </a:r>
            <a:r>
              <a:rPr lang="en-US" dirty="0"/>
              <a:t> </a:t>
            </a:r>
            <a:r>
              <a:rPr lang="en-US" dirty="0" err="1"/>
              <a:t>mặc</a:t>
            </a:r>
            <a:r>
              <a:rPr lang="en-US" dirty="0"/>
              <a:t> </a:t>
            </a:r>
            <a:r>
              <a:rPr lang="en-US" dirty="0" err="1"/>
              <a:t>định</a:t>
            </a:r>
            <a:r>
              <a:rPr lang="en-US" dirty="0"/>
              <a:t> ở </a:t>
            </a:r>
            <a:r>
              <a:rPr lang="en-US" dirty="0" err="1"/>
              <a:t>trang</a:t>
            </a:r>
            <a:r>
              <a:rPr lang="en-US" dirty="0"/>
              <a:t> Schedule SQL Tuning Advisor,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thông</a:t>
            </a:r>
            <a:r>
              <a:rPr lang="en-US" dirty="0"/>
              <a:t> </a:t>
            </a:r>
            <a:r>
              <a:rPr lang="en-US" dirty="0" err="1"/>
              <a:t>số</a:t>
            </a:r>
            <a:r>
              <a:rPr lang="en-US" dirty="0"/>
              <a:t> </a:t>
            </a:r>
            <a:r>
              <a:rPr lang="en-US" dirty="0" err="1"/>
              <a:t>này</a:t>
            </a:r>
            <a:r>
              <a:rPr lang="en-US" dirty="0"/>
              <a:t>.</a:t>
            </a:r>
          </a:p>
          <a:p>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441450"/>
            <a:ext cx="4552950" cy="3467100"/>
          </a:xfrm>
          <a:prstGeom prst="rect">
            <a:avLst/>
          </a:prstGeom>
          <a:noFill/>
          <a:ln>
            <a:noFill/>
          </a:ln>
        </p:spPr>
      </p:pic>
    </p:spTree>
    <p:extLst>
      <p:ext uri="{BB962C8B-B14F-4D97-AF65-F5344CB8AC3E}">
        <p14:creationId xmlns:p14="http://schemas.microsoft.com/office/powerpoint/2010/main" val="3138235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XIII.	 Schedule SQL Tuning Advisor</a:t>
            </a:r>
          </a:p>
        </p:txBody>
      </p:sp>
      <p:sp>
        <p:nvSpPr>
          <p:cNvPr id="3" name="Content Placeholder 2"/>
          <p:cNvSpPr>
            <a:spLocks noGrp="1"/>
          </p:cNvSpPr>
          <p:nvPr>
            <p:ph idx="1"/>
          </p:nvPr>
        </p:nvSpPr>
        <p:spPr>
          <a:xfrm>
            <a:off x="2589212" y="2133600"/>
            <a:ext cx="8915400" cy="4025900"/>
          </a:xfrm>
        </p:spPr>
        <p:txBody>
          <a:bodyPr/>
          <a:lstStyle/>
          <a:p>
            <a:r>
              <a:rPr lang="en-US" dirty="0" err="1"/>
              <a:t>Một</a:t>
            </a:r>
            <a:r>
              <a:rPr lang="en-US" dirty="0"/>
              <a:t> </a:t>
            </a:r>
            <a:r>
              <a:rPr lang="en-US" dirty="0" err="1"/>
              <a:t>tùy</a:t>
            </a:r>
            <a:r>
              <a:rPr lang="en-US" dirty="0"/>
              <a:t> </a:t>
            </a:r>
            <a:r>
              <a:rPr lang="en-US" dirty="0" err="1"/>
              <a:t>chọn</a:t>
            </a:r>
            <a:r>
              <a:rPr lang="en-US" dirty="0"/>
              <a:t> </a:t>
            </a:r>
            <a:r>
              <a:rPr lang="en-US" dirty="0" err="1"/>
              <a:t>quan</a:t>
            </a:r>
            <a:r>
              <a:rPr lang="en-US" dirty="0"/>
              <a:t> </a:t>
            </a:r>
            <a:r>
              <a:rPr lang="en-US" dirty="0" err="1"/>
              <a:t>trọng</a:t>
            </a:r>
            <a:r>
              <a:rPr lang="en-US" dirty="0"/>
              <a:t> </a:t>
            </a:r>
            <a:r>
              <a:rPr lang="en-US" dirty="0" err="1"/>
              <a:t>là</a:t>
            </a:r>
            <a:r>
              <a:rPr lang="en-US" dirty="0"/>
              <a:t> </a:t>
            </a:r>
            <a:r>
              <a:rPr lang="en-US" dirty="0" err="1"/>
              <a:t>phạm</a:t>
            </a:r>
            <a:r>
              <a:rPr lang="en-US" dirty="0"/>
              <a:t> vi </a:t>
            </a:r>
            <a:r>
              <a:rPr lang="en-US" dirty="0" err="1"/>
              <a:t>tinh</a:t>
            </a:r>
            <a:r>
              <a:rPr lang="en-US" dirty="0"/>
              <a:t> </a:t>
            </a:r>
            <a:r>
              <a:rPr lang="en-US" dirty="0" err="1"/>
              <a:t>chỉnh</a:t>
            </a:r>
            <a:r>
              <a:rPr lang="en-US" dirty="0"/>
              <a:t> </a:t>
            </a:r>
            <a:r>
              <a:rPr lang="en-US" dirty="0" err="1"/>
              <a:t>của</a:t>
            </a:r>
            <a:r>
              <a:rPr lang="en-US" dirty="0"/>
              <a:t> </a:t>
            </a:r>
            <a:r>
              <a:rPr lang="en-US" dirty="0" err="1"/>
              <a:t>tác</a:t>
            </a:r>
            <a:r>
              <a:rPr lang="en-US" dirty="0"/>
              <a:t> </a:t>
            </a:r>
            <a:r>
              <a:rPr lang="en-US" dirty="0" err="1"/>
              <a:t>vụ</a:t>
            </a:r>
            <a:r>
              <a:rPr lang="en-US" dirty="0"/>
              <a:t>. </a:t>
            </a:r>
            <a:r>
              <a:rPr lang="en-US" dirty="0" err="1"/>
              <a:t>Nếu</a:t>
            </a:r>
            <a:r>
              <a:rPr lang="en-US" dirty="0"/>
              <a:t> </a:t>
            </a:r>
            <a:r>
              <a:rPr lang="en-US" dirty="0" err="1"/>
              <a:t>bạn</a:t>
            </a:r>
            <a:r>
              <a:rPr lang="en-US" dirty="0"/>
              <a:t> </a:t>
            </a:r>
            <a:r>
              <a:rPr lang="en-US" dirty="0" err="1"/>
              <a:t>chọn</a:t>
            </a:r>
            <a:r>
              <a:rPr lang="en-US" dirty="0"/>
              <a:t> Limited, SQL Tuning Advisor </a:t>
            </a:r>
            <a:r>
              <a:rPr lang="en-US" dirty="0" err="1"/>
              <a:t>đưa</a:t>
            </a:r>
            <a:r>
              <a:rPr lang="en-US" dirty="0"/>
              <a:t> </a:t>
            </a:r>
            <a:r>
              <a:rPr lang="en-US" dirty="0" err="1"/>
              <a:t>ra</a:t>
            </a:r>
            <a:r>
              <a:rPr lang="en-US" dirty="0"/>
              <a:t> </a:t>
            </a:r>
            <a:r>
              <a:rPr lang="en-US" dirty="0" err="1"/>
              <a:t>khuyến</a:t>
            </a:r>
            <a:r>
              <a:rPr lang="en-US" dirty="0"/>
              <a:t> </a:t>
            </a:r>
            <a:r>
              <a:rPr lang="en-US" dirty="0" err="1"/>
              <a:t>cáo</a:t>
            </a:r>
            <a:r>
              <a:rPr lang="en-US" dirty="0"/>
              <a:t> </a:t>
            </a:r>
            <a:r>
              <a:rPr lang="en-US" dirty="0" err="1"/>
              <a:t>dựa</a:t>
            </a:r>
            <a:r>
              <a:rPr lang="en-US" dirty="0"/>
              <a:t> </a:t>
            </a:r>
            <a:r>
              <a:rPr lang="en-US" dirty="0" err="1"/>
              <a:t>trên</a:t>
            </a:r>
            <a:r>
              <a:rPr lang="en-US" dirty="0"/>
              <a:t> </a:t>
            </a:r>
            <a:r>
              <a:rPr lang="en-US" dirty="0" err="1"/>
              <a:t>kiểm</a:t>
            </a:r>
            <a:r>
              <a:rPr lang="en-US" dirty="0"/>
              <a:t> </a:t>
            </a:r>
            <a:r>
              <a:rPr lang="en-US" dirty="0" err="1"/>
              <a:t>tra</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phân</a:t>
            </a:r>
            <a:r>
              <a:rPr lang="en-US" dirty="0"/>
              <a:t> </a:t>
            </a:r>
            <a:r>
              <a:rPr lang="en-US" dirty="0" err="1"/>
              <a:t>tích</a:t>
            </a:r>
            <a:r>
              <a:rPr lang="en-US" dirty="0"/>
              <a:t> </a:t>
            </a:r>
            <a:r>
              <a:rPr lang="en-US" dirty="0" err="1"/>
              <a:t>đường</a:t>
            </a:r>
            <a:r>
              <a:rPr lang="en-US" dirty="0"/>
              <a:t> </a:t>
            </a:r>
            <a:r>
              <a:rPr lang="en-US" dirty="0" err="1"/>
              <a:t>dẫn</a:t>
            </a:r>
            <a:r>
              <a:rPr lang="en-US" dirty="0"/>
              <a:t> </a:t>
            </a:r>
            <a:r>
              <a:rPr lang="en-US" dirty="0" err="1"/>
              <a:t>truy</a:t>
            </a:r>
            <a:r>
              <a:rPr lang="en-US" dirty="0"/>
              <a:t> </a:t>
            </a:r>
            <a:r>
              <a:rPr lang="en-US" dirty="0" err="1"/>
              <a:t>cập</a:t>
            </a:r>
            <a:r>
              <a:rPr lang="en-US" dirty="0"/>
              <a:t>, </a:t>
            </a:r>
            <a:r>
              <a:rPr lang="en-US" dirty="0" err="1"/>
              <a:t>phân</a:t>
            </a:r>
            <a:r>
              <a:rPr lang="en-US" dirty="0"/>
              <a:t> </a:t>
            </a:r>
            <a:r>
              <a:rPr lang="en-US" dirty="0" err="1"/>
              <a:t>tích</a:t>
            </a:r>
            <a:r>
              <a:rPr lang="en-US" dirty="0"/>
              <a:t> </a:t>
            </a:r>
            <a:r>
              <a:rPr lang="en-US" dirty="0" err="1"/>
              <a:t>cấu</a:t>
            </a:r>
            <a:r>
              <a:rPr lang="en-US" dirty="0"/>
              <a:t> </a:t>
            </a:r>
            <a:r>
              <a:rPr lang="en-US" dirty="0" err="1"/>
              <a:t>trúc</a:t>
            </a:r>
            <a:r>
              <a:rPr lang="en-US" dirty="0"/>
              <a:t> SQL.  </a:t>
            </a:r>
            <a:r>
              <a:rPr lang="en-US" dirty="0" err="1"/>
              <a:t>Nếu</a:t>
            </a:r>
            <a:r>
              <a:rPr lang="en-US" dirty="0"/>
              <a:t> </a:t>
            </a:r>
            <a:r>
              <a:rPr lang="en-US" dirty="0" err="1"/>
              <a:t>bạn</a:t>
            </a:r>
            <a:r>
              <a:rPr lang="en-US" dirty="0"/>
              <a:t> </a:t>
            </a:r>
            <a:r>
              <a:rPr lang="en-US" dirty="0" err="1"/>
              <a:t>chọn</a:t>
            </a:r>
            <a:r>
              <a:rPr lang="en-US" dirty="0"/>
              <a:t> Comprehensive, SQL Tuning Advisor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trên</a:t>
            </a:r>
            <a:r>
              <a:rPr lang="en-US" dirty="0"/>
              <a:t> </a:t>
            </a:r>
            <a:r>
              <a:rPr lang="en-US" dirty="0" err="1"/>
              <a:t>và</a:t>
            </a:r>
            <a:r>
              <a:rPr lang="en-US" dirty="0"/>
              <a:t> </a:t>
            </a:r>
            <a:r>
              <a:rPr lang="en-US" dirty="0" err="1"/>
              <a:t>gọi</a:t>
            </a:r>
            <a:r>
              <a:rPr lang="en-US" dirty="0"/>
              <a:t> </a:t>
            </a:r>
            <a:r>
              <a:rPr lang="en-US" dirty="0" err="1"/>
              <a:t>bộ</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thực</a:t>
            </a:r>
            <a:r>
              <a:rPr lang="en-US" dirty="0"/>
              <a:t> </a:t>
            </a:r>
            <a:r>
              <a:rPr lang="en-US" dirty="0" err="1"/>
              <a:t>hiện</a:t>
            </a:r>
            <a:r>
              <a:rPr lang="en-US" dirty="0"/>
              <a:t> ở </a:t>
            </a:r>
            <a:r>
              <a:rPr lang="en-US" dirty="0" err="1"/>
              <a:t>chế</a:t>
            </a:r>
            <a:r>
              <a:rPr lang="en-US" dirty="0"/>
              <a:t> </a:t>
            </a:r>
            <a:r>
              <a:rPr lang="en-US" dirty="0" err="1"/>
              <a:t>độ</a:t>
            </a:r>
            <a:r>
              <a:rPr lang="en-US" dirty="0"/>
              <a:t> SQL Profiling </a:t>
            </a:r>
            <a:r>
              <a:rPr lang="en-US" dirty="0" err="1"/>
              <a:t>để</a:t>
            </a:r>
            <a:r>
              <a:rPr lang="en-US" dirty="0"/>
              <a:t> </a:t>
            </a:r>
            <a:r>
              <a:rPr lang="en-US" dirty="0" err="1"/>
              <a:t>tạo</a:t>
            </a:r>
            <a:r>
              <a:rPr lang="en-US" dirty="0"/>
              <a:t> SQL Profile. </a:t>
            </a:r>
            <a:r>
              <a:rPr lang="en-US" dirty="0" err="1"/>
              <a:t>Với</a:t>
            </a:r>
            <a:r>
              <a:rPr lang="en-US" dirty="0"/>
              <a:t> </a:t>
            </a:r>
            <a:r>
              <a:rPr lang="en-US" dirty="0" err="1"/>
              <a:t>tùy</a:t>
            </a:r>
            <a:r>
              <a:rPr lang="en-US" dirty="0"/>
              <a:t> </a:t>
            </a:r>
            <a:r>
              <a:rPr lang="en-US" dirty="0" err="1"/>
              <a:t>chọn</a:t>
            </a:r>
            <a:r>
              <a:rPr lang="en-US" dirty="0"/>
              <a:t> </a:t>
            </a:r>
            <a:r>
              <a:rPr lang="en-US" dirty="0" err="1"/>
              <a:t>này</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ra</a:t>
            </a:r>
            <a:r>
              <a:rPr lang="en-US" dirty="0"/>
              <a:t> </a:t>
            </a:r>
            <a:r>
              <a:rPr lang="en-US" dirty="0" err="1"/>
              <a:t>cụ</a:t>
            </a:r>
            <a:r>
              <a:rPr lang="en-US" dirty="0"/>
              <a:t> </a:t>
            </a:r>
            <a:r>
              <a:rPr lang="en-US" dirty="0" err="1"/>
              <a:t>thể</a:t>
            </a:r>
            <a:r>
              <a:rPr lang="en-US" dirty="0"/>
              <a:t> </a:t>
            </a:r>
            <a:r>
              <a:rPr lang="en-US" dirty="0" err="1"/>
              <a:t>giới</a:t>
            </a:r>
            <a:r>
              <a:rPr lang="en-US" dirty="0"/>
              <a:t> </a:t>
            </a:r>
            <a:r>
              <a:rPr lang="en-US" dirty="0" err="1"/>
              <a:t>hạn</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tác</a:t>
            </a:r>
            <a:r>
              <a:rPr lang="en-US" dirty="0"/>
              <a:t> </a:t>
            </a:r>
            <a:r>
              <a:rPr lang="en-US" dirty="0" err="1"/>
              <a:t>vụ</a:t>
            </a:r>
            <a:r>
              <a:rPr lang="en-US" dirty="0"/>
              <a:t>, </a:t>
            </a:r>
            <a:r>
              <a:rPr lang="en-US" dirty="0" err="1"/>
              <a:t>mặc</a:t>
            </a:r>
            <a:r>
              <a:rPr lang="en-US" dirty="0"/>
              <a:t> </a:t>
            </a:r>
            <a:r>
              <a:rPr lang="en-US" dirty="0" err="1"/>
              <a:t>định</a:t>
            </a:r>
            <a:r>
              <a:rPr lang="en-US" dirty="0"/>
              <a:t> </a:t>
            </a:r>
            <a:r>
              <a:rPr lang="en-US" dirty="0" err="1"/>
              <a:t>là</a:t>
            </a:r>
            <a:r>
              <a:rPr lang="en-US" dirty="0"/>
              <a:t> 30 </a:t>
            </a:r>
            <a:r>
              <a:rPr lang="en-US" dirty="0" err="1"/>
              <a:t>phút</a:t>
            </a:r>
            <a:r>
              <a:rPr lang="en-US" dirty="0"/>
              <a:t>. </a:t>
            </a:r>
            <a:r>
              <a:rPr lang="en-US" dirty="0" err="1"/>
              <a:t>Một</a:t>
            </a:r>
            <a:r>
              <a:rPr lang="en-US" dirty="0"/>
              <a:t> </a:t>
            </a:r>
            <a:r>
              <a:rPr lang="en-US" dirty="0" err="1"/>
              <a:t>tùy</a:t>
            </a:r>
            <a:r>
              <a:rPr lang="en-US" dirty="0"/>
              <a:t> </a:t>
            </a:r>
            <a:r>
              <a:rPr lang="en-US" dirty="0" err="1"/>
              <a:t>chọn</a:t>
            </a:r>
            <a:r>
              <a:rPr lang="en-US" dirty="0"/>
              <a:t> </a:t>
            </a:r>
            <a:r>
              <a:rPr lang="en-US" dirty="0" err="1"/>
              <a:t>nữa</a:t>
            </a:r>
            <a:r>
              <a:rPr lang="en-US" dirty="0"/>
              <a:t> </a:t>
            </a:r>
            <a:r>
              <a:rPr lang="en-US" dirty="0" err="1"/>
              <a:t>là</a:t>
            </a:r>
            <a:r>
              <a:rPr lang="en-US" dirty="0"/>
              <a:t> </a:t>
            </a:r>
            <a:r>
              <a:rPr lang="en-US" dirty="0" err="1"/>
              <a:t>cho</a:t>
            </a:r>
            <a:r>
              <a:rPr lang="en-US" dirty="0"/>
              <a:t> </a:t>
            </a:r>
            <a:r>
              <a:rPr lang="en-US" dirty="0" err="1"/>
              <a:t>tác</a:t>
            </a:r>
            <a:r>
              <a:rPr lang="en-US" dirty="0"/>
              <a:t> </a:t>
            </a:r>
            <a:r>
              <a:rPr lang="en-US" dirty="0" err="1"/>
              <a:t>vụ</a:t>
            </a:r>
            <a:r>
              <a:rPr lang="en-US" dirty="0"/>
              <a:t> </a:t>
            </a:r>
            <a:r>
              <a:rPr lang="en-US" dirty="0" err="1"/>
              <a:t>chạy</a:t>
            </a:r>
            <a:r>
              <a:rPr lang="en-US" dirty="0"/>
              <a:t> </a:t>
            </a:r>
            <a:r>
              <a:rPr lang="en-US" dirty="0" err="1"/>
              <a:t>ngay</a:t>
            </a:r>
            <a:r>
              <a:rPr lang="en-US" dirty="0"/>
              <a:t> </a:t>
            </a:r>
            <a:r>
              <a:rPr lang="en-US" dirty="0" err="1"/>
              <a:t>lập</a:t>
            </a:r>
            <a:r>
              <a:rPr lang="en-US" dirty="0"/>
              <a:t> </a:t>
            </a:r>
            <a:r>
              <a:rPr lang="en-US" dirty="0" err="1"/>
              <a:t>tực</a:t>
            </a:r>
            <a:r>
              <a:rPr lang="en-US" dirty="0"/>
              <a:t> </a:t>
            </a:r>
            <a:r>
              <a:rPr lang="en-US" dirty="0" err="1"/>
              <a:t>hoặc</a:t>
            </a:r>
            <a:r>
              <a:rPr lang="en-US" dirty="0"/>
              <a:t> </a:t>
            </a:r>
            <a:r>
              <a:rPr lang="en-US" dirty="0" err="1"/>
              <a:t>đặt</a:t>
            </a:r>
            <a:r>
              <a:rPr lang="en-US" dirty="0"/>
              <a:t> </a:t>
            </a:r>
            <a:r>
              <a:rPr lang="en-US" dirty="0" err="1"/>
              <a:t>lịch</a:t>
            </a:r>
            <a:r>
              <a:rPr lang="en-US" dirty="0"/>
              <a:t> </a:t>
            </a:r>
            <a:r>
              <a:rPr lang="en-US" dirty="0" err="1"/>
              <a:t>để</a:t>
            </a:r>
            <a:r>
              <a:rPr lang="en-US" dirty="0"/>
              <a:t> </a:t>
            </a:r>
            <a:r>
              <a:rPr lang="en-US" dirty="0" err="1"/>
              <a:t>nó</a:t>
            </a:r>
            <a:r>
              <a:rPr lang="en-US" dirty="0"/>
              <a:t> </a:t>
            </a:r>
            <a:r>
              <a:rPr lang="en-US" dirty="0" err="1"/>
              <a:t>chạy</a:t>
            </a:r>
            <a:r>
              <a:rPr lang="en-US" dirty="0"/>
              <a:t> </a:t>
            </a:r>
            <a:r>
              <a:rPr lang="en-US" dirty="0" err="1"/>
              <a:t>lần</a:t>
            </a:r>
            <a:r>
              <a:rPr lang="en-US" dirty="0"/>
              <a:t> </a:t>
            </a:r>
            <a:r>
              <a:rPr lang="en-US" dirty="0" err="1"/>
              <a:t>sau</a:t>
            </a:r>
            <a:r>
              <a:rPr lang="en-US" dirty="0"/>
              <a:t>.</a:t>
            </a:r>
          </a:p>
          <a:p>
            <a:r>
              <a:rPr lang="en-US" dirty="0" err="1"/>
              <a:t>Khi</a:t>
            </a:r>
            <a:r>
              <a:rPr lang="en-US" dirty="0"/>
              <a:t> </a:t>
            </a:r>
            <a:r>
              <a:rPr lang="en-US" dirty="0" err="1"/>
              <a:t>tác</a:t>
            </a:r>
            <a:r>
              <a:rPr lang="en-US" dirty="0"/>
              <a:t> </a:t>
            </a:r>
            <a:r>
              <a:rPr lang="en-US" dirty="0" err="1"/>
              <a:t>vụ</a:t>
            </a:r>
            <a:r>
              <a:rPr lang="en-US" dirty="0"/>
              <a:t> </a:t>
            </a:r>
            <a:r>
              <a:rPr lang="en-US" dirty="0" err="1"/>
              <a:t>thực</a:t>
            </a:r>
            <a:r>
              <a:rPr lang="en-US" dirty="0"/>
              <a:t> </a:t>
            </a:r>
            <a:r>
              <a:rPr lang="en-US" dirty="0" err="1"/>
              <a:t>hiện</a:t>
            </a:r>
            <a:r>
              <a:rPr lang="en-US" dirty="0"/>
              <a:t>, </a:t>
            </a:r>
            <a:r>
              <a:rPr lang="en-US" dirty="0" err="1"/>
              <a:t>trang</a:t>
            </a:r>
            <a:r>
              <a:rPr lang="en-US" dirty="0"/>
              <a:t> Processing </a:t>
            </a:r>
            <a:r>
              <a:rPr lang="en-US" dirty="0" err="1"/>
              <a:t>xuất</a:t>
            </a:r>
            <a:r>
              <a:rPr lang="en-US" dirty="0"/>
              <a:t> </a:t>
            </a:r>
            <a:r>
              <a:rPr lang="en-US" dirty="0" err="1"/>
              <a:t>hiện</a:t>
            </a:r>
            <a:r>
              <a:rPr lang="en-US" dirty="0"/>
              <a:t>. </a:t>
            </a:r>
            <a:r>
              <a:rPr lang="en-US" dirty="0" err="1"/>
              <a:t>Khi</a:t>
            </a:r>
            <a:r>
              <a:rPr lang="en-US" dirty="0"/>
              <a:t> </a:t>
            </a:r>
            <a:r>
              <a:rPr lang="en-US" dirty="0" err="1"/>
              <a:t>tác</a:t>
            </a:r>
            <a:r>
              <a:rPr lang="en-US" dirty="0"/>
              <a:t> </a:t>
            </a:r>
            <a:r>
              <a:rPr lang="en-US" dirty="0" err="1"/>
              <a:t>vụ</a:t>
            </a:r>
            <a:r>
              <a:rPr lang="en-US" dirty="0"/>
              <a:t> </a:t>
            </a:r>
            <a:r>
              <a:rPr lang="en-US" dirty="0" err="1"/>
              <a:t>hoàn</a:t>
            </a:r>
            <a:r>
              <a:rPr lang="en-US" dirty="0"/>
              <a:t> </a:t>
            </a:r>
            <a:r>
              <a:rPr lang="en-US" dirty="0" err="1"/>
              <a:t>thành</a:t>
            </a:r>
            <a:r>
              <a:rPr lang="en-US" dirty="0"/>
              <a:t>, </a:t>
            </a:r>
            <a:r>
              <a:rPr lang="en-US" dirty="0" err="1"/>
              <a:t>trang</a:t>
            </a:r>
            <a:r>
              <a:rPr lang="en-US" dirty="0"/>
              <a:t> Recommendations </a:t>
            </a:r>
            <a:r>
              <a:rPr lang="en-US" dirty="0" err="1"/>
              <a:t>xuất</a:t>
            </a:r>
            <a:r>
              <a:rPr lang="en-US" dirty="0"/>
              <a:t> </a:t>
            </a:r>
            <a:r>
              <a:rPr lang="en-US" dirty="0" err="1"/>
              <a:t>hiện</a:t>
            </a:r>
            <a:r>
              <a:rPr lang="en-US" dirty="0"/>
              <a:t>.</a:t>
            </a:r>
          </a:p>
          <a:p>
            <a:endParaRPr lang="en-US" dirty="0"/>
          </a:p>
        </p:txBody>
      </p:sp>
    </p:spTree>
    <p:extLst>
      <p:ext uri="{BB962C8B-B14F-4D97-AF65-F5344CB8AC3E}">
        <p14:creationId xmlns:p14="http://schemas.microsoft.com/office/powerpoint/2010/main" val="3747863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XIV.</a:t>
            </a:r>
            <a:r>
              <a:rPr lang="en-US" dirty="0"/>
              <a:t>	</a:t>
            </a:r>
            <a:r>
              <a:rPr lang="en-US" dirty="0" smtClean="0"/>
              <a:t> </a:t>
            </a:r>
            <a:r>
              <a:rPr lang="en-US" dirty="0" err="1" smtClean="0"/>
              <a:t>Thự</a:t>
            </a:r>
            <a:r>
              <a:rPr lang="en-US" dirty="0" smtClean="0"/>
              <a:t> </a:t>
            </a:r>
            <a:r>
              <a:rPr lang="en-US" dirty="0" err="1"/>
              <a:t>thi</a:t>
            </a:r>
            <a:r>
              <a:rPr lang="en-US" dirty="0"/>
              <a:t> Recommendation</a:t>
            </a:r>
          </a:p>
        </p:txBody>
      </p:sp>
      <p:sp>
        <p:nvSpPr>
          <p:cNvPr id="3" name="Content Placeholder 2"/>
          <p:cNvSpPr>
            <a:spLocks noGrp="1"/>
          </p:cNvSpPr>
          <p:nvPr>
            <p:ph idx="1"/>
          </p:nvPr>
        </p:nvSpPr>
        <p:spPr>
          <a:xfrm>
            <a:off x="2589212" y="4916578"/>
            <a:ext cx="8915400" cy="1725521"/>
          </a:xfrm>
        </p:spPr>
        <p:txBody>
          <a:bodyPr/>
          <a:lstStyle/>
          <a:p>
            <a:r>
              <a:rPr lang="vi-VN" dirty="0"/>
              <a:t>ở trang Recommendation, bạn có thể xem các khuyến cáo khác nhau. Đối với mỗi khuyến cáo được đưa ra, một SQL Profile được tạo; bạn có thể cài đặt nó nếu bạn muốn, sau khi bạn xem kế hoạch. Kích vào eyeglass icon để xem trang Compare Explain Plan.</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358900"/>
            <a:ext cx="4562475" cy="3429000"/>
          </a:xfrm>
          <a:prstGeom prst="rect">
            <a:avLst/>
          </a:prstGeom>
          <a:noFill/>
          <a:ln>
            <a:noFill/>
          </a:ln>
        </p:spPr>
      </p:pic>
    </p:spTree>
    <p:extLst>
      <p:ext uri="{BB962C8B-B14F-4D97-AF65-F5344CB8AC3E}">
        <p14:creationId xmlns:p14="http://schemas.microsoft.com/office/powerpoint/2010/main" val="403370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XV. So </a:t>
            </a:r>
            <a:r>
              <a:rPr lang="en-US" dirty="0" err="1"/>
              <a:t>Sánh</a:t>
            </a:r>
            <a:r>
              <a:rPr lang="en-US" dirty="0"/>
              <a:t> Explain Plan</a:t>
            </a:r>
          </a:p>
        </p:txBody>
      </p:sp>
      <p:sp>
        <p:nvSpPr>
          <p:cNvPr id="3" name="Content Placeholder 2"/>
          <p:cNvSpPr>
            <a:spLocks noGrp="1"/>
          </p:cNvSpPr>
          <p:nvPr>
            <p:ph idx="1"/>
          </p:nvPr>
        </p:nvSpPr>
        <p:spPr>
          <a:xfrm>
            <a:off x="2589212" y="4919754"/>
            <a:ext cx="8915400" cy="1696946"/>
          </a:xfrm>
        </p:spPr>
        <p:txBody>
          <a:bodyPr>
            <a:normAutofit/>
          </a:bodyPr>
          <a:lstStyle/>
          <a:p>
            <a:r>
              <a:rPr lang="vi-VN" dirty="0"/>
              <a:t>Trang Compare Explain Plan cho bạn thấy được những hiệu quả khi thực hiện các khuyến cáo, trong trường hợp này là một SQL Profile. Bạn có thể thấy biểu đồ hiệu quả mang lại ở trong bảng. Chú ý chi phí của câu lệnh ban đầu và câu lệnh mới, nếu nó không đủ khác hoặc câu lệnh mới không được chấp nhận thì khuyến cáo sẽ được bỏ qua hoặc xóa bỏ.</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336675"/>
            <a:ext cx="4524375" cy="3438525"/>
          </a:xfrm>
          <a:prstGeom prst="rect">
            <a:avLst/>
          </a:prstGeom>
          <a:noFill/>
          <a:ln>
            <a:noFill/>
          </a:ln>
        </p:spPr>
      </p:pic>
    </p:spTree>
    <p:extLst>
      <p:ext uri="{BB962C8B-B14F-4D97-AF65-F5344CB8AC3E}">
        <p14:creationId xmlns:p14="http://schemas.microsoft.com/office/powerpoint/2010/main" val="357290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2589212" y="1511300"/>
            <a:ext cx="8915400" cy="5219700"/>
          </a:xfrm>
        </p:spPr>
        <p:txBody>
          <a:bodyPr>
            <a:normAutofit fontScale="92500" lnSpcReduction="20000"/>
          </a:bodyPr>
          <a:lstStyle/>
          <a:p>
            <a:pPr marL="400050" indent="-400050">
              <a:buFont typeface="+mj-lt"/>
              <a:buAutoNum type="romanUcPeriod"/>
            </a:pPr>
            <a:r>
              <a:rPr lang="en-US" dirty="0" err="1" smtClean="0"/>
              <a:t>Tinh</a:t>
            </a:r>
            <a:r>
              <a:rPr lang="en-US" dirty="0" smtClean="0"/>
              <a:t> </a:t>
            </a:r>
            <a:r>
              <a:rPr lang="en-US" dirty="0" err="1" smtClean="0"/>
              <a:t>chỉnh</a:t>
            </a:r>
            <a:r>
              <a:rPr lang="en-US" dirty="0" smtClean="0"/>
              <a:t> </a:t>
            </a:r>
            <a:r>
              <a:rPr lang="en-US" dirty="0" err="1" smtClean="0"/>
              <a:t>câu</a:t>
            </a:r>
            <a:r>
              <a:rPr lang="en-US" dirty="0" smtClean="0"/>
              <a:t> </a:t>
            </a:r>
            <a:r>
              <a:rPr lang="en-US" dirty="0" err="1" smtClean="0"/>
              <a:t>lênh</a:t>
            </a:r>
            <a:r>
              <a:rPr lang="en-US" dirty="0" smtClean="0"/>
              <a:t> SQL </a:t>
            </a:r>
            <a:r>
              <a:rPr lang="en-US" dirty="0" err="1" smtClean="0"/>
              <a:t>tự</a:t>
            </a:r>
            <a:r>
              <a:rPr lang="en-US" dirty="0" smtClean="0"/>
              <a:t> </a:t>
            </a:r>
            <a:r>
              <a:rPr lang="en-US" dirty="0" err="1" smtClean="0"/>
              <a:t>động</a:t>
            </a:r>
            <a:endParaRPr lang="en-US" dirty="0" smtClean="0"/>
          </a:p>
          <a:p>
            <a:pPr marL="400050" indent="-400050">
              <a:buFont typeface="+mj-lt"/>
              <a:buAutoNum type="romanUcPeriod"/>
            </a:pPr>
            <a:r>
              <a:rPr lang="en-US" dirty="0" err="1" smtClean="0"/>
              <a:t>Thách</a:t>
            </a:r>
            <a:r>
              <a:rPr lang="en-US" dirty="0" smtClean="0"/>
              <a:t> </a:t>
            </a:r>
            <a:r>
              <a:rPr lang="en-US" dirty="0" err="1" smtClean="0"/>
              <a:t>thức</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tinh</a:t>
            </a:r>
            <a:r>
              <a:rPr lang="en-US" dirty="0" smtClean="0"/>
              <a:t> </a:t>
            </a:r>
            <a:r>
              <a:rPr lang="en-US" dirty="0" err="1" smtClean="0"/>
              <a:t>chỉnh</a:t>
            </a:r>
            <a:r>
              <a:rPr lang="en-US" dirty="0" smtClean="0"/>
              <a:t> </a:t>
            </a:r>
            <a:r>
              <a:rPr lang="en-US" dirty="0" err="1" smtClean="0"/>
              <a:t>truy</a:t>
            </a:r>
            <a:r>
              <a:rPr lang="en-US" dirty="0" smtClean="0"/>
              <a:t> </a:t>
            </a:r>
            <a:r>
              <a:rPr lang="en-US" dirty="0" err="1" smtClean="0"/>
              <a:t>vấn</a:t>
            </a:r>
            <a:endParaRPr lang="en-US" dirty="0" smtClean="0"/>
          </a:p>
          <a:p>
            <a:pPr marL="400050" indent="-400050">
              <a:buFont typeface="+mj-lt"/>
              <a:buAutoNum type="romanUcPeriod"/>
            </a:pPr>
            <a:r>
              <a:rPr lang="en-US" dirty="0" err="1" smtClean="0"/>
              <a:t>Tổng</a:t>
            </a:r>
            <a:r>
              <a:rPr lang="en-US" dirty="0" smtClean="0"/>
              <a:t> </a:t>
            </a:r>
            <a:r>
              <a:rPr lang="en-US" dirty="0" err="1"/>
              <a:t>quan</a:t>
            </a:r>
            <a:r>
              <a:rPr lang="en-US" dirty="0"/>
              <a:t> SQL Tuning </a:t>
            </a:r>
            <a:r>
              <a:rPr lang="en-US" dirty="0" smtClean="0"/>
              <a:t>Advisor</a:t>
            </a:r>
          </a:p>
          <a:p>
            <a:pPr marL="400050" indent="-400050">
              <a:buFont typeface="+mj-lt"/>
              <a:buAutoNum type="romanUcPeriod"/>
            </a:pPr>
            <a:r>
              <a:rPr lang="vi-VN" dirty="0"/>
              <a:t>Số liệu thống kê của đối tượng  đã cũ hoặc chưa </a:t>
            </a:r>
            <a:r>
              <a:rPr lang="vi-VN" dirty="0" smtClean="0"/>
              <a:t>có</a:t>
            </a:r>
            <a:endParaRPr lang="en-US" dirty="0" smtClean="0"/>
          </a:p>
          <a:p>
            <a:pPr marL="400050" indent="-400050">
              <a:buFont typeface="+mj-lt"/>
              <a:buAutoNum type="romanUcPeriod"/>
            </a:pPr>
            <a:r>
              <a:rPr lang="en-US" dirty="0"/>
              <a:t>SQL Statement </a:t>
            </a:r>
            <a:r>
              <a:rPr lang="en-US" dirty="0" smtClean="0"/>
              <a:t>Profiling</a:t>
            </a:r>
          </a:p>
          <a:p>
            <a:pPr marL="400050" indent="-400050">
              <a:buFont typeface="+mj-lt"/>
              <a:buAutoNum type="romanUcPeriod"/>
            </a:pPr>
            <a:r>
              <a:rPr lang="en-US" dirty="0" err="1"/>
              <a:t>Luồng</a:t>
            </a:r>
            <a:r>
              <a:rPr lang="en-US" dirty="0"/>
              <a:t> </a:t>
            </a:r>
            <a:r>
              <a:rPr lang="en-US" dirty="0" err="1"/>
              <a:t>kế</a:t>
            </a:r>
            <a:r>
              <a:rPr lang="en-US" dirty="0"/>
              <a:t> </a:t>
            </a:r>
            <a:r>
              <a:rPr lang="en-US" dirty="0" err="1"/>
              <a:t>hoạch</a:t>
            </a:r>
            <a:r>
              <a:rPr lang="en-US" dirty="0"/>
              <a:t> </a:t>
            </a:r>
            <a:r>
              <a:rPr lang="en-US" dirty="0" err="1"/>
              <a:t>tinh</a:t>
            </a:r>
            <a:r>
              <a:rPr lang="en-US" dirty="0"/>
              <a:t> </a:t>
            </a:r>
            <a:r>
              <a:rPr lang="en-US" dirty="0" err="1"/>
              <a:t>chỉnh</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tạo</a:t>
            </a:r>
            <a:r>
              <a:rPr lang="en-US" dirty="0"/>
              <a:t> SQL </a:t>
            </a:r>
            <a:r>
              <a:rPr lang="en-US" dirty="0" smtClean="0"/>
              <a:t>Profile</a:t>
            </a:r>
          </a:p>
          <a:p>
            <a:pPr marL="400050" indent="-400050">
              <a:buFont typeface="+mj-lt"/>
              <a:buAutoNum type="romanUcPeriod"/>
            </a:pPr>
            <a:r>
              <a:rPr lang="en-US" dirty="0" err="1"/>
              <a:t>Vòng</a:t>
            </a:r>
            <a:r>
              <a:rPr lang="en-US" dirty="0"/>
              <a:t> </a:t>
            </a:r>
            <a:r>
              <a:rPr lang="en-US" dirty="0" err="1"/>
              <a:t>lặp</a:t>
            </a:r>
            <a:r>
              <a:rPr lang="en-US" dirty="0"/>
              <a:t> </a:t>
            </a:r>
            <a:r>
              <a:rPr lang="en-US" dirty="0" err="1"/>
              <a:t>tinh</a:t>
            </a:r>
            <a:r>
              <a:rPr lang="en-US" dirty="0"/>
              <a:t> </a:t>
            </a:r>
            <a:r>
              <a:rPr lang="en-US" dirty="0" err="1"/>
              <a:t>chỉnh</a:t>
            </a:r>
            <a:r>
              <a:rPr lang="en-US" dirty="0"/>
              <a:t> </a:t>
            </a:r>
            <a:r>
              <a:rPr lang="en-US" dirty="0" smtClean="0"/>
              <a:t>SQL</a:t>
            </a:r>
          </a:p>
          <a:p>
            <a:pPr marL="400050" indent="-400050">
              <a:buFont typeface="+mj-lt"/>
              <a:buAutoNum type="romanUcPeriod"/>
            </a:pPr>
            <a:r>
              <a:rPr lang="vi-VN" dirty="0"/>
              <a:t>Phân tích đường dẫn truy </a:t>
            </a:r>
            <a:r>
              <a:rPr lang="vi-VN" dirty="0" smtClean="0"/>
              <a:t>cập</a:t>
            </a:r>
            <a:endParaRPr lang="en-US" dirty="0" smtClean="0"/>
          </a:p>
          <a:p>
            <a:pPr marL="400050" indent="-400050">
              <a:buFont typeface="+mj-lt"/>
              <a:buAutoNum type="romanUcPeriod"/>
            </a:pPr>
            <a:r>
              <a:rPr lang="en-US" dirty="0" err="1"/>
              <a:t>Phân</a:t>
            </a:r>
            <a:r>
              <a:rPr lang="en-US" dirty="0"/>
              <a:t> </a:t>
            </a:r>
            <a:r>
              <a:rPr lang="en-US" dirty="0" err="1"/>
              <a:t>tích</a:t>
            </a:r>
            <a:r>
              <a:rPr lang="en-US" dirty="0"/>
              <a:t> </a:t>
            </a:r>
            <a:r>
              <a:rPr lang="en-US" dirty="0" err="1"/>
              <a:t>cấu</a:t>
            </a:r>
            <a:r>
              <a:rPr lang="en-US" dirty="0"/>
              <a:t> </a:t>
            </a:r>
            <a:r>
              <a:rPr lang="en-US" dirty="0" err="1" smtClean="0"/>
              <a:t>trúc</a:t>
            </a:r>
            <a:endParaRPr lang="en-US" dirty="0" smtClean="0"/>
          </a:p>
          <a:p>
            <a:pPr marL="400050" indent="-400050">
              <a:buFont typeface="+mj-lt"/>
              <a:buAutoNum type="romanUcPeriod"/>
            </a:pPr>
            <a:r>
              <a:rPr lang="en-US" dirty="0"/>
              <a:t>SQL Tuning Advisor: </a:t>
            </a:r>
            <a:r>
              <a:rPr lang="en-US" dirty="0" err="1"/>
              <a:t>Mô</a:t>
            </a:r>
            <a:r>
              <a:rPr lang="en-US" dirty="0"/>
              <a:t> </a:t>
            </a:r>
            <a:r>
              <a:rPr lang="en-US" dirty="0" err="1"/>
              <a:t>hình</a:t>
            </a:r>
            <a:r>
              <a:rPr lang="en-US" dirty="0"/>
              <a:t> </a:t>
            </a:r>
            <a:r>
              <a:rPr lang="en-US" dirty="0" err="1"/>
              <a:t>sử</a:t>
            </a:r>
            <a:r>
              <a:rPr lang="en-US" dirty="0"/>
              <a:t> </a:t>
            </a:r>
            <a:r>
              <a:rPr lang="en-US" dirty="0" err="1" smtClean="0"/>
              <a:t>dụng</a:t>
            </a:r>
            <a:endParaRPr lang="en-US" dirty="0" smtClean="0"/>
          </a:p>
          <a:p>
            <a:pPr marL="400050" indent="-400050">
              <a:buFont typeface="+mj-lt"/>
              <a:buAutoNum type="romanUcPeriod"/>
            </a:pPr>
            <a:r>
              <a:rPr lang="en-US" dirty="0"/>
              <a:t>Database Control </a:t>
            </a:r>
            <a:r>
              <a:rPr lang="en-US" dirty="0" err="1"/>
              <a:t>và</a:t>
            </a:r>
            <a:r>
              <a:rPr lang="en-US" dirty="0"/>
              <a:t> SQL Tuning </a:t>
            </a:r>
            <a:r>
              <a:rPr lang="en-US" dirty="0" smtClean="0"/>
              <a:t>Advisor</a:t>
            </a:r>
          </a:p>
          <a:p>
            <a:pPr marL="400050" indent="-400050">
              <a:buFont typeface="+mj-lt"/>
              <a:buAutoNum type="romanUcPeriod"/>
            </a:pPr>
            <a:r>
              <a:rPr lang="en-US" dirty="0" err="1"/>
              <a:t>Ví</a:t>
            </a:r>
            <a:r>
              <a:rPr lang="en-US" dirty="0"/>
              <a:t> </a:t>
            </a:r>
            <a:r>
              <a:rPr lang="en-US" dirty="0" err="1"/>
              <a:t>dụ</a:t>
            </a:r>
            <a:r>
              <a:rPr lang="en-US" dirty="0"/>
              <a:t> </a:t>
            </a:r>
            <a:r>
              <a:rPr lang="en-US" dirty="0" err="1"/>
              <a:t>chạy</a:t>
            </a:r>
            <a:r>
              <a:rPr lang="en-US" dirty="0"/>
              <a:t> SQL Tuning </a:t>
            </a:r>
            <a:r>
              <a:rPr lang="en-US" dirty="0" smtClean="0"/>
              <a:t>Advisor</a:t>
            </a:r>
          </a:p>
          <a:p>
            <a:pPr marL="400050" indent="-400050">
              <a:buFont typeface="+mj-lt"/>
              <a:buAutoNum type="romanUcPeriod"/>
            </a:pPr>
            <a:r>
              <a:rPr lang="en-US" dirty="0"/>
              <a:t>Schedule SQL Tuning </a:t>
            </a:r>
            <a:r>
              <a:rPr lang="en-US" dirty="0" smtClean="0"/>
              <a:t>Advisor</a:t>
            </a:r>
          </a:p>
          <a:p>
            <a:pPr marL="400050" indent="-400050">
              <a:buFont typeface="+mj-lt"/>
              <a:buAutoNum type="romanUcPeriod"/>
            </a:pPr>
            <a:r>
              <a:rPr lang="en-US" dirty="0" err="1"/>
              <a:t>Thự</a:t>
            </a:r>
            <a:r>
              <a:rPr lang="en-US" dirty="0"/>
              <a:t> </a:t>
            </a:r>
            <a:r>
              <a:rPr lang="en-US" dirty="0" err="1"/>
              <a:t>thi</a:t>
            </a:r>
            <a:r>
              <a:rPr lang="en-US" dirty="0"/>
              <a:t> </a:t>
            </a:r>
            <a:r>
              <a:rPr lang="en-US" dirty="0" smtClean="0"/>
              <a:t>Recommendation</a:t>
            </a:r>
          </a:p>
          <a:p>
            <a:pPr marL="400050" indent="-400050">
              <a:buFont typeface="+mj-lt"/>
              <a:buAutoNum type="romanUcPeriod"/>
            </a:pPr>
            <a:r>
              <a:rPr lang="en-US" dirty="0"/>
              <a:t>So </a:t>
            </a:r>
            <a:r>
              <a:rPr lang="en-US" dirty="0" err="1"/>
              <a:t>Sánh</a:t>
            </a:r>
            <a:r>
              <a:rPr lang="en-US" dirty="0"/>
              <a:t> Explain Plan</a:t>
            </a:r>
          </a:p>
        </p:txBody>
      </p:sp>
    </p:spTree>
    <p:extLst>
      <p:ext uri="{BB962C8B-B14F-4D97-AF65-F5344CB8AC3E}">
        <p14:creationId xmlns:p14="http://schemas.microsoft.com/office/powerpoint/2010/main" val="347167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a:t>
            </a:r>
            <a:r>
              <a:rPr lang="en-US" dirty="0" err="1"/>
              <a:t>Tinh</a:t>
            </a:r>
            <a:r>
              <a:rPr lang="en-US" dirty="0"/>
              <a:t> </a:t>
            </a:r>
            <a:r>
              <a:rPr lang="en-US" dirty="0" err="1"/>
              <a:t>chỉnh</a:t>
            </a:r>
            <a:r>
              <a:rPr lang="en-US" dirty="0"/>
              <a:t> </a:t>
            </a:r>
            <a:r>
              <a:rPr lang="en-US" dirty="0" err="1"/>
              <a:t>câu</a:t>
            </a:r>
            <a:r>
              <a:rPr lang="en-US" dirty="0"/>
              <a:t> </a:t>
            </a:r>
            <a:r>
              <a:rPr lang="en-US" dirty="0" err="1"/>
              <a:t>lênh</a:t>
            </a:r>
            <a:r>
              <a:rPr lang="en-US" dirty="0"/>
              <a:t> SQL </a:t>
            </a:r>
            <a:r>
              <a:rPr lang="en-US" dirty="0" err="1"/>
              <a:t>tự</a:t>
            </a:r>
            <a:r>
              <a:rPr lang="en-US" dirty="0"/>
              <a:t> </a:t>
            </a:r>
            <a:r>
              <a:rPr lang="en-US" dirty="0" err="1"/>
              <a:t>động</a:t>
            </a:r>
            <a:r>
              <a:rPr lang="en-US" dirty="0"/>
              <a:t/>
            </a:r>
            <a:br>
              <a:rPr lang="en-US" dirty="0"/>
            </a:br>
            <a:r>
              <a:rPr lang="vi-VN" dirty="0"/>
              <a:t/>
            </a:r>
            <a:br>
              <a:rPr lang="vi-VN" dirty="0"/>
            </a:br>
            <a:endParaRPr lang="en-US" dirty="0"/>
          </a:p>
        </p:txBody>
      </p:sp>
      <p:sp>
        <p:nvSpPr>
          <p:cNvPr id="3" name="Content Placeholder 2"/>
          <p:cNvSpPr>
            <a:spLocks noGrp="1"/>
          </p:cNvSpPr>
          <p:nvPr>
            <p:ph idx="1"/>
          </p:nvPr>
        </p:nvSpPr>
        <p:spPr>
          <a:xfrm>
            <a:off x="2398712" y="1905000"/>
            <a:ext cx="8915400" cy="4711700"/>
          </a:xfrm>
        </p:spPr>
        <p:txBody>
          <a:bodyPr>
            <a:normAutofit/>
          </a:bodyPr>
          <a:lstStyle/>
          <a:p>
            <a:r>
              <a:rPr lang="vi-VN" dirty="0"/>
              <a:t>Tinh chỉnh câu lênh SQL tự động là tối ưu hóa truy vấn SQL được thực hiện tự động. Công việc này thay thế cho việc tinh chỉnh thủ công. Nó rất phức tạp, lặp đi lặp lại, tiêu tốn thời gian. SQL Tuning Advisor cung cấp cho người dùng nhiều tính năng để tinh chỉnh câu lệnh SQL</a:t>
            </a:r>
            <a:r>
              <a:rPr lang="vi-VN" dirty="0" smtClean="0"/>
              <a:t>.</a:t>
            </a:r>
            <a:r>
              <a:rPr lang="en-US" dirty="0" smtClean="0"/>
              <a:t> </a:t>
            </a:r>
            <a:r>
              <a:rPr lang="en-US" dirty="0" err="1" smtClean="0"/>
              <a:t>Bộ</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truy</a:t>
            </a:r>
            <a:r>
              <a:rPr lang="en-US" dirty="0" smtClean="0"/>
              <a:t> </a:t>
            </a:r>
            <a:r>
              <a:rPr lang="en-US" dirty="0" err="1" smtClean="0"/>
              <a:t>vấn</a:t>
            </a:r>
            <a:r>
              <a:rPr lang="vi-VN" dirty="0" smtClean="0"/>
              <a:t> </a:t>
            </a:r>
            <a:r>
              <a:rPr lang="vi-VN" dirty="0"/>
              <a:t>có 2 chế độ: </a:t>
            </a:r>
            <a:endParaRPr lang="en-US" dirty="0" smtClean="0"/>
          </a:p>
          <a:p>
            <a:pPr lvl="1"/>
            <a:r>
              <a:rPr lang="vi-VN" dirty="0" smtClean="0"/>
              <a:t>Normal </a:t>
            </a:r>
            <a:r>
              <a:rPr lang="vi-VN" dirty="0"/>
              <a:t>mode: bộ tối ưu hóa biên dịch câu lệnh SQL và tạo ra một kế hoạch thực </a:t>
            </a:r>
            <a:r>
              <a:rPr lang="vi-VN" dirty="0" smtClean="0"/>
              <a:t>hiện </a:t>
            </a:r>
            <a:r>
              <a:rPr lang="vi-VN" dirty="0"/>
              <a:t>tinh chỉnh hợp lý cho hầu hết các câu lệnh SQL.  Ở chế độ này, bộ tối ưu hóa thực hiện trong giới hạn thời gian ( thường là một phần nhỏ một giây), trong thời gian đó bộ tối ưu </a:t>
            </a:r>
            <a:r>
              <a:rPr lang="vi-VN" dirty="0" smtClean="0"/>
              <a:t>phải</a:t>
            </a:r>
            <a:r>
              <a:rPr lang="en-US" dirty="0" smtClean="0"/>
              <a:t> </a:t>
            </a:r>
            <a:r>
              <a:rPr lang="en-US" dirty="0" err="1" smtClean="0"/>
              <a:t>tìm</a:t>
            </a:r>
            <a:r>
              <a:rPr lang="vi-VN" dirty="0" smtClean="0"/>
              <a:t> </a:t>
            </a:r>
            <a:r>
              <a:rPr lang="vi-VN" dirty="0"/>
              <a:t>một kế </a:t>
            </a:r>
            <a:r>
              <a:rPr lang="vi-VN" dirty="0" smtClean="0"/>
              <a:t>hoạch</a:t>
            </a:r>
            <a:r>
              <a:rPr lang="en-US" dirty="0" smtClean="0"/>
              <a:t> </a:t>
            </a:r>
            <a:r>
              <a:rPr lang="en-US" dirty="0" err="1" smtClean="0"/>
              <a:t>thực</a:t>
            </a:r>
            <a:r>
              <a:rPr lang="en-US" dirty="0" smtClean="0"/>
              <a:t> </a:t>
            </a:r>
            <a:r>
              <a:rPr lang="en-US" dirty="0" err="1" smtClean="0"/>
              <a:t>thi</a:t>
            </a:r>
            <a:r>
              <a:rPr lang="vi-VN" dirty="0" smtClean="0"/>
              <a:t> </a:t>
            </a:r>
            <a:r>
              <a:rPr lang="vi-VN" dirty="0"/>
              <a:t>tối ưu tốt. </a:t>
            </a:r>
            <a:endParaRPr lang="en-US" dirty="0" smtClean="0"/>
          </a:p>
          <a:p>
            <a:pPr lvl="1"/>
            <a:r>
              <a:rPr lang="vi-VN" dirty="0" smtClean="0"/>
              <a:t>Tunning </a:t>
            </a:r>
            <a:r>
              <a:rPr lang="vi-VN" dirty="0"/>
              <a:t>mode: ở chế độ này, bộ tối ưu hóa tiến hành phân tích các lần thực hiện SQL ở chế độ normal mode để kiểm tra xem có thể cải thiện không. Đầu ra của bộ tối ưu hóa ở chế độ này là một loạt các thao tác thực hiện cùng lợi ích khi thực hiện nó mang lại. Bộ tối ưu hóa ở chế độ này gọi là Automatic Tuning Optimizer (ATO).</a:t>
            </a:r>
            <a:endParaRPr lang="en-US" dirty="0" smtClean="0"/>
          </a:p>
          <a:p>
            <a:r>
              <a:rPr lang="vi-VN" dirty="0" smtClean="0"/>
              <a:t> </a:t>
            </a:r>
            <a:r>
              <a:rPr lang="en-US" dirty="0" smtClean="0"/>
              <a:t>Ở </a:t>
            </a:r>
            <a:r>
              <a:rPr lang="vi-VN" dirty="0" smtClean="0"/>
              <a:t>chế </a:t>
            </a:r>
            <a:r>
              <a:rPr lang="vi-VN" dirty="0"/>
              <a:t>độ Tunning mode, ATO phải mất vài phút để tinh chỉnh một câu lệnh SQL. Quá trình thực hiện của nó rất phức tạp, câu lệnh SQL tải cao có ảnh hưởng rất lớn tới hệ thống.</a:t>
            </a:r>
            <a:endParaRPr lang="en-US" dirty="0"/>
          </a:p>
        </p:txBody>
      </p:sp>
    </p:spTree>
    <p:extLst>
      <p:ext uri="{BB962C8B-B14F-4D97-AF65-F5344CB8AC3E}">
        <p14:creationId xmlns:p14="http://schemas.microsoft.com/office/powerpoint/2010/main" val="3781647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2090"/>
          </a:xfrm>
        </p:spPr>
        <p:txBody>
          <a:bodyPr>
            <a:normAutofit fontScale="90000"/>
          </a:bodyPr>
          <a:lstStyle/>
          <a:p>
            <a:r>
              <a:rPr lang="en-US" dirty="0" smtClean="0"/>
              <a:t>II. </a:t>
            </a:r>
            <a:r>
              <a:rPr lang="en-US" dirty="0" err="1" smtClean="0"/>
              <a:t>Thách</a:t>
            </a:r>
            <a:r>
              <a:rPr lang="en-US" dirty="0" smtClean="0"/>
              <a:t> </a:t>
            </a:r>
            <a:r>
              <a:rPr lang="en-US" dirty="0" err="1"/>
              <a:t>thức</a:t>
            </a:r>
            <a:r>
              <a:rPr lang="en-US" dirty="0"/>
              <a:t> </a:t>
            </a:r>
            <a:r>
              <a:rPr lang="en-US" dirty="0" err="1"/>
              <a:t>đối</a:t>
            </a:r>
            <a:r>
              <a:rPr lang="en-US" dirty="0"/>
              <a:t> </a:t>
            </a:r>
            <a:r>
              <a:rPr lang="en-US" dirty="0" err="1"/>
              <a:t>với</a:t>
            </a:r>
            <a:r>
              <a:rPr lang="en-US" dirty="0"/>
              <a:t> </a:t>
            </a:r>
            <a:r>
              <a:rPr lang="en-US" dirty="0" err="1"/>
              <a:t>ứng</a:t>
            </a:r>
            <a:r>
              <a:rPr lang="en-US" dirty="0"/>
              <a:t> </a:t>
            </a:r>
            <a:r>
              <a:rPr lang="en-US" dirty="0" err="1"/>
              <a:t>dụng</a:t>
            </a:r>
            <a:r>
              <a:rPr lang="en-US" dirty="0"/>
              <a:t> </a:t>
            </a:r>
            <a:r>
              <a:rPr lang="en-US" dirty="0" err="1"/>
              <a:t>tinh</a:t>
            </a:r>
            <a:r>
              <a:rPr lang="en-US" dirty="0"/>
              <a:t> </a:t>
            </a:r>
            <a:r>
              <a:rPr lang="en-US" dirty="0" err="1"/>
              <a:t>chỉnh</a:t>
            </a:r>
            <a:r>
              <a:rPr lang="en-US" dirty="0"/>
              <a:t> </a:t>
            </a:r>
            <a:r>
              <a:rPr lang="en-US" dirty="0" err="1"/>
              <a:t>truy</a:t>
            </a:r>
            <a:r>
              <a:rPr lang="en-US" dirty="0"/>
              <a:t> </a:t>
            </a:r>
            <a:r>
              <a:rPr lang="en-US" dirty="0" err="1"/>
              <a:t>vấn</a:t>
            </a:r>
            <a:r>
              <a:rPr lang="en-US" dirty="0"/>
              <a:t/>
            </a:r>
            <a:br>
              <a:rPr lang="en-US" dirty="0"/>
            </a:br>
            <a:endParaRPr lang="en-US" dirty="0"/>
          </a:p>
        </p:txBody>
      </p:sp>
      <p:sp>
        <p:nvSpPr>
          <p:cNvPr id="3" name="Content Placeholder 2"/>
          <p:cNvSpPr>
            <a:spLocks noGrp="1"/>
          </p:cNvSpPr>
          <p:nvPr>
            <p:ph idx="1"/>
          </p:nvPr>
        </p:nvSpPr>
        <p:spPr>
          <a:xfrm>
            <a:off x="2592925" y="4862512"/>
            <a:ext cx="8915400" cy="1745622"/>
          </a:xfrm>
        </p:spPr>
        <p:txBody>
          <a:bodyPr/>
          <a:lstStyle/>
          <a:p>
            <a:r>
              <a:rPr lang="vi-VN" dirty="0"/>
              <a:t>Việc tiến hành xác định các câu lệnh SQL tải mức cao ( high-load) và tinh chỉnh chúng là hết sức khó khăn, ngay cả đối với chuyên gia. Tinh chỉnh SQL không chỉ là một những khía cạnh quan trọng nhất của việc quản lý hiệu năng cơ sở dữ liệu máy chủ, nó còn là một trong nhưng công việc thực hiện khó khăn nhất.</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3941762" y="1462087"/>
            <a:ext cx="4562475" cy="3400425"/>
          </a:xfrm>
          <a:prstGeom prst="rect">
            <a:avLst/>
          </a:prstGeom>
          <a:noFill/>
          <a:ln>
            <a:noFill/>
          </a:ln>
        </p:spPr>
      </p:pic>
    </p:spTree>
    <p:extLst>
      <p:ext uri="{BB962C8B-B14F-4D97-AF65-F5344CB8AC3E}">
        <p14:creationId xmlns:p14="http://schemas.microsoft.com/office/powerpoint/2010/main" val="237734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dirty="0" err="1"/>
              <a:t>Thách</a:t>
            </a:r>
            <a:r>
              <a:rPr lang="en-US" dirty="0"/>
              <a:t> </a:t>
            </a:r>
            <a:r>
              <a:rPr lang="en-US" dirty="0" err="1"/>
              <a:t>thức</a:t>
            </a:r>
            <a:r>
              <a:rPr lang="en-US" dirty="0"/>
              <a:t> </a:t>
            </a:r>
            <a:r>
              <a:rPr lang="en-US" dirty="0" err="1"/>
              <a:t>đối</a:t>
            </a:r>
            <a:r>
              <a:rPr lang="en-US" dirty="0"/>
              <a:t> </a:t>
            </a:r>
            <a:r>
              <a:rPr lang="en-US" dirty="0" err="1"/>
              <a:t>với</a:t>
            </a:r>
            <a:r>
              <a:rPr lang="en-US" dirty="0"/>
              <a:t> </a:t>
            </a:r>
            <a:r>
              <a:rPr lang="en-US" dirty="0" err="1"/>
              <a:t>ứng</a:t>
            </a:r>
            <a:r>
              <a:rPr lang="en-US" dirty="0"/>
              <a:t> </a:t>
            </a:r>
            <a:r>
              <a:rPr lang="en-US" dirty="0" err="1"/>
              <a:t>dụng</a:t>
            </a:r>
            <a:r>
              <a:rPr lang="en-US" dirty="0"/>
              <a:t> </a:t>
            </a:r>
            <a:r>
              <a:rPr lang="en-US" dirty="0" err="1"/>
              <a:t>tinh</a:t>
            </a:r>
            <a:r>
              <a:rPr lang="en-US" dirty="0"/>
              <a:t> </a:t>
            </a:r>
            <a:r>
              <a:rPr lang="en-US" dirty="0" err="1"/>
              <a:t>chỉnh</a:t>
            </a:r>
            <a:r>
              <a:rPr lang="en-US" dirty="0"/>
              <a:t> </a:t>
            </a:r>
            <a:r>
              <a:rPr lang="en-US" dirty="0" err="1"/>
              <a:t>truy</a:t>
            </a:r>
            <a:r>
              <a:rPr lang="en-US" dirty="0"/>
              <a:t> </a:t>
            </a:r>
            <a:r>
              <a:rPr lang="en-US" dirty="0" err="1"/>
              <a:t>vấn</a:t>
            </a:r>
            <a:endParaRPr lang="en-US" dirty="0"/>
          </a:p>
        </p:txBody>
      </p:sp>
      <p:sp>
        <p:nvSpPr>
          <p:cNvPr id="3" name="Content Placeholder 2"/>
          <p:cNvSpPr>
            <a:spLocks noGrp="1"/>
          </p:cNvSpPr>
          <p:nvPr>
            <p:ph idx="1"/>
          </p:nvPr>
        </p:nvSpPr>
        <p:spPr>
          <a:xfrm>
            <a:off x="2589212" y="2133600"/>
            <a:ext cx="8915400" cy="4191000"/>
          </a:xfrm>
        </p:spPr>
        <p:txBody>
          <a:bodyPr/>
          <a:lstStyle/>
          <a:p>
            <a:r>
              <a:rPr lang="vi-VN" dirty="0"/>
              <a:t>Bắt đầu với cơ sở dữ liệu  Oracle Database 10g, việc xác định các câu lệnh SQL ở tải mức cao được thực hiện tự động bởi bộ giám sát chuẩn đoán cơ sở dữ liệu tự động ( Automatic Database Diagnostic Monitor-ADDM) . Mặc dù lượng câu lệnh ở mức tải cao được xác định bở ADDM chiếm tỉ lệ rất nhỏ, song công việc này vẫn có độ phức tạp cao, cần có chuyên môn cao để thực hiện nó</a:t>
            </a:r>
            <a:r>
              <a:rPr lang="vi-VN" dirty="0" smtClean="0"/>
              <a:t>.</a:t>
            </a:r>
            <a:endParaRPr lang="en-US" dirty="0" smtClean="0"/>
          </a:p>
          <a:p>
            <a:r>
              <a:rPr lang="vi-VN" dirty="0"/>
              <a:t>Hoạt động tinh chỉnh SQL là một công việc diễn ra liên tục vì các câu lệnh SQL có thể thay đổi tương đối khi một mô –đun mới của ứng dụng được triển khai</a:t>
            </a:r>
            <a:r>
              <a:rPr lang="vi-VN" dirty="0" smtClean="0"/>
              <a:t>.</a:t>
            </a:r>
            <a:endParaRPr lang="en-US" dirty="0" smtClean="0"/>
          </a:p>
          <a:p>
            <a:r>
              <a:rPr lang="vi-VN" dirty="0"/>
              <a:t>SQL Tuning Advisor được giới thiệu với cơ sở dữ liệu Oracle Database 10g, nó được thiết kế để thay  cho việc tinh chỉnh thủ công các câu lệnh SQL sử dụng tốn tài nguyên. Advisor nhận đầu vào là  một tập các câu lệnh SQL, sau đó nó đưa ra các tư vấn để tối ưu hóa kế hoạch thực hiện, lý do tại sao tư vấn như vậy, ước lượng lợi ích về hiệu năng khi thực hiện theo tư vấn mang lại, các câu lệnh để thực hiện theo tư vấn.</a:t>
            </a:r>
            <a:endParaRPr lang="en-US" dirty="0"/>
          </a:p>
        </p:txBody>
      </p:sp>
    </p:spTree>
    <p:extLst>
      <p:ext uri="{BB962C8B-B14F-4D97-AF65-F5344CB8AC3E}">
        <p14:creationId xmlns:p14="http://schemas.microsoft.com/office/powerpoint/2010/main" val="1428632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Tổng</a:t>
            </a:r>
            <a:r>
              <a:rPr lang="en-US" dirty="0" smtClean="0"/>
              <a:t> </a:t>
            </a:r>
            <a:r>
              <a:rPr lang="en-US" dirty="0" err="1"/>
              <a:t>quan</a:t>
            </a:r>
            <a:r>
              <a:rPr lang="en-US" dirty="0"/>
              <a:t> SQL Tuning Advisor</a:t>
            </a:r>
          </a:p>
        </p:txBody>
      </p:sp>
      <p:sp>
        <p:nvSpPr>
          <p:cNvPr id="3" name="Content Placeholder 2"/>
          <p:cNvSpPr>
            <a:spLocks noGrp="1"/>
          </p:cNvSpPr>
          <p:nvPr>
            <p:ph idx="1"/>
          </p:nvPr>
        </p:nvSpPr>
        <p:spPr>
          <a:xfrm>
            <a:off x="2592925" y="5433790"/>
            <a:ext cx="8915400" cy="1246410"/>
          </a:xfrm>
        </p:spPr>
        <p:txBody>
          <a:bodyPr>
            <a:normAutofit/>
          </a:bodyPr>
          <a:lstStyle/>
          <a:p>
            <a:r>
              <a:rPr lang="vi-VN" dirty="0"/>
              <a:t>SQL Tuning Advisor điều khiển các hoạt động chính trong quá trình tinh chỉnh. </a:t>
            </a:r>
            <a:r>
              <a:rPr lang="vi-VN" dirty="0"/>
              <a:t>SQL Tuning Advisor </a:t>
            </a:r>
            <a:r>
              <a:rPr lang="en-US" dirty="0" smtClean="0"/>
              <a:t> </a:t>
            </a:r>
            <a:r>
              <a:rPr lang="en-US" dirty="0" err="1" smtClean="0"/>
              <a:t>gọi</a:t>
            </a:r>
            <a:r>
              <a:rPr lang="en-US" dirty="0" smtClean="0"/>
              <a:t> </a:t>
            </a:r>
            <a:r>
              <a:rPr lang="vi-VN" dirty="0" smtClean="0"/>
              <a:t>( </a:t>
            </a:r>
            <a:r>
              <a:rPr lang="vi-VN" dirty="0"/>
              <a:t>Automatic Tuning Optimizer – ATO) để thực hiện bốn kiểu phân tích cụ thể sau:</a:t>
            </a:r>
            <a:endParaRPr lang="en-US" dirty="0"/>
          </a:p>
        </p:txBody>
      </p:sp>
      <p:pic>
        <p:nvPicPr>
          <p:cNvPr id="4" name="Picture 3" descr="C:\Users\Hung\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3489325" y="1485900"/>
            <a:ext cx="5213350" cy="3886200"/>
          </a:xfrm>
          <a:prstGeom prst="rect">
            <a:avLst/>
          </a:prstGeom>
          <a:noFill/>
          <a:ln>
            <a:noFill/>
          </a:ln>
        </p:spPr>
      </p:pic>
    </p:spTree>
    <p:extLst>
      <p:ext uri="{BB962C8B-B14F-4D97-AF65-F5344CB8AC3E}">
        <p14:creationId xmlns:p14="http://schemas.microsoft.com/office/powerpoint/2010/main" val="2186075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Tổng</a:t>
            </a:r>
            <a:r>
              <a:rPr lang="en-US" dirty="0"/>
              <a:t> </a:t>
            </a:r>
            <a:r>
              <a:rPr lang="en-US" dirty="0" err="1"/>
              <a:t>quan</a:t>
            </a:r>
            <a:r>
              <a:rPr lang="en-US" dirty="0"/>
              <a:t> SQL Tuning Advisor</a:t>
            </a:r>
          </a:p>
        </p:txBody>
      </p:sp>
      <p:sp>
        <p:nvSpPr>
          <p:cNvPr id="3" name="Content Placeholder 2"/>
          <p:cNvSpPr>
            <a:spLocks noGrp="1"/>
          </p:cNvSpPr>
          <p:nvPr>
            <p:ph idx="1"/>
          </p:nvPr>
        </p:nvSpPr>
        <p:spPr>
          <a:xfrm>
            <a:off x="2589212" y="1816100"/>
            <a:ext cx="8915400" cy="4851400"/>
          </a:xfrm>
        </p:spPr>
        <p:txBody>
          <a:bodyPr>
            <a:normAutofit lnSpcReduction="10000"/>
          </a:bodyPr>
          <a:lstStyle/>
          <a:p>
            <a:r>
              <a:rPr lang="vi-VN" b="1" dirty="0" smtClean="0"/>
              <a:t>Phân </a:t>
            </a:r>
            <a:r>
              <a:rPr lang="vi-VN" b="1" dirty="0"/>
              <a:t>tích số liệu thống kê (Statistics Analysis): </a:t>
            </a:r>
            <a:r>
              <a:rPr lang="vi-VN" dirty="0"/>
              <a:t>ATO  kiểm tra mỗi đối tượng truy vấn, xác định đối tượng thiếu số liệu thống kê hoặc số liệu thống kê đã cũ, sau đó đưa ra khuyến </a:t>
            </a:r>
            <a:r>
              <a:rPr lang="en-US" dirty="0" err="1" smtClean="0"/>
              <a:t>cáo</a:t>
            </a:r>
            <a:r>
              <a:rPr lang="en-US" dirty="0" smtClean="0"/>
              <a:t> </a:t>
            </a:r>
            <a:r>
              <a:rPr lang="en-US" dirty="0" err="1" smtClean="0"/>
              <a:t>để</a:t>
            </a:r>
            <a:r>
              <a:rPr lang="vi-VN" dirty="0" smtClean="0"/>
              <a:t> </a:t>
            </a:r>
            <a:r>
              <a:rPr lang="vi-VN" dirty="0"/>
              <a:t>thu thập </a:t>
            </a:r>
            <a:r>
              <a:rPr lang="en-US" dirty="0" err="1" smtClean="0"/>
              <a:t>thông</a:t>
            </a:r>
            <a:r>
              <a:rPr lang="en-US" dirty="0" smtClean="0"/>
              <a:t> tin </a:t>
            </a:r>
            <a:r>
              <a:rPr lang="en-US" dirty="0" err="1" smtClean="0"/>
              <a:t>thống</a:t>
            </a:r>
            <a:r>
              <a:rPr lang="en-US" dirty="0" smtClean="0"/>
              <a:t> </a:t>
            </a:r>
            <a:r>
              <a:rPr lang="en-US" dirty="0" err="1" smtClean="0"/>
              <a:t>kê</a:t>
            </a:r>
            <a:r>
              <a:rPr lang="en-US" dirty="0" smtClean="0"/>
              <a:t> </a:t>
            </a:r>
            <a:r>
              <a:rPr lang="en-US" dirty="0" err="1" smtClean="0"/>
              <a:t>thích</a:t>
            </a:r>
            <a:r>
              <a:rPr lang="en-US" dirty="0" smtClean="0"/>
              <a:t> </a:t>
            </a:r>
            <a:r>
              <a:rPr lang="en-US" dirty="0" err="1" smtClean="0"/>
              <a:t>hợp</a:t>
            </a:r>
            <a:r>
              <a:rPr lang="vi-VN" dirty="0" smtClean="0"/>
              <a:t>. </a:t>
            </a:r>
            <a:r>
              <a:rPr lang="vi-VN" dirty="0"/>
              <a:t>Nó cũng thu thập thông tin bổ sung để cung cấp số liệu thống kê cho các đối tượng chưa có số liệu thống kê  hoặc số liệu đã cũ trong trường hợp khuyến cáo không được thực hiện</a:t>
            </a:r>
            <a:r>
              <a:rPr lang="vi-VN" dirty="0" smtClean="0"/>
              <a:t>.</a:t>
            </a:r>
            <a:endParaRPr lang="en-US" dirty="0" smtClean="0"/>
          </a:p>
          <a:p>
            <a:r>
              <a:rPr lang="vi-VN" b="1" dirty="0" smtClean="0"/>
              <a:t>SQL </a:t>
            </a:r>
            <a:r>
              <a:rPr lang="vi-VN" b="1" dirty="0"/>
              <a:t>profiling </a:t>
            </a:r>
            <a:r>
              <a:rPr lang="vi-VN" dirty="0"/>
              <a:t>: ATO kiểm tra lại các đánh giá và thu thập các thông tin bổ sung để loại đi các đánh giá lỗi. Nó thu thập thông tin bổ sung bằng hình thức tùy chỉnh các thiết lập tối ưu hóa, ví dụ như first rows hoặc all rows, dựa trên lịch sử thực hiện các câu lệnh SQL. ATO sử dụng thông tin bổ sung để xây dựng SQL profile và đưa ra khuyến cáo tạo nó. Khi hồ sơ được tạo, nó cho phép thực hiện tối ưu hóa truy vấn ở chế độ thông thường (normal mode) để tạo ra một kế hoạch tinh chỉnh tốt</a:t>
            </a:r>
            <a:r>
              <a:rPr lang="vi-VN" dirty="0" smtClean="0"/>
              <a:t>.</a:t>
            </a:r>
            <a:endParaRPr lang="en-US" dirty="0" smtClean="0"/>
          </a:p>
          <a:p>
            <a:r>
              <a:rPr lang="vi-VN" b="1" dirty="0" smtClean="0"/>
              <a:t>Phân </a:t>
            </a:r>
            <a:r>
              <a:rPr lang="vi-VN" b="1" dirty="0"/>
              <a:t>tích đường dẫn truy cập ( Access Path Analysis): </a:t>
            </a:r>
            <a:r>
              <a:rPr lang="vi-VN" dirty="0"/>
              <a:t>ATO phát hiện ra chỉ mục mới có thể cải thiện đáng kể việc truy cập bảng trong truy vấn và khi thích hợp, đưa ra khuyến cáo tạo chỉ mục đó</a:t>
            </a:r>
            <a:r>
              <a:rPr lang="vi-VN" dirty="0" smtClean="0"/>
              <a:t>.</a:t>
            </a:r>
            <a:endParaRPr lang="en-US" dirty="0" smtClean="0"/>
          </a:p>
          <a:p>
            <a:r>
              <a:rPr lang="vi-VN" b="1" dirty="0" smtClean="0"/>
              <a:t>Phân </a:t>
            </a:r>
            <a:r>
              <a:rPr lang="vi-VN" b="1" dirty="0"/>
              <a:t>tích cấu trúc truy vấn SQL ( SQL Structure Analysis)</a:t>
            </a:r>
            <a:r>
              <a:rPr lang="vi-VN" dirty="0"/>
              <a:t>: ATO cố gắng xác định các câu truy vấn tồi và đưa ra đề xuất tái cơ cấu chúng. Đề xuất tái cơ cấu có thể là thay đổi cú pháp hoặc thay đổi ngữ nghĩa.</a:t>
            </a:r>
            <a:endParaRPr lang="en-US" dirty="0"/>
          </a:p>
        </p:txBody>
      </p:sp>
    </p:spTree>
    <p:extLst>
      <p:ext uri="{BB962C8B-B14F-4D97-AF65-F5344CB8AC3E}">
        <p14:creationId xmlns:p14="http://schemas.microsoft.com/office/powerpoint/2010/main" val="3951662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vi-VN" dirty="0" smtClean="0"/>
              <a:t>Số </a:t>
            </a:r>
            <a:r>
              <a:rPr lang="vi-VN" dirty="0"/>
              <a:t>liệu thống kê của đối tượng  đã cũ hoặc chưa có</a:t>
            </a:r>
            <a:endParaRPr lang="en-US" dirty="0"/>
          </a:p>
        </p:txBody>
      </p:sp>
      <p:sp>
        <p:nvSpPr>
          <p:cNvPr id="3" name="Content Placeholder 2"/>
          <p:cNvSpPr>
            <a:spLocks noGrp="1"/>
          </p:cNvSpPr>
          <p:nvPr>
            <p:ph idx="1"/>
          </p:nvPr>
        </p:nvSpPr>
        <p:spPr>
          <a:xfrm>
            <a:off x="2589212" y="2133600"/>
            <a:ext cx="8915400" cy="4279900"/>
          </a:xfrm>
        </p:spPr>
        <p:txBody>
          <a:bodyPr/>
          <a:lstStyle/>
          <a:p>
            <a:r>
              <a:rPr lang="vi-VN" dirty="0"/>
              <a:t>Tối ưu hóa truy vấn dựa trên số liệu thống kê của các đối tượng để sinh ra kế hoạch thực hiện. Nếu số liệu thống kê đó cũ hoặc còn thiếu, bộ tối ưu hóa không có thông tin cần thiết để tạo ra kế hoạch tối ưu</a:t>
            </a:r>
            <a:r>
              <a:rPr lang="vi-VN" dirty="0" smtClean="0"/>
              <a:t>.</a:t>
            </a:r>
            <a:endParaRPr lang="en-US" dirty="0" smtClean="0"/>
          </a:p>
          <a:p>
            <a:r>
              <a:rPr lang="vi-VN" dirty="0"/>
              <a:t>ATO kiểm tra mỗi đối tượng truy vấn mà bị mất hoặc số liệu thống kê đã cũ và tạo ra hai loại đầu ra</a:t>
            </a:r>
            <a:r>
              <a:rPr lang="vi-VN" dirty="0" smtClean="0"/>
              <a:t>:</a:t>
            </a:r>
            <a:endParaRPr lang="en-US" dirty="0" smtClean="0"/>
          </a:p>
          <a:p>
            <a:pPr lvl="1"/>
            <a:r>
              <a:rPr lang="vi-VN" dirty="0" smtClean="0"/>
              <a:t>Thông </a:t>
            </a:r>
            <a:r>
              <a:rPr lang="vi-VN" dirty="0"/>
              <a:t>tin bổ sung với hình thức các số liệu thống kê cho các đối tượng còn thiếu số liệu thống kê, và các số liệu thống kê đã được điều chỉnh  đối với các đối tượng có số liệu thống kê đã cũ</a:t>
            </a:r>
            <a:r>
              <a:rPr lang="vi-VN" dirty="0" smtClean="0"/>
              <a:t>.</a:t>
            </a:r>
            <a:endParaRPr lang="en-US" dirty="0" smtClean="0"/>
          </a:p>
          <a:p>
            <a:pPr lvl="1"/>
            <a:r>
              <a:rPr lang="vi-VN" dirty="0" smtClean="0"/>
              <a:t>Lời </a:t>
            </a:r>
            <a:r>
              <a:rPr lang="vi-VN" dirty="0"/>
              <a:t>khuyến cáo thu thập số liệu thống kê liên quan cho các đối tượng mà còn thiếu số liệu thống kê còn thiếu hoặc số liệu đã cũ.</a:t>
            </a:r>
            <a:endParaRPr lang="en-US" dirty="0" smtClean="0"/>
          </a:p>
          <a:p>
            <a:r>
              <a:rPr lang="vi-VN" dirty="0"/>
              <a:t>Để có kiết quả tối ưu, bạn thu thập số liệu thống kê khi được khuyến cáo, sau đó chạy lại tối ưu tự động. Tuy nhiên, bạn có thể tự do khuyến cáo ngay lập tức vì tác động của nó có thể dựa trên các truy vấn khác trong hệ thống.</a:t>
            </a:r>
            <a:endParaRPr lang="en-US" dirty="0"/>
          </a:p>
        </p:txBody>
      </p:sp>
    </p:spTree>
    <p:extLst>
      <p:ext uri="{BB962C8B-B14F-4D97-AF65-F5344CB8AC3E}">
        <p14:creationId xmlns:p14="http://schemas.microsoft.com/office/powerpoint/2010/main" val="40702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609</TotalTime>
  <Words>3656</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Times New Roman</vt:lpstr>
      <vt:lpstr>Wingdings 3</vt:lpstr>
      <vt:lpstr>Wisp</vt:lpstr>
      <vt:lpstr>SQL Tuning Advisor</vt:lpstr>
      <vt:lpstr>Phân công công việc</vt:lpstr>
      <vt:lpstr>Nội dung</vt:lpstr>
      <vt:lpstr>I. Tinh chỉnh câu lênh SQL tự động  </vt:lpstr>
      <vt:lpstr>II. Thách thức đối với ứng dụng tinh chỉnh truy vấn </vt:lpstr>
      <vt:lpstr>II. Thách thức đối với ứng dụng tinh chỉnh truy vấn</vt:lpstr>
      <vt:lpstr>III. Tổng quan SQL Tuning Advisor</vt:lpstr>
      <vt:lpstr>III. Tổng quan SQL Tuning Advisor</vt:lpstr>
      <vt:lpstr>IV. Số liệu thống kê của đối tượng  đã cũ hoặc chưa có</vt:lpstr>
      <vt:lpstr>V. SQL Statement Profiling</vt:lpstr>
      <vt:lpstr>VI. Luồng kế hoạch tinh chỉnh và quá trình tạo SQL Profile</vt:lpstr>
      <vt:lpstr>VI. Luồng kế hoạch tinh chỉnh và quá trình tạo SQL Profile</vt:lpstr>
      <vt:lpstr>VII. Vòng lặp tinh chỉnh SQL</vt:lpstr>
      <vt:lpstr>VII. Vòng lặp tinh chỉnh SQL</vt:lpstr>
      <vt:lpstr>VIII. Phân tích đường dẫn truy cập</vt:lpstr>
      <vt:lpstr>VIII. Phân tích đường dẫn truy cập</vt:lpstr>
      <vt:lpstr>IX. Phân tích cấu trúc</vt:lpstr>
      <vt:lpstr>IX. Phân tích cấu trúc</vt:lpstr>
      <vt:lpstr>X. SQL Tuning Advisor: Mô hình sử dụng </vt:lpstr>
      <vt:lpstr>X. SQL Tuning Advisor: Mô hình sử dụng </vt:lpstr>
      <vt:lpstr>X. SQL Tuning Advisor: Mô hình sử dụng </vt:lpstr>
      <vt:lpstr>XI. Database Control và SQL Tuning Advisor</vt:lpstr>
      <vt:lpstr>XII. Ví dụ chạy SQL Tuning Advisor</vt:lpstr>
      <vt:lpstr>XII. Ví dụ chạy SQL Tuning Advisor</vt:lpstr>
      <vt:lpstr>XIII.  Schedule SQL Tuning Advisor</vt:lpstr>
      <vt:lpstr>XIII.  Schedule SQL Tuning Advisor</vt:lpstr>
      <vt:lpstr>XIV.  Thự thi Recommendation</vt:lpstr>
      <vt:lpstr>XV. So Sánh Explain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biencosi1</dc:creator>
  <cp:lastModifiedBy>biencosi1</cp:lastModifiedBy>
  <cp:revision>50</cp:revision>
  <dcterms:created xsi:type="dcterms:W3CDTF">2015-05-05T09:11:31Z</dcterms:created>
  <dcterms:modified xsi:type="dcterms:W3CDTF">2015-05-19T10:12:16Z</dcterms:modified>
</cp:coreProperties>
</file>