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98" r:id="rId4"/>
    <p:sldId id="282" r:id="rId5"/>
    <p:sldId id="258" r:id="rId6"/>
    <p:sldId id="284" r:id="rId7"/>
    <p:sldId id="283" r:id="rId8"/>
    <p:sldId id="285" r:id="rId9"/>
    <p:sldId id="287" r:id="rId10"/>
    <p:sldId id="286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300" r:id="rId19"/>
    <p:sldId id="296" r:id="rId20"/>
    <p:sldId id="297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108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3640" y="44626"/>
            <a:ext cx="1063503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-74613"/>
            <a:ext cx="6858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85803" y="990608"/>
            <a:ext cx="4081097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907574" y="990608"/>
            <a:ext cx="4082563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15097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-74613"/>
            <a:ext cx="6858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85803" y="990608"/>
            <a:ext cx="4081097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907574" y="990602"/>
            <a:ext cx="4082563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907574" y="3325813"/>
            <a:ext cx="4082563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001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6704"/>
            <a:ext cx="9144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82" y="6237312"/>
            <a:ext cx="348677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4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051" y="53752"/>
            <a:ext cx="87738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1" y="1412777"/>
            <a:ext cx="8773898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859" y="2433533"/>
            <a:ext cx="7340064" cy="861420"/>
          </a:xfrm>
        </p:spPr>
        <p:txBody>
          <a:bodyPr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14: 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SQL </a:t>
            </a:r>
            <a:r>
              <a:rPr lang="en-US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Tunning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9631" y="4618892"/>
            <a:ext cx="4091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GV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TS.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Trung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SV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			20102194</a:t>
            </a:r>
            <a:br>
              <a:rPr lang="en-US" sz="1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Nam			20101907</a:t>
            </a:r>
            <a:br>
              <a:rPr lang="en-US" sz="1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			20091177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615" y="726830"/>
            <a:ext cx="7439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Báo cáo BTL</a:t>
            </a:r>
            <a:br>
              <a:rPr lang="en-US" sz="3600" b="1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en-US" sz="3600" b="1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Môn: Thiết kế quản trị cơ sở dữ liệu</a:t>
            </a:r>
            <a:endParaRPr lang="en-US" sz="3600" b="1">
              <a:solidFill>
                <a:schemeClr val="bg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456812"/>
            <a:ext cx="5943600" cy="44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bằng cách sử dụng SQL Tuning Advisor.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SQL, và nếu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, thì sẽ kiểm tra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các số liệu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 tối ưu hóa cho </a:t>
            </a:r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nó</a:t>
            </a:r>
            <a:endParaRPr lang="en-US" sz="160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vi-VN" sz="1600" smtClean="0">
                <a:latin typeface="+mj-lt"/>
              </a:rPr>
              <a:t>Nếu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>
                <a:latin typeface="+mj-lt"/>
              </a:rPr>
              <a:t>SQL được </a:t>
            </a:r>
            <a:r>
              <a:rPr lang="en-US" sz="1600" err="1">
                <a:latin typeface="+mj-lt"/>
              </a:rPr>
              <a:t>khuyến</a:t>
            </a:r>
            <a:r>
              <a:rPr lang="en-US" sz="1600">
                <a:latin typeface="+mj-lt"/>
              </a:rPr>
              <a:t> </a:t>
            </a:r>
            <a:r>
              <a:rPr lang="en-US" sz="1600" err="1">
                <a:latin typeface="+mj-lt"/>
              </a:rPr>
              <a:t>nghị</a:t>
            </a:r>
            <a:r>
              <a:rPr lang="vi-VN" sz="1600">
                <a:latin typeface="+mj-lt"/>
              </a:rPr>
              <a:t>, thực hiện như sau</a:t>
            </a:r>
            <a:r>
              <a:rPr lang="vi-VN" sz="1600" smtClean="0">
                <a:latin typeface="+mj-lt"/>
              </a:rPr>
              <a:t>:</a:t>
            </a:r>
            <a:endParaRPr lang="en-US" sz="1600" smtClean="0">
              <a:latin typeface="+mj-lt"/>
            </a:endParaRPr>
          </a:p>
          <a:p>
            <a:pPr marL="1200150" lvl="2" indent="-342900">
              <a:buFont typeface="+mj-lt"/>
              <a:buAutoNum type="alphaUcPeriod"/>
            </a:pPr>
            <a:r>
              <a:rPr lang="vi-VN" sz="1400">
                <a:latin typeface="+mj-lt"/>
              </a:rPr>
              <a:t>Kiểm tra </a:t>
            </a:r>
            <a:r>
              <a:rPr lang="en-US" sz="1400" err="1">
                <a:latin typeface="+mj-lt"/>
              </a:rPr>
              <a:t>cấu</a:t>
            </a:r>
            <a:r>
              <a:rPr lang="en-US" sz="1400">
                <a:latin typeface="+mj-lt"/>
              </a:rPr>
              <a:t> </a:t>
            </a:r>
            <a:r>
              <a:rPr lang="en-US" sz="1400" err="1">
                <a:latin typeface="+mj-lt"/>
              </a:rPr>
              <a:t>hình</a:t>
            </a:r>
            <a:r>
              <a:rPr lang="en-US" sz="1400">
                <a:latin typeface="+mj-lt"/>
              </a:rPr>
              <a:t> </a:t>
            </a:r>
            <a:r>
              <a:rPr lang="vi-VN" sz="1400">
                <a:latin typeface="+mj-lt"/>
              </a:rPr>
              <a:t>SQL mới bằng cách thực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vi-VN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>
                <a:latin typeface="+mj-lt"/>
              </a:rPr>
              <a:t>và không</a:t>
            </a:r>
            <a:r>
              <a:rPr lang="en-US" sz="1400">
                <a:latin typeface="+mj-lt"/>
              </a:rPr>
              <a:t> </a:t>
            </a:r>
            <a:r>
              <a:rPr lang="en-US" sz="1400" err="1">
                <a:latin typeface="+mj-lt"/>
              </a:rPr>
              <a:t>với</a:t>
            </a:r>
            <a:r>
              <a:rPr lang="en-US" sz="1400">
                <a:latin typeface="+mj-lt"/>
              </a:rPr>
              <a:t> </a:t>
            </a:r>
            <a:r>
              <a:rPr lang="en-US" sz="1400" err="1">
                <a:latin typeface="+mj-lt"/>
              </a:rPr>
              <a:t>nó</a:t>
            </a:r>
            <a:r>
              <a:rPr lang="vi-VN" sz="1400" smtClean="0">
                <a:latin typeface="+mj-lt"/>
              </a:rPr>
              <a:t>.</a:t>
            </a:r>
            <a:endParaRPr lang="en-US" sz="1400" smtClean="0">
              <a:latin typeface="+mj-lt"/>
            </a:endParaRPr>
          </a:p>
          <a:p>
            <a:pPr marL="1200150" lvl="2" indent="-342900">
              <a:buFont typeface="+mj-lt"/>
              <a:buAutoNum type="alphaUcPeriod"/>
            </a:pPr>
            <a:r>
              <a:rPr lang="vi-VN" sz="1400">
                <a:latin typeface="+mj-lt"/>
              </a:rPr>
              <a:t>Khi một </a:t>
            </a:r>
            <a:r>
              <a:rPr lang="en-US" sz="1400" err="1">
                <a:latin typeface="+mj-lt"/>
              </a:rPr>
              <a:t>cấu</a:t>
            </a:r>
            <a:r>
              <a:rPr lang="en-US" sz="1400">
                <a:latin typeface="+mj-lt"/>
              </a:rPr>
              <a:t> </a:t>
            </a:r>
            <a:r>
              <a:rPr lang="en-US" sz="1400" err="1">
                <a:latin typeface="+mj-lt"/>
              </a:rPr>
              <a:t>hình</a:t>
            </a:r>
            <a:r>
              <a:rPr lang="en-US" sz="1400">
                <a:latin typeface="+mj-lt"/>
              </a:rPr>
              <a:t> </a:t>
            </a:r>
            <a:r>
              <a:rPr lang="vi-VN" sz="1400">
                <a:latin typeface="+mj-lt"/>
              </a:rPr>
              <a:t>SQL được tạo ra và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khiến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>
                <a:latin typeface="+mj-lt"/>
              </a:rPr>
              <a:t>ưu </a:t>
            </a:r>
            <a:r>
              <a:rPr lang="en-US" sz="1400" err="1">
                <a:latin typeface="+mj-lt"/>
              </a:rPr>
              <a:t>sẽ</a:t>
            </a:r>
            <a:r>
              <a:rPr lang="vi-VN" sz="1400">
                <a:latin typeface="+mj-lt"/>
              </a:rPr>
              <a:t> chọn</a:t>
            </a:r>
            <a:r>
              <a:rPr lang="en-US" sz="1400">
                <a:latin typeface="+mj-lt"/>
              </a:rPr>
              <a:t>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>
                <a:latin typeface="+mj-lt"/>
              </a:rPr>
              <a:t>thực</a:t>
            </a:r>
            <a:r>
              <a:rPr lang="en-US" sz="1400">
                <a:latin typeface="+mj-lt"/>
              </a:rPr>
              <a:t> </a:t>
            </a:r>
            <a:r>
              <a:rPr lang="en-US" sz="1400" err="1">
                <a:latin typeface="+mj-lt"/>
              </a:rPr>
              <a:t>thi</a:t>
            </a:r>
            <a:r>
              <a:rPr lang="en-US" sz="1400">
                <a:latin typeface="+mj-lt"/>
              </a:rPr>
              <a:t> </a:t>
            </a:r>
            <a:r>
              <a:rPr lang="en-US" sz="1400" err="1">
                <a:latin typeface="+mj-lt"/>
              </a:rPr>
              <a:t>với</a:t>
            </a:r>
            <a:r>
              <a:rPr lang="en-US" sz="1400">
                <a:latin typeface="+mj-lt"/>
              </a:rPr>
              <a:t> </a:t>
            </a:r>
            <a:r>
              <a:rPr lang="en-US" sz="1400" err="1">
                <a:latin typeface="+mj-lt"/>
              </a:rPr>
              <a:t>câu</a:t>
            </a:r>
            <a:r>
              <a:rPr lang="en-US" sz="1400">
                <a:latin typeface="+mj-lt"/>
              </a:rPr>
              <a:t>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vi-VN" sz="1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Advisor </a:t>
            </a:r>
            <a:r>
              <a:rPr lang="vi-VN" sz="1400">
                <a:latin typeface="+mj-lt"/>
              </a:rPr>
              <a:t>phải quyết định xem có nên thực hiện </a:t>
            </a:r>
            <a:r>
              <a:rPr lang="en-US" sz="1400" err="1">
                <a:latin typeface="+mj-lt"/>
              </a:rPr>
              <a:t>cấu</a:t>
            </a:r>
            <a:r>
              <a:rPr lang="en-US" sz="1400">
                <a:latin typeface="+mj-lt"/>
              </a:rPr>
              <a:t> </a:t>
            </a:r>
            <a:r>
              <a:rPr lang="en-US" sz="1400" err="1">
                <a:latin typeface="+mj-lt"/>
              </a:rPr>
              <a:t>hình</a:t>
            </a:r>
            <a:r>
              <a:rPr lang="en-US" sz="1400">
                <a:latin typeface="+mj-lt"/>
              </a:rPr>
              <a:t> </a:t>
            </a:r>
            <a:r>
              <a:rPr lang="vi-VN" sz="1400">
                <a:latin typeface="+mj-lt"/>
              </a:rPr>
              <a:t>SQL</a:t>
            </a:r>
            <a:r>
              <a:rPr lang="en-US" sz="1400">
                <a:latin typeface="+mj-lt"/>
              </a:rPr>
              <a:t> </a:t>
            </a:r>
            <a:r>
              <a:rPr lang="en-US" sz="1400" err="1">
                <a:latin typeface="+mj-lt"/>
              </a:rPr>
              <a:t>này</a:t>
            </a:r>
            <a:r>
              <a:rPr lang="en-US" sz="1400">
                <a:latin typeface="+mj-lt"/>
              </a:rPr>
              <a:t> hay </a:t>
            </a:r>
            <a:r>
              <a:rPr lang="en-US" sz="1400" err="1">
                <a:latin typeface="+mj-lt"/>
              </a:rPr>
              <a:t>không</a:t>
            </a:r>
            <a:r>
              <a:rPr lang="vi-VN" sz="1400">
                <a:latin typeface="+mj-lt"/>
              </a:rPr>
              <a:t>. </a:t>
            </a:r>
            <a:endParaRPr lang="en-US" sz="1400" smtClean="0"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vi-VN" sz="1600">
                <a:latin typeface="+mj-lt"/>
              </a:rPr>
              <a:t>Nếu số liệu thống kê</a:t>
            </a:r>
            <a:r>
              <a:rPr lang="en-US" sz="1600">
                <a:latin typeface="+mj-lt"/>
              </a:rPr>
              <a:t> </a:t>
            </a:r>
            <a:r>
              <a:rPr lang="en-US" sz="1600" err="1">
                <a:latin typeface="+mj-lt"/>
              </a:rPr>
              <a:t>đã</a:t>
            </a:r>
            <a:r>
              <a:rPr lang="en-US" sz="1600">
                <a:latin typeface="+mj-lt"/>
              </a:rPr>
              <a:t> </a:t>
            </a:r>
            <a:r>
              <a:rPr lang="vi-VN" sz="1600">
                <a:latin typeface="+mj-lt"/>
              </a:rPr>
              <a:t>cũ hoặc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vi-VN" sz="1600">
                <a:latin typeface="+mj-lt"/>
              </a:rPr>
              <a:t> được tìm thấy,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600" err="1">
                <a:latin typeface="+mj-lt"/>
              </a:rPr>
              <a:t>này</a:t>
            </a:r>
            <a:r>
              <a:rPr lang="en-US" sz="1600">
                <a:latin typeface="+mj-lt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>
                <a:latin typeface="+mj-lt"/>
              </a:rPr>
              <a:t> </a:t>
            </a:r>
            <a:r>
              <a:rPr lang="vi-VN" sz="1600">
                <a:latin typeface="+mj-lt"/>
              </a:rPr>
              <a:t>GATHER_STATS_JOB</a:t>
            </a:r>
            <a:r>
              <a:rPr lang="vi-VN" sz="1600" smtClean="0">
                <a:latin typeface="+mj-lt"/>
              </a:rPr>
              <a:t>.</a:t>
            </a:r>
            <a:endParaRPr lang="en-US" sz="1600" smtClean="0"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600" smtClean="0">
              <a:latin typeface="+mj-lt"/>
            </a:endParaRPr>
          </a:p>
          <a:p>
            <a:r>
              <a:rPr lang="vi-VN" sz="1800" smtClean="0">
                <a:latin typeface="+mj-lt"/>
              </a:rPr>
              <a:t>Lưu </a:t>
            </a:r>
            <a:r>
              <a:rPr lang="vi-VN" sz="1800">
                <a:latin typeface="+mj-lt"/>
              </a:rPr>
              <a:t>ý: Tất cả </a:t>
            </a:r>
            <a:r>
              <a:rPr lang="en-US" sz="1800" err="1">
                <a:latin typeface="+mj-lt"/>
              </a:rPr>
              <a:t>các</a:t>
            </a:r>
            <a:r>
              <a:rPr lang="en-US" sz="1800">
                <a:latin typeface="+mj-lt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>
                <a:latin typeface="+mj-lt"/>
              </a:rPr>
              <a:t>SQL được tạo ra trong chế </a:t>
            </a:r>
            <a:r>
              <a:rPr lang="vi-VN" sz="1800" smtClean="0">
                <a:latin typeface="+mj-lt"/>
              </a:rPr>
              <a:t>độ</a:t>
            </a:r>
            <a:r>
              <a:rPr lang="vi-VN" sz="1800">
                <a:latin typeface="+mj-lt"/>
              </a:rPr>
              <a:t> tiêu chuẩn</a:t>
            </a:r>
            <a:r>
              <a:rPr lang="vi-VN" sz="1800" smtClean="0">
                <a:latin typeface="+mj-lt"/>
              </a:rPr>
              <a:t>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EXACT</a:t>
            </a:r>
            <a:r>
              <a:rPr lang="vi-VN" sz="1800" smtClean="0">
                <a:latin typeface="+mj-lt"/>
              </a:rPr>
              <a:t>. </a:t>
            </a:r>
            <a:r>
              <a:rPr lang="vi-VN" sz="1800">
                <a:latin typeface="+mj-lt"/>
              </a:rPr>
              <a:t>Chúng được kết nối và theo dõi theo giá trị hiện tại 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sz="1800" smtClean="0">
                <a:latin typeface="+mj-lt"/>
              </a:rPr>
              <a:t>CURSOR_SHARING</a:t>
            </a:r>
            <a:r>
              <a:rPr lang="en-US" sz="1800" smtClean="0">
                <a:latin typeface="+mj-lt"/>
              </a:rPr>
              <a:t>.</a:t>
            </a:r>
            <a:endParaRPr lang="en-US" sz="1800" smtClean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05" y="1295547"/>
            <a:ext cx="8773898" cy="4713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utotask: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Bật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ỉnh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nguyên CPU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thụ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chỉnh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2000">
                <a:latin typeface="Times New Roman" pitchFamily="18" charset="0"/>
                <a:cs typeface="Times New Roman" pitchFamily="18" charset="0"/>
              </a:rPr>
            </a:br>
            <a:r>
              <a:rPr lang="vi-VN" sz="2000">
                <a:latin typeface="Times New Roman" pitchFamily="18" charset="0"/>
                <a:cs typeface="Times New Roman" pitchFamily="18" charset="0"/>
              </a:rPr>
              <a:t>• Các thông số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685800" lvl="1"/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Thực 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hiện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SQL tự động /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0" lvl="1"/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 vụ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chỉnh</a:t>
            </a:r>
            <a:endParaRPr lang="en-US" sz="1600" smtClean="0">
              <a:latin typeface="Times New Roman" pitchFamily="18" charset="0"/>
              <a:cs typeface="Times New Roman" pitchFamily="18" charset="0"/>
            </a:endParaRPr>
          </a:p>
          <a:p>
            <a:pPr marL="685800" lvl="1"/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SQL cho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chỉnh</a:t>
            </a:r>
            <a:endParaRPr lang="en-US" sz="1600" smtClean="0">
              <a:latin typeface="Times New Roman" pitchFamily="18" charset="0"/>
              <a:cs typeface="Times New Roman" pitchFamily="18" charset="0"/>
            </a:endParaRPr>
          </a:p>
          <a:p>
            <a:pPr marL="685800" lvl="1"/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hiệu hóa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(Test-execute) 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để tiết kiệm thời </a:t>
            </a:r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gian</a:t>
            </a:r>
            <a:endParaRPr lang="en-US" sz="1600" smtClean="0">
              <a:latin typeface="Times New Roman" pitchFamily="18" charset="0"/>
              <a:cs typeface="Times New Roman" pitchFamily="18" charset="0"/>
            </a:endParaRPr>
          </a:p>
          <a:p>
            <a:pPr marL="685800" lvl="1"/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Số 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lượng tối đa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SQL tự động thực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pPr marL="685800" lvl="1"/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Thời </a:t>
            </a:r>
            <a:r>
              <a:rPr lang="vi-VN" sz="160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05" y="1295547"/>
            <a:ext cx="8773898" cy="4713390"/>
          </a:xfrm>
        </p:spPr>
        <p:txBody>
          <a:bodyPr>
            <a:normAutofit/>
          </a:bodyPr>
          <a:lstStyle/>
          <a:p>
            <a:r>
              <a:rPr lang="vi-VN" sz="2000">
                <a:latin typeface="+mj-lt"/>
              </a:rPr>
              <a:t>Dưới đây là một ví dụ điều khiển PL / SQL cho các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 tự động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>
                <a:latin typeface="+mj-lt"/>
              </a:rPr>
              <a:t>SQL :</a:t>
            </a:r>
            <a:endParaRPr lang="en-US" sz="2000">
              <a:latin typeface="+mj-lt"/>
            </a:endParaRPr>
          </a:p>
          <a:p>
            <a:pPr marL="400050" lvl="1" indent="0">
              <a:buNone/>
            </a:pPr>
            <a:r>
              <a:rPr lang="vi-VN" sz="1600">
                <a:latin typeface="+mj-lt"/>
              </a:rPr>
              <a:t/>
            </a:r>
            <a:br>
              <a:rPr lang="vi-VN" sz="1600">
                <a:latin typeface="+mj-lt"/>
              </a:rPr>
            </a:br>
            <a:r>
              <a:rPr lang="vi-VN" sz="1800">
                <a:latin typeface="+mj-lt"/>
              </a:rPr>
              <a:t>dbms_sqltune.set_tuning_task_parameter ('SYS_AUTO_SQL_TUNING_TASK', 'LOCAL_TIME_LIMIT', 1400);</a:t>
            </a:r>
            <a:br>
              <a:rPr lang="vi-VN" sz="1800">
                <a:latin typeface="+mj-lt"/>
              </a:rPr>
            </a:br>
            <a:r>
              <a:rPr lang="vi-VN" sz="1800">
                <a:latin typeface="+mj-lt"/>
              </a:rPr>
              <a:t>dbms_sqltune.set_tuning_task_parameter ('SYS_AUTO_SQL_TUNING_TASK',</a:t>
            </a:r>
            <a:br>
              <a:rPr lang="vi-VN" sz="1800">
                <a:latin typeface="+mj-lt"/>
              </a:rPr>
            </a:br>
            <a:r>
              <a:rPr lang="vi-VN" sz="1800">
                <a:latin typeface="+mj-lt"/>
              </a:rPr>
              <a:t>'ACCEPT_SQL_PROFILES', 'TRUE');</a:t>
            </a:r>
            <a:br>
              <a:rPr lang="vi-VN" sz="1800">
                <a:latin typeface="+mj-lt"/>
              </a:rPr>
            </a:br>
            <a:r>
              <a:rPr lang="vi-VN" sz="1800">
                <a:latin typeface="+mj-lt"/>
              </a:rPr>
              <a:t>dbms_sqltune.set_tuning_task_parameter ('SYS_AUTO_SQL_TUNING_TASK',</a:t>
            </a:r>
            <a:br>
              <a:rPr lang="vi-VN" sz="1800">
                <a:latin typeface="+mj-lt"/>
              </a:rPr>
            </a:br>
            <a:r>
              <a:rPr lang="vi-VN" sz="1800">
                <a:latin typeface="+mj-lt"/>
              </a:rPr>
              <a:t>'MAX_SQL_PROFILES_PER_EXEC', 50);</a:t>
            </a:r>
            <a:br>
              <a:rPr lang="vi-VN" sz="1800">
                <a:latin typeface="+mj-lt"/>
              </a:rPr>
            </a:br>
            <a:r>
              <a:rPr lang="vi-VN" sz="1800">
                <a:latin typeface="+mj-lt"/>
              </a:rPr>
              <a:t>dbms_sqltune.set_tuning_task_parameter ('SYS_AUTO_SQL_TUNING_TASK',</a:t>
            </a:r>
            <a:br>
              <a:rPr lang="vi-VN" sz="1800">
                <a:latin typeface="+mj-lt"/>
              </a:rPr>
            </a:br>
            <a:r>
              <a:rPr lang="vi-VN" sz="1800">
                <a:latin typeface="+mj-lt"/>
              </a:rPr>
              <a:t>'MAX_AUTO_SQL_PROFILES', 10002);</a:t>
            </a: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64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89" y="1295400"/>
            <a:ext cx="6284384" cy="47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05" y="1295547"/>
            <a:ext cx="8773898" cy="4713390"/>
          </a:xfrm>
        </p:spPr>
        <p:txBody>
          <a:bodyPr>
            <a:normAutofit/>
          </a:bodyPr>
          <a:lstStyle/>
          <a:p>
            <a:endParaRPr lang="en-US" sz="180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" y="1418493"/>
            <a:ext cx="7186246" cy="404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3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05" y="1295547"/>
            <a:ext cx="8773898" cy="4713390"/>
          </a:xfrm>
        </p:spPr>
        <p:txBody>
          <a:bodyPr>
            <a:normAutofit/>
          </a:bodyPr>
          <a:lstStyle/>
          <a:p>
            <a:endParaRPr lang="en-US" sz="180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85937"/>
            <a:ext cx="59436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0" y="1113692"/>
            <a:ext cx="7127630" cy="4501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8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05" y="1295547"/>
            <a:ext cx="8773898" cy="4713390"/>
          </a:xfrm>
        </p:spPr>
        <p:txBody>
          <a:bodyPr>
            <a:normAutofit/>
          </a:bodyPr>
          <a:lstStyle/>
          <a:p>
            <a:endParaRPr lang="en-US" sz="1800">
              <a:latin typeface="+mj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86" y="1775165"/>
            <a:ext cx="6971275" cy="3465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5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05" y="1295547"/>
            <a:ext cx="8773898" cy="4713390"/>
          </a:xfrm>
        </p:spPr>
        <p:txBody>
          <a:bodyPr>
            <a:norm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Xác suất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xác định hiển thị cho mỗi khuyến nghị được tính toán bằng cách sử dụng các công thức trọng số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Per-Execution (%)=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(time_old - time_new) / (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time_old)</a:t>
            </a:r>
          </a:p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Ví dụ:  </a:t>
            </a:r>
          </a:p>
          <a:p>
            <a:pPr marL="685800" lvl="1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time_old =100</a:t>
            </a:r>
          </a:p>
          <a:p>
            <a:pPr marL="685800" lvl="1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time_new = 33</a:t>
            </a:r>
          </a:p>
          <a:p>
            <a:pPr marL="685800" lvl="1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Theo công thức thu được 66%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81" y="1351435"/>
            <a:ext cx="6982800" cy="4601217"/>
          </a:xfrm>
        </p:spPr>
      </p:pic>
    </p:spTree>
    <p:extLst>
      <p:ext uri="{BB962C8B-B14F-4D97-AF65-F5344CB8AC3E}">
        <p14:creationId xmlns:p14="http://schemas.microsoft.com/office/powerpoint/2010/main" val="35675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859" y="1078523"/>
            <a:ext cx="7255356" cy="4877895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chia công việ</a:t>
            </a:r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l"/>
            <a:endParaRPr lang="en-US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Văn Thảo	35%</a:t>
            </a:r>
          </a:p>
          <a:p>
            <a:pPr algn="l"/>
            <a:r>
              <a:rPr lang="en-US" sz="20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phần 1, 2, 3, 4  Tổng hợp báo cáo, làm slide, trình bày</a:t>
            </a:r>
            <a:endParaRPr lang="en-US" sz="20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US" sz="2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 startAt="2"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Hải Nam		35%</a:t>
            </a:r>
          </a:p>
          <a:p>
            <a:pPr algn="l"/>
            <a:r>
              <a:rPr lang="en-US" sz="2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phần </a:t>
            </a:r>
            <a:r>
              <a:rPr lang="en-US" sz="20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4, 5, 6,  7, </a:t>
            </a:r>
            <a:r>
              <a:rPr lang="en-US" sz="2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hợp báo </a:t>
            </a:r>
            <a:r>
              <a:rPr lang="en-US" sz="20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US" sz="2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Đức Hoàng	30%</a:t>
            </a:r>
          </a:p>
          <a:p>
            <a:pPr algn="l"/>
            <a:r>
              <a:rPr lang="en-US" sz="20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phần   8, 9, 10</a:t>
            </a:r>
          </a:p>
          <a:p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pPr marL="0" indent="0">
              <a:buNone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SQL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1800">
                <a:latin typeface="Times New Roman" pitchFamily="18" charset="0"/>
                <a:cs typeface="Times New Roman" pitchFamily="18" charset="0"/>
              </a:rPr>
              <a:t>Ad hoc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SQL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lặp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song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SQL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quy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>
                <a:latin typeface="Times New Roman" pitchFamily="18" charset="0"/>
                <a:cs typeface="Times New Roman" pitchFamily="18" charset="0"/>
              </a:rPr>
              <a:t>DML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DDL</a:t>
            </a:r>
          </a:p>
          <a:p>
            <a:pPr marL="457200" lvl="1" indent="0">
              <a:buNone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SQL Tuning Advisor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8000" smtClean="0">
              <a:latin typeface="Impact" pitchFamily="34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600" smtClean="0">
                <a:latin typeface="Impact" pitchFamily="34" charset="0"/>
                <a:cs typeface="Times New Roman" pitchFamily="18" charset="0"/>
              </a:rPr>
              <a:t>Thanks </a:t>
            </a:r>
            <a:r>
              <a:rPr lang="en-US" sz="6600" smtClean="0">
                <a:latin typeface="Impact" pitchFamily="34" charset="0"/>
                <a:cs typeface="Times New Roman" pitchFamily="18" charset="0"/>
              </a:rPr>
              <a:t>for listen</a:t>
            </a:r>
            <a:r>
              <a:rPr lang="en-US" sz="6600" smtClean="0">
                <a:latin typeface="Impact" pitchFamily="34" charset="0"/>
                <a:cs typeface="Times New Roman" pitchFamily="18" charset="0"/>
              </a:rPr>
              <a:t>  !!</a:t>
            </a:r>
            <a:endParaRPr lang="en-US" sz="6600">
              <a:latin typeface="Impac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859" y="961293"/>
            <a:ext cx="7255356" cy="4995126"/>
          </a:xfrm>
        </p:spPr>
        <p:txBody>
          <a:bodyPr>
            <a:normAutofit lnSpcReduction="10000"/>
          </a:bodyPr>
          <a:lstStyle/>
          <a:p>
            <a:r>
              <a:rPr lang="en-US" sz="4000" b="1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b="1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sz="4000" b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Tuning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(Automatic SQL Tuning)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240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240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Tuning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>
                <a:latin typeface="+mj-lt"/>
              </a:rPr>
              <a:t>Oracle Database 10g giới thiệu SQL Tuning Advisor để giúp các nhà phát triển ứng dụng cải thiện </a:t>
            </a:r>
            <a:r>
              <a:rPr lang="en-US" sz="2400" err="1">
                <a:latin typeface="+mj-lt"/>
              </a:rPr>
              <a:t>hiệu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suất</a:t>
            </a:r>
            <a:r>
              <a:rPr lang="vi-VN" sz="2400">
                <a:latin typeface="+mj-lt"/>
              </a:rPr>
              <a:t> thực hiện </a:t>
            </a:r>
            <a:r>
              <a:rPr lang="vi-VN" sz="2400" smtClean="0">
                <a:latin typeface="+mj-lt"/>
              </a:rPr>
              <a:t>các </a:t>
            </a:r>
            <a:r>
              <a:rPr lang="vi-VN" sz="2400">
                <a:latin typeface="+mj-lt"/>
              </a:rPr>
              <a:t>câu lệnh </a:t>
            </a:r>
            <a:r>
              <a:rPr lang="vi-VN" sz="2400" smtClean="0">
                <a:latin typeface="+mj-lt"/>
              </a:rPr>
              <a:t>SQL</a:t>
            </a:r>
            <a:endParaRPr lang="en-US" sz="2400" smtClean="0">
              <a:latin typeface="+mj-lt"/>
            </a:endParaRPr>
          </a:p>
          <a:p>
            <a:r>
              <a:rPr lang="vi-VN" sz="2400">
                <a:latin typeface="+mj-lt"/>
              </a:rPr>
              <a:t>Ngoài SQL Tuning Advisor, Oracle Database 10g c</a:t>
            </a:r>
            <a:r>
              <a:rPr lang="en-US" sz="2400" err="1">
                <a:latin typeface="+mj-lt"/>
              </a:rPr>
              <a:t>òn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có</a:t>
            </a:r>
            <a:r>
              <a:rPr lang="vi-VN" sz="2400">
                <a:latin typeface="+mj-lt"/>
              </a:rPr>
              <a:t> một quá trình tự động xác định câu lệnh SQL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>
                <a:latin typeface="+mj-lt"/>
              </a:rPr>
              <a:t>trong hệ thống của </a:t>
            </a:r>
            <a:r>
              <a:rPr lang="vi-VN" sz="2400" smtClean="0">
                <a:latin typeface="+mj-lt"/>
              </a:rPr>
              <a:t>bạn</a:t>
            </a:r>
            <a:endParaRPr lang="en-US" sz="2400" smtClean="0">
              <a:latin typeface="+mj-lt"/>
            </a:endParaRPr>
          </a:p>
          <a:p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ADDM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SQL Tuning Advisor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Tuning(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500" y="1108075"/>
            <a:ext cx="6303215" cy="47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CSDL 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Oracle 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11g thêm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tự động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SQL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bằng cách xác định vấn đề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âu lệnh SQL,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chạy SQL Tuning Advisor trên 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chúng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SQL 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sử dụng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framework 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AUTOTASK thông qua một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gọi là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“Automatic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Tuning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” được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đêm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SQL(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899" y="1131522"/>
            <a:ext cx="6265616" cy="47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SQL(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bước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ác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định AWR Top SQL 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hi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Automatic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 SQL Tuning thực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bảo trì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, các câu lệnh SQL được xác định trước đó sẽ được tự động điều chỉnh bằng cách gọi SQL 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Advisor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vi-VN" sz="1800">
                <a:latin typeface="Times New Roman" pitchFamily="18" charset="0"/>
                <a:cs typeface="Times New Roman" pitchFamily="18" charset="0"/>
              </a:rPr>
              <a:t>Kết quả là, các cấu hình SQL được tạo ra nếu cần thiết. Tuy nhiên, trước khi đưa ra bất kỳ quyết định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 mới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được thử nghiệm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cẩn thận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ạn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có thể yêu cầu một bản báo cáo về những điều chỉnh tự 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Sau đó bạn có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 tùy chọn kiểm tra các câu lệnh SQL để xác nhận hoặc loại bỏ các cấu hình SQL tự động đã được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tạo ra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ất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cả các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khuyến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được xem xét và báo cáo, nhưng chỉ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SQL có thể được thực hiện tự động (khi 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hông số  ACCEPT_SQL_PROFILES được thiết lập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 TRUE). Nếu không,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chỉ có các khuyến nghị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tạo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 SQL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vi-VN" sz="1800">
                <a:latin typeface="Times New Roman" pitchFamily="18" charset="0"/>
                <a:cs typeface="Times New Roman" pitchFamily="18" charset="0"/>
              </a:rPr>
              <a:t>trong các báo cáo tự động hiệu chỉnh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Ba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Orace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Database 11g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index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cũ</a:t>
            </a:r>
            <a:endParaRPr lang="en-US" sz="160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SQL</a:t>
            </a:r>
            <a:endParaRPr lang="en-US" sz="1400"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marL="400050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Ba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37275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theme-bkhn.thmx</Template>
  <TotalTime>1323</TotalTime>
  <Words>971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theme-bkhn</vt:lpstr>
      <vt:lpstr>PowerPoint Presentation</vt:lpstr>
      <vt:lpstr>PowerPoint Presentation</vt:lpstr>
      <vt:lpstr>PowerPoint Presentation</vt:lpstr>
      <vt:lpstr>1. Vòng lặp SQL Tuning</vt:lpstr>
      <vt:lpstr>1. Vòng lặp SQL Tuning(tiếp)</vt:lpstr>
      <vt:lpstr>2. Tự động hiệu chỉnh SQL</vt:lpstr>
      <vt:lpstr>2. Tự động hiệu chỉnh SQL(tiếp)</vt:lpstr>
      <vt:lpstr>2. Tự động hiệu chỉnh SQL(tiếp)</vt:lpstr>
      <vt:lpstr>3. Quá trình tự động hiệu chỉnh</vt:lpstr>
      <vt:lpstr>3. Quá trình tự động hiệu chỉnh(tiếp)</vt:lpstr>
      <vt:lpstr>3. Quá trình tự động hiệu chỉnh(tiếp)</vt:lpstr>
      <vt:lpstr>4. Điều khiển quá trình hiệu chỉnh tự động</vt:lpstr>
      <vt:lpstr>4. Điều khiển quá trình hiệu chỉnh tự động</vt:lpstr>
      <vt:lpstr>5. Tác vụ điều khiển tự động SQL</vt:lpstr>
      <vt:lpstr>6. Cấu hình tự động hiệu chỉnh SQL</vt:lpstr>
      <vt:lpstr>7. Kết quả của quá trình</vt:lpstr>
      <vt:lpstr>7. Kết quả của quá trình</vt:lpstr>
      <vt:lpstr>7. Kết quả của quá trình</vt:lpstr>
      <vt:lpstr>7. Kết quả của quá trình</vt:lpstr>
      <vt:lpstr>7. Kết quả của quá trình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</dc:creator>
  <cp:lastModifiedBy>TheBeatles</cp:lastModifiedBy>
  <cp:revision>261</cp:revision>
  <dcterms:created xsi:type="dcterms:W3CDTF">2015-01-14T02:44:54Z</dcterms:created>
  <dcterms:modified xsi:type="dcterms:W3CDTF">2015-05-23T06:19:25Z</dcterms:modified>
</cp:coreProperties>
</file>