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7"/>
  </p:notesMasterIdLst>
  <p:sldIdLst>
    <p:sldId id="256" r:id="rId2"/>
    <p:sldId id="278" r:id="rId3"/>
    <p:sldId id="257" r:id="rId4"/>
    <p:sldId id="258" r:id="rId5"/>
    <p:sldId id="259" r:id="rId6"/>
    <p:sldId id="279" r:id="rId7"/>
    <p:sldId id="260" r:id="rId8"/>
    <p:sldId id="261" r:id="rId9"/>
    <p:sldId id="262" r:id="rId10"/>
    <p:sldId id="263" r:id="rId11"/>
    <p:sldId id="264" r:id="rId12"/>
    <p:sldId id="265" r:id="rId13"/>
    <p:sldId id="266" r:id="rId14"/>
    <p:sldId id="267" r:id="rId15"/>
    <p:sldId id="268" r:id="rId16"/>
    <p:sldId id="273" r:id="rId17"/>
    <p:sldId id="274" r:id="rId18"/>
    <p:sldId id="275" r:id="rId19"/>
    <p:sldId id="276" r:id="rId20"/>
    <p:sldId id="277" r:id="rId21"/>
    <p:sldId id="269" r:id="rId22"/>
    <p:sldId id="270" r:id="rId23"/>
    <p:sldId id="271" r:id="rId24"/>
    <p:sldId id="272"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3E04C-F0BC-4981-A3DD-E6E188EDEBA1}" type="datetimeFigureOut">
              <a:rPr lang="en-US" smtClean="0"/>
              <a:t>5/22/2015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511D7-03DC-40D9-9984-F53D93FEF1AD}" type="slidenum">
              <a:rPr lang="en-US" smtClean="0"/>
              <a:t>‹#›</a:t>
            </a:fld>
            <a:endParaRPr lang="en-US"/>
          </a:p>
        </p:txBody>
      </p:sp>
    </p:spTree>
    <p:extLst>
      <p:ext uri="{BB962C8B-B14F-4D97-AF65-F5344CB8AC3E}">
        <p14:creationId xmlns:p14="http://schemas.microsoft.com/office/powerpoint/2010/main" val="288861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A511D7-03DC-40D9-9984-F53D93FEF1AD}" type="slidenum">
              <a:rPr lang="en-US" smtClean="0"/>
              <a:t>1</a:t>
            </a:fld>
            <a:endParaRPr lang="en-US"/>
          </a:p>
        </p:txBody>
      </p:sp>
    </p:spTree>
    <p:extLst>
      <p:ext uri="{BB962C8B-B14F-4D97-AF65-F5344CB8AC3E}">
        <p14:creationId xmlns:p14="http://schemas.microsoft.com/office/powerpoint/2010/main" val="72532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A511D7-03DC-40D9-9984-F53D93FEF1AD}" type="slidenum">
              <a:rPr lang="en-US" smtClean="0"/>
              <a:t>2</a:t>
            </a:fld>
            <a:endParaRPr lang="en-US"/>
          </a:p>
        </p:txBody>
      </p:sp>
    </p:spTree>
    <p:extLst>
      <p:ext uri="{BB962C8B-B14F-4D97-AF65-F5344CB8AC3E}">
        <p14:creationId xmlns:p14="http://schemas.microsoft.com/office/powerpoint/2010/main" val="3525216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88EF34-9C31-405F-AF4D-D3152BB409B0}" type="datetime1">
              <a:rPr lang="en-US" smtClean="0"/>
              <a:t>5/22/2015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3070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19B343-60DC-4496-9086-45C7C5221988}" type="datetime1">
              <a:rPr lang="en-US" smtClean="0"/>
              <a:t>5/22/2015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294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344040-7073-45AA-8699-5F960FF29E6D}" type="datetime1">
              <a:rPr lang="en-US" smtClean="0"/>
              <a:t>5/22/2015</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9500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E9071AB-1FE2-4078-98B9-1E7C5954DC74}" type="datetime1">
              <a:rPr lang="en-US" smtClean="0"/>
              <a:t>5/22/2015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513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79807E9-8645-4776-8E64-EBFF2A2FAFC5}" type="datetime1">
              <a:rPr lang="en-US" smtClean="0"/>
              <a:t>5/22/2015</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9491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132A44E-A6B5-4D0C-9475-D953335A97CA}" type="datetime1">
              <a:rPr lang="en-US" smtClean="0"/>
              <a:t>5/22/2015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4931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5D6329-2FAF-4A83-B693-88C56B666DC9}" type="datetime1">
              <a:rPr lang="en-US" smtClean="0"/>
              <a:t>5/22/2015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4289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86B273-FE09-463E-8671-7F3129C9AFA3}" type="datetime1">
              <a:rPr lang="en-US" smtClean="0"/>
              <a:t>5/22/2015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178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E863A0-B067-4584-A79D-7DF20939165C}" type="datetime1">
              <a:rPr lang="en-US" smtClean="0"/>
              <a:t>5/22/2015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982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A66324-795F-4DE7-BE5F-1C70BA03FA38}" type="datetime1">
              <a:rPr lang="en-US" smtClean="0"/>
              <a:t>5/22/2015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7481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2B9AB6-EAB9-4434-B052-516DDA8A1988}" type="datetime1">
              <a:rPr lang="en-US" smtClean="0"/>
              <a:t>5/22/2015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550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06688D-2736-49A8-BC9E-CD4DB5281B35}" type="datetime1">
              <a:rPr lang="en-US" smtClean="0"/>
              <a:t>5/22/2015</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630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4C1E16-6C32-49FD-AE80-D373E3C40763}" type="datetime1">
              <a:rPr lang="en-US" smtClean="0"/>
              <a:t>5/22/2015</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4371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2FAC4-D274-4ED1-AD23-5B54ECCDF94D}" type="datetime1">
              <a:rPr lang="en-US" smtClean="0"/>
              <a:t>5/22/2015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951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88CB43-5A3E-4202-8214-D29CCF8F0C74}" type="datetime1">
              <a:rPr lang="en-US" smtClean="0"/>
              <a:t>5/22/2015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671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AAD1C-7FFA-4FC3-B0E8-A0E14ACCCFD1}" type="datetime1">
              <a:rPr lang="en-US" smtClean="0"/>
              <a:t>5/22/2015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097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0D9E2E75-F73A-4871-8002-4338FA6D85E5}" type="datetime1">
              <a:rPr lang="en-US" smtClean="0"/>
              <a:t>5/22/2015</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675000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Times New Roman" pitchFamily="18" charset="0"/>
                <a:ea typeface="Tahoma" pitchFamily="34" charset="0"/>
                <a:cs typeface="Times New Roman" pitchFamily="18" charset="0"/>
              </a:rPr>
              <a:t>THIẾT KẾ VÀ QUẢN TRỊ CƠ SỞ DỮ LIỆU</a:t>
            </a:r>
            <a:endParaRPr lang="en-US" dirty="0">
              <a:latin typeface="Times New Roman" pitchFamily="18" charset="0"/>
              <a:ea typeface="Tahoma" pitchFamily="34" charset="0"/>
              <a:cs typeface="Times New Roman" pitchFamily="18" charset="0"/>
            </a:endParaRPr>
          </a:p>
        </p:txBody>
      </p:sp>
      <p:sp>
        <p:nvSpPr>
          <p:cNvPr id="4" name="Content Placeholder 3"/>
          <p:cNvSpPr>
            <a:spLocks noGrp="1"/>
          </p:cNvSpPr>
          <p:nvPr>
            <p:ph sz="half" idx="1"/>
          </p:nvPr>
        </p:nvSpPr>
        <p:spPr>
          <a:xfrm>
            <a:off x="457200" y="3276600"/>
            <a:ext cx="6705600" cy="533400"/>
          </a:xfrm>
        </p:spPr>
        <p:txBody>
          <a:bodyPr>
            <a:noAutofit/>
          </a:bodyPr>
          <a:lstStyle/>
          <a:p>
            <a:pPr>
              <a:buNone/>
            </a:pPr>
            <a:r>
              <a:rPr lang="en-US" sz="2000" b="1" dirty="0" smtClean="0">
                <a:latin typeface="Times New Roman" pitchFamily="18" charset="0"/>
                <a:ea typeface="Tahoma" pitchFamily="34" charset="0"/>
                <a:cs typeface="Times New Roman" pitchFamily="18" charset="0"/>
              </a:rPr>
              <a:t>	Giáo </a:t>
            </a:r>
            <a:r>
              <a:rPr lang="en-US" sz="2000" b="1" dirty="0" smtClean="0">
                <a:latin typeface="Times New Roman" pitchFamily="18" charset="0"/>
                <a:ea typeface="Tahoma" pitchFamily="34" charset="0"/>
                <a:cs typeface="Times New Roman" pitchFamily="18" charset="0"/>
              </a:rPr>
              <a:t>viên hướng dẫn: </a:t>
            </a:r>
            <a:r>
              <a:rPr lang="en-US" sz="2000" dirty="0" smtClean="0">
                <a:latin typeface="Times New Roman" pitchFamily="18" charset="0"/>
                <a:ea typeface="Tahoma" pitchFamily="34" charset="0"/>
                <a:cs typeface="Times New Roman" pitchFamily="18" charset="0"/>
              </a:rPr>
              <a:t>TS. Trần Việt Trung</a:t>
            </a:r>
            <a:endParaRPr lang="en-US" sz="2000" dirty="0">
              <a:latin typeface="Times New Roman" pitchFamily="18" charset="0"/>
              <a:ea typeface="Tahoma" pitchFamily="34" charset="0"/>
              <a:cs typeface="Times New Roman" pitchFamily="18" charset="0"/>
            </a:endParaRPr>
          </a:p>
        </p:txBody>
      </p:sp>
      <p:sp>
        <p:nvSpPr>
          <p:cNvPr id="5" name="Content Placeholder 4"/>
          <p:cNvSpPr>
            <a:spLocks noGrp="1"/>
          </p:cNvSpPr>
          <p:nvPr>
            <p:ph sz="half" idx="2"/>
          </p:nvPr>
        </p:nvSpPr>
        <p:spPr>
          <a:xfrm>
            <a:off x="3810000" y="4114800"/>
            <a:ext cx="5181600" cy="2438400"/>
          </a:xfrm>
        </p:spPr>
        <p:txBody>
          <a:bodyPr>
            <a:normAutofit/>
          </a:bodyPr>
          <a:lstStyle/>
          <a:p>
            <a:pPr>
              <a:buNone/>
            </a:pPr>
            <a:r>
              <a:rPr lang="en-US" b="1" dirty="0" smtClean="0">
                <a:latin typeface="Times New Roman" pitchFamily="18" charset="0"/>
                <a:ea typeface="Tahoma" pitchFamily="34" charset="0"/>
                <a:cs typeface="Times New Roman" pitchFamily="18" charset="0"/>
              </a:rPr>
              <a:t>Nhóm s</a:t>
            </a:r>
            <a:r>
              <a:rPr lang="en-US" b="1" dirty="0" smtClean="0">
                <a:latin typeface="Times New Roman" pitchFamily="18" charset="0"/>
                <a:ea typeface="Tahoma" pitchFamily="34" charset="0"/>
                <a:cs typeface="Times New Roman" pitchFamily="18" charset="0"/>
              </a:rPr>
              <a:t>inh </a:t>
            </a:r>
            <a:r>
              <a:rPr lang="en-US" b="1" dirty="0" smtClean="0">
                <a:latin typeface="Times New Roman" pitchFamily="18" charset="0"/>
                <a:ea typeface="Tahoma" pitchFamily="34" charset="0"/>
                <a:cs typeface="Times New Roman" pitchFamily="18" charset="0"/>
              </a:rPr>
              <a:t>viên thực </a:t>
            </a:r>
            <a:r>
              <a:rPr lang="en-US" b="1" dirty="0" smtClean="0">
                <a:latin typeface="Times New Roman" pitchFamily="18" charset="0"/>
                <a:ea typeface="Tahoma" pitchFamily="34" charset="0"/>
                <a:cs typeface="Times New Roman" pitchFamily="18" charset="0"/>
              </a:rPr>
              <a:t>hiện(nhóm 5):</a:t>
            </a:r>
            <a:endParaRPr lang="en-US" b="1" dirty="0" smtClean="0">
              <a:latin typeface="Times New Roman" pitchFamily="18" charset="0"/>
              <a:ea typeface="Tahoma" pitchFamily="34" charset="0"/>
              <a:cs typeface="Times New Roman" pitchFamily="18" charset="0"/>
            </a:endParaRPr>
          </a:p>
          <a:p>
            <a:r>
              <a:rPr lang="en-US" dirty="0" smtClean="0">
                <a:latin typeface="Times New Roman" pitchFamily="18" charset="0"/>
                <a:ea typeface="Tahoma" pitchFamily="34" charset="0"/>
                <a:cs typeface="Times New Roman" pitchFamily="18" charset="0"/>
              </a:rPr>
              <a:t>Nguyễn Huy Bộ </a:t>
            </a:r>
            <a:r>
              <a:rPr lang="en-US" dirty="0" smtClean="0">
                <a:latin typeface="Times New Roman" pitchFamily="18" charset="0"/>
                <a:ea typeface="Tahoma" pitchFamily="34" charset="0"/>
                <a:cs typeface="Times New Roman" pitchFamily="18" charset="0"/>
              </a:rPr>
              <a:t>		20111183</a:t>
            </a:r>
            <a:endParaRPr lang="en-US" dirty="0" smtClean="0">
              <a:latin typeface="Times New Roman" pitchFamily="18" charset="0"/>
              <a:ea typeface="Tahoma" pitchFamily="34" charset="0"/>
              <a:cs typeface="Times New Roman" pitchFamily="18" charset="0"/>
            </a:endParaRPr>
          </a:p>
          <a:p>
            <a:r>
              <a:rPr lang="en-US" dirty="0" smtClean="0">
                <a:latin typeface="Times New Roman" pitchFamily="18" charset="0"/>
                <a:ea typeface="Tahoma" pitchFamily="34" charset="0"/>
                <a:cs typeface="Times New Roman" pitchFamily="18" charset="0"/>
              </a:rPr>
              <a:t>Nguyễn Huy Hòa </a:t>
            </a:r>
            <a:r>
              <a:rPr lang="en-US" dirty="0" smtClean="0">
                <a:latin typeface="Times New Roman" pitchFamily="18" charset="0"/>
                <a:ea typeface="Tahoma" pitchFamily="34" charset="0"/>
                <a:cs typeface="Times New Roman" pitchFamily="18" charset="0"/>
              </a:rPr>
              <a:t> 		20111597</a:t>
            </a:r>
            <a:endParaRPr lang="en-US" dirty="0" smtClean="0">
              <a:latin typeface="Times New Roman" pitchFamily="18" charset="0"/>
              <a:ea typeface="Tahoma" pitchFamily="34" charset="0"/>
              <a:cs typeface="Times New Roman" pitchFamily="18" charset="0"/>
            </a:endParaRPr>
          </a:p>
          <a:p>
            <a:r>
              <a:rPr lang="en-US" dirty="0" smtClean="0">
                <a:latin typeface="Times New Roman" pitchFamily="18" charset="0"/>
                <a:ea typeface="Tahoma" pitchFamily="34" charset="0"/>
                <a:cs typeface="Times New Roman" pitchFamily="18" charset="0"/>
              </a:rPr>
              <a:t>Đỗ Văn Tiệp </a:t>
            </a:r>
            <a:r>
              <a:rPr lang="en-US" dirty="0" smtClean="0">
                <a:latin typeface="Times New Roman" pitchFamily="18" charset="0"/>
                <a:ea typeface="Tahoma" pitchFamily="34" charset="0"/>
                <a:cs typeface="Times New Roman" pitchFamily="18" charset="0"/>
              </a:rPr>
              <a:t>			20112322</a:t>
            </a:r>
            <a:endParaRPr lang="en-US" dirty="0" smtClean="0">
              <a:latin typeface="Times New Roman" pitchFamily="18" charset="0"/>
              <a:ea typeface="Tahoma" pitchFamily="34" charset="0"/>
              <a:cs typeface="Times New Roman" pitchFamily="18" charset="0"/>
            </a:endParaRPr>
          </a:p>
          <a:p>
            <a:r>
              <a:rPr lang="en-US" dirty="0" smtClean="0">
                <a:latin typeface="Times New Roman" pitchFamily="18" charset="0"/>
                <a:ea typeface="Tahoma" pitchFamily="34" charset="0"/>
                <a:cs typeface="Times New Roman" pitchFamily="18" charset="0"/>
              </a:rPr>
              <a:t>Nguyễn Trường Sơn </a:t>
            </a:r>
            <a:r>
              <a:rPr lang="en-US" dirty="0" smtClean="0">
                <a:latin typeface="Times New Roman" pitchFamily="18" charset="0"/>
                <a:ea typeface="Tahoma" pitchFamily="34" charset="0"/>
                <a:cs typeface="Times New Roman" pitchFamily="18" charset="0"/>
              </a:rPr>
              <a:t>		20112078</a:t>
            </a:r>
            <a:endParaRPr lang="en-US" dirty="0" smtClean="0">
              <a:latin typeface="Times New Roman" pitchFamily="18" charset="0"/>
              <a:ea typeface="Tahoma" pitchFamily="34" charset="0"/>
              <a:cs typeface="Times New Roman" pitchFamily="18" charset="0"/>
            </a:endParaRPr>
          </a:p>
          <a:p>
            <a:pPr>
              <a:buNone/>
            </a:pPr>
            <a:endParaRPr lang="en-US" dirty="0">
              <a:latin typeface="Times New Roman" pitchFamily="18" charset="0"/>
              <a:ea typeface="Tahoma" pitchFamily="34" charset="0"/>
              <a:cs typeface="Times New Roman" pitchFamily="18" charset="0"/>
            </a:endParaRPr>
          </a:p>
        </p:txBody>
      </p:sp>
      <p:sp>
        <p:nvSpPr>
          <p:cNvPr id="7" name="TextBox 6"/>
          <p:cNvSpPr txBox="1"/>
          <p:nvPr/>
        </p:nvSpPr>
        <p:spPr>
          <a:xfrm>
            <a:off x="121158" y="2057400"/>
            <a:ext cx="9022842" cy="584775"/>
          </a:xfrm>
          <a:prstGeom prst="rect">
            <a:avLst/>
          </a:prstGeom>
          <a:noFill/>
        </p:spPr>
        <p:txBody>
          <a:bodyPr wrap="square" rtlCol="0">
            <a:spAutoFit/>
          </a:bodyPr>
          <a:lstStyle/>
          <a:p>
            <a:pPr algn="ctr"/>
            <a:r>
              <a:rPr lang="en-US" sz="3200" dirty="0" smtClean="0">
                <a:latin typeface="Times New Roman" pitchFamily="18" charset="0"/>
                <a:ea typeface="Tahoma" pitchFamily="34" charset="0"/>
                <a:cs typeface="Times New Roman" pitchFamily="18" charset="0"/>
              </a:rPr>
              <a:t>Chương </a:t>
            </a:r>
            <a:r>
              <a:rPr lang="en-US" sz="3200" dirty="0" smtClean="0">
                <a:latin typeface="Times New Roman" pitchFamily="18" charset="0"/>
                <a:ea typeface="Tahoma" pitchFamily="34" charset="0"/>
                <a:cs typeface="Times New Roman" pitchFamily="18" charset="0"/>
              </a:rPr>
              <a:t>8: Other Optimizer Operators</a:t>
            </a:r>
            <a:endParaRPr lang="en-US" sz="3200" dirty="0">
              <a:latin typeface="Times New Roman" pitchFamily="18" charset="0"/>
              <a:ea typeface="Tahoma" pitchFamily="34"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itchFamily="18" charset="0"/>
                <a:cs typeface="Times New Roman" pitchFamily="18" charset="0"/>
              </a:rPr>
              <a:t>Sorting Operators</a:t>
            </a:r>
          </a:p>
        </p:txBody>
      </p:sp>
      <p:sp>
        <p:nvSpPr>
          <p:cNvPr id="3" name="Content Placeholder 2"/>
          <p:cNvSpPr>
            <a:spLocks noGrp="1"/>
          </p:cNvSpPr>
          <p:nvPr>
            <p:ph idx="1"/>
          </p:nvPr>
        </p:nvSpPr>
        <p:spPr/>
        <p:txBody>
          <a:bodyPr>
            <a:normAutofit/>
          </a:bodyPr>
          <a:lstStyle/>
          <a:p>
            <a:pPr marL="0" marR="0" algn="just">
              <a:lnSpc>
                <a:spcPct val="115000"/>
              </a:lnSpc>
              <a:spcBef>
                <a:spcPts val="0"/>
              </a:spcBef>
              <a:spcAft>
                <a:spcPts val="0"/>
              </a:spcAft>
            </a:pPr>
            <a:r>
              <a:rPr lang="en-US">
                <a:latin typeface="Times New Roman"/>
                <a:ea typeface="Times New Roman"/>
                <a:cs typeface="Times New Roman"/>
              </a:rPr>
              <a:t>Chú ý: Nhiều </a:t>
            </a:r>
            <a:r>
              <a:rPr lang="en-US" smtClean="0">
                <a:latin typeface="Times New Roman"/>
                <a:ea typeface="Times New Roman"/>
                <a:cs typeface="Times New Roman"/>
              </a:rPr>
              <a:t>thao tác </a:t>
            </a:r>
            <a:r>
              <a:rPr lang="en-US">
                <a:latin typeface="Times New Roman"/>
                <a:ea typeface="Times New Roman"/>
                <a:cs typeface="Times New Roman"/>
              </a:rPr>
              <a:t>SQL nó gây ra nhiều sắp xếp tiềm </a:t>
            </a:r>
            <a:r>
              <a:rPr lang="en-US" smtClean="0">
                <a:latin typeface="Times New Roman"/>
                <a:ea typeface="Times New Roman"/>
                <a:cs typeface="Times New Roman"/>
              </a:rPr>
              <a:t>ẩn. Chẳng </a:t>
            </a:r>
            <a:r>
              <a:rPr lang="en-US">
                <a:latin typeface="Times New Roman"/>
                <a:ea typeface="Times New Roman"/>
                <a:cs typeface="Times New Roman"/>
              </a:rPr>
              <a:t>hạn như DISTINCT, GROUP </a:t>
            </a:r>
            <a:r>
              <a:rPr lang="en-US" smtClean="0">
                <a:latin typeface="Times New Roman"/>
                <a:ea typeface="Times New Roman"/>
                <a:cs typeface="Times New Roman"/>
              </a:rPr>
              <a:t>BY, </a:t>
            </a:r>
            <a:r>
              <a:rPr lang="en-US">
                <a:latin typeface="Times New Roman"/>
                <a:ea typeface="Times New Roman"/>
                <a:cs typeface="Times New Roman"/>
              </a:rPr>
              <a:t>UNION, </a:t>
            </a:r>
            <a:r>
              <a:rPr lang="en-US" smtClean="0">
                <a:latin typeface="Times New Roman"/>
                <a:ea typeface="Times New Roman"/>
                <a:cs typeface="Times New Roman"/>
              </a:rPr>
              <a:t>MINUS, INTERSECT. </a:t>
            </a:r>
            <a:r>
              <a:rPr lang="en-US">
                <a:latin typeface="Times New Roman"/>
                <a:ea typeface="Times New Roman"/>
                <a:cs typeface="Times New Roman"/>
              </a:rPr>
              <a:t>Nếu bạn muốn có các hàng theo thứ tự hãy sử dụng mệnh đề ORDER BY.</a:t>
            </a:r>
            <a:endParaRPr lang="en-US" sz="2800">
              <a:ea typeface="Times New Roman"/>
              <a:cs typeface="Times New Roman"/>
            </a:endParaRPr>
          </a:p>
          <a:p>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66946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a:t>Buffer Sort Operator</a:t>
            </a:r>
            <a:endParaRPr lang="en-US"/>
          </a:p>
        </p:txBody>
      </p:sp>
      <p:sp>
        <p:nvSpPr>
          <p:cNvPr id="3" name="Content Placeholder 2"/>
          <p:cNvSpPr>
            <a:spLocks noGrp="1"/>
          </p:cNvSpPr>
          <p:nvPr>
            <p:ph idx="1"/>
          </p:nvPr>
        </p:nvSpPr>
        <p:spPr/>
        <p:txBody>
          <a:bodyPr/>
          <a:lstStyle/>
          <a:p>
            <a:r>
              <a:rPr lang="vi-VN" dirty="0">
                <a:latin typeface="+mj-lt"/>
              </a:rPr>
              <a:t>Buffer Sort Operator sử dụng bảng tạm thời hoặc một khu vực sắp xếp trong bộ nhớ để lưu trữ dữ liệu trung gian</a:t>
            </a:r>
            <a:r>
              <a:rPr lang="vi-VN" dirty="0" smtClean="0">
                <a:latin typeface="+mj-lt"/>
              </a:rPr>
              <a:t>.</a:t>
            </a:r>
            <a:endParaRPr lang="en-US" dirty="0" smtClean="0">
              <a:latin typeface="+mj-lt"/>
            </a:endParaRPr>
          </a:p>
          <a:p>
            <a:r>
              <a:rPr lang="vi-VN" dirty="0" smtClean="0">
                <a:latin typeface="+mj-lt"/>
              </a:rPr>
              <a:t>Buffer </a:t>
            </a:r>
            <a:r>
              <a:rPr lang="vi-VN" dirty="0">
                <a:latin typeface="+mj-lt"/>
              </a:rPr>
              <a:t>Sort Operator là cần thiết nếu có một </a:t>
            </a:r>
            <a:r>
              <a:rPr lang="en-US" dirty="0" smtClean="0">
                <a:latin typeface="Times New Roman" pitchFamily="18" charset="0"/>
                <a:cs typeface="Times New Roman" pitchFamily="18" charset="0"/>
              </a:rPr>
              <a:t>thao tác </a:t>
            </a:r>
            <a:r>
              <a:rPr lang="vi-VN" dirty="0" smtClean="0">
                <a:latin typeface="+mj-lt"/>
              </a:rPr>
              <a:t>cần </a:t>
            </a:r>
            <a:r>
              <a:rPr lang="vi-VN" dirty="0">
                <a:latin typeface="+mj-lt"/>
              </a:rPr>
              <a:t>tất cả dữ liệu đầu vào trước khi nó </a:t>
            </a:r>
            <a:r>
              <a:rPr lang="vi-VN" dirty="0" smtClean="0">
                <a:latin typeface="+mj-lt"/>
              </a:rPr>
              <a:t>bắt </a:t>
            </a:r>
            <a:r>
              <a:rPr lang="vi-VN" dirty="0" smtClean="0">
                <a:latin typeface="+mj-lt"/>
              </a:rPr>
              <a:t>đầu</a:t>
            </a:r>
            <a:r>
              <a:rPr lang="en-US" dirty="0" smtClean="0">
                <a:latin typeface="+mj-lt"/>
              </a:rPr>
              <a:t> </a:t>
            </a:r>
            <a:r>
              <a:rPr lang="en-US" dirty="0" smtClean="0">
                <a:latin typeface="Times New Roman" pitchFamily="18" charset="0"/>
                <a:cs typeface="Times New Roman" pitchFamily="18" charset="0"/>
              </a:rPr>
              <a:t>tiến hành</a:t>
            </a:r>
            <a:r>
              <a:rPr lang="vi-VN" dirty="0" smtClean="0">
                <a:latin typeface="+mj-lt"/>
              </a:rPr>
              <a:t>.</a:t>
            </a:r>
            <a:endParaRPr lang="en-US" dirty="0" smtClean="0">
              <a:latin typeface="+mj-lt"/>
            </a:endParaRPr>
          </a:p>
          <a:p>
            <a:r>
              <a:rPr lang="vi-VN" dirty="0">
                <a:latin typeface="+mj-lt"/>
              </a:rPr>
              <a:t> Hệ thống này đơn giản là bộ đệm dữ liệu, trong User Global Area (UGA) hoặc Program Global Area (PGA) để tránh nhiều bảng quét lại các khối dữ liệu thực.</a:t>
            </a:r>
            <a:endParaRPr lang="en-US" dirty="0">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78277565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itchFamily="18" charset="0"/>
                <a:cs typeface="Times New Roman" pitchFamily="18" charset="0"/>
              </a:rPr>
              <a:t>Inlist Iterator</a:t>
            </a:r>
          </a:p>
        </p:txBody>
      </p:sp>
      <p:sp>
        <p:nvSpPr>
          <p:cNvPr id="3" name="Content Placeholder 2"/>
          <p:cNvSpPr>
            <a:spLocks noGrp="1"/>
          </p:cNvSpPr>
          <p:nvPr>
            <p:ph idx="1"/>
          </p:nvPr>
        </p:nvSpPr>
        <p:spPr>
          <a:xfrm>
            <a:off x="1423181" y="1828800"/>
            <a:ext cx="7339819" cy="5029200"/>
          </a:xfrm>
        </p:spPr>
        <p:txBody>
          <a:bodyPr>
            <a:normAutofit/>
          </a:bodyPr>
          <a:lstStyle/>
          <a:p>
            <a:pPr marL="0" marR="0" algn="just">
              <a:lnSpc>
                <a:spcPct val="115000"/>
              </a:lnSpc>
              <a:spcBef>
                <a:spcPts val="0"/>
              </a:spcBef>
              <a:spcAft>
                <a:spcPts val="0"/>
              </a:spcAft>
            </a:pPr>
            <a:r>
              <a:rPr lang="en-US" dirty="0" smtClean="0">
                <a:latin typeface="Times New Roman"/>
                <a:ea typeface="Times New Roman"/>
                <a:cs typeface="Times New Roman"/>
              </a:rPr>
              <a:t>Được </a:t>
            </a:r>
            <a:r>
              <a:rPr lang="en-US" dirty="0">
                <a:latin typeface="Times New Roman"/>
                <a:ea typeface="Times New Roman"/>
                <a:cs typeface="Times New Roman"/>
              </a:rPr>
              <a:t>sử dụng khi một truy vấn có chứa một mệnh đề IN với các giá trị hoặc nhiều </a:t>
            </a:r>
            <a:r>
              <a:rPr lang="en-US" dirty="0" smtClean="0">
                <a:latin typeface="Times New Roman"/>
                <a:ea typeface="Times New Roman"/>
                <a:cs typeface="Times New Roman"/>
              </a:rPr>
              <a:t>phép so sánh </a:t>
            </a:r>
            <a:r>
              <a:rPr lang="en-US" dirty="0">
                <a:latin typeface="Times New Roman"/>
                <a:ea typeface="Times New Roman"/>
                <a:cs typeface="Times New Roman"/>
              </a:rPr>
              <a:t>tương đương trên cùng một cột liên kết </a:t>
            </a:r>
            <a:r>
              <a:rPr lang="en-US" dirty="0" smtClean="0">
                <a:latin typeface="Times New Roman"/>
                <a:ea typeface="Times New Roman"/>
                <a:cs typeface="Times New Roman"/>
              </a:rPr>
              <a:t>bởi </a:t>
            </a:r>
            <a:r>
              <a:rPr lang="en-US" dirty="0" smtClean="0">
                <a:latin typeface="Times New Roman"/>
                <a:ea typeface="Times New Roman"/>
                <a:cs typeface="Times New Roman"/>
              </a:rPr>
              <a:t>nhiều </a:t>
            </a:r>
            <a:r>
              <a:rPr lang="en-US" dirty="0">
                <a:latin typeface="Times New Roman"/>
                <a:ea typeface="Times New Roman"/>
                <a:cs typeface="Times New Roman"/>
              </a:rPr>
              <a:t>OR. </a:t>
            </a:r>
            <a:endParaRPr lang="en-US" dirty="0" smtClean="0">
              <a:latin typeface="Times New Roman"/>
              <a:ea typeface="Times New Roman"/>
              <a:cs typeface="Times New Roman"/>
            </a:endParaRPr>
          </a:p>
          <a:p>
            <a:pPr marL="0" indent="0" algn="just">
              <a:lnSpc>
                <a:spcPct val="115000"/>
              </a:lnSpc>
              <a:spcBef>
                <a:spcPts val="0"/>
              </a:spcBef>
              <a:buNone/>
            </a:pPr>
            <a:r>
              <a:rPr lang="en-US" dirty="0" smtClean="0">
                <a:latin typeface="Times New Roman"/>
                <a:ea typeface="Times New Roman"/>
                <a:cs typeface="Times New Roman"/>
              </a:rPr>
              <a:t>=&gt; Inlist Iterator </a:t>
            </a:r>
            <a:r>
              <a:rPr lang="vi-VN" dirty="0" smtClean="0">
                <a:latin typeface="Times New Roman"/>
                <a:ea typeface="Times New Roman"/>
                <a:cs typeface="Times New Roman"/>
              </a:rPr>
              <a:t>lặp </a:t>
            </a:r>
            <a:r>
              <a:rPr lang="vi-VN" dirty="0">
                <a:latin typeface="Times New Roman"/>
                <a:ea typeface="Times New Roman"/>
                <a:cs typeface="Times New Roman"/>
              </a:rPr>
              <a:t>lại thông qua danh sách giá trị đã liệt kê, và mỗi giá trị được thực thi riêng </a:t>
            </a:r>
            <a:r>
              <a:rPr lang="vi-VN" dirty="0" smtClean="0">
                <a:latin typeface="Times New Roman"/>
                <a:ea typeface="Times New Roman"/>
                <a:cs typeface="Times New Roman"/>
              </a:rPr>
              <a:t>biệt</a:t>
            </a:r>
            <a:r>
              <a:rPr lang="en-US" dirty="0">
                <a:latin typeface="Times New Roman"/>
                <a:ea typeface="Times New Roman"/>
                <a:cs typeface="Times New Roman"/>
              </a:rPr>
              <a:t>.</a:t>
            </a:r>
            <a:endParaRPr lang="en-US" dirty="0" smtClean="0">
              <a:latin typeface="Times New Roman"/>
              <a:ea typeface="Times New Roman"/>
              <a:cs typeface="Times New Roman"/>
            </a:endParaRPr>
          </a:p>
          <a:p>
            <a:pPr marL="0" marR="0" algn="just">
              <a:lnSpc>
                <a:spcPct val="115000"/>
              </a:lnSpc>
              <a:spcBef>
                <a:spcPts val="0"/>
              </a:spcBef>
              <a:spcAft>
                <a:spcPts val="0"/>
              </a:spcAft>
            </a:pPr>
            <a:endParaRPr lang="en-US" dirty="0" smtClean="0">
              <a:latin typeface="Times New Roman"/>
              <a:ea typeface="Times New Roman"/>
              <a:cs typeface="Times New Roman"/>
            </a:endParaRPr>
          </a:p>
          <a:p>
            <a:pPr marL="0" algn="just">
              <a:lnSpc>
                <a:spcPct val="115000"/>
              </a:lnSpc>
              <a:spcBef>
                <a:spcPts val="0"/>
              </a:spcBef>
            </a:pPr>
            <a:r>
              <a:rPr lang="en-US" dirty="0" smtClean="0">
                <a:latin typeface="Times New Roman"/>
                <a:ea typeface="Times New Roman"/>
                <a:cs typeface="Times New Roman"/>
              </a:rPr>
              <a:t>VÌ vậy s</a:t>
            </a:r>
            <a:r>
              <a:rPr lang="en-US" dirty="0" smtClean="0">
                <a:latin typeface="Times New Roman"/>
                <a:ea typeface="Times New Roman"/>
                <a:cs typeface="Times New Roman"/>
              </a:rPr>
              <a:t>ử dụng UNION ALL </a:t>
            </a:r>
            <a:r>
              <a:rPr lang="en-US" dirty="0">
                <a:latin typeface="Times New Roman"/>
                <a:ea typeface="Times New Roman"/>
                <a:cs typeface="Times New Roman"/>
              </a:rPr>
              <a:t>thay thế hoặc FILTER , </a:t>
            </a:r>
            <a:r>
              <a:rPr lang="en-US" dirty="0" smtClean="0">
                <a:latin typeface="Times New Roman"/>
                <a:ea typeface="Times New Roman"/>
                <a:cs typeface="Times New Roman"/>
              </a:rPr>
              <a:t>trên mỗi giá trị trong danh sách đó.</a:t>
            </a:r>
          </a:p>
          <a:p>
            <a:pPr marL="0" algn="just">
              <a:lnSpc>
                <a:spcPct val="115000"/>
              </a:lnSpc>
              <a:spcBef>
                <a:spcPts val="0"/>
              </a:spcBef>
            </a:pPr>
            <a:endParaRPr lang="en-US" sz="2800" dirty="0" smtClean="0">
              <a:latin typeface="Times New Roman"/>
              <a:ea typeface="Times New Roman"/>
              <a:cs typeface="Times New Roman"/>
            </a:endParaRPr>
          </a:p>
          <a:p>
            <a:pPr marL="0" marR="0" algn="just">
              <a:lnSpc>
                <a:spcPct val="115000"/>
              </a:lnSpc>
              <a:spcBef>
                <a:spcPts val="0"/>
              </a:spcBef>
              <a:spcAft>
                <a:spcPts val="0"/>
              </a:spcAft>
            </a:pPr>
            <a:r>
              <a:rPr lang="en-US" dirty="0" smtClean="0">
                <a:effectLst>
                  <a:outerShdw blurRad="38100" dist="38100" dir="2700000" algn="tl">
                    <a:srgbClr val="000000">
                      <a:alpha val="43137"/>
                    </a:srgbClr>
                  </a:outerShdw>
                </a:effectLst>
                <a:latin typeface="Times New Roman"/>
                <a:ea typeface="Times New Roman"/>
                <a:cs typeface="Times New Roman"/>
              </a:rPr>
              <a:t>Select * from emp WHERE   empno IN (10, 12, 13)</a:t>
            </a:r>
          </a:p>
          <a:p>
            <a:pPr marL="0" marR="0" indent="0" algn="just">
              <a:lnSpc>
                <a:spcPct val="115000"/>
              </a:lnSpc>
              <a:spcBef>
                <a:spcPts val="0"/>
              </a:spcBef>
              <a:spcAft>
                <a:spcPts val="0"/>
              </a:spcAft>
              <a:buNone/>
            </a:pPr>
            <a:endParaRPr lang="en-US" sz="2800" dirty="0">
              <a:latin typeface="Times New Roman"/>
              <a:ea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99355807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itchFamily="18" charset="0"/>
                <a:cs typeface="Times New Roman" pitchFamily="18" charset="0"/>
              </a:rPr>
              <a:t>Count Stop Key Operator</a:t>
            </a:r>
          </a:p>
        </p:txBody>
      </p:sp>
      <p:sp>
        <p:nvSpPr>
          <p:cNvPr id="3" name="Content Placeholder 2"/>
          <p:cNvSpPr>
            <a:spLocks noGrp="1"/>
          </p:cNvSpPr>
          <p:nvPr>
            <p:ph idx="1"/>
          </p:nvPr>
        </p:nvSpPr>
        <p:spPr>
          <a:xfrm>
            <a:off x="892791" y="1676400"/>
            <a:ext cx="8229600" cy="4953000"/>
          </a:xfrm>
        </p:spPr>
        <p:txBody>
          <a:bodyPr>
            <a:normAutofit/>
          </a:bodyPr>
          <a:lstStyle/>
          <a:p>
            <a:pPr marL="0" indent="0">
              <a:buNone/>
            </a:pPr>
            <a:r>
              <a:rPr lang="en-US" dirty="0">
                <a:effectLst>
                  <a:outerShdw blurRad="38100" dist="38100" dir="2700000" algn="tl">
                    <a:srgbClr val="000000">
                      <a:alpha val="43137"/>
                    </a:srgbClr>
                  </a:outerShdw>
                </a:effectLst>
              </a:rPr>
              <a:t>SELECT COUNT(*)</a:t>
            </a:r>
          </a:p>
          <a:p>
            <a:pPr marL="0" indent="0">
              <a:buNone/>
            </a:pPr>
            <a:r>
              <a:rPr lang="en-US" dirty="0">
                <a:effectLst>
                  <a:outerShdw blurRad="38100" dist="38100" dir="2700000" algn="tl">
                    <a:srgbClr val="000000">
                      <a:alpha val="43137"/>
                    </a:srgbClr>
                  </a:outerShdw>
                </a:effectLst>
              </a:rPr>
              <a:t>FROM (SELECT </a:t>
            </a:r>
            <a:r>
              <a:rPr lang="en-US" dirty="0" smtClean="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a:t>
            </a:r>
          </a:p>
          <a:p>
            <a:pPr marL="0" indent="0">
              <a:buNone/>
            </a:pPr>
            <a:r>
              <a:rPr lang="en-US" dirty="0" smtClean="0">
                <a:effectLst>
                  <a:outerShdw blurRad="38100" dist="38100" dir="2700000" algn="tl">
                    <a:srgbClr val="000000">
                      <a:alpha val="43137"/>
                    </a:srgbClr>
                  </a:outerShdw>
                </a:effectLst>
              </a:rPr>
              <a:t>		FROM </a:t>
            </a:r>
            <a:r>
              <a:rPr lang="en-US" dirty="0">
                <a:effectLst>
                  <a:outerShdw blurRad="38100" dist="38100" dir="2700000" algn="tl">
                    <a:srgbClr val="000000">
                      <a:alpha val="43137"/>
                    </a:srgbClr>
                  </a:outerShdw>
                </a:effectLst>
              </a:rPr>
              <a:t>emp WHERE empno = ’1’ and </a:t>
            </a:r>
            <a:r>
              <a:rPr lang="en-US" dirty="0" smtClean="0">
                <a:effectLst>
                  <a:outerShdw blurRad="38100" dist="38100" dir="2700000" algn="tl">
                    <a:srgbClr val="000000">
                      <a:alpha val="43137"/>
                    </a:srgbClr>
                  </a:outerShdw>
                </a:effectLst>
              </a:rPr>
              <a:t>		rownum&lt;10)</a:t>
            </a:r>
            <a:endParaRPr lang="en-US" dirty="0">
              <a:effectLst>
                <a:outerShdw blurRad="38100" dist="38100" dir="2700000" algn="tl">
                  <a:srgbClr val="000000">
                    <a:alpha val="43137"/>
                  </a:srgbClr>
                </a:outerShdw>
              </a:effectLst>
            </a:endParaRPr>
          </a:p>
          <a:p>
            <a:r>
              <a:rPr lang="vi-VN" dirty="0">
                <a:latin typeface="+mj-lt"/>
              </a:rPr>
              <a:t>Chi phí thực thi truy vấn dựa trên tần xuất xuất hiện của các giá trị mà chúng ta muốn lấy. Nếu giá trị xuất hiện thường xuyên </a:t>
            </a:r>
            <a:r>
              <a:rPr lang="vi-VN" dirty="0" smtClean="0">
                <a:latin typeface="+mj-lt"/>
              </a:rPr>
              <a:t>thì </a:t>
            </a:r>
            <a:r>
              <a:rPr lang="vi-VN" dirty="0">
                <a:latin typeface="+mj-lt"/>
              </a:rPr>
              <a:t>việc đếm sẽ </a:t>
            </a:r>
            <a:r>
              <a:rPr lang="vi-VN" dirty="0" smtClean="0">
                <a:latin typeface="+mj-lt"/>
              </a:rPr>
              <a:t>nhanh </a:t>
            </a:r>
            <a:r>
              <a:rPr lang="vi-VN" dirty="0">
                <a:latin typeface="+mj-lt"/>
              </a:rPr>
              <a:t>chóng. Nếu giá trị hiếm xuất hiện, và không có </a:t>
            </a:r>
            <a:r>
              <a:rPr lang="vi-VN" b="1" dirty="0">
                <a:latin typeface="+mj-lt"/>
              </a:rPr>
              <a:t>indexs</a:t>
            </a:r>
            <a:r>
              <a:rPr lang="vi-VN" dirty="0">
                <a:latin typeface="+mj-lt"/>
              </a:rPr>
              <a:t> thì hệ thống sẽ đọc hầu hết các khối của bảng trước khi đếm đạt đến yêu cầu.</a:t>
            </a:r>
            <a:endParaRPr lang="en-US" dirty="0">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52578825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Min/Max and First Row Operators</a:t>
            </a:r>
          </a:p>
        </p:txBody>
      </p:sp>
      <p:sp>
        <p:nvSpPr>
          <p:cNvPr id="3" name="Content Placeholder 2"/>
          <p:cNvSpPr>
            <a:spLocks noGrp="1"/>
          </p:cNvSpPr>
          <p:nvPr>
            <p:ph idx="1"/>
          </p:nvPr>
        </p:nvSpPr>
        <p:spPr/>
        <p:txBody>
          <a:bodyPr/>
          <a:lstStyle/>
          <a:p>
            <a:pPr marL="0" indent="0">
              <a:buNone/>
            </a:pPr>
            <a:r>
              <a:rPr lang="en-US">
                <a:effectLst>
                  <a:outerShdw blurRad="38100" dist="38100" dir="2700000" algn="tl">
                    <a:srgbClr val="000000">
                      <a:alpha val="43137"/>
                    </a:srgbClr>
                  </a:outerShdw>
                </a:effectLst>
              </a:rPr>
              <a:t>SELECT </a:t>
            </a:r>
            <a:r>
              <a:rPr lang="en-US" smtClean="0">
                <a:effectLst>
                  <a:outerShdw blurRad="38100" dist="38100" dir="2700000" algn="tl">
                    <a:srgbClr val="000000">
                      <a:alpha val="43137"/>
                    </a:srgbClr>
                  </a:outerShdw>
                </a:effectLst>
              </a:rPr>
              <a:t>MIN(quantity_on_hand)</a:t>
            </a:r>
          </a:p>
          <a:p>
            <a:pPr marL="0" indent="0">
              <a:buNone/>
            </a:pPr>
            <a:r>
              <a:rPr lang="en-US" smtClean="0">
                <a:effectLst>
                  <a:outerShdw blurRad="38100" dist="38100" dir="2700000" algn="tl">
                    <a:srgbClr val="000000">
                      <a:alpha val="43137"/>
                    </a:srgbClr>
                  </a:outerShdw>
                </a:effectLst>
              </a:rPr>
              <a:t>	FROM </a:t>
            </a:r>
            <a:r>
              <a:rPr lang="en-US">
                <a:effectLst>
                  <a:outerShdw blurRad="38100" dist="38100" dir="2700000" algn="tl">
                    <a:srgbClr val="000000">
                      <a:alpha val="43137"/>
                    </a:srgbClr>
                  </a:outerShdw>
                </a:effectLst>
              </a:rPr>
              <a:t>INVENTORIES</a:t>
            </a:r>
          </a:p>
          <a:p>
            <a:pPr marL="0" indent="0">
              <a:buNone/>
            </a:pPr>
            <a:r>
              <a:rPr lang="en-US" smtClean="0">
                <a:effectLst>
                  <a:outerShdw blurRad="38100" dist="38100" dir="2700000" algn="tl">
                    <a:srgbClr val="000000">
                      <a:alpha val="43137"/>
                    </a:srgbClr>
                  </a:outerShdw>
                </a:effectLst>
              </a:rPr>
              <a:t>	WHERE </a:t>
            </a:r>
            <a:r>
              <a:rPr lang="en-US">
                <a:effectLst>
                  <a:outerShdw blurRad="38100" dist="38100" dir="2700000" algn="tl">
                    <a:srgbClr val="000000">
                      <a:alpha val="43137"/>
                    </a:srgbClr>
                  </a:outerShdw>
                </a:effectLst>
              </a:rPr>
              <a:t>quantity_on_hand &lt; 500</a:t>
            </a:r>
            <a:r>
              <a:rPr lang="en-US" smtClean="0">
                <a:effectLst>
                  <a:outerShdw blurRad="38100" dist="38100" dir="2700000" algn="tl">
                    <a:srgbClr val="000000">
                      <a:alpha val="43137"/>
                    </a:srgbClr>
                  </a:outerShdw>
                </a:effectLst>
              </a:rPr>
              <a:t>;</a:t>
            </a:r>
          </a:p>
          <a:p>
            <a:r>
              <a:rPr lang="en-US" smtClean="0">
                <a:latin typeface="Times New Roman" pitchFamily="18" charset="0"/>
                <a:cs typeface="Times New Roman" pitchFamily="18" charset="0"/>
              </a:rPr>
              <a:t>Truy vấn </a:t>
            </a:r>
            <a:r>
              <a:rPr lang="vi-VN" smtClean="0">
                <a:latin typeface="Times New Roman" pitchFamily="18" charset="0"/>
                <a:cs typeface="Times New Roman" pitchFamily="18" charset="0"/>
              </a:rPr>
              <a:t>FIRSTROW </a:t>
            </a:r>
            <a:r>
              <a:rPr lang="vi-VN">
                <a:latin typeface="Times New Roman" pitchFamily="18" charset="0"/>
                <a:cs typeface="Times New Roman" pitchFamily="18" charset="0"/>
              </a:rPr>
              <a:t>chỉ lấy hàng đầu tiên được chọn bởi truy vấn. Nó dừng lại khi hàng đầu tiên được trả về. Điều </a:t>
            </a:r>
            <a:r>
              <a:rPr lang="vi-VN" smtClean="0">
                <a:latin typeface="Times New Roman" pitchFamily="18" charset="0"/>
                <a:cs typeface="Times New Roman" pitchFamily="18" charset="0"/>
              </a:rPr>
              <a:t>này</a:t>
            </a:r>
            <a:r>
              <a:rPr lang="en-US" smtClean="0">
                <a:latin typeface="Times New Roman" pitchFamily="18" charset="0"/>
                <a:cs typeface="Times New Roman" pitchFamily="18" charset="0"/>
              </a:rPr>
              <a:t> là</a:t>
            </a:r>
            <a:r>
              <a:rPr lang="vi-VN" smtClean="0">
                <a:latin typeface="Times New Roman" pitchFamily="18" charset="0"/>
                <a:cs typeface="Times New Roman" pitchFamily="18" charset="0"/>
              </a:rPr>
              <a:t> </a:t>
            </a:r>
            <a:r>
              <a:rPr lang="vi-VN">
                <a:latin typeface="Times New Roman" pitchFamily="18" charset="0"/>
                <a:cs typeface="Times New Roman" pitchFamily="18" charset="0"/>
              </a:rPr>
              <a:t>tối ưu </a:t>
            </a:r>
            <a:r>
              <a:rPr lang="vi-VN" smtClean="0">
                <a:latin typeface="Times New Roman" pitchFamily="18" charset="0"/>
                <a:cs typeface="Times New Roman" pitchFamily="18" charset="0"/>
              </a:rPr>
              <a:t>hóa</a:t>
            </a:r>
            <a:r>
              <a:rPr lang="en-US" smtClean="0">
                <a:latin typeface="Times New Roman" pitchFamily="18" charset="0"/>
                <a:cs typeface="Times New Roman" pitchFamily="18" charset="0"/>
              </a:rPr>
              <a:t> trong Oracle 8.</a:t>
            </a:r>
            <a:r>
              <a:rPr lang="vi-VN" smtClean="0">
                <a:latin typeface="Times New Roman" pitchFamily="18" charset="0"/>
                <a:cs typeface="Times New Roman" pitchFamily="18" charset="0"/>
              </a:rPr>
              <a:t> </a:t>
            </a:r>
            <a:endParaRPr lang="en-US">
              <a:latin typeface="Times New Roman" pitchFamily="18" charset="0"/>
              <a:cs typeface="Times New Roman" pitchFamily="18" charset="0"/>
            </a:endParaRP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817316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latin typeface="Times New Roman" pitchFamily="18" charset="0"/>
                <a:cs typeface="Times New Roman" pitchFamily="18" charset="0"/>
              </a:rPr>
              <a:t>FILTER Operations </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mtClean="0">
                <a:latin typeface="Times New Roman" pitchFamily="18" charset="0"/>
                <a:cs typeface="Times New Roman" pitchFamily="18" charset="0"/>
              </a:rPr>
              <a:t>Thao tác</a:t>
            </a:r>
            <a:r>
              <a:rPr lang="vi-VN" smtClean="0">
                <a:latin typeface="Times New Roman" pitchFamily="18" charset="0"/>
                <a:cs typeface="Times New Roman" pitchFamily="18" charset="0"/>
              </a:rPr>
              <a:t> </a:t>
            </a:r>
            <a:r>
              <a:rPr lang="vi-VN">
                <a:latin typeface="Times New Roman" pitchFamily="18" charset="0"/>
                <a:cs typeface="Times New Roman" pitchFamily="18" charset="0"/>
              </a:rPr>
              <a:t>FILTER </a:t>
            </a:r>
            <a:r>
              <a:rPr lang="vi-VN" smtClean="0">
                <a:latin typeface="Times New Roman" pitchFamily="18" charset="0"/>
                <a:cs typeface="Times New Roman" pitchFamily="18" charset="0"/>
              </a:rPr>
              <a:t>là </a:t>
            </a:r>
            <a:r>
              <a:rPr lang="vi-VN">
                <a:latin typeface="Times New Roman" pitchFamily="18" charset="0"/>
                <a:cs typeface="Times New Roman" pitchFamily="18" charset="0"/>
              </a:rPr>
              <a:t>bất kì hoạt động </a:t>
            </a:r>
            <a:r>
              <a:rPr lang="vi-VN" smtClean="0">
                <a:latin typeface="Times New Roman" pitchFamily="18" charset="0"/>
                <a:cs typeface="Times New Roman" pitchFamily="18" charset="0"/>
              </a:rPr>
              <a:t>nào</a:t>
            </a:r>
            <a:r>
              <a:rPr lang="en-US" smtClean="0">
                <a:latin typeface="Times New Roman" pitchFamily="18" charset="0"/>
                <a:cs typeface="Times New Roman" pitchFamily="18" charset="0"/>
              </a:rPr>
              <a:t> mà</a:t>
            </a:r>
            <a:r>
              <a:rPr lang="vi-VN" smtClean="0">
                <a:latin typeface="Times New Roman" pitchFamily="18" charset="0"/>
                <a:cs typeface="Times New Roman" pitchFamily="18" charset="0"/>
              </a:rPr>
              <a:t> </a:t>
            </a:r>
            <a:r>
              <a:rPr lang="vi-VN">
                <a:latin typeface="Times New Roman" pitchFamily="18" charset="0"/>
                <a:cs typeface="Times New Roman" pitchFamily="18" charset="0"/>
              </a:rPr>
              <a:t>loại bỏ các hàng trả về bởi một bước </a:t>
            </a:r>
            <a:r>
              <a:rPr lang="vi-VN" smtClean="0">
                <a:latin typeface="Times New Roman" pitchFamily="18" charset="0"/>
                <a:cs typeface="Times New Roman" pitchFamily="18" charset="0"/>
              </a:rPr>
              <a:t>khác</a:t>
            </a:r>
            <a:r>
              <a:rPr lang="en-US" smtClean="0">
                <a:latin typeface="Times New Roman" pitchFamily="18" charset="0"/>
                <a:cs typeface="Times New Roman" pitchFamily="18" charset="0"/>
              </a:rPr>
              <a:t>, nhưng không liên quan tới việc lấy các hàng của nó.</a:t>
            </a:r>
          </a:p>
          <a:p>
            <a:endParaRPr lang="en-US">
              <a:latin typeface="Times New Roman" pitchFamily="18" charset="0"/>
              <a:cs typeface="Times New Roman" pitchFamily="18" charset="0"/>
            </a:endParaRPr>
          </a:p>
          <a:p>
            <a:pPr marL="0" indent="0">
              <a:buNone/>
            </a:pPr>
            <a:r>
              <a:rPr lang="en-US" smtClean="0">
                <a:effectLst>
                  <a:outerShdw blurRad="38100" dist="38100" dir="2700000" algn="tl">
                    <a:srgbClr val="000000">
                      <a:alpha val="43137"/>
                    </a:srgbClr>
                  </a:outerShdw>
                </a:effectLst>
                <a:latin typeface="Times New Roman" pitchFamily="18" charset="0"/>
                <a:cs typeface="Times New Roman" pitchFamily="18" charset="0"/>
              </a:rPr>
              <a:t>SELECT </a:t>
            </a:r>
            <a:r>
              <a:rPr lang="en-US">
                <a:effectLst>
                  <a:outerShdw blurRad="38100" dist="38100" dir="2700000" algn="tl">
                    <a:srgbClr val="000000">
                      <a:alpha val="43137"/>
                    </a:srgbClr>
                  </a:outerShdw>
                </a:effectLst>
                <a:latin typeface="Times New Roman" pitchFamily="18" charset="0"/>
                <a:cs typeface="Times New Roman" pitchFamily="18" charset="0"/>
              </a:rPr>
              <a:t>deptno, sum(sal) SUM_SAL </a:t>
            </a:r>
          </a:p>
          <a:p>
            <a:pPr marL="0" indent="0">
              <a:buNone/>
            </a:pPr>
            <a:r>
              <a:rPr lang="en-US">
                <a:effectLst>
                  <a:outerShdw blurRad="38100" dist="38100" dir="2700000" algn="tl">
                    <a:srgbClr val="000000">
                      <a:alpha val="43137"/>
                    </a:srgbClr>
                  </a:outerShdw>
                </a:effectLst>
                <a:latin typeface="Times New Roman" pitchFamily="18" charset="0"/>
                <a:cs typeface="Times New Roman" pitchFamily="18" charset="0"/>
              </a:rPr>
              <a:t>FROM emp </a:t>
            </a:r>
          </a:p>
          <a:p>
            <a:pPr marL="0" indent="0">
              <a:buNone/>
            </a:pPr>
            <a:r>
              <a:rPr lang="en-US">
                <a:effectLst>
                  <a:outerShdw blurRad="38100" dist="38100" dir="2700000" algn="tl">
                    <a:srgbClr val="000000">
                      <a:alpha val="43137"/>
                    </a:srgbClr>
                  </a:outerShdw>
                </a:effectLst>
                <a:latin typeface="Times New Roman" pitchFamily="18" charset="0"/>
                <a:cs typeface="Times New Roman" pitchFamily="18" charset="0"/>
              </a:rPr>
              <a:t>GROUP BY deptno </a:t>
            </a:r>
          </a:p>
          <a:p>
            <a:pPr marL="0" indent="0">
              <a:buNone/>
            </a:pPr>
            <a:r>
              <a:rPr lang="en-US">
                <a:effectLst>
                  <a:outerShdw blurRad="38100" dist="38100" dir="2700000" algn="tl">
                    <a:srgbClr val="000000">
                      <a:alpha val="43137"/>
                    </a:srgbClr>
                  </a:outerShdw>
                </a:effectLst>
                <a:latin typeface="Times New Roman" pitchFamily="18" charset="0"/>
                <a:cs typeface="Times New Roman" pitchFamily="18" charset="0"/>
              </a:rPr>
              <a:t>HAVING sum(sal) &gt; 9000;</a:t>
            </a:r>
          </a:p>
          <a:p>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634262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itchFamily="18" charset="0"/>
                <a:cs typeface="Times New Roman" pitchFamily="18" charset="0"/>
              </a:rPr>
              <a:t>Concatenation Operation</a:t>
            </a:r>
          </a:p>
        </p:txBody>
      </p:sp>
      <p:sp>
        <p:nvSpPr>
          <p:cNvPr id="3" name="Content Placeholder 2"/>
          <p:cNvSpPr>
            <a:spLocks noGrp="1"/>
          </p:cNvSpPr>
          <p:nvPr>
            <p:ph idx="1"/>
          </p:nvPr>
        </p:nvSpPr>
        <p:spPr/>
        <p:txBody>
          <a:bodyPr>
            <a:normAutofit/>
          </a:bodyPr>
          <a:lstStyle/>
          <a:p>
            <a:pPr marL="0" indent="0">
              <a:buNone/>
            </a:pPr>
            <a:r>
              <a:rPr lang="en-US" smtClean="0">
                <a:latin typeface="Times New Roman" pitchFamily="18" charset="0"/>
                <a:cs typeface="Times New Roman" pitchFamily="18" charset="0"/>
              </a:rPr>
              <a:t>	</a:t>
            </a:r>
            <a:r>
              <a:rPr lang="en-US" smtClean="0">
                <a:effectLst>
                  <a:outerShdw blurRad="38100" dist="38100" dir="2700000" algn="tl">
                    <a:srgbClr val="000000">
                      <a:alpha val="43137"/>
                    </a:srgbClr>
                  </a:outerShdw>
                </a:effectLst>
                <a:latin typeface="Times New Roman" pitchFamily="18" charset="0"/>
                <a:cs typeface="Times New Roman" pitchFamily="18" charset="0"/>
              </a:rPr>
              <a:t>SELECT </a:t>
            </a:r>
            <a:r>
              <a:rPr lang="en-US">
                <a:effectLst>
                  <a:outerShdw blurRad="38100" dist="38100" dir="2700000" algn="tl">
                    <a:srgbClr val="000000">
                      <a:alpha val="43137"/>
                    </a:srgbClr>
                  </a:outerShdw>
                </a:effectLst>
                <a:latin typeface="Times New Roman" pitchFamily="18" charset="0"/>
                <a:cs typeface="Times New Roman" pitchFamily="18" charset="0"/>
              </a:rPr>
              <a:t>* </a:t>
            </a:r>
            <a:endParaRPr lang="en-US" smtClean="0">
              <a:effectLst>
                <a:outerShdw blurRad="38100" dist="38100" dir="2700000" algn="tl">
                  <a:srgbClr val="000000">
                    <a:alpha val="43137"/>
                  </a:srgbClr>
                </a:outerShdw>
              </a:effectLst>
              <a:latin typeface="Times New Roman" pitchFamily="18" charset="0"/>
              <a:cs typeface="Times New Roman" pitchFamily="18" charset="0"/>
            </a:endParaRPr>
          </a:p>
          <a:p>
            <a:pPr marL="0" indent="0">
              <a:buNone/>
            </a:pPr>
            <a:r>
              <a:rPr lang="en-US" smtClean="0">
                <a:effectLst>
                  <a:outerShdw blurRad="38100" dist="38100" dir="2700000" algn="tl">
                    <a:srgbClr val="000000">
                      <a:alpha val="43137"/>
                    </a:srgbClr>
                  </a:outerShdw>
                </a:effectLst>
                <a:latin typeface="Times New Roman" pitchFamily="18" charset="0"/>
                <a:cs typeface="Times New Roman" pitchFamily="18" charset="0"/>
              </a:rPr>
              <a:t>	FROM </a:t>
            </a:r>
            <a:r>
              <a:rPr lang="en-US">
                <a:effectLst>
                  <a:outerShdw blurRad="38100" dist="38100" dir="2700000" algn="tl">
                    <a:srgbClr val="000000">
                      <a:alpha val="43137"/>
                    </a:srgbClr>
                  </a:outerShdw>
                </a:effectLst>
                <a:latin typeface="Times New Roman" pitchFamily="18" charset="0"/>
                <a:cs typeface="Times New Roman" pitchFamily="18" charset="0"/>
              </a:rPr>
              <a:t>emp WHERE deptno=1 </a:t>
            </a:r>
            <a:r>
              <a:rPr lang="en-US" smtClean="0">
                <a:effectLst>
                  <a:outerShdw blurRad="38100" dist="38100" dir="2700000" algn="tl">
                    <a:srgbClr val="000000">
                      <a:alpha val="43137"/>
                    </a:srgbClr>
                  </a:outerShdw>
                </a:effectLst>
                <a:latin typeface="Times New Roman" pitchFamily="18" charset="0"/>
                <a:cs typeface="Times New Roman" pitchFamily="18" charset="0"/>
              </a:rPr>
              <a:t>or sal=2;</a:t>
            </a:r>
          </a:p>
          <a:p>
            <a:pPr marL="0" indent="0">
              <a:buNone/>
            </a:pPr>
            <a:endParaRPr lang="en-US">
              <a:latin typeface="Times New Roman" pitchFamily="18" charset="0"/>
              <a:cs typeface="Times New Roman" pitchFamily="18" charset="0"/>
            </a:endParaRPr>
          </a:p>
          <a:p>
            <a:r>
              <a:rPr lang="en-US" smtClean="0">
                <a:latin typeface="Times New Roman" pitchFamily="18" charset="0"/>
                <a:cs typeface="Times New Roman" pitchFamily="18" charset="0"/>
              </a:rPr>
              <a:t>Thao tác này trả lại hai hoặc nhiều hàng và không loại bỏ các hàng trùng lặp.</a:t>
            </a:r>
          </a:p>
          <a:p>
            <a:r>
              <a:rPr lang="en-US">
                <a:latin typeface="Times New Roman" pitchFamily="18" charset="0"/>
                <a:cs typeface="Times New Roman" pitchFamily="18" charset="0"/>
              </a:rPr>
              <a:t>Vì </a:t>
            </a:r>
            <a:r>
              <a:rPr lang="en-US" smtClean="0">
                <a:latin typeface="Times New Roman" pitchFamily="18" charset="0"/>
                <a:cs typeface="Times New Roman" pitchFamily="18" charset="0"/>
              </a:rPr>
              <a:t>ví dụ trên </a:t>
            </a:r>
            <a:r>
              <a:rPr lang="en-US">
                <a:latin typeface="Times New Roman" pitchFamily="18" charset="0"/>
                <a:cs typeface="Times New Roman" pitchFamily="18" charset="0"/>
              </a:rPr>
              <a:t>dùng OR, mà OR lại không trả lại các hàng trùng lặp. Vì vậy mà mỗi thành phần phía sau, nó sẽ gắn thêm một phủ định thành phần trước gọi là LNNVL</a:t>
            </a:r>
          </a:p>
          <a:p>
            <a:pPr marL="0" indent="0">
              <a:buNone/>
            </a:pP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43067673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itchFamily="18" charset="0"/>
                <a:cs typeface="Times New Roman" pitchFamily="18" charset="0"/>
              </a:rPr>
              <a:t>Concatenation Operation</a:t>
            </a:r>
          </a:p>
        </p:txBody>
      </p:sp>
      <p:sp>
        <p:nvSpPr>
          <p:cNvPr id="3" name="Content Placeholder 2"/>
          <p:cNvSpPr>
            <a:spLocks noGrp="1"/>
          </p:cNvSpPr>
          <p:nvPr>
            <p:ph idx="1"/>
          </p:nvPr>
        </p:nvSpPr>
        <p:spPr/>
        <p:txBody>
          <a:bodyPr>
            <a:normAutofit/>
          </a:bodyPr>
          <a:lstStyle/>
          <a:p>
            <a:pPr marL="0" indent="0">
              <a:buNone/>
            </a:pPr>
            <a:r>
              <a:rPr lang="en-US" smtClean="0">
                <a:latin typeface="Times New Roman" pitchFamily="18" charset="0"/>
                <a:cs typeface="Times New Roman" pitchFamily="18" charset="0"/>
              </a:rPr>
              <a:t>-  BRANCH </a:t>
            </a:r>
            <a:r>
              <a:rPr lang="en-US">
                <a:latin typeface="Times New Roman" pitchFamily="18" charset="0"/>
                <a:cs typeface="Times New Roman" pitchFamily="18" charset="0"/>
              </a:rPr>
              <a:t>1 - SAL=2</a:t>
            </a:r>
          </a:p>
          <a:p>
            <a:pPr>
              <a:buFontTx/>
              <a:buChar char="-"/>
            </a:pPr>
            <a:r>
              <a:rPr lang="en-US" smtClean="0">
                <a:latin typeface="Times New Roman" pitchFamily="18" charset="0"/>
                <a:cs typeface="Times New Roman" pitchFamily="18" charset="0"/>
              </a:rPr>
              <a:t>BRANCH </a:t>
            </a:r>
            <a:r>
              <a:rPr lang="en-US">
                <a:latin typeface="Times New Roman" pitchFamily="18" charset="0"/>
                <a:cs typeface="Times New Roman" pitchFamily="18" charset="0"/>
              </a:rPr>
              <a:t>2 - DEPTNO = 1 AND NOT row in Branch </a:t>
            </a:r>
            <a:r>
              <a:rPr lang="en-US" smtClean="0">
                <a:latin typeface="Times New Roman" pitchFamily="18" charset="0"/>
                <a:cs typeface="Times New Roman" pitchFamily="18" charset="0"/>
              </a:rPr>
              <a:t>1</a:t>
            </a:r>
          </a:p>
          <a:p>
            <a:r>
              <a:rPr lang="en-US">
                <a:latin typeface="Times New Roman" pitchFamily="18" charset="0"/>
                <a:cs typeface="Times New Roman" pitchFamily="18" charset="0"/>
              </a:rPr>
              <a:t>Hàm LNNVL trả về giá trị TRUE nếu thuộc tính là NULL hoặc FALSE</a:t>
            </a:r>
            <a:r>
              <a:rPr lang="en-US" smtClean="0">
                <a:latin typeface="Times New Roman" pitchFamily="18" charset="0"/>
                <a:cs typeface="Times New Roman" pitchFamily="18" charset="0"/>
              </a:rPr>
              <a:t>.</a:t>
            </a:r>
          </a:p>
          <a:p>
            <a:r>
              <a:rPr lang="en-US">
                <a:latin typeface="Times New Roman" pitchFamily="18" charset="0"/>
                <a:cs typeface="Times New Roman" pitchFamily="18" charset="0"/>
              </a:rPr>
              <a:t>Vì vậy, bộ lọc (LNNVL (SAL = 2)) trả về tất cả các hàng mà SAL! = 2 hoặc SAL là NULL.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143709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Times New Roman" pitchFamily="18" charset="0"/>
                <a:cs typeface="Times New Roman" pitchFamily="18" charset="0"/>
              </a:rPr>
              <a:t>UNION [ALL], INTERSECT, MINUS</a:t>
            </a:r>
          </a:p>
        </p:txBody>
      </p:sp>
      <p:sp>
        <p:nvSpPr>
          <p:cNvPr id="3" name="Content Placeholder 2"/>
          <p:cNvSpPr>
            <a:spLocks noGrp="1"/>
          </p:cNvSpPr>
          <p:nvPr>
            <p:ph idx="1"/>
          </p:nvPr>
        </p:nvSpPr>
        <p:spPr/>
        <p:txBody>
          <a:bodyPr>
            <a:normAutofit/>
          </a:bodyPr>
          <a:lstStyle/>
          <a:p>
            <a:pPr marL="0" indent="0">
              <a:buNone/>
            </a:pPr>
            <a:r>
              <a:rPr lang="en-US">
                <a:latin typeface="Times New Roman" pitchFamily="18" charset="0"/>
                <a:cs typeface="Times New Roman" pitchFamily="18" charset="0"/>
              </a:rPr>
              <a:t>SQL xử lý các hàng trùng lặp với </a:t>
            </a:r>
            <a:r>
              <a:rPr lang="en-US">
                <a:effectLst>
                  <a:outerShdw blurRad="38100" dist="38100" dir="2700000" algn="tl">
                    <a:srgbClr val="000000">
                      <a:alpha val="43137"/>
                    </a:srgbClr>
                  </a:outerShdw>
                </a:effectLst>
                <a:latin typeface="Times New Roman" pitchFamily="18" charset="0"/>
                <a:cs typeface="Times New Roman" pitchFamily="18" charset="0"/>
              </a:rPr>
              <a:t>ALL</a:t>
            </a:r>
            <a:r>
              <a:rPr lang="en-US">
                <a:latin typeface="Times New Roman" pitchFamily="18" charset="0"/>
                <a:cs typeface="Times New Roman" pitchFamily="18" charset="0"/>
              </a:rPr>
              <a:t> hoặc </a:t>
            </a:r>
            <a:r>
              <a:rPr lang="en-US" smtClean="0">
                <a:effectLst>
                  <a:outerShdw blurRad="38100" dist="38100" dir="2700000" algn="tl">
                    <a:srgbClr val="000000">
                      <a:alpha val="43137"/>
                    </a:srgbClr>
                  </a:outerShdw>
                </a:effectLst>
                <a:latin typeface="Times New Roman" pitchFamily="18" charset="0"/>
                <a:cs typeface="Times New Roman" pitchFamily="18" charset="0"/>
              </a:rPr>
              <a:t>DISTINCT</a:t>
            </a:r>
            <a:r>
              <a:rPr lang="en-US" smtClean="0">
                <a:latin typeface="Times New Roman" pitchFamily="18" charset="0"/>
                <a:cs typeface="Times New Roman" pitchFamily="18" charset="0"/>
              </a:rPr>
              <a:t>.</a:t>
            </a:r>
          </a:p>
          <a:p>
            <a:pPr marL="0" indent="0">
              <a:buNone/>
            </a:pPr>
            <a:r>
              <a:rPr lang="en-US">
                <a:latin typeface="Times New Roman" pitchFamily="18" charset="0"/>
                <a:cs typeface="Times New Roman" pitchFamily="18" charset="0"/>
              </a:rPr>
              <a:t>ALL giữ các bản sao và DISTINCT loại bỏ chúng</a:t>
            </a:r>
            <a:r>
              <a:rPr lang="en-US" smtClean="0">
                <a:latin typeface="Times New Roman" pitchFamily="18" charset="0"/>
                <a:cs typeface="Times New Roman" pitchFamily="18" charset="0"/>
              </a:rPr>
              <a:t>.</a:t>
            </a:r>
          </a:p>
          <a:p>
            <a:r>
              <a:rPr lang="vi-VN">
                <a:latin typeface="Times New Roman" pitchFamily="18" charset="0"/>
                <a:cs typeface="Times New Roman" pitchFamily="18" charset="0"/>
              </a:rPr>
              <a:t>Dưới đây là một mô tả ngắn gọn về các </a:t>
            </a:r>
            <a:r>
              <a:rPr lang="en-US" smtClean="0">
                <a:latin typeface="Times New Roman" pitchFamily="18" charset="0"/>
                <a:cs typeface="Times New Roman" pitchFamily="18" charset="0"/>
              </a:rPr>
              <a:t>thao tác</a:t>
            </a:r>
            <a:r>
              <a:rPr lang="vi-VN" smtClean="0">
                <a:latin typeface="Times New Roman" pitchFamily="18" charset="0"/>
                <a:cs typeface="Times New Roman" pitchFamily="18" charset="0"/>
              </a:rPr>
              <a:t> </a:t>
            </a:r>
            <a:r>
              <a:rPr lang="vi-VN">
                <a:latin typeface="Times New Roman" pitchFamily="18" charset="0"/>
                <a:cs typeface="Times New Roman" pitchFamily="18" charset="0"/>
              </a:rPr>
              <a:t>của </a:t>
            </a:r>
            <a:r>
              <a:rPr lang="vi-VN" smtClean="0">
                <a:latin typeface="Times New Roman" pitchFamily="18" charset="0"/>
                <a:cs typeface="Times New Roman" pitchFamily="18" charset="0"/>
              </a:rPr>
              <a:t>SQL</a:t>
            </a:r>
            <a:r>
              <a:rPr lang="en-US" smtClean="0">
                <a:latin typeface="Times New Roman" pitchFamily="18" charset="0"/>
                <a:cs typeface="Times New Roman" pitchFamily="18" charset="0"/>
              </a:rPr>
              <a:t>.</a:t>
            </a:r>
          </a:p>
          <a:p>
            <a:pPr marL="0" indent="0">
              <a:buNone/>
            </a:pP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3967341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latin typeface="Times New Roman" pitchFamily="18" charset="0"/>
                <a:cs typeface="Times New Roman" pitchFamily="18" charset="0"/>
              </a:rPr>
              <a:t>UNION [ALL], INTERSECT, </a:t>
            </a:r>
            <a:r>
              <a:rPr lang="en-US" dirty="0" smtClean="0">
                <a:latin typeface="Times New Roman" pitchFamily="18" charset="0"/>
                <a:cs typeface="Times New Roman" pitchFamily="18" charset="0"/>
              </a:rPr>
              <a:t>MINUS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normAutofit/>
          </a:bodyPr>
          <a:lstStyle/>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vi-VN" dirty="0" smtClean="0">
                <a:latin typeface="Times New Roman" pitchFamily="18" charset="0"/>
                <a:cs typeface="Times New Roman" pitchFamily="18" charset="0"/>
              </a:rPr>
              <a:t>INTERSECTION </a:t>
            </a:r>
            <a:r>
              <a:rPr lang="vi-VN" dirty="0" smtClean="0">
                <a:latin typeface="Times New Roman" pitchFamily="18" charset="0"/>
                <a:cs typeface="Times New Roman" pitchFamily="18" charset="0"/>
              </a:rPr>
              <a:t>chấp </a:t>
            </a:r>
            <a:r>
              <a:rPr lang="vi-VN" dirty="0">
                <a:latin typeface="Times New Roman" pitchFamily="18" charset="0"/>
                <a:cs typeface="Times New Roman" pitchFamily="18" charset="0"/>
              </a:rPr>
              <a:t>nhận hai bộ hàng và trả lại các giao nhau của các bộ đó, loại bỏ các bản trùng lặp</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vi-VN" dirty="0" smtClean="0">
                <a:latin typeface="Times New Roman" pitchFamily="18" charset="0"/>
                <a:cs typeface="Times New Roman" pitchFamily="18" charset="0"/>
              </a:rPr>
              <a:t>MINUS </a:t>
            </a:r>
            <a:r>
              <a:rPr lang="vi-VN" dirty="0">
                <a:latin typeface="Times New Roman" pitchFamily="18" charset="0"/>
                <a:cs typeface="Times New Roman" pitchFamily="18" charset="0"/>
              </a:rPr>
              <a:t>chấp nhận hai bộ hàng và trả lại hàng xuất hiện trong bộ thứ nhất, nhưng không phải trong bộ thứ hai, loại bỏ các bản trùng </a:t>
            </a:r>
            <a:r>
              <a:rPr lang="vi-VN" dirty="0" smtClean="0">
                <a:latin typeface="Times New Roman" pitchFamily="18" charset="0"/>
                <a:cs typeface="Times New Roman" pitchFamily="18" charset="0"/>
              </a:rPr>
              <a:t>lặp. </a:t>
            </a:r>
            <a:endParaRPr lang="en-US" dirty="0" smtClean="0">
              <a:latin typeface="Times New Roman" pitchFamily="18" charset="0"/>
              <a:cs typeface="Times New Roman" pitchFamily="18" charset="0"/>
            </a:endParaRPr>
          </a:p>
          <a:p>
            <a:r>
              <a:rPr lang="vi-VN" dirty="0">
                <a:latin typeface="Times New Roman" pitchFamily="18" charset="0"/>
                <a:cs typeface="Times New Roman" pitchFamily="18" charset="0"/>
              </a:rPr>
              <a:t>UNION : Hoạt động chấp nhận hai bộ hàng và trả lại liên hợp của các bộ, loại bỏ các trùng </a:t>
            </a:r>
            <a:r>
              <a:rPr lang="vi-VN" dirty="0" smtClean="0">
                <a:latin typeface="Times New Roman" pitchFamily="18" charset="0"/>
                <a:cs typeface="Times New Roman" pitchFamily="18" charset="0"/>
              </a:rPr>
              <a:t>lặp.</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973938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công công việc</a:t>
            </a:r>
            <a:endParaRPr lang="en-US" dirty="0"/>
          </a:p>
        </p:txBody>
      </p:sp>
      <p:sp>
        <p:nvSpPr>
          <p:cNvPr id="5" name="Content Placeholder 4"/>
          <p:cNvSpPr>
            <a:spLocks noGrp="1"/>
          </p:cNvSpPr>
          <p:nvPr>
            <p:ph idx="1"/>
          </p:nvPr>
        </p:nvSpPr>
        <p:spPr/>
        <p:txBody>
          <a:bodyPr/>
          <a:lstStyle/>
          <a:p>
            <a:r>
              <a:rPr lang="en-US" b="1" dirty="0" smtClean="0"/>
              <a:t>Nguyễn Huy Bộ:</a:t>
            </a:r>
            <a:r>
              <a:rPr lang="en-US" dirty="0" smtClean="0"/>
              <a:t> </a:t>
            </a:r>
            <a:r>
              <a:rPr lang="en-US" dirty="0" smtClean="0"/>
              <a:t>	   Cluster</a:t>
            </a:r>
            <a:r>
              <a:rPr lang="en-US" dirty="0" smtClean="0"/>
              <a:t>, Sorting</a:t>
            </a:r>
          </a:p>
          <a:p>
            <a:r>
              <a:rPr lang="en-US" b="1" dirty="0" smtClean="0"/>
              <a:t>Đỗ Văn Tiệp</a:t>
            </a:r>
            <a:r>
              <a:rPr lang="en-US" dirty="0" smtClean="0"/>
              <a:t>: </a:t>
            </a:r>
            <a:r>
              <a:rPr lang="en-US" dirty="0" smtClean="0"/>
              <a:t>		   Buffer </a:t>
            </a:r>
            <a:r>
              <a:rPr lang="en-US" dirty="0" smtClean="0"/>
              <a:t>Sort, Inlist Interator</a:t>
            </a:r>
          </a:p>
          <a:p>
            <a:r>
              <a:rPr lang="en-US" b="1" dirty="0"/>
              <a:t>Nguyễn Trường Sơn</a:t>
            </a:r>
            <a:r>
              <a:rPr lang="en-US" dirty="0"/>
              <a:t>:  Count Stop </a:t>
            </a:r>
            <a:r>
              <a:rPr lang="en-US" dirty="0" smtClean="0"/>
              <a:t>Key, </a:t>
            </a:r>
            <a:r>
              <a:rPr lang="en-US" dirty="0"/>
              <a:t>Min/Max and First Row, FILTER </a:t>
            </a:r>
            <a:r>
              <a:rPr lang="en-US" dirty="0" smtClean="0"/>
              <a:t>Operations</a:t>
            </a:r>
          </a:p>
          <a:p>
            <a:r>
              <a:rPr lang="en-US" b="1" dirty="0"/>
              <a:t>Nguyễn Huy Hòa</a:t>
            </a:r>
            <a:r>
              <a:rPr lang="en-US" dirty="0"/>
              <a:t>: </a:t>
            </a:r>
            <a:r>
              <a:rPr lang="en-US" dirty="0" smtClean="0"/>
              <a:t>	   Concatenation</a:t>
            </a:r>
            <a:r>
              <a:rPr lang="en-US" dirty="0" smtClean="0"/>
              <a:t>, UNION </a:t>
            </a:r>
            <a:r>
              <a:rPr lang="en-US" dirty="0"/>
              <a:t>[ALL], INTERSECT, </a:t>
            </a:r>
            <a:r>
              <a:rPr lang="en-US" dirty="0" smtClean="0"/>
              <a:t>MINUS; Result </a:t>
            </a:r>
            <a:r>
              <a:rPr lang="en-US" dirty="0"/>
              <a:t>Cache </a:t>
            </a:r>
            <a:r>
              <a:rPr lang="en-US" dirty="0" smtClean="0"/>
              <a:t>Operator</a:t>
            </a:r>
            <a:endParaRPr lang="en-US" dirty="0"/>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04907014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Times New Roman" pitchFamily="18" charset="0"/>
                <a:cs typeface="Times New Roman" pitchFamily="18" charset="0"/>
              </a:rPr>
              <a:t>UNION [ALL], INTERSECT, MINUS</a:t>
            </a:r>
          </a:p>
        </p:txBody>
      </p:sp>
      <p:sp>
        <p:nvSpPr>
          <p:cNvPr id="3" name="Content Placeholder 2"/>
          <p:cNvSpPr>
            <a:spLocks noGrp="1"/>
          </p:cNvSpPr>
          <p:nvPr>
            <p:ph idx="1"/>
          </p:nvPr>
        </p:nvSpPr>
        <p:spPr>
          <a:xfrm>
            <a:off x="457200" y="1600200"/>
            <a:ext cx="8229600" cy="4953000"/>
          </a:xfrm>
        </p:spPr>
        <p:txBody>
          <a:bodyPr>
            <a:normAutofit/>
          </a:bodyPr>
          <a:lstStyle/>
          <a:p>
            <a:endParaRPr lang="en-US" dirty="0" smtClean="0">
              <a:latin typeface="Times New Roman" pitchFamily="18" charset="0"/>
              <a:cs typeface="Times New Roman" pitchFamily="18" charset="0"/>
            </a:endParaRPr>
          </a:p>
          <a:p>
            <a:r>
              <a:rPr lang="vi-VN" dirty="0" smtClean="0">
                <a:latin typeface="Times New Roman" pitchFamily="18" charset="0"/>
                <a:cs typeface="Times New Roman" pitchFamily="18" charset="0"/>
              </a:rPr>
              <a:t>UNION </a:t>
            </a:r>
            <a:r>
              <a:rPr lang="vi-VN" dirty="0">
                <a:latin typeface="Times New Roman" pitchFamily="18" charset="0"/>
                <a:cs typeface="Times New Roman" pitchFamily="18" charset="0"/>
              </a:rPr>
              <a:t>ALL : Hoạt động chấp nhận hai bộ hàng và trả lại liên hợp của các bộ và không loại bỏ trùng </a:t>
            </a:r>
            <a:r>
              <a:rPr lang="vi-VN" dirty="0" smtClean="0">
                <a:latin typeface="Times New Roman" pitchFamily="18" charset="0"/>
                <a:cs typeface="Times New Roman" pitchFamily="18" charset="0"/>
              </a:rPr>
              <a:t>lặp.</a:t>
            </a:r>
            <a:r>
              <a:rPr lang="en-US" dirty="0">
                <a:latin typeface="Times New Roman" pitchFamily="18" charset="0"/>
                <a:cs typeface="Times New Roman" pitchFamily="18" charset="0"/>
              </a:rPr>
              <a:t> </a:t>
            </a:r>
            <a:r>
              <a:rPr lang="vi-VN" dirty="0" smtClean="0">
                <a:latin typeface="Times New Roman" pitchFamily="18" charset="0"/>
                <a:cs typeface="Times New Roman" pitchFamily="18" charset="0"/>
              </a:rPr>
              <a:t>Sử </a:t>
            </a:r>
            <a:r>
              <a:rPr lang="vi-VN" dirty="0">
                <a:latin typeface="Times New Roman" pitchFamily="18" charset="0"/>
                <a:cs typeface="Times New Roman" pitchFamily="18" charset="0"/>
              </a:rPr>
              <a:t>dụng UNION ALL nếu bạn biết bạn không phải đối phó với các bản sao</a:t>
            </a:r>
            <a:r>
              <a:rPr lang="vi-V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p>
          <a:p>
            <a:pPr marL="0" indent="0">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767614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itchFamily="18" charset="0"/>
                <a:cs typeface="Times New Roman" pitchFamily="18" charset="0"/>
              </a:rPr>
              <a:t>Result Cache Operator </a:t>
            </a:r>
          </a:p>
        </p:txBody>
      </p:sp>
      <p:sp>
        <p:nvSpPr>
          <p:cNvPr id="3" name="Content Placeholder 2"/>
          <p:cNvSpPr>
            <a:spLocks noGrp="1"/>
          </p:cNvSpPr>
          <p:nvPr>
            <p:ph idx="1"/>
          </p:nvPr>
        </p:nvSpPr>
        <p:spPr/>
        <p:txBody>
          <a:bodyPr/>
          <a:lstStyle/>
          <a:p>
            <a:r>
              <a:rPr lang="vi-VN">
                <a:latin typeface="+mj-lt"/>
              </a:rPr>
              <a:t>Một bộ nhớ </a:t>
            </a:r>
            <a:r>
              <a:rPr lang="vi-VN" smtClean="0">
                <a:latin typeface="+mj-lt"/>
              </a:rPr>
              <a:t>đệm</a:t>
            </a:r>
            <a:r>
              <a:rPr lang="en-US" smtClean="0">
                <a:latin typeface="+mj-lt"/>
              </a:rPr>
              <a:t> </a:t>
            </a:r>
            <a:r>
              <a:rPr lang="vi-VN" smtClean="0">
                <a:latin typeface="+mj-lt"/>
              </a:rPr>
              <a:t>có </a:t>
            </a:r>
            <a:r>
              <a:rPr lang="vi-VN">
                <a:latin typeface="+mj-lt"/>
              </a:rPr>
              <a:t>thể được sử dụng để lưu trữ và </a:t>
            </a:r>
            <a:r>
              <a:rPr lang="vi-VN" smtClean="0">
                <a:latin typeface="+mj-lt"/>
              </a:rPr>
              <a:t>truy </a:t>
            </a:r>
            <a:r>
              <a:rPr lang="vi-VN">
                <a:latin typeface="+mj-lt"/>
              </a:rPr>
              <a:t>xuất các kết quả đã </a:t>
            </a:r>
            <a:r>
              <a:rPr lang="vi-VN">
                <a:effectLst>
                  <a:outerShdw blurRad="38100" dist="38100" dir="2700000" algn="tl">
                    <a:srgbClr val="000000">
                      <a:alpha val="43137"/>
                    </a:srgbClr>
                  </a:outerShdw>
                </a:effectLst>
                <a:latin typeface="+mj-lt"/>
              </a:rPr>
              <a:t>cached</a:t>
            </a:r>
            <a:r>
              <a:rPr lang="vi-VN" smtClean="0">
                <a:latin typeface="+mj-lt"/>
              </a:rPr>
              <a:t>.</a:t>
            </a:r>
            <a:endParaRPr lang="en-US" smtClean="0">
              <a:latin typeface="+mj-lt"/>
            </a:endParaRPr>
          </a:p>
          <a:p>
            <a:r>
              <a:rPr lang="vi-VN" smtClean="0">
                <a:latin typeface="+mj-lt"/>
              </a:rPr>
              <a:t>Các </a:t>
            </a:r>
            <a:r>
              <a:rPr lang="vi-VN">
                <a:latin typeface="+mj-lt"/>
              </a:rPr>
              <a:t>kết quả truy vấn được lưu trữ trong bộ nhớ cache này trở </a:t>
            </a:r>
            <a:r>
              <a:rPr lang="en-US" smtClean="0">
                <a:latin typeface="Times New Roman" pitchFamily="18" charset="0"/>
                <a:cs typeface="Times New Roman" pitchFamily="18" charset="0"/>
              </a:rPr>
              <a:t>nên</a:t>
            </a:r>
            <a:r>
              <a:rPr lang="vi-VN" smtClean="0">
                <a:latin typeface="+mj-lt"/>
              </a:rPr>
              <a:t> </a:t>
            </a:r>
            <a:r>
              <a:rPr lang="vi-VN">
                <a:latin typeface="+mj-lt"/>
              </a:rPr>
              <a:t>không hợp lệ khi dữ liệu trong các đối tượng cơ sở dữ liệu được truy cập bởi các truy vấn bị sửa đổi</a:t>
            </a:r>
            <a:r>
              <a:rPr lang="vi-VN" smtClean="0">
                <a:latin typeface="+mj-lt"/>
              </a:rPr>
              <a:t>.</a:t>
            </a:r>
            <a:endParaRPr lang="en-US" smtClean="0">
              <a:latin typeface="+mj-lt"/>
            </a:endParaRPr>
          </a:p>
          <a:p>
            <a:endParaRPr lang="en-US" smtClean="0">
              <a:latin typeface="+mj-lt"/>
            </a:endParaRPr>
          </a:p>
          <a:p>
            <a:endParaRPr lang="en-US">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84237185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itchFamily="18" charset="0"/>
                <a:cs typeface="Times New Roman" pitchFamily="18" charset="0"/>
              </a:rPr>
              <a:t>Result Cache Operator </a:t>
            </a:r>
          </a:p>
        </p:txBody>
      </p:sp>
      <p:sp>
        <p:nvSpPr>
          <p:cNvPr id="3" name="Content Placeholder 2"/>
          <p:cNvSpPr>
            <a:spLocks noGrp="1"/>
          </p:cNvSpPr>
          <p:nvPr>
            <p:ph idx="1"/>
          </p:nvPr>
        </p:nvSpPr>
        <p:spPr/>
        <p:txBody>
          <a:bodyPr/>
          <a:lstStyle/>
          <a:p>
            <a:r>
              <a:rPr lang="vi-VN">
                <a:latin typeface="+mj-lt"/>
              </a:rPr>
              <a:t>Nếu bạn muốn sử dụng </a:t>
            </a:r>
            <a:r>
              <a:rPr lang="vi-VN" smtClean="0">
                <a:latin typeface="+mj-lt"/>
              </a:rPr>
              <a:t>cache </a:t>
            </a:r>
            <a:r>
              <a:rPr lang="vi-VN">
                <a:latin typeface="+mj-lt"/>
              </a:rPr>
              <a:t>kết quả truy vấn và các tham số khởi tạo RESULT_CACHE_MODE được thiết lập để MANUAL, bạn phải xác định một cách rõ ràng những gợi ý RESULT_CACHE trong truy vấn của bạn</a:t>
            </a:r>
            <a:r>
              <a:rPr lang="vi-VN" smtClean="0">
                <a:latin typeface="+mj-lt"/>
              </a:rPr>
              <a:t>.</a:t>
            </a:r>
            <a:endParaRPr lang="en-US" smtClean="0">
              <a:latin typeface="+mj-lt"/>
            </a:endParaRPr>
          </a:p>
          <a:p>
            <a:endParaRPr lang="en-US">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0438879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itchFamily="18" charset="0"/>
                <a:cs typeface="Times New Roman" pitchFamily="18" charset="0"/>
              </a:rPr>
              <a:t>Result Cache Operator </a:t>
            </a:r>
          </a:p>
        </p:txBody>
      </p:sp>
      <p:sp>
        <p:nvSpPr>
          <p:cNvPr id="3" name="Content Placeholder 2"/>
          <p:cNvSpPr>
            <a:spLocks noGrp="1"/>
          </p:cNvSpPr>
          <p:nvPr>
            <p:ph idx="1"/>
          </p:nvPr>
        </p:nvSpPr>
        <p:spPr>
          <a:xfrm>
            <a:off x="457200" y="1600200"/>
            <a:ext cx="8229600" cy="5105400"/>
          </a:xfrm>
        </p:spPr>
        <p:txBody>
          <a:bodyPr>
            <a:normAutofit/>
          </a:bodyPr>
          <a:lstStyle/>
          <a:p>
            <a:r>
              <a:rPr lang="vi-VN" dirty="0">
                <a:latin typeface="+mj-lt"/>
              </a:rPr>
              <a:t>Khi bạn thực hiện truy vấn, </a:t>
            </a:r>
            <a:r>
              <a:rPr lang="vi-VN" dirty="0" smtClean="0">
                <a:latin typeface="+mj-lt"/>
              </a:rPr>
              <a:t>các </a:t>
            </a:r>
            <a:r>
              <a:rPr lang="vi-VN" dirty="0">
                <a:latin typeface="+mj-lt"/>
              </a:rPr>
              <a:t>điều hành ResultCache nhìn lên bộ nhớ cache kết quả để kiểm tra xem các kết quả cho truy vấn đã tồn tại trong bộ nhớ </a:t>
            </a:r>
            <a:r>
              <a:rPr lang="vi-VN" dirty="0" smtClean="0">
                <a:latin typeface="+mj-lt"/>
              </a:rPr>
              <a:t>cache</a:t>
            </a:r>
            <a:r>
              <a:rPr lang="en-US" dirty="0" smtClean="0">
                <a:latin typeface="+mj-lt"/>
              </a:rPr>
              <a:t> </a:t>
            </a:r>
            <a:r>
              <a:rPr lang="en-US" dirty="0" smtClean="0">
                <a:latin typeface="Times New Roman" pitchFamily="18" charset="0"/>
                <a:cs typeface="Times New Roman" pitchFamily="18" charset="0"/>
              </a:rPr>
              <a:t>chưa</a:t>
            </a:r>
            <a:r>
              <a:rPr lang="vi-VN" dirty="0" smtClean="0">
                <a:latin typeface="+mj-lt"/>
              </a:rPr>
              <a:t>. </a:t>
            </a:r>
            <a:r>
              <a:rPr lang="vi-VN" dirty="0">
                <a:latin typeface="+mj-lt"/>
              </a:rPr>
              <a:t>Nếu nó tồn tại, kết quả được </a:t>
            </a:r>
            <a:r>
              <a:rPr lang="vi-VN" dirty="0" smtClean="0">
                <a:latin typeface="+mj-lt"/>
              </a:rPr>
              <a:t>lấy </a:t>
            </a:r>
            <a:r>
              <a:rPr lang="vi-VN" dirty="0">
                <a:latin typeface="+mj-lt"/>
              </a:rPr>
              <a:t>trực tiếp từ bộ nhớ cache</a:t>
            </a:r>
            <a:r>
              <a:rPr lang="vi-VN" dirty="0" smtClean="0">
                <a:latin typeface="+mj-lt"/>
              </a:rPr>
              <a:t>.</a:t>
            </a:r>
            <a:endParaRPr lang="en-US" dirty="0" smtClean="0">
              <a:latin typeface="+mj-lt"/>
            </a:endParaRPr>
          </a:p>
          <a:p>
            <a:r>
              <a:rPr lang="vi-VN" dirty="0">
                <a:latin typeface="+mj-lt"/>
              </a:rPr>
              <a:t>Nếu nó chưa tồn tại trong bộ nhớ cache, các truy vấn được thực thi, kết quả trả về là đầu ra, và cũng được lưu giữ trong bộ nhớ cache kết </a:t>
            </a:r>
            <a:r>
              <a:rPr lang="vi-VN" dirty="0" smtClean="0">
                <a:latin typeface="+mj-lt"/>
              </a:rPr>
              <a:t>quả</a:t>
            </a:r>
            <a:r>
              <a:rPr lang="en-US" dirty="0" smtClean="0">
                <a:latin typeface="+mj-lt"/>
              </a:rPr>
              <a:t>.</a:t>
            </a:r>
            <a:endParaRPr lang="en-US" dirty="0">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651860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itchFamily="18" charset="0"/>
                <a:cs typeface="Times New Roman" pitchFamily="18" charset="0"/>
              </a:rPr>
              <a:t>Result Cache Operator </a:t>
            </a:r>
          </a:p>
        </p:txBody>
      </p:sp>
      <p:sp>
        <p:nvSpPr>
          <p:cNvPr id="3" name="Content Placeholder 2"/>
          <p:cNvSpPr>
            <a:spLocks noGrp="1"/>
          </p:cNvSpPr>
          <p:nvPr>
            <p:ph idx="1"/>
          </p:nvPr>
        </p:nvSpPr>
        <p:spPr>
          <a:xfrm>
            <a:off x="457200" y="1600200"/>
            <a:ext cx="8229600" cy="5105400"/>
          </a:xfrm>
        </p:spPr>
        <p:txBody>
          <a:bodyPr>
            <a:normAutofit/>
          </a:bodyPr>
          <a:lstStyle/>
          <a:p>
            <a:r>
              <a:rPr lang="vi-VN">
                <a:latin typeface="+mj-lt"/>
              </a:rPr>
              <a:t>Nếu các tham số khởi tạo RESULT_CACHE_MODE được thiết lập FORCE, và bạn không muốn lưu Kết quả của một truy vấn trong bộ nhớ cache kết quả, khi đó bạn phải sử dụng các gợi ý NO_RESULT_CACHE trong truy vấn của bạn.</a:t>
            </a:r>
            <a:endParaRPr lang="en-US">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6953998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62501" y="2514600"/>
            <a:ext cx="7772400" cy="2271490"/>
          </a:xfrm>
        </p:spPr>
        <p:txBody>
          <a:bodyPr>
            <a:normAutofit/>
          </a:bodyPr>
          <a:lstStyle/>
          <a:p>
            <a:r>
              <a:rPr lang="en-US" b="1" dirty="0" smtClean="0">
                <a:solidFill>
                  <a:schemeClr val="accent4">
                    <a:lumMod val="75000"/>
                  </a:schemeClr>
                </a:solidFill>
              </a:rPr>
              <a:t>Cảm ơn Thầy và các bạn lắng nghe!</a:t>
            </a:r>
            <a:endParaRPr lang="en-US" b="1"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1088101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Nội dung trình bày</a:t>
            </a:r>
            <a:endParaRPr lang="en-US">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lnSpcReduction="10000"/>
          </a:bodyPr>
          <a:lstStyle/>
          <a:p>
            <a:r>
              <a:rPr lang="en-US" smtClean="0">
                <a:latin typeface="Times New Roman" pitchFamily="18" charset="0"/>
                <a:cs typeface="Times New Roman" pitchFamily="18" charset="0"/>
              </a:rPr>
              <a:t>Mô tả các thao tác sau:</a:t>
            </a:r>
          </a:p>
          <a:p>
            <a:pPr marL="914400" lvl="1" indent="-514350">
              <a:buFont typeface="+mj-lt"/>
              <a:buAutoNum type="arabicPeriod"/>
            </a:pPr>
            <a:r>
              <a:rPr lang="en-US" sz="3200" smtClean="0">
                <a:latin typeface="Times New Roman" pitchFamily="18" charset="0"/>
                <a:cs typeface="Times New Roman" pitchFamily="18" charset="0"/>
              </a:rPr>
              <a:t>Clusters</a:t>
            </a:r>
          </a:p>
          <a:p>
            <a:pPr marL="914400" lvl="1" indent="-514350">
              <a:buFont typeface="+mj-lt"/>
              <a:buAutoNum type="arabicPeriod"/>
            </a:pPr>
            <a:r>
              <a:rPr lang="en-US" sz="3200" smtClean="0">
                <a:latin typeface="Times New Roman" pitchFamily="18" charset="0"/>
                <a:cs typeface="Times New Roman" pitchFamily="18" charset="0"/>
              </a:rPr>
              <a:t>In-List</a:t>
            </a:r>
          </a:p>
          <a:p>
            <a:pPr marL="914400" lvl="1" indent="-514350">
              <a:buFont typeface="+mj-lt"/>
              <a:buAutoNum type="arabicPeriod"/>
            </a:pPr>
            <a:r>
              <a:rPr lang="en-US" sz="3200" smtClean="0">
                <a:latin typeface="Times New Roman" pitchFamily="18" charset="0"/>
                <a:cs typeface="Times New Roman" pitchFamily="18" charset="0"/>
              </a:rPr>
              <a:t>Sorts</a:t>
            </a:r>
          </a:p>
          <a:p>
            <a:pPr marL="914400" lvl="1" indent="-514350">
              <a:buFont typeface="+mj-lt"/>
              <a:buAutoNum type="arabicPeriod"/>
            </a:pPr>
            <a:r>
              <a:rPr lang="en-US" sz="3200" smtClean="0">
                <a:latin typeface="Times New Roman" pitchFamily="18" charset="0"/>
                <a:cs typeface="Times New Roman" pitchFamily="18" charset="0"/>
              </a:rPr>
              <a:t>Filters</a:t>
            </a:r>
          </a:p>
          <a:p>
            <a:pPr marL="914400" lvl="1" indent="-514350">
              <a:buFont typeface="+mj-lt"/>
              <a:buAutoNum type="arabicPeriod"/>
            </a:pPr>
            <a:r>
              <a:rPr lang="en-US" sz="3200" smtClean="0">
                <a:latin typeface="Times New Roman" pitchFamily="18" charset="0"/>
                <a:cs typeface="Times New Roman" pitchFamily="18" charset="0"/>
              </a:rPr>
              <a:t>Set Operations</a:t>
            </a:r>
          </a:p>
          <a:p>
            <a:r>
              <a:rPr lang="en-US">
                <a:latin typeface="Times New Roman" pitchFamily="18" charset="0"/>
                <a:cs typeface="Times New Roman" pitchFamily="18" charset="0"/>
              </a:rPr>
              <a:t>Result Cache operators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itchFamily="18" charset="0"/>
                <a:cs typeface="Times New Roman" pitchFamily="18" charset="0"/>
              </a:rPr>
              <a:t>Clusters</a:t>
            </a:r>
            <a:endParaRPr lang="en-US"/>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Clusters là một cách thức tùy chọn đối với việc lưu trữ dữ liệu bảng.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Một </a:t>
            </a:r>
            <a:r>
              <a:rPr lang="en-US" b="1" dirty="0">
                <a:latin typeface="Times New Roman" pitchFamily="18" charset="0"/>
                <a:cs typeface="Times New Roman" pitchFamily="18" charset="0"/>
              </a:rPr>
              <a:t>Cluster </a:t>
            </a:r>
            <a:r>
              <a:rPr lang="en-US" dirty="0">
                <a:latin typeface="Times New Roman" pitchFamily="18" charset="0"/>
                <a:cs typeface="Times New Roman" pitchFamily="18" charset="0"/>
              </a:rPr>
              <a:t>là một nhóm các bảng chia sẻ các </a:t>
            </a:r>
            <a:r>
              <a:rPr lang="en-US" b="1" dirty="0">
                <a:latin typeface="Times New Roman" pitchFamily="18" charset="0"/>
                <a:cs typeface="Times New Roman" pitchFamily="18" charset="0"/>
              </a:rPr>
              <a:t>data block</a:t>
            </a:r>
            <a:r>
              <a:rPr lang="en-US" dirty="0">
                <a:latin typeface="Times New Roman" pitchFamily="18" charset="0"/>
                <a:cs typeface="Times New Roman" pitchFamily="18" charset="0"/>
              </a:rPr>
              <a:t> tương tự bởi vì chúng chia sẻ những cột chung và thường xuyên được sử dụng cùng nhau.</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981308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itchFamily="18" charset="0"/>
                <a:cs typeface="Times New Roman" pitchFamily="18" charset="0"/>
              </a:rPr>
              <a:t>Clusters</a:t>
            </a:r>
            <a:endParaRPr lang="en-US"/>
          </a:p>
        </p:txBody>
      </p:sp>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Cluster </a:t>
            </a:r>
            <a:r>
              <a:rPr lang="en-US" b="1" dirty="0" smtClean="0">
                <a:latin typeface="Times New Roman" pitchFamily="18" charset="0"/>
                <a:cs typeface="Times New Roman" pitchFamily="18" charset="0"/>
              </a:rPr>
              <a:t>Index</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Một cluster index là một Index xác định </a:t>
            </a:r>
            <a:r>
              <a:rPr lang="en-US" dirty="0" smtClean="0">
                <a:latin typeface="Times New Roman" pitchFamily="18" charset="0"/>
                <a:cs typeface="Times New Roman" pitchFamily="18" charset="0"/>
              </a:rPr>
              <a:t>cụ </a:t>
            </a:r>
            <a:r>
              <a:rPr lang="en-US" dirty="0">
                <a:latin typeface="Times New Roman" pitchFamily="18" charset="0"/>
                <a:cs typeface="Times New Roman" pitchFamily="18" charset="0"/>
              </a:rPr>
              <a:t>thể cho một </a:t>
            </a:r>
            <a:r>
              <a:rPr lang="en-US" dirty="0" smtClean="0">
                <a:latin typeface="Times New Roman" pitchFamily="18" charset="0"/>
                <a:cs typeface="Times New Roman" pitchFamily="18" charset="0"/>
              </a:rPr>
              <a:t>cluster</a:t>
            </a:r>
            <a:r>
              <a:rPr lang="en-US" dirty="0" smtClean="0">
                <a:latin typeface="Times New Roman" pitchFamily="18" charset="0"/>
                <a:cs typeface="Times New Roman" pitchFamily="18" charset="0"/>
              </a:rPr>
              <a:t>.</a:t>
            </a:r>
          </a:p>
          <a:p>
            <a:pPr marL="0" indent="0">
              <a:buNone/>
            </a:pPr>
            <a:endParaRPr lang="en-US" dirty="0" smtClean="0">
              <a:latin typeface="Times New Roman" pitchFamily="18" charset="0"/>
              <a:cs typeface="Times New Roman" pitchFamily="18" charset="0"/>
            </a:endParaRPr>
          </a:p>
          <a:p>
            <a:r>
              <a:rPr lang="en-US" b="1" dirty="0">
                <a:latin typeface="Times New Roman" pitchFamily="18" charset="0"/>
                <a:cs typeface="Times New Roman" pitchFamily="18" charset="0"/>
              </a:rPr>
              <a:t>C</a:t>
            </a:r>
            <a:r>
              <a:rPr lang="en-US" b="1" dirty="0" smtClean="0">
                <a:latin typeface="Times New Roman" pitchFamily="18" charset="0"/>
                <a:cs typeface="Times New Roman" pitchFamily="18" charset="0"/>
              </a:rPr>
              <a:t>luster </a:t>
            </a:r>
            <a:r>
              <a:rPr lang="en-US" b="1" dirty="0">
                <a:latin typeface="Times New Roman" pitchFamily="18" charset="0"/>
                <a:cs typeface="Times New Roman" pitchFamily="18" charset="0"/>
              </a:rPr>
              <a:t>index </a:t>
            </a:r>
            <a:r>
              <a:rPr lang="en-US" dirty="0">
                <a:latin typeface="Times New Roman" pitchFamily="18" charset="0"/>
                <a:cs typeface="Times New Roman" pitchFamily="18" charset="0"/>
              </a:rPr>
              <a:t>được sử dụng để tìm </a:t>
            </a:r>
            <a:r>
              <a:rPr lang="en-US" b="1" dirty="0">
                <a:latin typeface="Times New Roman" pitchFamily="18" charset="0"/>
                <a:cs typeface="Times New Roman" pitchFamily="18" charset="0"/>
              </a:rPr>
              <a:t>key value </a:t>
            </a:r>
            <a:r>
              <a:rPr lang="en-US" dirty="0">
                <a:latin typeface="Times New Roman" pitchFamily="18" charset="0"/>
                <a:cs typeface="Times New Roman" pitchFamily="18" charset="0"/>
              </a:rPr>
              <a:t>mà chỉ tới khối dữ liệu liên kết với </a:t>
            </a:r>
            <a:r>
              <a:rPr lang="en-US" b="1" dirty="0">
                <a:latin typeface="Times New Roman" pitchFamily="18" charset="0"/>
                <a:cs typeface="Times New Roman" pitchFamily="18" charset="0"/>
              </a:rPr>
              <a:t>cluster key value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32185474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itchFamily="18" charset="0"/>
                <a:cs typeface="Times New Roman" pitchFamily="18" charset="0"/>
              </a:rPr>
              <a:t>Clusters</a:t>
            </a:r>
            <a:endParaRPr lang="en-US"/>
          </a:p>
        </p:txBody>
      </p:sp>
      <p:pic>
        <p:nvPicPr>
          <p:cNvPr id="4" name="Content Placeholder 3" descr="Capture.PNG"/>
          <p:cNvPicPr>
            <a:picLocks noGrp="1"/>
          </p:cNvPicPr>
          <p:nvPr>
            <p:ph idx="1"/>
          </p:nvPr>
        </p:nvPicPr>
        <p:blipFill>
          <a:blip r:embed="rId2"/>
          <a:stretch>
            <a:fillRect/>
          </a:stretch>
        </p:blipFill>
        <p:spPr>
          <a:xfrm>
            <a:off x="2209800" y="1752600"/>
            <a:ext cx="5900811" cy="400685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949949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itchFamily="18" charset="0"/>
                <a:cs typeface="Times New Roman" pitchFamily="18" charset="0"/>
              </a:rPr>
              <a:t>Clusters</a:t>
            </a:r>
            <a:endParaRPr lang="en-US"/>
          </a:p>
        </p:txBody>
      </p:sp>
      <p:sp>
        <p:nvSpPr>
          <p:cNvPr id="3" name="Content Placeholder 2"/>
          <p:cNvSpPr>
            <a:spLocks noGrp="1"/>
          </p:cNvSpPr>
          <p:nvPr>
            <p:ph idx="1"/>
          </p:nvPr>
        </p:nvSpPr>
        <p:spPr/>
        <p:txBody>
          <a:bodyPr>
            <a:normAutofit/>
          </a:bodyPr>
          <a:lstStyle/>
          <a:p>
            <a:r>
              <a:rPr lang="en-US" b="1">
                <a:latin typeface="Times New Roman" pitchFamily="18" charset="0"/>
                <a:cs typeface="Times New Roman" pitchFamily="18" charset="0"/>
              </a:rPr>
              <a:t>Hash clusters</a:t>
            </a:r>
            <a:r>
              <a:rPr lang="en-US">
                <a:latin typeface="Times New Roman" pitchFamily="18" charset="0"/>
                <a:cs typeface="Times New Roman" pitchFamily="18" charset="0"/>
              </a:rPr>
              <a:t>: </a:t>
            </a:r>
            <a:r>
              <a:rPr lang="en-US" b="1" smtClean="0">
                <a:latin typeface="Times New Roman" pitchFamily="18" charset="0"/>
                <a:cs typeface="Times New Roman" pitchFamily="18" charset="0"/>
              </a:rPr>
              <a:t>Hashing</a:t>
            </a:r>
            <a:r>
              <a:rPr lang="en-US" smtClean="0">
                <a:latin typeface="Times New Roman" pitchFamily="18" charset="0"/>
                <a:cs typeface="Times New Roman" pitchFamily="18" charset="0"/>
              </a:rPr>
              <a:t> </a:t>
            </a:r>
            <a:r>
              <a:rPr lang="en-US">
                <a:latin typeface="Times New Roman" pitchFamily="18" charset="0"/>
                <a:cs typeface="Times New Roman" pitchFamily="18" charset="0"/>
              </a:rPr>
              <a:t>là một cách tùy chọn của việc lưu trữ bảng dữ liệu để cải thiện hiệu năng của </a:t>
            </a:r>
            <a:r>
              <a:rPr lang="en-US" smtClean="0">
                <a:latin typeface="Times New Roman" pitchFamily="18" charset="0"/>
                <a:cs typeface="Times New Roman" pitchFamily="18" charset="0"/>
              </a:rPr>
              <a:t>truy </a:t>
            </a:r>
            <a:r>
              <a:rPr lang="en-US">
                <a:latin typeface="Times New Roman" pitchFamily="18" charset="0"/>
                <a:cs typeface="Times New Roman" pitchFamily="18" charset="0"/>
              </a:rPr>
              <a:t>vấn dữ </a:t>
            </a:r>
            <a:r>
              <a:rPr lang="en-US" smtClean="0">
                <a:latin typeface="Times New Roman" pitchFamily="18" charset="0"/>
                <a:cs typeface="Times New Roman" pitchFamily="18" charset="0"/>
              </a:rPr>
              <a:t>liệu.</a:t>
            </a:r>
          </a:p>
          <a:p>
            <a:r>
              <a:rPr lang="en-US">
                <a:latin typeface="Times New Roman"/>
                <a:ea typeface="Times New Roman"/>
              </a:rPr>
              <a:t>Để sử dụng Hashing, bạn khởi tạo một </a:t>
            </a:r>
            <a:r>
              <a:rPr lang="en-US" b="1">
                <a:latin typeface="Times New Roman"/>
                <a:ea typeface="Times New Roman"/>
              </a:rPr>
              <a:t>hash cluster </a:t>
            </a:r>
            <a:r>
              <a:rPr lang="en-US">
                <a:latin typeface="Times New Roman"/>
                <a:ea typeface="Times New Roman"/>
              </a:rPr>
              <a:t>và load các bảng tới cluster đó</a:t>
            </a:r>
            <a:r>
              <a:rPr lang="en-US" smtClean="0">
                <a:latin typeface="Times New Roman"/>
                <a:ea typeface="Times New Roman"/>
              </a:rPr>
              <a:t>. Từ đó hệ thống sẽ truy vấn theo kết quả hàm hash.</a:t>
            </a:r>
          </a:p>
          <a:p>
            <a:r>
              <a:rPr lang="en-US" smtClean="0">
                <a:latin typeface="Times New Roman"/>
                <a:cs typeface="Times New Roman" pitchFamily="18" charset="0"/>
              </a:rPr>
              <a:t>Hash clusters là lựa chọn tốt hơn index table và cluster index với bảng được truy vấn thường xuyên và các câu truy vấn kiểu bằng nhau</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247585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itchFamily="18" charset="0"/>
                <a:cs typeface="Times New Roman" pitchFamily="18" charset="0"/>
              </a:rPr>
              <a:t>Clusters</a:t>
            </a:r>
            <a:endParaRPr lang="en-US"/>
          </a:p>
        </p:txBody>
      </p:sp>
      <p:sp>
        <p:nvSpPr>
          <p:cNvPr id="3" name="Content Placeholder 2"/>
          <p:cNvSpPr>
            <a:spLocks noGrp="1"/>
          </p:cNvSpPr>
          <p:nvPr>
            <p:ph idx="1"/>
          </p:nvPr>
        </p:nvSpPr>
        <p:spPr/>
        <p:txBody>
          <a:bodyPr>
            <a:normAutofit/>
          </a:bodyPr>
          <a:lstStyle/>
          <a:p>
            <a:r>
              <a:rPr lang="en-US" smtClean="0">
                <a:latin typeface="Times New Roman" pitchFamily="18" charset="0"/>
                <a:cs typeface="Times New Roman" pitchFamily="18" charset="0"/>
              </a:rPr>
              <a:t>Index cluster hữu ích khi:</a:t>
            </a:r>
          </a:p>
          <a:p>
            <a:pPr marL="514350" indent="-514350">
              <a:buFont typeface="+mj-lt"/>
              <a:buAutoNum type="arabicPeriod"/>
            </a:pPr>
            <a:r>
              <a:rPr lang="en-US">
                <a:solidFill>
                  <a:prstClr val="black"/>
                </a:solidFill>
                <a:latin typeface="Times New Roman" pitchFamily="18" charset="0"/>
                <a:cs typeface="Times New Roman" pitchFamily="18" charset="0"/>
              </a:rPr>
              <a:t>Các bảng luôn join trên cùng khóa.</a:t>
            </a:r>
            <a:endParaRPr lang="en-US" smtClean="0">
              <a:latin typeface="Times New Roman" pitchFamily="18" charset="0"/>
              <a:cs typeface="Times New Roman" pitchFamily="18" charset="0"/>
            </a:endParaRPr>
          </a:p>
          <a:p>
            <a:pPr marL="514350" indent="-514350">
              <a:buFont typeface="+mj-lt"/>
              <a:buAutoNum type="arabicPeriod"/>
            </a:pPr>
            <a:r>
              <a:rPr lang="en-US" smtClean="0">
                <a:latin typeface="Times New Roman" pitchFamily="18" charset="0"/>
                <a:cs typeface="Times New Roman" pitchFamily="18" charset="0"/>
              </a:rPr>
              <a:t>Kích thước bảng không biết trước.</a:t>
            </a:r>
          </a:p>
          <a:p>
            <a:pPr marL="514350" indent="-514350">
              <a:buFont typeface="+mj-lt"/>
              <a:buAutoNum type="arabicPeriod"/>
            </a:pPr>
            <a:r>
              <a:rPr lang="en-US" smtClean="0">
                <a:latin typeface="Times New Roman" pitchFamily="18" charset="0"/>
                <a:cs typeface="Times New Roman" pitchFamily="18" charset="0"/>
              </a:rPr>
              <a:t>Trong bất kỳ loại tìm kiếm.</a:t>
            </a:r>
          </a:p>
          <a:p>
            <a:r>
              <a:rPr lang="en-US">
                <a:latin typeface="Times New Roman" pitchFamily="18" charset="0"/>
                <a:cs typeface="Times New Roman" pitchFamily="18" charset="0"/>
              </a:rPr>
              <a:t>Hash </a:t>
            </a:r>
            <a:r>
              <a:rPr lang="en-US" smtClean="0">
                <a:latin typeface="Times New Roman" pitchFamily="18" charset="0"/>
                <a:cs typeface="Times New Roman" pitchFamily="18" charset="0"/>
              </a:rPr>
              <a:t>cluster hữu ích khi:</a:t>
            </a:r>
          </a:p>
          <a:p>
            <a:pPr marL="514350" indent="-514350">
              <a:buFont typeface="+mj-lt"/>
              <a:buAutoNum type="arabicPeriod"/>
            </a:pPr>
            <a:r>
              <a:rPr lang="en-US" smtClean="0">
                <a:solidFill>
                  <a:prstClr val="black"/>
                </a:solidFill>
                <a:latin typeface="Times New Roman" pitchFamily="18" charset="0"/>
                <a:cs typeface="Times New Roman" pitchFamily="18" charset="0"/>
              </a:rPr>
              <a:t>Các </a:t>
            </a:r>
            <a:r>
              <a:rPr lang="en-US">
                <a:solidFill>
                  <a:prstClr val="black"/>
                </a:solidFill>
                <a:latin typeface="Times New Roman" pitchFamily="18" charset="0"/>
                <a:cs typeface="Times New Roman" pitchFamily="18" charset="0"/>
              </a:rPr>
              <a:t>bảng luôn join trên cùng khóa</a:t>
            </a:r>
            <a:r>
              <a:rPr lang="en-US" smtClean="0">
                <a:solidFill>
                  <a:prstClr val="black"/>
                </a:solidFill>
                <a:latin typeface="Times New Roman" pitchFamily="18" charset="0"/>
                <a:cs typeface="Times New Roman" pitchFamily="18" charset="0"/>
              </a:rPr>
              <a:t>.</a:t>
            </a:r>
          </a:p>
          <a:p>
            <a:pPr marL="514350" indent="-514350">
              <a:buFont typeface="+mj-lt"/>
              <a:buAutoNum type="arabicPeriod"/>
            </a:pPr>
            <a:r>
              <a:rPr lang="en-US" smtClean="0">
                <a:solidFill>
                  <a:prstClr val="black"/>
                </a:solidFill>
                <a:latin typeface="Times New Roman" pitchFamily="18" charset="0"/>
                <a:cs typeface="Times New Roman" pitchFamily="18" charset="0"/>
              </a:rPr>
              <a:t>Trong cả tìm kiếm “=” và “&lt; &gt;”</a:t>
            </a:r>
          </a:p>
          <a:p>
            <a:pPr marL="514350" indent="-514350">
              <a:buFont typeface="+mj-lt"/>
              <a:buAutoNum type="arabicPeriod"/>
            </a:pPr>
            <a:r>
              <a:rPr lang="en-US" smtClean="0">
                <a:solidFill>
                  <a:prstClr val="black"/>
                </a:solidFill>
                <a:latin typeface="Times New Roman" pitchFamily="18" charset="0"/>
                <a:cs typeface="Times New Roman" pitchFamily="18" charset="0"/>
              </a:rPr>
              <a:t>Lưu trữ tất cả khóa được phân bổ lúc đầu.</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664327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itchFamily="18" charset="0"/>
                <a:cs typeface="Times New Roman" pitchFamily="18" charset="0"/>
              </a:rPr>
              <a:t>Sorting Operators</a:t>
            </a:r>
          </a:p>
        </p:txBody>
      </p:sp>
      <p:sp>
        <p:nvSpPr>
          <p:cNvPr id="3" name="Content Placeholder 2"/>
          <p:cNvSpPr>
            <a:spLocks noGrp="1"/>
          </p:cNvSpPr>
          <p:nvPr>
            <p:ph idx="1"/>
          </p:nvPr>
        </p:nvSpPr>
        <p:spPr/>
        <p:txBody>
          <a:bodyPr>
            <a:normAutofit/>
          </a:bodyPr>
          <a:lstStyle/>
          <a:p>
            <a:r>
              <a:rPr lang="en-US" smtClean="0">
                <a:latin typeface="Times New Roman" pitchFamily="18" charset="0"/>
                <a:cs typeface="Times New Roman" pitchFamily="18" charset="0"/>
              </a:rPr>
              <a:t>Các thao tác </a:t>
            </a:r>
            <a:r>
              <a:rPr lang="en-US">
                <a:latin typeface="Times New Roman" pitchFamily="18" charset="0"/>
                <a:cs typeface="Times New Roman" pitchFamily="18" charset="0"/>
              </a:rPr>
              <a:t>sắp xếp trả kết quả khi người dùng chỉ rõ một thao tác </a:t>
            </a:r>
            <a:r>
              <a:rPr lang="en-US" smtClean="0">
                <a:latin typeface="Times New Roman" pitchFamily="18" charset="0"/>
                <a:cs typeface="Times New Roman" pitchFamily="18" charset="0"/>
              </a:rPr>
              <a:t>mà </a:t>
            </a:r>
            <a:r>
              <a:rPr lang="en-US">
                <a:latin typeface="Times New Roman" pitchFamily="18" charset="0"/>
                <a:cs typeface="Times New Roman" pitchFamily="18" charset="0"/>
              </a:rPr>
              <a:t>yêu cầu sắp xếp.</a:t>
            </a:r>
          </a:p>
          <a:p>
            <a:pPr marL="514350" indent="-514350">
              <a:buFont typeface="+mj-lt"/>
              <a:buAutoNum type="arabicPeriod"/>
            </a:pPr>
            <a:r>
              <a:rPr lang="en-US">
                <a:solidFill>
                  <a:srgbClr val="252525"/>
                </a:solidFill>
                <a:latin typeface="Times New Roman"/>
                <a:ea typeface="Times New Roman"/>
              </a:rPr>
              <a:t>SORT </a:t>
            </a:r>
            <a:r>
              <a:rPr lang="en-US" smtClean="0">
                <a:solidFill>
                  <a:srgbClr val="252525"/>
                </a:solidFill>
                <a:latin typeface="Times New Roman"/>
                <a:ea typeface="Times New Roman"/>
              </a:rPr>
              <a:t>AGGREGATE: count, min, max</a:t>
            </a:r>
            <a:endParaRPr lang="en-US">
              <a:solidFill>
                <a:srgbClr val="252525"/>
              </a:solidFill>
              <a:latin typeface="Times New Roman"/>
              <a:ea typeface="Times New Roman"/>
            </a:endParaRPr>
          </a:p>
          <a:p>
            <a:pPr marL="514350" indent="-514350">
              <a:buFont typeface="+mj-lt"/>
              <a:buAutoNum type="arabicPeriod"/>
            </a:pPr>
            <a:r>
              <a:rPr lang="en-US">
                <a:latin typeface="Times New Roman" pitchFamily="18" charset="0"/>
                <a:cs typeface="Times New Roman" pitchFamily="18" charset="0"/>
              </a:rPr>
              <a:t>SORT </a:t>
            </a:r>
            <a:r>
              <a:rPr lang="en-US" smtClean="0">
                <a:latin typeface="Times New Roman" pitchFamily="18" charset="0"/>
                <a:cs typeface="Times New Roman" pitchFamily="18" charset="0"/>
              </a:rPr>
              <a:t>UNIQUE: distinct</a:t>
            </a:r>
          </a:p>
          <a:p>
            <a:pPr marL="514350" indent="-514350">
              <a:buFont typeface="+mj-lt"/>
              <a:buAutoNum type="arabicPeriod"/>
            </a:pPr>
            <a:r>
              <a:rPr lang="en-US">
                <a:latin typeface="Times New Roman" pitchFamily="18" charset="0"/>
                <a:cs typeface="Times New Roman" pitchFamily="18" charset="0"/>
              </a:rPr>
              <a:t>SORT JOIN: sort-merge join</a:t>
            </a:r>
            <a:endParaRPr lang="en-US" smtClean="0">
              <a:latin typeface="Times New Roman" pitchFamily="18" charset="0"/>
              <a:cs typeface="Times New Roman" pitchFamily="18" charset="0"/>
            </a:endParaRPr>
          </a:p>
          <a:p>
            <a:pPr marL="514350" indent="-514350">
              <a:buFont typeface="+mj-lt"/>
              <a:buAutoNum type="arabicPeriod"/>
            </a:pPr>
            <a:r>
              <a:rPr lang="en-US" smtClean="0">
                <a:latin typeface="Times New Roman" pitchFamily="18" charset="0"/>
                <a:cs typeface="Times New Roman" pitchFamily="18" charset="0"/>
              </a:rPr>
              <a:t>SORT </a:t>
            </a:r>
            <a:r>
              <a:rPr lang="en-US">
                <a:latin typeface="Times New Roman" pitchFamily="18" charset="0"/>
                <a:cs typeface="Times New Roman" pitchFamily="18" charset="0"/>
              </a:rPr>
              <a:t>ORDER </a:t>
            </a:r>
            <a:r>
              <a:rPr lang="en-US" smtClean="0">
                <a:latin typeface="Times New Roman" pitchFamily="18" charset="0"/>
                <a:cs typeface="Times New Roman" pitchFamily="18" charset="0"/>
              </a:rPr>
              <a:t>BY: khi dùng order by</a:t>
            </a:r>
          </a:p>
          <a:p>
            <a:pPr marL="514350" indent="-514350">
              <a:buFont typeface="+mj-lt"/>
              <a:buAutoNum type="arabicPeriod"/>
            </a:pPr>
            <a:r>
              <a:rPr lang="en-US">
                <a:latin typeface="Times New Roman" pitchFamily="18" charset="0"/>
                <a:cs typeface="Times New Roman" pitchFamily="18" charset="0"/>
              </a:rPr>
              <a:t>HASH GROUP </a:t>
            </a:r>
            <a:r>
              <a:rPr lang="en-US" smtClean="0">
                <a:latin typeface="Times New Roman" pitchFamily="18" charset="0"/>
                <a:cs typeface="Times New Roman" pitchFamily="18" charset="0"/>
              </a:rPr>
              <a:t>BY: khi sử dụng Group by</a:t>
            </a:r>
          </a:p>
          <a:p>
            <a:pPr marL="514350" indent="-514350">
              <a:buFont typeface="+mj-lt"/>
              <a:buAutoNum type="arabicPeriod"/>
            </a:pPr>
            <a:r>
              <a:rPr lang="en-US">
                <a:latin typeface="Times New Roman" pitchFamily="18" charset="0"/>
                <a:cs typeface="Times New Roman" pitchFamily="18" charset="0"/>
              </a:rPr>
              <a:t>HASH </a:t>
            </a:r>
            <a:r>
              <a:rPr lang="en-US" smtClean="0">
                <a:latin typeface="Times New Roman" pitchFamily="18" charset="0"/>
                <a:cs typeface="Times New Roman" pitchFamily="18" charset="0"/>
              </a:rPr>
              <a:t>UNIQUE : băm một tập các hàm và loại bỏ các bản trùng lặp, khi dùng distinct</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44668983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885</TotalTime>
  <Words>1205</Words>
  <Application>Microsoft Office PowerPoint</Application>
  <PresentationFormat>On-screen Show (4:3)</PresentationFormat>
  <Paragraphs>143</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Tahoma</vt:lpstr>
      <vt:lpstr>Times New Roman</vt:lpstr>
      <vt:lpstr>Wingdings 3</vt:lpstr>
      <vt:lpstr>Wisp</vt:lpstr>
      <vt:lpstr>THIẾT KẾ VÀ QUẢN TRỊ CƠ SỞ DỮ LIỆU</vt:lpstr>
      <vt:lpstr>Phân công công việc</vt:lpstr>
      <vt:lpstr>Nội dung trình bày</vt:lpstr>
      <vt:lpstr>Clusters</vt:lpstr>
      <vt:lpstr>Clusters</vt:lpstr>
      <vt:lpstr>Clusters</vt:lpstr>
      <vt:lpstr>Clusters</vt:lpstr>
      <vt:lpstr>Clusters</vt:lpstr>
      <vt:lpstr>Sorting Operators</vt:lpstr>
      <vt:lpstr>Sorting Operators</vt:lpstr>
      <vt:lpstr>Buffer Sort Operator</vt:lpstr>
      <vt:lpstr>Inlist Iterator</vt:lpstr>
      <vt:lpstr>Count Stop Key Operator</vt:lpstr>
      <vt:lpstr>Min/Max and First Row Operators</vt:lpstr>
      <vt:lpstr>FILTER Operations </vt:lpstr>
      <vt:lpstr>Concatenation Operation</vt:lpstr>
      <vt:lpstr>Concatenation Operation</vt:lpstr>
      <vt:lpstr>UNION [ALL], INTERSECT, MINUS</vt:lpstr>
      <vt:lpstr>UNION [ALL], INTERSECT, MINUS</vt:lpstr>
      <vt:lpstr>UNION [ALL], INTERSECT, MINUS</vt:lpstr>
      <vt:lpstr>Result Cache Operator </vt:lpstr>
      <vt:lpstr>Result Cache Operator </vt:lpstr>
      <vt:lpstr>Result Cache Operator </vt:lpstr>
      <vt:lpstr>Result Cache Operator </vt:lpstr>
      <vt:lpstr>Cảm ơn Thầy và các bạn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VÀ QUẢN TRỊ CƠ SỞ DỮ LIỆU</dc:title>
  <dc:creator>James</dc:creator>
  <cp:lastModifiedBy>dovantiep</cp:lastModifiedBy>
  <cp:revision>36</cp:revision>
  <dcterms:created xsi:type="dcterms:W3CDTF">2006-08-16T00:00:00Z</dcterms:created>
  <dcterms:modified xsi:type="dcterms:W3CDTF">2015-05-22T15:07:21Z</dcterms:modified>
</cp:coreProperties>
</file>