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0"/>
  </p:notesMasterIdLst>
  <p:sldIdLst>
    <p:sldId id="257" r:id="rId2"/>
    <p:sldId id="274" r:id="rId3"/>
    <p:sldId id="283" r:id="rId4"/>
    <p:sldId id="284" r:id="rId5"/>
    <p:sldId id="285" r:id="rId6"/>
    <p:sldId id="286" r:id="rId7"/>
    <p:sldId id="287" r:id="rId8"/>
    <p:sldId id="272" r:id="rId9"/>
    <p:sldId id="258" r:id="rId10"/>
    <p:sldId id="265" r:id="rId11"/>
    <p:sldId id="266" r:id="rId12"/>
    <p:sldId id="288" r:id="rId13"/>
    <p:sldId id="289" r:id="rId14"/>
    <p:sldId id="290" r:id="rId15"/>
    <p:sldId id="269" r:id="rId16"/>
    <p:sldId id="275" r:id="rId17"/>
    <p:sldId id="277" r:id="rId18"/>
    <p:sldId id="278" r:id="rId19"/>
    <p:sldId id="279" r:id="rId20"/>
    <p:sldId id="293" r:id="rId21"/>
    <p:sldId id="294" r:id="rId22"/>
    <p:sldId id="295" r:id="rId23"/>
    <p:sldId id="296" r:id="rId24"/>
    <p:sldId id="273" r:id="rId25"/>
    <p:sldId id="281" r:id="rId26"/>
    <p:sldId id="291" r:id="rId27"/>
    <p:sldId id="282" r:id="rId28"/>
    <p:sldId id="292" r:id="rId29"/>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13169B-08C8-44D2-A0D7-EA99D4186785}" type="datetimeFigureOut">
              <a:rPr lang="vi-VN" smtClean="0"/>
              <a:pPr/>
              <a:t>22/05/2015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3E746-BD4F-4C25-AE34-8742DDE8D04D}" type="slidenum">
              <a:rPr lang="vi-VN" smtClean="0"/>
              <a:pPr/>
              <a:t>‹#›</a:t>
            </a:fld>
            <a:endParaRPr lang="vi-VN"/>
          </a:p>
        </p:txBody>
      </p:sp>
    </p:spTree>
    <p:extLst>
      <p:ext uri="{BB962C8B-B14F-4D97-AF65-F5344CB8AC3E}">
        <p14:creationId xmlns:p14="http://schemas.microsoft.com/office/powerpoint/2010/main" val="39533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92E59-659A-4906-89EC-FDE27131434B}" type="datetimeFigureOut">
              <a:rPr lang="vi-VN" smtClean="0"/>
              <a:pPr/>
              <a:t>22/05/2015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2F8EE93-2B15-41B7-84B5-0B8310A11443}"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92E59-659A-4906-89EC-FDE27131434B}" type="datetimeFigureOut">
              <a:rPr lang="vi-VN" smtClean="0"/>
              <a:pPr/>
              <a:t>22/05/2015</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8EE93-2B15-41B7-84B5-0B8310A11443}"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142984"/>
            <a:ext cx="8183880" cy="1051560"/>
          </a:xfrm>
        </p:spPr>
        <p:txBody>
          <a:bodyPr>
            <a:normAutofit/>
          </a:bodyPr>
          <a:lstStyle/>
          <a:p>
            <a:r>
              <a:rPr lang="en-US" sz="3200" dirty="0" err="1" smtClean="0"/>
              <a:t>Đề</a:t>
            </a:r>
            <a:r>
              <a:rPr lang="en-US" sz="3200" dirty="0" smtClean="0"/>
              <a:t> </a:t>
            </a:r>
            <a:r>
              <a:rPr lang="en-US" sz="3200" dirty="0" err="1" smtClean="0"/>
              <a:t>Tài</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biến</a:t>
            </a:r>
            <a:r>
              <a:rPr lang="en-US" sz="3200" dirty="0" smtClean="0"/>
              <a:t> </a:t>
            </a:r>
            <a:r>
              <a:rPr lang="en-US" sz="3200" dirty="0" err="1" smtClean="0"/>
              <a:t>ràng</a:t>
            </a:r>
            <a:r>
              <a:rPr lang="en-US" sz="3200" dirty="0" smtClean="0"/>
              <a:t> </a:t>
            </a:r>
            <a:r>
              <a:rPr lang="en-US" sz="3200" dirty="0" err="1" smtClean="0"/>
              <a:t>buộc</a:t>
            </a:r>
            <a:endParaRPr lang="vi-VN" sz="3200" dirty="0"/>
          </a:p>
        </p:txBody>
      </p:sp>
      <p:graphicFrame>
        <p:nvGraphicFramePr>
          <p:cNvPr id="3" name="Table 2"/>
          <p:cNvGraphicFramePr>
            <a:graphicFrameLocks noGrp="1"/>
          </p:cNvGraphicFramePr>
          <p:nvPr>
            <p:extLst>
              <p:ext uri="{D42A27DB-BD31-4B8C-83A1-F6EECF244321}">
                <p14:modId xmlns:p14="http://schemas.microsoft.com/office/powerpoint/2010/main" val="428281398"/>
              </p:ext>
            </p:extLst>
          </p:nvPr>
        </p:nvGraphicFramePr>
        <p:xfrm>
          <a:off x="1907704" y="3284984"/>
          <a:ext cx="5400600" cy="2157336"/>
        </p:xfrm>
        <a:graphic>
          <a:graphicData uri="http://schemas.openxmlformats.org/drawingml/2006/table">
            <a:tbl>
              <a:tblPr firstRow="1" bandRow="1">
                <a:tableStyleId>{5C22544A-7EE6-4342-B048-85BDC9FD1C3A}</a:tableStyleId>
              </a:tblPr>
              <a:tblGrid>
                <a:gridCol w="2808312"/>
                <a:gridCol w="1224136"/>
                <a:gridCol w="1368152"/>
              </a:tblGrid>
              <a:tr h="535288">
                <a:tc>
                  <a:txBody>
                    <a:bodyPr/>
                    <a:lstStyle/>
                    <a:p>
                      <a:pPr algn="ctr"/>
                      <a:r>
                        <a:rPr lang="en-US" dirty="0" err="1" smtClean="0"/>
                        <a:t>Tên</a:t>
                      </a:r>
                      <a:r>
                        <a:rPr lang="en-US" baseline="0" dirty="0" smtClean="0"/>
                        <a:t> </a:t>
                      </a:r>
                      <a:r>
                        <a:rPr lang="en-US" baseline="0" dirty="0" err="1" smtClean="0"/>
                        <a:t>Sinh</a:t>
                      </a:r>
                      <a:r>
                        <a:rPr lang="en-US" baseline="0" dirty="0" smtClean="0"/>
                        <a:t> </a:t>
                      </a:r>
                      <a:r>
                        <a:rPr lang="en-US" baseline="0" dirty="0" err="1" smtClean="0"/>
                        <a:t>Viên</a:t>
                      </a:r>
                      <a:endParaRPr lang="vi-VN" dirty="0"/>
                    </a:p>
                  </a:txBody>
                  <a:tcPr/>
                </a:tc>
                <a:tc>
                  <a:txBody>
                    <a:bodyPr/>
                    <a:lstStyle/>
                    <a:p>
                      <a:pPr algn="ctr"/>
                      <a:r>
                        <a:rPr lang="en-US" dirty="0" err="1" smtClean="0"/>
                        <a:t>Mã</a:t>
                      </a:r>
                      <a:r>
                        <a:rPr lang="en-US" baseline="0" dirty="0" smtClean="0"/>
                        <a:t> </a:t>
                      </a:r>
                      <a:r>
                        <a:rPr lang="en-US" baseline="0" dirty="0" err="1" smtClean="0"/>
                        <a:t>Số</a:t>
                      </a:r>
                      <a:r>
                        <a:rPr lang="en-US" baseline="0" dirty="0" smtClean="0"/>
                        <a:t> SV</a:t>
                      </a:r>
                      <a:endParaRPr lang="vi-VN" dirty="0"/>
                    </a:p>
                  </a:txBody>
                  <a:tcPr/>
                </a:tc>
                <a:tc>
                  <a:txBody>
                    <a:bodyPr/>
                    <a:lstStyle/>
                    <a:p>
                      <a:pPr algn="ctr"/>
                      <a:r>
                        <a:rPr lang="en-US" dirty="0" err="1" smtClean="0"/>
                        <a:t>Lớp</a:t>
                      </a:r>
                      <a:endParaRPr lang="vi-VN" dirty="0"/>
                    </a:p>
                  </a:txBody>
                  <a:tcPr/>
                </a:tc>
              </a:tr>
              <a:tr h="433328">
                <a:tc>
                  <a:txBody>
                    <a:bodyPr/>
                    <a:lstStyle/>
                    <a:p>
                      <a:r>
                        <a:rPr lang="en-US" sz="2000" dirty="0" err="1" smtClean="0"/>
                        <a:t>Nguyễn</a:t>
                      </a:r>
                      <a:r>
                        <a:rPr lang="en-US" sz="2000" baseline="0" dirty="0" smtClean="0"/>
                        <a:t> </a:t>
                      </a:r>
                      <a:r>
                        <a:rPr lang="en-US" sz="2000" baseline="0" dirty="0" err="1" smtClean="0"/>
                        <a:t>Văn</a:t>
                      </a:r>
                      <a:r>
                        <a:rPr lang="en-US" sz="2000" baseline="0" dirty="0" smtClean="0"/>
                        <a:t> </a:t>
                      </a:r>
                      <a:r>
                        <a:rPr lang="en-US" sz="2000" baseline="0" dirty="0" err="1" smtClean="0"/>
                        <a:t>Cương</a:t>
                      </a:r>
                      <a:endParaRPr lang="vi-VN" sz="2000" dirty="0"/>
                    </a:p>
                  </a:txBody>
                  <a:tcPr/>
                </a:tc>
                <a:tc>
                  <a:txBody>
                    <a:bodyPr/>
                    <a:lstStyle/>
                    <a:p>
                      <a:r>
                        <a:rPr lang="en-US" dirty="0" smtClean="0"/>
                        <a:t>20111205</a:t>
                      </a:r>
                      <a:endParaRPr lang="vi-VN" dirty="0"/>
                    </a:p>
                  </a:txBody>
                  <a:tcPr/>
                </a:tc>
                <a:tc>
                  <a:txBody>
                    <a:bodyPr/>
                    <a:lstStyle/>
                    <a:p>
                      <a:r>
                        <a:rPr lang="en-US" dirty="0" err="1" smtClean="0"/>
                        <a:t>CNTT</a:t>
                      </a:r>
                      <a:r>
                        <a:rPr lang="en-US" dirty="0" smtClean="0"/>
                        <a:t>-2.2</a:t>
                      </a:r>
                      <a:endParaRPr lang="vi-VN" dirty="0"/>
                    </a:p>
                  </a:txBody>
                  <a:tcPr/>
                </a:tc>
              </a:tr>
              <a:tr h="338037">
                <a:tc>
                  <a:txBody>
                    <a:bodyPr/>
                    <a:lstStyle/>
                    <a:p>
                      <a:r>
                        <a:rPr lang="en-US" sz="2000" dirty="0" err="1" smtClean="0"/>
                        <a:t>Lê</a:t>
                      </a:r>
                      <a:r>
                        <a:rPr lang="en-US" sz="2000" baseline="0" dirty="0" smtClean="0"/>
                        <a:t> </a:t>
                      </a:r>
                      <a:r>
                        <a:rPr lang="en-US" sz="2000" baseline="0" dirty="0" err="1" smtClean="0"/>
                        <a:t>Thành</a:t>
                      </a:r>
                      <a:r>
                        <a:rPr lang="en-US" sz="2000" baseline="0" dirty="0" smtClean="0"/>
                        <a:t> </a:t>
                      </a:r>
                      <a:r>
                        <a:rPr lang="en-US" sz="2000" baseline="0" dirty="0" err="1" smtClean="0"/>
                        <a:t>Đạt</a:t>
                      </a:r>
                      <a:endParaRPr lang="vi-VN" sz="2000" dirty="0"/>
                    </a:p>
                  </a:txBody>
                  <a:tcPr/>
                </a:tc>
                <a:tc>
                  <a:txBody>
                    <a:bodyPr/>
                    <a:lstStyle/>
                    <a:p>
                      <a:r>
                        <a:rPr lang="en-US" dirty="0" smtClean="0"/>
                        <a:t>20111374</a:t>
                      </a:r>
                      <a:endParaRPr lang="vi-VN" dirty="0"/>
                    </a:p>
                  </a:txBody>
                  <a:tcPr/>
                </a:tc>
                <a:tc>
                  <a:txBody>
                    <a:bodyPr/>
                    <a:lstStyle/>
                    <a:p>
                      <a:r>
                        <a:rPr lang="en-US" dirty="0" err="1" smtClean="0"/>
                        <a:t>CNTT</a:t>
                      </a:r>
                      <a:r>
                        <a:rPr lang="en-US" dirty="0" smtClean="0"/>
                        <a:t>-2.2</a:t>
                      </a:r>
                      <a:endParaRPr lang="vi-VN" dirty="0"/>
                    </a:p>
                  </a:txBody>
                  <a:tcPr/>
                </a:tc>
              </a:tr>
              <a:tr h="338037">
                <a:tc>
                  <a:txBody>
                    <a:bodyPr/>
                    <a:lstStyle/>
                    <a:p>
                      <a:r>
                        <a:rPr lang="en-US" sz="2000" dirty="0" err="1" smtClean="0"/>
                        <a:t>Nguyễn</a:t>
                      </a:r>
                      <a:r>
                        <a:rPr lang="en-US" sz="2000" baseline="0" dirty="0" smtClean="0"/>
                        <a:t> </a:t>
                      </a:r>
                      <a:r>
                        <a:rPr lang="en-US" sz="2000" baseline="0" dirty="0" err="1" smtClean="0"/>
                        <a:t>Đức</a:t>
                      </a:r>
                      <a:r>
                        <a:rPr lang="en-US" sz="2000" baseline="0" dirty="0" smtClean="0"/>
                        <a:t> </a:t>
                      </a:r>
                      <a:r>
                        <a:rPr lang="en-US" sz="2000" baseline="0" dirty="0" err="1" smtClean="0"/>
                        <a:t>Sơn</a:t>
                      </a:r>
                      <a:endParaRPr lang="vi-VN" sz="2000" dirty="0"/>
                    </a:p>
                  </a:txBody>
                  <a:tcPr/>
                </a:tc>
                <a:tc>
                  <a:txBody>
                    <a:bodyPr/>
                    <a:lstStyle/>
                    <a:p>
                      <a:r>
                        <a:rPr lang="en-US" dirty="0" smtClean="0"/>
                        <a:t>20112069</a:t>
                      </a:r>
                      <a:endParaRPr lang="vi-VN" dirty="0"/>
                    </a:p>
                  </a:txBody>
                  <a:tcPr/>
                </a:tc>
                <a:tc>
                  <a:txBody>
                    <a:bodyPr/>
                    <a:lstStyle/>
                    <a:p>
                      <a:r>
                        <a:rPr lang="en-US" dirty="0" err="1" smtClean="0"/>
                        <a:t>CNTT</a:t>
                      </a:r>
                      <a:r>
                        <a:rPr lang="en-US" dirty="0" smtClean="0"/>
                        <a:t>-2.2</a:t>
                      </a:r>
                      <a:endParaRPr lang="vi-VN" dirty="0"/>
                    </a:p>
                  </a:txBody>
                  <a:tcPr/>
                </a:tc>
              </a:tr>
              <a:tr h="338037">
                <a:tc>
                  <a:txBody>
                    <a:bodyPr/>
                    <a:lstStyle/>
                    <a:p>
                      <a:r>
                        <a:rPr lang="en-US" sz="2000" dirty="0" err="1" smtClean="0"/>
                        <a:t>Phạm</a:t>
                      </a:r>
                      <a:r>
                        <a:rPr lang="en-US" sz="2000" baseline="0" dirty="0" smtClean="0"/>
                        <a:t> </a:t>
                      </a:r>
                      <a:r>
                        <a:rPr lang="en-US" sz="2000" baseline="0" dirty="0" err="1" smtClean="0"/>
                        <a:t>Thế</a:t>
                      </a:r>
                      <a:r>
                        <a:rPr lang="en-US" sz="2000" baseline="0" dirty="0" smtClean="0"/>
                        <a:t> </a:t>
                      </a:r>
                      <a:r>
                        <a:rPr lang="en-US" sz="2000" baseline="0" dirty="0" err="1" smtClean="0"/>
                        <a:t>Quyền</a:t>
                      </a:r>
                      <a:r>
                        <a:rPr lang="en-US" sz="2000" baseline="0" dirty="0" smtClean="0"/>
                        <a:t> </a:t>
                      </a:r>
                      <a:endParaRPr lang="vi-VN" sz="2000" dirty="0"/>
                    </a:p>
                  </a:txBody>
                  <a:tcPr/>
                </a:tc>
                <a:tc>
                  <a:txBody>
                    <a:bodyPr/>
                    <a:lstStyle/>
                    <a:p>
                      <a:r>
                        <a:rPr lang="en-US" dirty="0" smtClean="0"/>
                        <a:t>20112050</a:t>
                      </a:r>
                      <a:endParaRPr lang="vi-VN" dirty="0"/>
                    </a:p>
                  </a:txBody>
                  <a:tcPr/>
                </a:tc>
                <a:tc>
                  <a:txBody>
                    <a:bodyPr/>
                    <a:lstStyle/>
                    <a:p>
                      <a:r>
                        <a:rPr lang="en-US" dirty="0" err="1" smtClean="0"/>
                        <a:t>CNTT</a:t>
                      </a:r>
                      <a:r>
                        <a:rPr lang="en-US" dirty="0" smtClean="0"/>
                        <a:t>-2.2</a:t>
                      </a:r>
                      <a:endParaRPr lang="vi-VN" dirty="0"/>
                    </a:p>
                  </a:txBody>
                  <a:tcPr/>
                </a:tc>
              </a:tr>
            </a:tbl>
          </a:graphicData>
        </a:graphic>
      </p:graphicFrame>
      <p:sp>
        <p:nvSpPr>
          <p:cNvPr id="4" name="Title 1"/>
          <p:cNvSpPr txBox="1">
            <a:spLocks/>
          </p:cNvSpPr>
          <p:nvPr/>
        </p:nvSpPr>
        <p:spPr>
          <a:xfrm>
            <a:off x="642910" y="404664"/>
            <a:ext cx="7772400" cy="984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smtClean="0"/>
              <a:t>Thiết</a:t>
            </a:r>
            <a:r>
              <a:rPr lang="en-US" b="1" dirty="0" smtClean="0"/>
              <a:t> </a:t>
            </a:r>
            <a:r>
              <a:rPr lang="en-US" b="1" dirty="0" err="1" smtClean="0"/>
              <a:t>Kế</a:t>
            </a:r>
            <a:r>
              <a:rPr lang="en-US" b="1" dirty="0" smtClean="0"/>
              <a:t> </a:t>
            </a:r>
            <a:r>
              <a:rPr lang="en-US" b="1" dirty="0" err="1" smtClean="0"/>
              <a:t>Cơ</a:t>
            </a:r>
            <a:r>
              <a:rPr lang="en-US" b="1" dirty="0" smtClean="0"/>
              <a:t> </a:t>
            </a:r>
            <a:r>
              <a:rPr lang="en-US" b="1" dirty="0" err="1" smtClean="0"/>
              <a:t>Sở</a:t>
            </a:r>
            <a:r>
              <a:rPr lang="en-US" b="1" dirty="0" smtClean="0"/>
              <a:t> </a:t>
            </a:r>
            <a:r>
              <a:rPr lang="en-US" b="1" dirty="0" err="1" smtClean="0"/>
              <a:t>Dữ</a:t>
            </a:r>
            <a:r>
              <a:rPr lang="en-US" b="1" dirty="0" smtClean="0"/>
              <a:t> </a:t>
            </a:r>
            <a:r>
              <a:rPr lang="en-US" b="1" dirty="0" err="1" smtClean="0"/>
              <a:t>Liệu</a:t>
            </a:r>
            <a:endParaRPr lang="vi-VN" b="1" dirty="0"/>
          </a:p>
        </p:txBody>
      </p:sp>
      <p:sp>
        <p:nvSpPr>
          <p:cNvPr id="5" name="TextBox 4"/>
          <p:cNvSpPr txBox="1"/>
          <p:nvPr/>
        </p:nvSpPr>
        <p:spPr>
          <a:xfrm>
            <a:off x="1828810" y="2674640"/>
            <a:ext cx="5400600" cy="461665"/>
          </a:xfrm>
          <a:prstGeom prst="rect">
            <a:avLst/>
          </a:prstGeom>
          <a:noFill/>
        </p:spPr>
        <p:txBody>
          <a:bodyPr wrap="square" rtlCol="0">
            <a:spAutoFit/>
          </a:bodyPr>
          <a:lstStyle/>
          <a:p>
            <a:r>
              <a:rPr lang="en-US" sz="2400" dirty="0" err="1" smtClean="0"/>
              <a:t>GV</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TS</a:t>
            </a:r>
            <a:r>
              <a:rPr lang="en-US" sz="2400" dirty="0" smtClean="0"/>
              <a:t>. </a:t>
            </a:r>
            <a:r>
              <a:rPr lang="en-US" sz="2400" dirty="0" err="1" smtClean="0"/>
              <a:t>Trần</a:t>
            </a:r>
            <a:r>
              <a:rPr lang="en-US" sz="2400" dirty="0" smtClean="0"/>
              <a:t> </a:t>
            </a:r>
            <a:r>
              <a:rPr lang="en-US" sz="2400" dirty="0" err="1" smtClean="0"/>
              <a:t>Việt</a:t>
            </a:r>
            <a:r>
              <a:rPr lang="en-US" sz="2400" dirty="0" smtClean="0"/>
              <a:t> </a:t>
            </a:r>
            <a:r>
              <a:rPr lang="en-US" sz="2400" dirty="0" err="1" smtClean="0"/>
              <a:t>Trung</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229600" cy="1143000"/>
          </a:xfrm>
        </p:spPr>
        <p:txBody>
          <a:bodyPr>
            <a:noAutofit/>
          </a:bodyPr>
          <a:lstStyle/>
          <a:p>
            <a:pPr lvl="0" algn="l"/>
            <a:r>
              <a:rPr lang="vi-VN" sz="3600" dirty="0" smtClean="0"/>
              <a:t/>
            </a:r>
            <a:br>
              <a:rPr lang="vi-VN" sz="3600" dirty="0" smtClean="0"/>
            </a:br>
            <a:r>
              <a:rPr lang="en-US" sz="3600" b="1" dirty="0" smtClean="0">
                <a:solidFill>
                  <a:schemeClr val="tx2">
                    <a:lumMod val="60000"/>
                    <a:lumOff val="40000"/>
                  </a:schemeClr>
                </a:solidFill>
              </a:rPr>
              <a:t>III.</a:t>
            </a:r>
            <a:r>
              <a:rPr lang="vi-VN" sz="3600" b="1" dirty="0" smtClean="0">
                <a:solidFill>
                  <a:schemeClr val="tx2">
                    <a:lumMod val="60000"/>
                    <a:lumOff val="40000"/>
                  </a:schemeClr>
                </a:solidFill>
              </a:rPr>
              <a:t>Nhìn </a:t>
            </a:r>
            <a:r>
              <a:rPr lang="vi-VN" sz="3600" b="1" dirty="0">
                <a:solidFill>
                  <a:schemeClr val="tx2">
                    <a:lumMod val="60000"/>
                    <a:lumOff val="40000"/>
                  </a:schemeClr>
                </a:solidFill>
              </a:rPr>
              <a:t>trộm giá trị </a:t>
            </a:r>
            <a:r>
              <a:rPr lang="vi-VN" sz="3600" b="1" dirty="0" smtClean="0">
                <a:solidFill>
                  <a:schemeClr val="tx2">
                    <a:lumMod val="60000"/>
                    <a:lumOff val="40000"/>
                  </a:schemeClr>
                </a:solidFill>
              </a:rPr>
              <a:t>biến </a:t>
            </a:r>
            <a:r>
              <a:rPr lang="vi-VN" sz="3600" b="1" dirty="0">
                <a:solidFill>
                  <a:schemeClr val="tx2">
                    <a:lumMod val="60000"/>
                    <a:lumOff val="40000"/>
                  </a:schemeClr>
                </a:solidFill>
              </a:rPr>
              <a:t>ràng buộc</a:t>
            </a:r>
            <a:br>
              <a:rPr lang="vi-VN" sz="3600" b="1" dirty="0">
                <a:solidFill>
                  <a:schemeClr val="tx2">
                    <a:lumMod val="60000"/>
                    <a:lumOff val="40000"/>
                  </a:schemeClr>
                </a:solidFill>
              </a:rPr>
            </a:br>
            <a:endParaRPr lang="vi-VN" sz="3600" b="1" dirty="0">
              <a:solidFill>
                <a:schemeClr val="tx2">
                  <a:lumMod val="60000"/>
                  <a:lumOff val="40000"/>
                </a:schemeClr>
              </a:solidFill>
            </a:endParaRPr>
          </a:p>
        </p:txBody>
      </p:sp>
      <p:sp>
        <p:nvSpPr>
          <p:cNvPr id="3" name="Content Placeholder 2"/>
          <p:cNvSpPr>
            <a:spLocks noGrp="1"/>
          </p:cNvSpPr>
          <p:nvPr>
            <p:ph idx="1"/>
          </p:nvPr>
        </p:nvSpPr>
        <p:spPr>
          <a:xfrm>
            <a:off x="467544" y="1700808"/>
            <a:ext cx="8229600" cy="2476872"/>
          </a:xfrm>
        </p:spPr>
        <p:txBody>
          <a:bodyPr>
            <a:normAutofit/>
          </a:bodyPr>
          <a:lstStyle/>
          <a:p>
            <a:pPr algn="just"/>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xét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nào</a:t>
            </a:r>
            <a:r>
              <a:rPr lang="en-US" sz="2400" dirty="0" smtClean="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6" y="226218"/>
            <a:ext cx="5206348" cy="796950"/>
          </a:xfrm>
        </p:spPr>
        <p:txBody>
          <a:bodyPr>
            <a:noAutofit/>
          </a:bodyPr>
          <a:lstStyle/>
          <a:p>
            <a:pPr algn="l"/>
            <a:r>
              <a:rPr lang="vi-VN" sz="3600" dirty="0" smtClean="0"/>
              <a:t/>
            </a:r>
            <a:br>
              <a:rPr lang="vi-VN" sz="3600" dirty="0" smtClean="0"/>
            </a:br>
            <a:r>
              <a:rPr lang="vi-VN" sz="2800" dirty="0" smtClean="0"/>
              <a:t>Nhìn trộm giá trị biến ràng buộc</a:t>
            </a:r>
            <a:r>
              <a:rPr lang="vi-VN" sz="3600" dirty="0" smtClean="0"/>
              <a:t/>
            </a:r>
            <a:br>
              <a:rPr lang="vi-VN" sz="3600" dirty="0" smtClean="0"/>
            </a:br>
            <a:endParaRPr lang="vi-VN" sz="3600" dirty="0"/>
          </a:p>
        </p:txBody>
      </p:sp>
      <p:pic>
        <p:nvPicPr>
          <p:cNvPr id="4" name="Content Placeholder 3" descr="Capture.PNG"/>
          <p:cNvPicPr>
            <a:picLocks noGrp="1" noChangeAspect="1"/>
          </p:cNvPicPr>
          <p:nvPr>
            <p:ph idx="1"/>
          </p:nvPr>
        </p:nvPicPr>
        <p:blipFill>
          <a:blip r:embed="rId2"/>
          <a:stretch>
            <a:fillRect/>
          </a:stretch>
        </p:blipFill>
        <p:spPr>
          <a:xfrm>
            <a:off x="1071538" y="2780928"/>
            <a:ext cx="7163800" cy="3816424"/>
          </a:xfrm>
        </p:spPr>
      </p:pic>
      <p:sp>
        <p:nvSpPr>
          <p:cNvPr id="5" name="TextBox 4"/>
          <p:cNvSpPr txBox="1"/>
          <p:nvPr/>
        </p:nvSpPr>
        <p:spPr>
          <a:xfrm>
            <a:off x="1071538" y="1052736"/>
            <a:ext cx="7358114" cy="1908215"/>
          </a:xfrm>
          <a:prstGeom prst="rect">
            <a:avLst/>
          </a:prstGeom>
          <a:noFill/>
        </p:spPr>
        <p:txBody>
          <a:bodyPr wrap="square" rtlCol="0">
            <a:spAutoFit/>
          </a:bodyPr>
          <a:lstStyle/>
          <a:p>
            <a:pPr algn="just"/>
            <a:r>
              <a:rPr lang="vi-VN" sz="2000" dirty="0">
                <a:latin typeface="+mj-lt"/>
              </a:rPr>
              <a:t>Với các câu truy vấn mà việc phân giải phức tạp thì bộ tối ưu sẽ đánh giá từng biến ràng buộc rồi từ đó sử dụng chúng làm đầu vào để chọn ra phương án thực thi tốt nhất. Sau khi việc thực thi được xác định trong lần phân tích đầu tiên, nó sẽ được tái sử dụng cho các câu truy vấn tương tự mà không phụ thuộc và giá trị của biến ràng buộc.</a:t>
            </a:r>
          </a:p>
          <a:p>
            <a:pPr algn="just"/>
            <a:endParaRPr lang="vi-V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7328" y="191788"/>
            <a:ext cx="5772558" cy="792088"/>
          </a:xfrm>
        </p:spPr>
        <p:txBody>
          <a:bodyPr>
            <a:normAutofit fontScale="90000"/>
          </a:bodyPr>
          <a:lstStyle/>
          <a:p>
            <a:pPr lvl="0" algn="l"/>
            <a:r>
              <a:rPr lang="vi-VN" dirty="0" smtClean="0"/>
              <a:t/>
            </a:r>
            <a:br>
              <a:rPr lang="vi-VN" dirty="0" smtClean="0"/>
            </a:b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IV. </a:t>
            </a:r>
            <a:r>
              <a:rPr lang="en-US" sz="4200" b="1" dirty="0" err="1">
                <a:solidFill>
                  <a:schemeClr val="tx2">
                    <a:lumMod val="60000"/>
                    <a:lumOff val="40000"/>
                  </a:schemeClr>
                </a:solidFill>
                <a:latin typeface="Times New Roman" panose="02020603050405020304" pitchFamily="18" charset="0"/>
                <a:cs typeface="Times New Roman" panose="02020603050405020304" pitchFamily="18" charset="0"/>
              </a:rPr>
              <a:t>S</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ử</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dụng</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chia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sẻ</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con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trỏ</a:t>
            </a:r>
            <a:r>
              <a:rPr lang="vi-VN"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vi-VN" dirty="0"/>
              <a:t/>
            </a:r>
            <a:br>
              <a:rPr lang="vi-VN" dirty="0"/>
            </a:br>
            <a:endParaRPr lang="vi-VN" dirty="0"/>
          </a:p>
        </p:txBody>
      </p:sp>
      <p:sp>
        <p:nvSpPr>
          <p:cNvPr id="5" name="TextBox 4"/>
          <p:cNvSpPr txBox="1"/>
          <p:nvPr/>
        </p:nvSpPr>
        <p:spPr>
          <a:xfrm>
            <a:off x="361106" y="1052736"/>
            <a:ext cx="8387358" cy="1107996"/>
          </a:xfrm>
          <a:prstGeom prst="rect">
            <a:avLst/>
          </a:prstGeom>
          <a:noFill/>
        </p:spPr>
        <p:txBody>
          <a:bodyPr wrap="square" rtlCol="0">
            <a:spAutoFit/>
          </a:bodyPr>
          <a:lstStyle/>
          <a:p>
            <a:r>
              <a:rPr lang="vi-VN" sz="2400" dirty="0"/>
              <a:t>Ví dụ, hãy xem xét câu truy vấn sau, khi mà EMPLOYEE_ID là khóa chính:</a:t>
            </a:r>
            <a:endParaRPr lang="en-US" sz="2400" dirty="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64396" y="2046467"/>
            <a:ext cx="7488832" cy="831121"/>
          </a:xfrm>
          <a:prstGeom prst="rect">
            <a:avLst/>
          </a:prstGeom>
          <a:noFill/>
          <a:ln>
            <a:noFill/>
          </a:ln>
        </p:spPr>
      </p:pic>
      <p:sp>
        <p:nvSpPr>
          <p:cNvPr id="7" name="TextBox 6"/>
          <p:cNvSpPr txBox="1"/>
          <p:nvPr/>
        </p:nvSpPr>
        <p:spPr>
          <a:xfrm>
            <a:off x="464396" y="3140968"/>
            <a:ext cx="7347964" cy="2585323"/>
          </a:xfrm>
          <a:prstGeom prst="rect">
            <a:avLst/>
          </a:prstGeom>
          <a:noFill/>
        </p:spPr>
        <p:txBody>
          <a:bodyPr wrap="square" rtlCol="0">
            <a:spAutoFit/>
          </a:bodyPr>
          <a:lstStyle/>
          <a:p>
            <a:r>
              <a:rPr lang="vi-VN" sz="2400" dirty="0"/>
              <a:t>Chúng ta có thể thấy rằng mọi giá trị của trường EMPLOYEE_ID đều có vai trò như nhau( duy nhất một giá trị) nên sẽ có một kế hoạch thực thi là như nhau. Chính vì thể, để cho tiết kiệm bộ tối ưu sẽ sinh ra chỉ một kế hoạch chung cho tất cả các lần thực thi khi mà thay giá trị employee_id khác nhau.</a:t>
            </a:r>
            <a:endParaRPr lang="en-US" sz="2400" dirty="0"/>
          </a:p>
          <a:p>
            <a:endParaRPr lang="en-US" dirty="0"/>
          </a:p>
        </p:txBody>
      </p:sp>
    </p:spTree>
    <p:extLst>
      <p:ext uri="{BB962C8B-B14F-4D97-AF65-F5344CB8AC3E}">
        <p14:creationId xmlns:p14="http://schemas.microsoft.com/office/powerpoint/2010/main" val="26362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971900"/>
            <a:ext cx="7128792" cy="2215991"/>
          </a:xfrm>
          <a:prstGeom prst="rect">
            <a:avLst/>
          </a:prstGeom>
          <a:noFill/>
        </p:spPr>
        <p:txBody>
          <a:bodyPr wrap="square" rtlCol="0">
            <a:spAutoFit/>
          </a:bodyPr>
          <a:lstStyle/>
          <a:p>
            <a:pPr algn="just"/>
            <a:r>
              <a:rPr lang="vi-VN" sz="2400" dirty="0">
                <a:latin typeface="Times New Roman" panose="02020603050405020304" pitchFamily="18" charset="0"/>
                <a:cs typeface="Times New Roman" panose="02020603050405020304" pitchFamily="18" charset="0"/>
              </a:rPr>
              <a:t>Mặt khác, cho rằng cùng với bảng EMPLOYEES đó, có một trường thuộc tính là DEPARTMENT_ID có một khoảng giá trị rộng. Ví </a:t>
            </a:r>
            <a:r>
              <a:rPr lang="vi-VN" sz="2400" dirty="0" smtClean="0">
                <a:latin typeface="Times New Roman" panose="02020603050405020304" pitchFamily="18" charset="0"/>
                <a:cs typeface="Times New Roman" panose="02020603050405020304" pitchFamily="18" charset="0"/>
              </a:rPr>
              <a:t>dụ, </a:t>
            </a:r>
            <a:r>
              <a:rPr lang="vi-VN" sz="2400" dirty="0">
                <a:latin typeface="Times New Roman" panose="02020603050405020304" pitchFamily="18" charset="0"/>
                <a:cs typeface="Times New Roman" panose="02020603050405020304" pitchFamily="18" charset="0"/>
              </a:rPr>
              <a:t>với department </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50 </a:t>
            </a:r>
            <a:r>
              <a:rPr lang="vi-VN" sz="2400" dirty="0">
                <a:latin typeface="Times New Roman" panose="02020603050405020304" pitchFamily="18" charset="0"/>
                <a:cs typeface="Times New Roman" panose="02020603050405020304" pitchFamily="18" charset="0"/>
              </a:rPr>
              <a:t>có thể chiếm tới hơn một phần ba của bảng employees, trong khi đó với giá trị department </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70 </a:t>
            </a:r>
            <a:r>
              <a:rPr lang="vi-VN" sz="2400" dirty="0">
                <a:latin typeface="Times New Roman" panose="02020603050405020304" pitchFamily="18" charset="0"/>
                <a:cs typeface="Times New Roman" panose="02020603050405020304" pitchFamily="18" charset="0"/>
              </a:rPr>
              <a:t>chỉ có một hai giá trị.</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7200800" cy="655885"/>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7200800" cy="659889"/>
          </a:xfrm>
          <a:prstGeom prst="rect">
            <a:avLst/>
          </a:prstGeom>
          <a:noFill/>
          <a:ln>
            <a:noFill/>
          </a:ln>
        </p:spPr>
      </p:pic>
      <p:sp>
        <p:nvSpPr>
          <p:cNvPr id="8" name="TextBox 7"/>
          <p:cNvSpPr txBox="1"/>
          <p:nvPr/>
        </p:nvSpPr>
        <p:spPr>
          <a:xfrm>
            <a:off x="1766770" y="4790606"/>
            <a:ext cx="7416824" cy="1631216"/>
          </a:xfrm>
          <a:prstGeom prst="rect">
            <a:avLst/>
          </a:prstGeom>
          <a:noFill/>
        </p:spPr>
        <p:txBody>
          <a:bodyPr wrap="square" rtlCol="0">
            <a:spAutoFit/>
          </a:bodyPr>
          <a:lstStyle/>
          <a:p>
            <a:pPr algn="just"/>
            <a:r>
              <a:rPr lang="en-US" sz="2000" dirty="0"/>
              <a:t>N</a:t>
            </a:r>
            <a:r>
              <a:rPr lang="vi-VN" sz="2000" dirty="0" smtClean="0"/>
              <a:t>ếu </a:t>
            </a:r>
            <a:r>
              <a:rPr lang="vi-VN" sz="2000" dirty="0"/>
              <a:t>sử dụng </a:t>
            </a:r>
            <a:r>
              <a:rPr lang="vi-VN" sz="2000" dirty="0" smtClean="0"/>
              <a:t>chia </a:t>
            </a:r>
            <a:r>
              <a:rPr lang="vi-VN" sz="2000" dirty="0"/>
              <a:t>sẻ con trỏ, thực sự là không </a:t>
            </a:r>
            <a:r>
              <a:rPr lang="vi-VN" sz="2000" dirty="0" smtClean="0"/>
              <a:t>tiết kiệm</a:t>
            </a:r>
            <a:r>
              <a:rPr lang="en-US" sz="2000" dirty="0" smtClean="0"/>
              <a:t> </a:t>
            </a:r>
            <a:r>
              <a:rPr lang="vi-VN" sz="2000" dirty="0" smtClean="0"/>
              <a:t>khi </a:t>
            </a:r>
            <a:r>
              <a:rPr lang="vi-VN" sz="2000" dirty="0"/>
              <a:t>mà </a:t>
            </a:r>
            <a:r>
              <a:rPr lang="vi-VN" sz="2000" dirty="0" smtClean="0"/>
              <a:t>đã </a:t>
            </a:r>
            <a:r>
              <a:rPr lang="vi-VN" sz="2000" dirty="0"/>
              <a:t>có sự thống kê tần suất các giá trị của cột department_id. Trong trường hợp này, phụ thuộc vào câu truy vấn nào thực hiện trước, kế hoạch thực thi có thể bao gồm duyệt qua toàn bộ bảng, hoặc duyệt qua khoảng chỉ mục đơn giản</a:t>
            </a:r>
            <a:endParaRPr lang="en-US" sz="2000" dirty="0"/>
          </a:p>
        </p:txBody>
      </p:sp>
      <p:sp>
        <p:nvSpPr>
          <p:cNvPr id="9" name="Title 1"/>
          <p:cNvSpPr>
            <a:spLocks noGrp="1"/>
          </p:cNvSpPr>
          <p:nvPr>
            <p:ph type="title"/>
          </p:nvPr>
        </p:nvSpPr>
        <p:spPr>
          <a:xfrm>
            <a:off x="267328" y="191788"/>
            <a:ext cx="5772558" cy="792088"/>
          </a:xfrm>
        </p:spPr>
        <p:txBody>
          <a:bodyPr>
            <a:normAutofit fontScale="90000"/>
          </a:bodyPr>
          <a:lstStyle/>
          <a:p>
            <a:pPr lvl="0" algn="l"/>
            <a:r>
              <a:rPr lang="vi-VN" dirty="0" smtClean="0"/>
              <a:t/>
            </a:r>
            <a:br>
              <a:rPr lang="vi-VN" dirty="0" smtClean="0"/>
            </a:b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IV. </a:t>
            </a:r>
            <a:r>
              <a:rPr lang="en-US" sz="4200" b="1" dirty="0" err="1">
                <a:solidFill>
                  <a:schemeClr val="tx2">
                    <a:lumMod val="60000"/>
                    <a:lumOff val="40000"/>
                  </a:schemeClr>
                </a:solidFill>
                <a:latin typeface="Times New Roman" panose="02020603050405020304" pitchFamily="18" charset="0"/>
                <a:cs typeface="Times New Roman" panose="02020603050405020304" pitchFamily="18" charset="0"/>
              </a:rPr>
              <a:t>S</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ử</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dụng</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chia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sẻ</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con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trỏ</a:t>
            </a:r>
            <a:r>
              <a:rPr lang="vi-VN"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vi-VN" dirty="0"/>
              <a:t/>
            </a:r>
            <a:br>
              <a:rPr lang="vi-VN" dirty="0"/>
            </a:br>
            <a:endParaRPr lang="vi-VN" dirty="0"/>
          </a:p>
        </p:txBody>
      </p:sp>
    </p:spTree>
    <p:extLst>
      <p:ext uri="{BB962C8B-B14F-4D97-AF65-F5344CB8AC3E}">
        <p14:creationId xmlns:p14="http://schemas.microsoft.com/office/powerpoint/2010/main" val="276466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vi-VN" sz="2400" dirty="0">
                <a:latin typeface="+mj-lt"/>
              </a:rPr>
              <a:t>Oracle 8i </a:t>
            </a:r>
            <a:r>
              <a:rPr lang="vi-VN" sz="2400" dirty="0" smtClean="0">
                <a:latin typeface="+mj-lt"/>
              </a:rPr>
              <a:t>thay vì </a:t>
            </a:r>
            <a:r>
              <a:rPr lang="vi-VN" sz="2400" dirty="0">
                <a:latin typeface="+mj-lt"/>
              </a:rPr>
              <a:t>đi xây dựng một kế hoạch thực thi với mỗi câu truy vấn giống nhau chỉ khác các giá trị kí tự đầu vào, bộ tối ưu sẽ sinh ra một kế hoạch thực thi chung cho tất cả lần thực thi sau </a:t>
            </a:r>
            <a:r>
              <a:rPr lang="vi-VN" sz="2400" dirty="0" smtClean="0">
                <a:latin typeface="+mj-lt"/>
              </a:rPr>
              <a:t>đó.Tính năng này sẽ được hỏi lại để được chấp nhận trên ứng dụng.</a:t>
            </a:r>
          </a:p>
          <a:p>
            <a:pPr algn="just"/>
            <a:r>
              <a:rPr lang="vi-VN" sz="2400" dirty="0" smtClean="0">
                <a:latin typeface="+mj-lt"/>
              </a:rPr>
              <a:t>Oracle 9i đã mở rộng chức năng này bằng việc sử dụng chia sẻ con trỏ với các câu truy vấn được coi là giống nhau. Kế hoạch này chỉ được thực hiện khi bộ tối ưu kiểm tra kế hoạch thực thi là không phụ thuộc vào giá trị đầu vào.</a:t>
            </a:r>
          </a:p>
          <a:p>
            <a:pPr algn="just"/>
            <a:endParaRPr lang="vi-VN" sz="2400" dirty="0" smtClean="0">
              <a:latin typeface="+mj-lt"/>
            </a:endParaRPr>
          </a:p>
          <a:p>
            <a:pPr algn="just"/>
            <a:endParaRPr lang="vi-VN" sz="2400" dirty="0">
              <a:latin typeface="+mj-lt"/>
            </a:endParaRPr>
          </a:p>
        </p:txBody>
      </p:sp>
      <p:sp>
        <p:nvSpPr>
          <p:cNvPr id="5" name="Title 1"/>
          <p:cNvSpPr>
            <a:spLocks noGrp="1"/>
          </p:cNvSpPr>
          <p:nvPr>
            <p:ph type="title"/>
          </p:nvPr>
        </p:nvSpPr>
        <p:spPr>
          <a:xfrm>
            <a:off x="267328" y="191788"/>
            <a:ext cx="5772558" cy="792088"/>
          </a:xfrm>
        </p:spPr>
        <p:txBody>
          <a:bodyPr>
            <a:normAutofit fontScale="90000"/>
          </a:bodyPr>
          <a:lstStyle/>
          <a:p>
            <a:pPr lvl="0" algn="l"/>
            <a:r>
              <a:rPr lang="vi-VN" dirty="0" smtClean="0"/>
              <a:t/>
            </a:r>
            <a:br>
              <a:rPr lang="vi-VN" dirty="0" smtClean="0"/>
            </a:b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IV. </a:t>
            </a:r>
            <a:r>
              <a:rPr lang="en-US" sz="4200" b="1" dirty="0" err="1">
                <a:solidFill>
                  <a:schemeClr val="tx2">
                    <a:lumMod val="60000"/>
                    <a:lumOff val="40000"/>
                  </a:schemeClr>
                </a:solidFill>
                <a:latin typeface="Times New Roman" panose="02020603050405020304" pitchFamily="18" charset="0"/>
                <a:cs typeface="Times New Roman" panose="02020603050405020304" pitchFamily="18" charset="0"/>
              </a:rPr>
              <a:t>S</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ử</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dụng</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chia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sẻ</a:t>
            </a:r>
            <a:r>
              <a:rPr lang="en-US"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con </a:t>
            </a:r>
            <a:r>
              <a:rPr lang="en-US" sz="4200" b="1" dirty="0" err="1" smtClean="0">
                <a:solidFill>
                  <a:schemeClr val="tx2">
                    <a:lumMod val="60000"/>
                    <a:lumOff val="40000"/>
                  </a:schemeClr>
                </a:solidFill>
                <a:latin typeface="Times New Roman" panose="02020603050405020304" pitchFamily="18" charset="0"/>
                <a:cs typeface="Times New Roman" panose="02020603050405020304" pitchFamily="18" charset="0"/>
              </a:rPr>
              <a:t>trỏ</a:t>
            </a:r>
            <a:r>
              <a:rPr lang="vi-VN" sz="4200" b="1" dirty="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vi-VN" dirty="0"/>
              <a:t/>
            </a:r>
            <a:br>
              <a:rPr lang="vi-VN" dirty="0"/>
            </a:br>
            <a:endParaRPr lang="vi-VN" dirty="0"/>
          </a:p>
        </p:txBody>
      </p:sp>
    </p:spTree>
    <p:extLst>
      <p:ext uri="{BB962C8B-B14F-4D97-AF65-F5344CB8AC3E}">
        <p14:creationId xmlns:p14="http://schemas.microsoft.com/office/powerpoint/2010/main" val="407366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99785"/>
            <a:ext cx="8352928" cy="3124944"/>
          </a:xfrm>
        </p:spPr>
        <p:txBody>
          <a:bodyPr>
            <a:normAutofit/>
          </a:bodyPr>
          <a:lstStyle/>
          <a:p>
            <a:pPr algn="just"/>
            <a:r>
              <a:rPr lang="vi-VN" sz="2400" dirty="0" smtClean="0">
                <a:latin typeface="+mj-lt"/>
              </a:rPr>
              <a:t>Giá trị của tham số CURSOR_SHARING được khởi tạo để xác định cách mà bộ tối ưu thực thi câu truy vấn với biến ràng buộc.</a:t>
            </a:r>
            <a:endParaRPr lang="en-US" sz="2400" dirty="0" smtClean="0">
              <a:latin typeface="+mj-lt"/>
            </a:endParaRPr>
          </a:p>
          <a:p>
            <a:pPr algn="just"/>
            <a:endParaRPr lang="vi-VN" sz="2400" dirty="0" smtClean="0">
              <a:latin typeface="+mj-lt"/>
            </a:endParaRPr>
          </a:p>
          <a:p>
            <a:pPr lvl="1" algn="just">
              <a:buFont typeface="Wingdings" pitchFamily="2" charset="2"/>
              <a:buChar char="Ø"/>
            </a:pPr>
            <a:r>
              <a:rPr lang="vi-VN" sz="2400" dirty="0" smtClean="0">
                <a:latin typeface="+mj-lt"/>
              </a:rPr>
              <a:t>EXACT: việc thay thế giá trị kí tự bị vô hiệu hóa hoàn toàn.</a:t>
            </a:r>
          </a:p>
          <a:p>
            <a:pPr lvl="1" algn="just">
              <a:buFont typeface="Wingdings" pitchFamily="2" charset="2"/>
              <a:buChar char="Ø"/>
            </a:pPr>
            <a:r>
              <a:rPr lang="vi-VN" sz="2400" dirty="0" smtClean="0">
                <a:latin typeface="+mj-lt"/>
              </a:rPr>
              <a:t>FORCE: Chia sẻ nguyên nhân cho mọi giá trị kí tự.</a:t>
            </a:r>
          </a:p>
          <a:p>
            <a:pPr lvl="1" algn="just">
              <a:buFont typeface="Wingdings" pitchFamily="2" charset="2"/>
              <a:buChar char="Ø"/>
            </a:pPr>
            <a:r>
              <a:rPr lang="vi-VN" sz="2400" dirty="0" smtClean="0">
                <a:latin typeface="+mj-lt"/>
              </a:rPr>
              <a:t>SIMILAR: Chỉ chia sẻ nguyên nhân cho các giá trị kí tự an toàn.</a:t>
            </a:r>
          </a:p>
          <a:p>
            <a:endParaRPr lang="vi-VN" sz="2400" dirty="0">
              <a:latin typeface="+mj-lt"/>
            </a:endParaRPr>
          </a:p>
        </p:txBody>
      </p:sp>
      <p:sp>
        <p:nvSpPr>
          <p:cNvPr id="5" name="Title 1"/>
          <p:cNvSpPr>
            <a:spLocks noGrp="1"/>
          </p:cNvSpPr>
          <p:nvPr>
            <p:ph type="title"/>
          </p:nvPr>
        </p:nvSpPr>
        <p:spPr>
          <a:xfrm>
            <a:off x="181628" y="213692"/>
            <a:ext cx="5626968" cy="778098"/>
          </a:xfrm>
        </p:spPr>
        <p:txBody>
          <a:bodyPr>
            <a:normAutofit/>
          </a:bodyPr>
          <a:lstStyle/>
          <a:p>
            <a:pPr algn="l"/>
            <a:r>
              <a:rPr lang="vi-VN" sz="3600" b="1" dirty="0" smtClean="0"/>
              <a:t>Tham số Cursor-Sharing</a:t>
            </a:r>
            <a:endParaRPr lang="vi-VN" sz="3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870"/>
            <a:ext cx="8229600" cy="796950"/>
          </a:xfrm>
        </p:spPr>
        <p:txBody>
          <a:bodyPr>
            <a:noAutofit/>
          </a:bodyPr>
          <a:lstStyle/>
          <a:p>
            <a:pPr algn="l"/>
            <a:r>
              <a:rPr lang="en-US" sz="3800" b="1" dirty="0" smtClean="0">
                <a:solidFill>
                  <a:schemeClr val="tx2">
                    <a:lumMod val="60000"/>
                    <a:lumOff val="40000"/>
                  </a:schemeClr>
                </a:solidFill>
              </a:rPr>
              <a:t>V. </a:t>
            </a:r>
            <a:r>
              <a:rPr lang="vi-VN" sz="3800" b="1" dirty="0" smtClean="0">
                <a:solidFill>
                  <a:schemeClr val="tx2">
                    <a:lumMod val="60000"/>
                    <a:lumOff val="40000"/>
                  </a:schemeClr>
                </a:solidFill>
              </a:rPr>
              <a:t>Một số phương pháp chia sẻ con trỏ </a:t>
            </a:r>
            <a:endParaRPr lang="vi-VN" sz="3800" b="1" dirty="0">
              <a:solidFill>
                <a:schemeClr val="tx2">
                  <a:lumMod val="60000"/>
                  <a:lumOff val="40000"/>
                </a:schemeClr>
              </a:solidFill>
            </a:endParaRPr>
          </a:p>
        </p:txBody>
      </p:sp>
      <p:sp>
        <p:nvSpPr>
          <p:cNvPr id="3" name="Content Placeholder 2"/>
          <p:cNvSpPr>
            <a:spLocks noGrp="1"/>
          </p:cNvSpPr>
          <p:nvPr>
            <p:ph idx="1"/>
          </p:nvPr>
        </p:nvSpPr>
        <p:spPr>
          <a:xfrm>
            <a:off x="457200" y="1600201"/>
            <a:ext cx="8229600" cy="3052936"/>
          </a:xfrm>
        </p:spPr>
        <p:txBody>
          <a:bodyPr/>
          <a:lstStyle/>
          <a:p>
            <a:pPr algn="just"/>
            <a:r>
              <a:rPr lang="vi-VN" dirty="0" smtClean="0">
                <a:latin typeface="+mj-lt"/>
              </a:rPr>
              <a:t>Chia sẻ con trỏ bắt buộc:</a:t>
            </a:r>
          </a:p>
          <a:p>
            <a:pPr lvl="1" algn="just"/>
            <a:r>
              <a:rPr lang="vi-VN" sz="2400" dirty="0" smtClean="0">
                <a:latin typeface="+mj-lt"/>
              </a:rPr>
              <a:t>Bạn có thể chia sẻ con trỏ bắt buộc bằng cách dùng câu lệnh ALTER SESSION, khi đó tất cả câu truy vấn của bạn, dù khác nhau giá trị kí tự hệ thống sẽ tự động sinh ra biến ràng buộc được gọi là SYS_B_0 như </a:t>
            </a:r>
            <a:r>
              <a:rPr lang="en-US" sz="2400" dirty="0" err="1" smtClean="0">
                <a:latin typeface="+mj-lt"/>
              </a:rPr>
              <a:t>hình</a:t>
            </a:r>
            <a:r>
              <a:rPr lang="en-US" sz="2400" dirty="0" smtClean="0">
                <a:latin typeface="+mj-lt"/>
              </a:rPr>
              <a:t> </a:t>
            </a:r>
            <a:r>
              <a:rPr lang="en-US" sz="2400" dirty="0" err="1" smtClean="0">
                <a:latin typeface="+mj-lt"/>
              </a:rPr>
              <a:t>sau</a:t>
            </a:r>
            <a:r>
              <a:rPr lang="en-US" sz="2400" dirty="0">
                <a:latin typeface="+mj-lt"/>
              </a:rPr>
              <a:t>:</a:t>
            </a:r>
            <a:endParaRPr lang="vi-VN" sz="2400" dirty="0" smtClean="0">
              <a:latin typeface="+mj-lt"/>
            </a:endParaRPr>
          </a:p>
          <a:p>
            <a:pPr lvl="1" algn="just"/>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 y="122861"/>
            <a:ext cx="5770984" cy="922114"/>
          </a:xfrm>
        </p:spPr>
        <p:txBody>
          <a:bodyPr>
            <a:normAutofit/>
          </a:bodyPr>
          <a:lstStyle/>
          <a:p>
            <a:r>
              <a:rPr lang="vi-VN" sz="3600" dirty="0" smtClean="0"/>
              <a:t>Chia sẻ con trỏ bắt buộc</a:t>
            </a:r>
            <a:endParaRPr lang="vi-VN" sz="3600" dirty="0"/>
          </a:p>
        </p:txBody>
      </p:sp>
      <p:pic>
        <p:nvPicPr>
          <p:cNvPr id="4" name="Content Placeholder 3" descr="Capture.PNG"/>
          <p:cNvPicPr>
            <a:picLocks noGrp="1" noChangeAspect="1"/>
          </p:cNvPicPr>
          <p:nvPr>
            <p:ph idx="1"/>
          </p:nvPr>
        </p:nvPicPr>
        <p:blipFill>
          <a:blip r:embed="rId2"/>
          <a:stretch>
            <a:fillRect/>
          </a:stretch>
        </p:blipFill>
        <p:spPr>
          <a:xfrm>
            <a:off x="467544" y="1052736"/>
            <a:ext cx="8280920" cy="5688632"/>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888" y="237060"/>
            <a:ext cx="5122912" cy="706090"/>
          </a:xfrm>
        </p:spPr>
        <p:txBody>
          <a:bodyPr>
            <a:normAutofit/>
          </a:bodyPr>
          <a:lstStyle/>
          <a:p>
            <a:pPr algn="l"/>
            <a:r>
              <a:rPr lang="en-US" sz="3600" dirty="0" err="1" smtClean="0"/>
              <a:t>Chia</a:t>
            </a:r>
            <a:r>
              <a:rPr lang="en-US" sz="3600" dirty="0" smtClean="0"/>
              <a:t> </a:t>
            </a:r>
            <a:r>
              <a:rPr lang="en-US" sz="3600" dirty="0" err="1" smtClean="0"/>
              <a:t>sẻ</a:t>
            </a:r>
            <a:r>
              <a:rPr lang="en-US" sz="3600" dirty="0" smtClean="0"/>
              <a:t> con </a:t>
            </a:r>
            <a:r>
              <a:rPr lang="en-US" sz="3600" dirty="0" err="1" smtClean="0"/>
              <a:t>trỏ</a:t>
            </a:r>
            <a:r>
              <a:rPr lang="en-US" sz="3600" dirty="0" smtClean="0"/>
              <a:t> </a:t>
            </a:r>
            <a:r>
              <a:rPr lang="en-US" sz="3600" dirty="0" err="1" smtClean="0"/>
              <a:t>thích</a:t>
            </a:r>
            <a:r>
              <a:rPr lang="en-US" sz="3600" dirty="0" smtClean="0"/>
              <a:t> </a:t>
            </a:r>
            <a:r>
              <a:rPr lang="en-US" sz="3600" dirty="0" err="1" smtClean="0"/>
              <a:t>nghi</a:t>
            </a:r>
            <a:endParaRPr lang="vi-VN" sz="3600" dirty="0"/>
          </a:p>
        </p:txBody>
      </p:sp>
      <p:sp>
        <p:nvSpPr>
          <p:cNvPr id="5" name="Content Placeholder 4"/>
          <p:cNvSpPr>
            <a:spLocks noGrp="1"/>
          </p:cNvSpPr>
          <p:nvPr>
            <p:ph idx="1"/>
          </p:nvPr>
        </p:nvSpPr>
        <p:spPr>
          <a:xfrm>
            <a:off x="357958" y="1062114"/>
            <a:ext cx="8229600" cy="2692895"/>
          </a:xfrm>
        </p:spPr>
        <p:txBody>
          <a:bodyPr>
            <a:normAutofit/>
          </a:bodyPr>
          <a:lstStyle/>
          <a:p>
            <a:pPr algn="just"/>
            <a:r>
              <a:rPr lang="en-US" sz="2400" dirty="0" smtClean="0">
                <a:latin typeface="Times New Roman" pitchFamily="18" charset="0"/>
                <a:cs typeface="Times New Roman" pitchFamily="18" charset="0"/>
              </a:rPr>
              <a:t>Oracle 11g </a:t>
            </a:r>
            <a:r>
              <a:rPr lang="en-US" sz="2400" dirty="0" err="1" smtClean="0">
                <a:latin typeface="Times New Roman" pitchFamily="18" charset="0"/>
                <a:cs typeface="Times New Roman" pitchFamily="18" charset="0"/>
              </a:rPr>
              <a:t>giới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sẻ</a:t>
            </a:r>
            <a:r>
              <a:rPr lang="en-US" sz="2400" dirty="0" smtClean="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trỏ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tinh</a:t>
            </a:r>
            <a:r>
              <a:rPr lang="en-US" sz="2400" dirty="0" smtClean="0">
                <a:latin typeface="Times New Roman" pitchFamily="18" charset="0"/>
                <a:cs typeface="Times New Roman" pitchFamily="18" charset="0"/>
              </a:rPr>
              <a:t> vi, </a:t>
            </a:r>
            <a:r>
              <a:rPr lang="en-US" sz="2400" dirty="0" err="1" smtClean="0">
                <a:latin typeface="Times New Roman" pitchFamily="18" charset="0"/>
                <a:cs typeface="Times New Roman" pitchFamily="18" charset="0"/>
              </a:rPr>
              <a:t>nó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sẻ</a:t>
            </a:r>
            <a:r>
              <a:rPr lang="en-US" sz="2400" dirty="0" smtClean="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trỏ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câu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chi </a:t>
            </a:r>
            <a:r>
              <a:rPr lang="en-US" sz="2400" dirty="0" err="1" smtClean="0">
                <a:latin typeface="Times New Roman" pitchFamily="18" charset="0"/>
                <a:cs typeface="Times New Roman" pitchFamily="18" charset="0"/>
              </a:rPr>
              <a:t>phí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nhớ</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30622"/>
            <a:ext cx="6491064" cy="922114"/>
          </a:xfrm>
        </p:spPr>
        <p:txBody>
          <a:bodyPr>
            <a:normAutofit fontScale="90000"/>
          </a:bodyPr>
          <a:lstStyle/>
          <a:p>
            <a:pPr algn="l"/>
            <a:r>
              <a:rPr lang="en-US" sz="3600" b="1" dirty="0" err="1" smtClean="0"/>
              <a:t>Kiến</a:t>
            </a:r>
            <a:r>
              <a:rPr lang="en-US" sz="3600" b="1" dirty="0" smtClean="0"/>
              <a:t> </a:t>
            </a:r>
            <a:r>
              <a:rPr lang="en-US" sz="3600" b="1" dirty="0" err="1" smtClean="0"/>
              <a:t>trúc</a:t>
            </a:r>
            <a:r>
              <a:rPr lang="en-US" sz="3600" b="1" dirty="0" smtClean="0"/>
              <a:t> </a:t>
            </a:r>
            <a:r>
              <a:rPr lang="en-US" sz="3600" b="1" dirty="0" err="1" smtClean="0"/>
              <a:t>chia</a:t>
            </a:r>
            <a:r>
              <a:rPr lang="en-US" sz="3600" b="1" dirty="0" smtClean="0"/>
              <a:t> </a:t>
            </a:r>
            <a:r>
              <a:rPr lang="en-US" sz="3600" b="1" dirty="0" err="1" smtClean="0"/>
              <a:t>sẻ</a:t>
            </a:r>
            <a:r>
              <a:rPr lang="en-US" sz="3600" b="1" dirty="0" smtClean="0"/>
              <a:t> con </a:t>
            </a:r>
            <a:r>
              <a:rPr lang="en-US" sz="3600" b="1" dirty="0" err="1" smtClean="0"/>
              <a:t>trỏ</a:t>
            </a:r>
            <a:r>
              <a:rPr lang="en-US" sz="3600" b="1" dirty="0" smtClean="0"/>
              <a:t> </a:t>
            </a:r>
            <a:r>
              <a:rPr lang="en-US" sz="3600" b="1" dirty="0" err="1" smtClean="0"/>
              <a:t>thích</a:t>
            </a:r>
            <a:r>
              <a:rPr lang="en-US" sz="3600" b="1" dirty="0" smtClean="0"/>
              <a:t> </a:t>
            </a:r>
            <a:r>
              <a:rPr lang="en-US" sz="3600" b="1" dirty="0" err="1" smtClean="0"/>
              <a:t>nghi</a:t>
            </a:r>
            <a:endParaRPr lang="vi-VN" sz="3600" b="1" dirty="0"/>
          </a:p>
        </p:txBody>
      </p:sp>
      <p:pic>
        <p:nvPicPr>
          <p:cNvPr id="4" name="Content Placeholder 3" descr="Capture.PNG"/>
          <p:cNvPicPr>
            <a:picLocks noGrp="1" noChangeAspect="1"/>
          </p:cNvPicPr>
          <p:nvPr>
            <p:ph idx="1"/>
          </p:nvPr>
        </p:nvPicPr>
        <p:blipFill>
          <a:blip r:embed="rId2"/>
          <a:stretch>
            <a:fillRect/>
          </a:stretch>
        </p:blipFill>
        <p:spPr>
          <a:xfrm>
            <a:off x="395536" y="980728"/>
            <a:ext cx="8424936" cy="568863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76" y="116632"/>
            <a:ext cx="7848983" cy="1008112"/>
          </a:xfrm>
        </p:spPr>
        <p:txBody>
          <a:bodyPr>
            <a:normAutofit/>
          </a:bodyPr>
          <a:lstStyle/>
          <a:p>
            <a:pPr algn="l"/>
            <a:r>
              <a:rPr lang="en-US" sz="3800" b="1" dirty="0" smtClean="0">
                <a:solidFill>
                  <a:schemeClr val="tx2">
                    <a:lumMod val="60000"/>
                    <a:lumOff val="40000"/>
                  </a:schemeClr>
                </a:solidFill>
              </a:rPr>
              <a:t>I. </a:t>
            </a:r>
            <a:r>
              <a:rPr lang="en-US" sz="3800" b="1" dirty="0" err="1" smtClean="0">
                <a:solidFill>
                  <a:schemeClr val="tx2">
                    <a:lumMod val="60000"/>
                    <a:lumOff val="40000"/>
                  </a:schemeClr>
                </a:solidFill>
              </a:rPr>
              <a:t>Giới</a:t>
            </a:r>
            <a:r>
              <a:rPr lang="en-US" sz="3800" b="1" dirty="0" smtClean="0">
                <a:solidFill>
                  <a:schemeClr val="tx2">
                    <a:lumMod val="60000"/>
                    <a:lumOff val="40000"/>
                  </a:schemeClr>
                </a:solidFill>
              </a:rPr>
              <a:t> </a:t>
            </a:r>
            <a:r>
              <a:rPr lang="en-US" sz="3800" b="1" dirty="0" err="1" smtClean="0">
                <a:solidFill>
                  <a:schemeClr val="tx2">
                    <a:lumMod val="60000"/>
                    <a:lumOff val="40000"/>
                  </a:schemeClr>
                </a:solidFill>
              </a:rPr>
              <a:t>thiệu</a:t>
            </a:r>
            <a:endParaRPr lang="vi-VN" sz="3800" b="1" dirty="0">
              <a:solidFill>
                <a:schemeClr val="tx2">
                  <a:lumMod val="60000"/>
                  <a:lumOff val="4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4" y="2780928"/>
            <a:ext cx="6892303"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2132856"/>
            <a:ext cx="37444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75655" y="4581128"/>
            <a:ext cx="7344817" cy="1200329"/>
          </a:xfrm>
          <a:prstGeom prst="rect">
            <a:avLst/>
          </a:prstGeom>
          <a:noFill/>
        </p:spPr>
        <p:txBody>
          <a:bodyPr wrap="square" rtlCol="0">
            <a:spAutoFit/>
          </a:bodyPr>
          <a:lstStyle/>
          <a:p>
            <a:pPr marL="285750" indent="-285750">
              <a:buFontTx/>
              <a:buChar char="-"/>
            </a:pP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dưới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Where</a:t>
            </a:r>
          </a:p>
          <a:p>
            <a:pPr marL="285750" indent="-285750">
              <a:buFontTx/>
              <a:buChar char="-"/>
            </a:pPr>
            <a:endParaRPr lang="en-US" sz="2400" dirty="0" smtClean="0">
              <a:latin typeface="Times New Roman" panose="02020603050405020304" pitchFamily="18" charset="0"/>
              <a:cs typeface="Times New Roman" panose="02020603050405020304" pitchFamily="18" charset="0"/>
            </a:endParaRPr>
          </a:p>
          <a:p>
            <a:pPr marL="285750" indent="-285750">
              <a:buFontTx/>
              <a:buChar char="-"/>
            </a:pP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11560" y="1268760"/>
            <a:ext cx="2664296"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quan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64704"/>
            <a:ext cx="67056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16832"/>
            <a:ext cx="6705600" cy="3888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19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93412"/>
            <a:ext cx="7056784"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824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20080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334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4"/>
            <a:ext cx="734481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1061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76" y="237060"/>
            <a:ext cx="6491064" cy="706090"/>
          </a:xfrm>
        </p:spPr>
        <p:txBody>
          <a:bodyPr>
            <a:normAutofit/>
          </a:bodyPr>
          <a:lstStyle/>
          <a:p>
            <a:pPr algn="l"/>
            <a:r>
              <a:rPr lang="en-US" sz="3600" dirty="0" err="1" smtClean="0"/>
              <a:t>Ví</a:t>
            </a:r>
            <a:r>
              <a:rPr lang="en-US" sz="3600" dirty="0" smtClean="0"/>
              <a:t> </a:t>
            </a:r>
            <a:r>
              <a:rPr lang="en-US" sz="3600" dirty="0" err="1" smtClean="0"/>
              <a:t>dụ</a:t>
            </a:r>
            <a:r>
              <a:rPr lang="en-US" sz="3600" dirty="0" smtClean="0"/>
              <a:t> </a:t>
            </a:r>
            <a:r>
              <a:rPr lang="en-US" sz="3600" dirty="0" err="1" smtClean="0"/>
              <a:t>chia</a:t>
            </a:r>
            <a:r>
              <a:rPr lang="en-US" sz="3600" dirty="0" smtClean="0"/>
              <a:t> </a:t>
            </a:r>
            <a:r>
              <a:rPr lang="en-US" sz="3600" dirty="0" err="1" smtClean="0"/>
              <a:t>sẻ</a:t>
            </a:r>
            <a:r>
              <a:rPr lang="en-US" sz="3600" dirty="0" smtClean="0"/>
              <a:t> con </a:t>
            </a:r>
            <a:r>
              <a:rPr lang="en-US" sz="3600" dirty="0" err="1" smtClean="0"/>
              <a:t>trỏ</a:t>
            </a:r>
            <a:r>
              <a:rPr lang="en-US" sz="3600" dirty="0" smtClean="0"/>
              <a:t> </a:t>
            </a:r>
            <a:r>
              <a:rPr lang="en-US" sz="3600" dirty="0" err="1" smtClean="0"/>
              <a:t>thích</a:t>
            </a:r>
            <a:r>
              <a:rPr lang="en-US" sz="3600" dirty="0" smtClean="0"/>
              <a:t> </a:t>
            </a:r>
            <a:r>
              <a:rPr lang="en-US" sz="3600" dirty="0" err="1" smtClean="0"/>
              <a:t>nghi</a:t>
            </a:r>
            <a:endParaRPr lang="vi-VN" sz="36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8928992" cy="5472608"/>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solidFill>
                  <a:schemeClr val="tx2">
                    <a:lumMod val="60000"/>
                    <a:lumOff val="40000"/>
                  </a:schemeClr>
                </a:solidFill>
              </a:rPr>
              <a:t>Kết Luận</a:t>
            </a:r>
            <a:endParaRPr lang="vi-VN" b="1" dirty="0">
              <a:solidFill>
                <a:schemeClr val="tx2">
                  <a:lumMod val="60000"/>
                  <a:lumOff val="40000"/>
                </a:schemeClr>
              </a:solidFill>
            </a:endParaRPr>
          </a:p>
        </p:txBody>
      </p:sp>
      <p:sp>
        <p:nvSpPr>
          <p:cNvPr id="3" name="Content Placeholder 2"/>
          <p:cNvSpPr>
            <a:spLocks noGrp="1"/>
          </p:cNvSpPr>
          <p:nvPr>
            <p:ph idx="1"/>
          </p:nvPr>
        </p:nvSpPr>
        <p:spPr>
          <a:xfrm>
            <a:off x="385192" y="1628800"/>
            <a:ext cx="8435280" cy="2980927"/>
          </a:xfrm>
        </p:spPr>
        <p:txBody>
          <a:bodyPr>
            <a:normAutofit lnSpcReduction="10000"/>
          </a:bodyPr>
          <a:lstStyle/>
          <a:p>
            <a:pPr marL="0" indent="0"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bắt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oracle i8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bước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chia </a:t>
            </a:r>
            <a:r>
              <a:rPr lang="en-US" sz="2800" dirty="0" err="1" smtClean="0">
                <a:latin typeface="Times New Roman" pitchFamily="18" charset="0"/>
                <a:cs typeface="Times New Roman" pitchFamily="18" charset="0"/>
              </a:rPr>
              <a:t>sẻ</a:t>
            </a:r>
            <a:r>
              <a:rPr lang="en-US" sz="2800" dirty="0" smtClean="0">
                <a:latin typeface="Times New Roman" pitchFamily="18" charset="0"/>
                <a:cs typeface="Times New Roman" pitchFamily="18" charset="0"/>
              </a:rPr>
              <a:t> con </a:t>
            </a:r>
            <a:r>
              <a:rPr lang="en-US" sz="2800" dirty="0" err="1" smtClean="0">
                <a:latin typeface="Times New Roman" pitchFamily="18" charset="0"/>
                <a:cs typeface="Times New Roman" pitchFamily="18" charset="0"/>
              </a:rPr>
              <a:t>trỏ</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ràng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buộc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chia </a:t>
            </a:r>
            <a:r>
              <a:rPr lang="en-US" sz="2800" dirty="0" err="1" smtClean="0">
                <a:latin typeface="Times New Roman" pitchFamily="18" charset="0"/>
                <a:cs typeface="Times New Roman" pitchFamily="18" charset="0"/>
              </a:rPr>
              <a:t>sẻ</a:t>
            </a:r>
            <a:r>
              <a:rPr lang="en-US" sz="2800" dirty="0" smtClean="0">
                <a:latin typeface="Times New Roman" pitchFamily="18" charset="0"/>
                <a:cs typeface="Times New Roman" pitchFamily="18" charset="0"/>
              </a:rPr>
              <a:t> con </a:t>
            </a:r>
            <a:r>
              <a:rPr lang="en-US" sz="2800" dirty="0" err="1" smtClean="0">
                <a:latin typeface="Times New Roman" pitchFamily="18" charset="0"/>
                <a:cs typeface="Times New Roman" pitchFamily="18" charset="0"/>
              </a:rPr>
              <a:t>trỏ</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giúp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nguyên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giúp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hóa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câu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trọng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vấn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508"/>
            <a:ext cx="9144000" cy="1143000"/>
          </a:xfrm>
        </p:spPr>
        <p:txBody>
          <a:bodyPr>
            <a:normAutofit/>
          </a:bodyPr>
          <a:lstStyle/>
          <a:p>
            <a:r>
              <a:rPr lang="en-US" b="1" dirty="0" err="1" smtClean="0">
                <a:solidFill>
                  <a:schemeClr val="tx2">
                    <a:lumMod val="60000"/>
                    <a:lumOff val="40000"/>
                  </a:schemeClr>
                </a:solidFill>
              </a:rPr>
              <a:t>Phân</a:t>
            </a:r>
            <a:r>
              <a:rPr lang="en-US" b="1" dirty="0" smtClean="0">
                <a:solidFill>
                  <a:schemeClr val="tx2">
                    <a:lumMod val="60000"/>
                    <a:lumOff val="40000"/>
                  </a:schemeClr>
                </a:solidFill>
              </a:rPr>
              <a:t> chia </a:t>
            </a:r>
            <a:r>
              <a:rPr lang="en-US" b="1" dirty="0" err="1" smtClean="0">
                <a:solidFill>
                  <a:schemeClr val="tx2">
                    <a:lumMod val="60000"/>
                    <a:lumOff val="40000"/>
                  </a:schemeClr>
                </a:solidFill>
              </a:rPr>
              <a:t>công</a:t>
            </a:r>
            <a:r>
              <a:rPr lang="en-US" b="1" dirty="0" smtClean="0">
                <a:solidFill>
                  <a:schemeClr val="tx2">
                    <a:lumMod val="60000"/>
                    <a:lumOff val="40000"/>
                  </a:schemeClr>
                </a:solidFill>
              </a:rPr>
              <a:t> </a:t>
            </a:r>
            <a:r>
              <a:rPr lang="en-US" b="1" dirty="0" err="1" smtClean="0">
                <a:solidFill>
                  <a:schemeClr val="tx2">
                    <a:lumMod val="60000"/>
                    <a:lumOff val="40000"/>
                  </a:schemeClr>
                </a:solidFill>
              </a:rPr>
              <a:t>việc</a:t>
            </a:r>
            <a:endParaRPr lang="en-US" b="1" dirty="0">
              <a:solidFill>
                <a:schemeClr val="tx2">
                  <a:lumMod val="60000"/>
                  <a:lumOff val="4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87394309"/>
              </p:ext>
            </p:extLst>
          </p:nvPr>
        </p:nvGraphicFramePr>
        <p:xfrm>
          <a:off x="683568" y="2204864"/>
          <a:ext cx="7848872" cy="3521544"/>
        </p:xfrm>
        <a:graphic>
          <a:graphicData uri="http://schemas.openxmlformats.org/drawingml/2006/table">
            <a:tbl>
              <a:tblPr firstRow="1" bandRow="1">
                <a:tableStyleId>{5C22544A-7EE6-4342-B048-85BDC9FD1C3A}</a:tableStyleId>
              </a:tblPr>
              <a:tblGrid>
                <a:gridCol w="2717519"/>
                <a:gridCol w="3304270"/>
                <a:gridCol w="1827083"/>
              </a:tblGrid>
              <a:tr h="535288">
                <a:tc>
                  <a:txBody>
                    <a:bodyPr/>
                    <a:lstStyle/>
                    <a:p>
                      <a:pPr algn="ctr"/>
                      <a:r>
                        <a:rPr lang="en-US" sz="2000" dirty="0" err="1" smtClean="0"/>
                        <a:t>Tên</a:t>
                      </a:r>
                      <a:r>
                        <a:rPr lang="en-US" sz="2000" baseline="0" dirty="0" smtClean="0"/>
                        <a:t> </a:t>
                      </a:r>
                      <a:r>
                        <a:rPr lang="en-US" sz="2000" baseline="0" dirty="0" err="1" smtClean="0"/>
                        <a:t>Sinh</a:t>
                      </a:r>
                      <a:r>
                        <a:rPr lang="en-US" sz="2000" baseline="0" dirty="0" smtClean="0"/>
                        <a:t> </a:t>
                      </a:r>
                      <a:r>
                        <a:rPr lang="en-US" sz="2000" baseline="0" dirty="0" err="1" smtClean="0"/>
                        <a:t>Viên</a:t>
                      </a:r>
                      <a:endParaRPr lang="vi-VN" sz="2000" dirty="0"/>
                    </a:p>
                  </a:txBody>
                  <a:tcPr/>
                </a:tc>
                <a:tc>
                  <a:txBody>
                    <a:bodyPr/>
                    <a:lstStyle/>
                    <a:p>
                      <a:pPr algn="ctr"/>
                      <a:r>
                        <a:rPr lang="en-US" sz="2000" dirty="0" err="1" smtClean="0"/>
                        <a:t>Nhiệm</a:t>
                      </a:r>
                      <a:r>
                        <a:rPr lang="en-US" sz="2000" baseline="0" dirty="0" smtClean="0"/>
                        <a:t> </a:t>
                      </a:r>
                      <a:r>
                        <a:rPr lang="en-US" sz="2000" baseline="0" dirty="0" err="1" smtClean="0"/>
                        <a:t>vụ</a:t>
                      </a:r>
                      <a:endParaRPr lang="vi-VN" sz="2000" dirty="0"/>
                    </a:p>
                  </a:txBody>
                  <a:tcPr/>
                </a:tc>
                <a:tc>
                  <a:txBody>
                    <a:bodyPr/>
                    <a:lstStyle/>
                    <a:p>
                      <a:pPr algn="ctr"/>
                      <a:r>
                        <a:rPr lang="en-US" sz="2000" dirty="0" err="1" smtClean="0"/>
                        <a:t>Khối</a:t>
                      </a:r>
                      <a:r>
                        <a:rPr lang="en-US" sz="2000" baseline="0" dirty="0" smtClean="0"/>
                        <a:t> </a:t>
                      </a:r>
                      <a:r>
                        <a:rPr lang="en-US" sz="2000" baseline="0" dirty="0" err="1" smtClean="0"/>
                        <a:t>lượng</a:t>
                      </a:r>
                      <a:r>
                        <a:rPr lang="en-US" sz="2000" baseline="0" dirty="0" smtClean="0"/>
                        <a:t> CV</a:t>
                      </a:r>
                      <a:endParaRPr lang="vi-VN" sz="2000" dirty="0"/>
                    </a:p>
                  </a:txBody>
                  <a:tcPr/>
                </a:tc>
              </a:tr>
              <a:tr h="688848">
                <a:tc>
                  <a:txBody>
                    <a:bodyPr/>
                    <a:lstStyle/>
                    <a:p>
                      <a:r>
                        <a:rPr lang="en-US" sz="2400" dirty="0" err="1" smtClean="0"/>
                        <a:t>Nguyễn</a:t>
                      </a:r>
                      <a:r>
                        <a:rPr lang="en-US" sz="2400" baseline="0" dirty="0" smtClean="0"/>
                        <a:t> </a:t>
                      </a:r>
                      <a:r>
                        <a:rPr lang="en-US" sz="2400" baseline="0" dirty="0" err="1" smtClean="0"/>
                        <a:t>Văn</a:t>
                      </a:r>
                      <a:r>
                        <a:rPr lang="en-US" sz="2400" baseline="0" dirty="0" smtClean="0"/>
                        <a:t> </a:t>
                      </a:r>
                      <a:r>
                        <a:rPr lang="en-US" sz="2400" baseline="0" dirty="0" err="1" smtClean="0"/>
                        <a:t>Cương</a:t>
                      </a:r>
                      <a:endParaRPr lang="vi-VN" sz="2400" dirty="0"/>
                    </a:p>
                  </a:txBody>
                  <a:tcPr/>
                </a:tc>
                <a:tc>
                  <a:txBody>
                    <a:bodyPr/>
                    <a:lstStyle/>
                    <a:p>
                      <a:r>
                        <a:rPr lang="en-US" sz="2000" dirty="0" err="1" smtClean="0"/>
                        <a:t>Dịch</a:t>
                      </a:r>
                      <a:r>
                        <a:rPr lang="en-US" sz="2000" dirty="0" smtClean="0"/>
                        <a:t> </a:t>
                      </a:r>
                      <a:r>
                        <a:rPr lang="en-US" sz="2000" dirty="0" err="1" smtClean="0"/>
                        <a:t>toàn</a:t>
                      </a:r>
                      <a:r>
                        <a:rPr lang="en-US" sz="2000" baseline="0" dirty="0" smtClean="0"/>
                        <a:t> </a:t>
                      </a:r>
                      <a:r>
                        <a:rPr lang="en-US" sz="2000" baseline="0" dirty="0" err="1" smtClean="0"/>
                        <a:t>bộ</a:t>
                      </a:r>
                      <a:r>
                        <a:rPr lang="en-US" sz="2000" dirty="0" smtClean="0"/>
                        <a:t>, </a:t>
                      </a:r>
                      <a:r>
                        <a:rPr lang="en-US" sz="2000" dirty="0" err="1" smtClean="0"/>
                        <a:t>tìm</a:t>
                      </a:r>
                      <a:r>
                        <a:rPr lang="en-US" sz="2000" baseline="0" dirty="0" smtClean="0"/>
                        <a:t> </a:t>
                      </a:r>
                      <a:r>
                        <a:rPr lang="en-US" sz="2000" baseline="0" dirty="0" err="1" smtClean="0"/>
                        <a:t>tài</a:t>
                      </a:r>
                      <a:r>
                        <a:rPr lang="en-US" sz="2000" baseline="0" dirty="0" smtClean="0"/>
                        <a:t> </a:t>
                      </a:r>
                      <a:r>
                        <a:rPr lang="en-US" sz="2000" baseline="0" dirty="0" err="1" smtClean="0"/>
                        <a:t>liệu</a:t>
                      </a:r>
                      <a:r>
                        <a:rPr lang="en-US" sz="2000" baseline="0" dirty="0" smtClean="0"/>
                        <a:t> </a:t>
                      </a:r>
                      <a:r>
                        <a:rPr lang="en-US" sz="2000" baseline="0" dirty="0" err="1" smtClean="0"/>
                        <a:t>liên</a:t>
                      </a:r>
                      <a:r>
                        <a:rPr lang="en-US" sz="2000" baseline="0" dirty="0" smtClean="0"/>
                        <a:t> </a:t>
                      </a:r>
                      <a:r>
                        <a:rPr lang="en-US" sz="2000" baseline="0" dirty="0" err="1" smtClean="0"/>
                        <a:t>quan</a:t>
                      </a:r>
                      <a:endParaRPr lang="vi-VN" sz="2000" dirty="0"/>
                    </a:p>
                  </a:txBody>
                  <a:tcPr/>
                </a:tc>
                <a:tc>
                  <a:txBody>
                    <a:bodyPr/>
                    <a:lstStyle/>
                    <a:p>
                      <a:pPr algn="ctr"/>
                      <a:r>
                        <a:rPr lang="en-US" dirty="0" smtClean="0"/>
                        <a:t>25%</a:t>
                      </a:r>
                      <a:endParaRPr lang="vi-VN" dirty="0"/>
                    </a:p>
                  </a:txBody>
                  <a:tcPr/>
                </a:tc>
              </a:tr>
              <a:tr h="648072">
                <a:tc>
                  <a:txBody>
                    <a:bodyPr/>
                    <a:lstStyle/>
                    <a:p>
                      <a:r>
                        <a:rPr lang="en-US" sz="2400" dirty="0" err="1" smtClean="0"/>
                        <a:t>Lê</a:t>
                      </a:r>
                      <a:r>
                        <a:rPr lang="en-US" sz="2400" baseline="0" dirty="0" smtClean="0"/>
                        <a:t> </a:t>
                      </a:r>
                      <a:r>
                        <a:rPr lang="en-US" sz="2400" baseline="0" dirty="0" err="1" smtClean="0"/>
                        <a:t>Thành</a:t>
                      </a:r>
                      <a:r>
                        <a:rPr lang="en-US" sz="2400" baseline="0" dirty="0" smtClean="0"/>
                        <a:t> </a:t>
                      </a:r>
                      <a:r>
                        <a:rPr lang="en-US" sz="2400" baseline="0" dirty="0" err="1" smtClean="0"/>
                        <a:t>Đạt</a:t>
                      </a:r>
                      <a:endParaRPr lang="vi-V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Dịch</a:t>
                      </a:r>
                      <a:r>
                        <a:rPr lang="en-US" sz="2000" baseline="0" dirty="0" smtClean="0"/>
                        <a:t> </a:t>
                      </a:r>
                      <a:r>
                        <a:rPr lang="en-US" sz="2000" baseline="0" dirty="0" err="1" smtClean="0"/>
                        <a:t>toàn</a:t>
                      </a:r>
                      <a:r>
                        <a:rPr lang="en-US" sz="2000" baseline="0" dirty="0" smtClean="0"/>
                        <a:t> </a:t>
                      </a:r>
                      <a:r>
                        <a:rPr lang="en-US" sz="2000" baseline="0" dirty="0" err="1" smtClean="0"/>
                        <a:t>bộ</a:t>
                      </a:r>
                      <a:r>
                        <a:rPr lang="en-US" sz="2000" dirty="0" smtClean="0"/>
                        <a:t>, </a:t>
                      </a:r>
                      <a:r>
                        <a:rPr lang="en-US" sz="2000" dirty="0" err="1" smtClean="0"/>
                        <a:t>tìm</a:t>
                      </a:r>
                      <a:r>
                        <a:rPr lang="en-US" sz="2000" baseline="0" dirty="0" smtClean="0"/>
                        <a:t> </a:t>
                      </a:r>
                      <a:r>
                        <a:rPr lang="en-US" sz="2000" baseline="0" dirty="0" err="1" smtClean="0"/>
                        <a:t>tài</a:t>
                      </a:r>
                      <a:r>
                        <a:rPr lang="en-US" sz="2000" baseline="0" dirty="0" smtClean="0"/>
                        <a:t> </a:t>
                      </a:r>
                      <a:r>
                        <a:rPr lang="en-US" sz="2000" baseline="0" dirty="0" err="1" smtClean="0"/>
                        <a:t>liệu</a:t>
                      </a:r>
                      <a:r>
                        <a:rPr lang="en-US" sz="2000" baseline="0" dirty="0" smtClean="0"/>
                        <a:t> </a:t>
                      </a:r>
                      <a:r>
                        <a:rPr lang="en-US" sz="2000" baseline="0" dirty="0" err="1" smtClean="0"/>
                        <a:t>liên</a:t>
                      </a:r>
                      <a:r>
                        <a:rPr lang="en-US" sz="2000" baseline="0" dirty="0" smtClean="0"/>
                        <a:t> </a:t>
                      </a:r>
                      <a:r>
                        <a:rPr lang="en-US" sz="2000" baseline="0" dirty="0" err="1" smtClean="0"/>
                        <a:t>quan</a:t>
                      </a:r>
                      <a:endParaRPr lang="vi-VN"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a:t>
                      </a:r>
                      <a:endParaRPr lang="vi-VN" dirty="0" smtClean="0"/>
                    </a:p>
                  </a:txBody>
                  <a:tcPr/>
                </a:tc>
              </a:tr>
              <a:tr h="792088">
                <a:tc>
                  <a:txBody>
                    <a:bodyPr/>
                    <a:lstStyle/>
                    <a:p>
                      <a:r>
                        <a:rPr lang="en-US" sz="2400" dirty="0" err="1" smtClean="0"/>
                        <a:t>Nguyễn</a:t>
                      </a:r>
                      <a:r>
                        <a:rPr lang="en-US" sz="2400" baseline="0" dirty="0" smtClean="0"/>
                        <a:t> </a:t>
                      </a:r>
                      <a:r>
                        <a:rPr lang="en-US" sz="2400" baseline="0" dirty="0" err="1" smtClean="0"/>
                        <a:t>Đức</a:t>
                      </a:r>
                      <a:r>
                        <a:rPr lang="en-US" sz="2400" baseline="0" dirty="0" smtClean="0"/>
                        <a:t> </a:t>
                      </a:r>
                      <a:r>
                        <a:rPr lang="en-US" sz="2400" baseline="0" dirty="0" err="1" smtClean="0"/>
                        <a:t>Sơn</a:t>
                      </a:r>
                      <a:endParaRPr lang="vi-V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Tổng</a:t>
                      </a:r>
                      <a:r>
                        <a:rPr lang="en-US" sz="2000" baseline="0" dirty="0" smtClean="0"/>
                        <a:t> </a:t>
                      </a:r>
                      <a:r>
                        <a:rPr lang="en-US" sz="2000" baseline="0" dirty="0" err="1" smtClean="0"/>
                        <a:t>hợp</a:t>
                      </a:r>
                      <a:r>
                        <a:rPr lang="en-US" sz="2000" baseline="0" dirty="0" smtClean="0"/>
                        <a:t> </a:t>
                      </a:r>
                      <a:r>
                        <a:rPr lang="en-US" sz="2000" baseline="0" dirty="0" err="1" smtClean="0"/>
                        <a:t>các</a:t>
                      </a:r>
                      <a:r>
                        <a:rPr lang="en-US" sz="2000" baseline="0" dirty="0" smtClean="0"/>
                        <a:t> </a:t>
                      </a:r>
                      <a:r>
                        <a:rPr lang="en-US" sz="2000" baseline="0" dirty="0" err="1" smtClean="0"/>
                        <a:t>bản</a:t>
                      </a:r>
                      <a:r>
                        <a:rPr lang="en-US" sz="2000" baseline="0" dirty="0" smtClean="0"/>
                        <a:t> </a:t>
                      </a:r>
                      <a:r>
                        <a:rPr lang="en-US" sz="2000" baseline="0" dirty="0" err="1" smtClean="0"/>
                        <a:t>dịch</a:t>
                      </a:r>
                      <a:r>
                        <a:rPr lang="en-US" sz="2000" baseline="0" dirty="0" smtClean="0"/>
                        <a:t>, </a:t>
                      </a:r>
                      <a:r>
                        <a:rPr lang="en-US" sz="2000" baseline="0" dirty="0" err="1" smtClean="0"/>
                        <a:t>chỉnh</a:t>
                      </a:r>
                      <a:r>
                        <a:rPr lang="en-US" sz="2000" baseline="0" dirty="0" smtClean="0"/>
                        <a:t> </a:t>
                      </a:r>
                      <a:r>
                        <a:rPr lang="en-US" sz="2000" baseline="0" dirty="0" err="1" smtClean="0"/>
                        <a:t>sửa</a:t>
                      </a:r>
                      <a:r>
                        <a:rPr lang="en-US" sz="2000" baseline="0" dirty="0" smtClean="0"/>
                        <a:t>, </a:t>
                      </a:r>
                      <a:r>
                        <a:rPr lang="en-US" sz="2000" baseline="0" dirty="0" err="1" smtClean="0"/>
                        <a:t>viết</a:t>
                      </a:r>
                      <a:r>
                        <a:rPr lang="en-US" sz="2000" baseline="0" dirty="0" smtClean="0"/>
                        <a:t>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và</a:t>
                      </a:r>
                      <a:r>
                        <a:rPr lang="en-US" sz="2000" baseline="0" dirty="0" smtClean="0"/>
                        <a:t> </a:t>
                      </a:r>
                      <a:r>
                        <a:rPr lang="en-US" sz="2000" baseline="0" dirty="0" err="1" smtClean="0"/>
                        <a:t>làm</a:t>
                      </a:r>
                      <a:r>
                        <a:rPr lang="en-US" sz="2000" baseline="0" dirty="0" smtClean="0"/>
                        <a:t> slide.</a:t>
                      </a:r>
                      <a:endParaRPr lang="vi-VN"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a:t>
                      </a:r>
                      <a:endParaRPr lang="vi-VN" dirty="0" smtClean="0"/>
                    </a:p>
                  </a:txBody>
                  <a:tcPr/>
                </a:tc>
              </a:tr>
              <a:tr h="792088">
                <a:tc>
                  <a:txBody>
                    <a:bodyPr/>
                    <a:lstStyle/>
                    <a:p>
                      <a:r>
                        <a:rPr lang="en-US" sz="2400" dirty="0" err="1" smtClean="0"/>
                        <a:t>Phạm</a:t>
                      </a:r>
                      <a:r>
                        <a:rPr lang="en-US" sz="2400" baseline="0" dirty="0" smtClean="0"/>
                        <a:t> </a:t>
                      </a:r>
                      <a:r>
                        <a:rPr lang="en-US" sz="2400" baseline="0" dirty="0" err="1" smtClean="0"/>
                        <a:t>Thế</a:t>
                      </a:r>
                      <a:r>
                        <a:rPr lang="en-US" sz="2400" baseline="0" dirty="0" smtClean="0"/>
                        <a:t> </a:t>
                      </a:r>
                      <a:r>
                        <a:rPr lang="en-US" sz="2400" baseline="0" dirty="0" err="1" smtClean="0"/>
                        <a:t>Quyền</a:t>
                      </a:r>
                      <a:r>
                        <a:rPr lang="en-US" sz="2400" baseline="0" dirty="0" smtClean="0"/>
                        <a:t> </a:t>
                      </a:r>
                      <a:endParaRPr lang="vi-V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Dịch</a:t>
                      </a:r>
                      <a:r>
                        <a:rPr lang="en-US" sz="2000" dirty="0" smtClean="0"/>
                        <a:t> </a:t>
                      </a:r>
                      <a:r>
                        <a:rPr lang="en-US" sz="2000" dirty="0" err="1" smtClean="0"/>
                        <a:t>toàn</a:t>
                      </a:r>
                      <a:r>
                        <a:rPr lang="en-US" sz="2000" baseline="0" dirty="0" smtClean="0"/>
                        <a:t> </a:t>
                      </a:r>
                      <a:r>
                        <a:rPr lang="en-US" sz="2000" baseline="0" dirty="0" err="1" smtClean="0"/>
                        <a:t>bộ</a:t>
                      </a:r>
                      <a:r>
                        <a:rPr lang="en-US" sz="2000" dirty="0" smtClean="0"/>
                        <a:t>, </a:t>
                      </a:r>
                      <a:r>
                        <a:rPr lang="en-US" sz="2000" dirty="0" err="1" smtClean="0"/>
                        <a:t>tìm</a:t>
                      </a:r>
                      <a:r>
                        <a:rPr lang="en-US" sz="2000" baseline="0" dirty="0" smtClean="0"/>
                        <a:t> </a:t>
                      </a:r>
                      <a:r>
                        <a:rPr lang="en-US" sz="2000" baseline="0" dirty="0" err="1" smtClean="0"/>
                        <a:t>tài</a:t>
                      </a:r>
                      <a:r>
                        <a:rPr lang="en-US" sz="2000" baseline="0" dirty="0" smtClean="0"/>
                        <a:t> </a:t>
                      </a:r>
                      <a:r>
                        <a:rPr lang="en-US" sz="2000" baseline="0" dirty="0" err="1" smtClean="0"/>
                        <a:t>liệu</a:t>
                      </a:r>
                      <a:r>
                        <a:rPr lang="en-US" sz="2000" baseline="0" dirty="0" smtClean="0"/>
                        <a:t> </a:t>
                      </a:r>
                      <a:r>
                        <a:rPr lang="en-US" sz="2000" baseline="0" dirty="0" err="1" smtClean="0"/>
                        <a:t>liên</a:t>
                      </a:r>
                      <a:r>
                        <a:rPr lang="en-US" sz="2000" baseline="0" dirty="0" smtClean="0"/>
                        <a:t> </a:t>
                      </a:r>
                      <a:r>
                        <a:rPr lang="en-US" sz="2000" baseline="0" dirty="0" err="1" smtClean="0"/>
                        <a:t>quan</a:t>
                      </a:r>
                      <a:endParaRPr lang="vi-VN"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25%</a:t>
                      </a:r>
                      <a:endParaRPr lang="vi-VN" dirty="0" smtClean="0"/>
                    </a:p>
                  </a:txBody>
                  <a:tcPr/>
                </a:tc>
              </a:tr>
            </a:tbl>
          </a:graphicData>
        </a:graphic>
      </p:graphicFrame>
    </p:spTree>
    <p:extLst>
      <p:ext uri="{BB962C8B-B14F-4D97-AF65-F5344CB8AC3E}">
        <p14:creationId xmlns:p14="http://schemas.microsoft.com/office/powerpoint/2010/main" val="1489326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341784"/>
            <a:ext cx="9180512" cy="1143000"/>
          </a:xfrm>
        </p:spPr>
        <p:txBody>
          <a:bodyPr/>
          <a:lstStyle/>
          <a:p>
            <a:r>
              <a:rPr lang="vi-VN" b="1" dirty="0" smtClean="0">
                <a:solidFill>
                  <a:schemeClr val="tx2">
                    <a:lumMod val="60000"/>
                    <a:lumOff val="40000"/>
                  </a:schemeClr>
                </a:solidFill>
              </a:rPr>
              <a:t>Tài liệu kham khảo</a:t>
            </a:r>
            <a:endParaRPr lang="vi-VN" b="1" dirty="0">
              <a:solidFill>
                <a:schemeClr val="tx2">
                  <a:lumMod val="60000"/>
                  <a:lumOff val="40000"/>
                </a:schemeClr>
              </a:solidFill>
            </a:endParaRPr>
          </a:p>
        </p:txBody>
      </p:sp>
      <p:sp>
        <p:nvSpPr>
          <p:cNvPr id="3" name="Content Placeholder 2"/>
          <p:cNvSpPr>
            <a:spLocks noGrp="1"/>
          </p:cNvSpPr>
          <p:nvPr>
            <p:ph idx="1"/>
          </p:nvPr>
        </p:nvSpPr>
        <p:spPr>
          <a:xfrm>
            <a:off x="0" y="1995070"/>
            <a:ext cx="9144000" cy="1972816"/>
          </a:xfrm>
        </p:spPr>
        <p:txBody>
          <a:bodyPr>
            <a:normAutofit/>
          </a:bodyPr>
          <a:lstStyle/>
          <a:p>
            <a:r>
              <a:rPr lang="en-US" sz="2800" dirty="0" smtClean="0">
                <a:latin typeface="Times New Roman" pitchFamily="18" charset="0"/>
                <a:cs typeface="Times New Roman" pitchFamily="18" charset="0"/>
              </a:rPr>
              <a:t>Oracle Database 11g: SQL Tuning Workshop – Oracle 2010</a:t>
            </a:r>
          </a:p>
          <a:p>
            <a:endParaRPr lang="en-US" sz="2800" dirty="0" smtClean="0">
              <a:latin typeface="Times New Roman" pitchFamily="18" charset="0"/>
              <a:cs typeface="Times New Roman" pitchFamily="18" charset="0"/>
            </a:endParaRPr>
          </a:p>
          <a:p>
            <a:r>
              <a:rPr lang="vi-VN" sz="2800" dirty="0">
                <a:latin typeface="Times New Roman" pitchFamily="18" charset="0"/>
                <a:cs typeface="Times New Roman" pitchFamily="18" charset="0"/>
              </a:rPr>
              <a:t>http://</a:t>
            </a:r>
            <a:r>
              <a:rPr lang="vi-VN" sz="2800" dirty="0" smtClean="0">
                <a:latin typeface="Times New Roman" pitchFamily="18" charset="0"/>
                <a:cs typeface="Times New Roman" pitchFamily="18" charset="0"/>
              </a:rPr>
              <a:t>docs.oracle.com</a:t>
            </a:r>
            <a:endParaRPr lang="vi-V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12776"/>
            <a:ext cx="7704856" cy="3312368"/>
          </a:xfrm>
        </p:spPr>
        <p:txBody>
          <a:bodyPr>
            <a:noAutofit/>
          </a:bodyPr>
          <a:lstStyle/>
          <a:p>
            <a:pPr marL="0" indent="0" algn="just">
              <a:buNone/>
            </a:pPr>
            <a:r>
              <a:rPr lang="en-US" sz="66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Bµi</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thuyÕt</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tr×nh</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Õn</a:t>
            </a:r>
            <a:r>
              <a:rPr lang="en-US" sz="5400" i="1" dirty="0" smtClean="0">
                <a:solidFill>
                  <a:schemeClr val="accent2">
                    <a:lumMod val="75000"/>
                  </a:schemeClr>
                </a:solidFill>
                <a:latin typeface=".VnAristote" panose="020B7200000000000000" pitchFamily="34" charset="0"/>
              </a:rPr>
              <a:t> ®©y lµ </a:t>
            </a:r>
            <a:r>
              <a:rPr lang="en-US" sz="5400" i="1" dirty="0" err="1" smtClean="0">
                <a:solidFill>
                  <a:schemeClr val="accent2">
                    <a:lumMod val="75000"/>
                  </a:schemeClr>
                </a:solidFill>
                <a:latin typeface=".VnAristote" panose="020B7200000000000000" pitchFamily="34" charset="0"/>
              </a:rPr>
              <a:t>kÕt</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thóc</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tr©n</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träng</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c¸m</a:t>
            </a:r>
            <a:r>
              <a:rPr lang="en-US" sz="5400" i="1" dirty="0" smtClean="0">
                <a:solidFill>
                  <a:schemeClr val="accent2">
                    <a:lumMod val="75000"/>
                  </a:schemeClr>
                </a:solidFill>
                <a:latin typeface=".VnAristote" panose="020B7200000000000000" pitchFamily="34" charset="0"/>
              </a:rPr>
              <a:t> ¬n </a:t>
            </a:r>
            <a:r>
              <a:rPr lang="en-US" sz="5400" i="1" dirty="0" err="1" smtClean="0">
                <a:solidFill>
                  <a:schemeClr val="accent2">
                    <a:lumMod val="75000"/>
                  </a:schemeClr>
                </a:solidFill>
                <a:latin typeface=".VnAristote" panose="020B7200000000000000" pitchFamily="34" charset="0"/>
              </a:rPr>
              <a:t>thÇy</a:t>
            </a:r>
            <a:r>
              <a:rPr lang="en-US" sz="5400" i="1" dirty="0" smtClean="0">
                <a:solidFill>
                  <a:schemeClr val="accent2">
                    <a:lumMod val="75000"/>
                  </a:schemeClr>
                </a:solidFill>
                <a:latin typeface=".VnAristote" panose="020B7200000000000000" pitchFamily="34" charset="0"/>
              </a:rPr>
              <a:t> vµ </a:t>
            </a:r>
            <a:r>
              <a:rPr lang="en-US" sz="5400" i="1" dirty="0" err="1" smtClean="0">
                <a:solidFill>
                  <a:schemeClr val="accent2">
                    <a:lumMod val="75000"/>
                  </a:schemeClr>
                </a:solidFill>
                <a:latin typeface=".VnAristote" panose="020B7200000000000000" pitchFamily="34" charset="0"/>
              </a:rPr>
              <a:t>c¸c</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b¹n</a:t>
            </a:r>
            <a:r>
              <a:rPr lang="en-US" sz="5400" i="1" dirty="0" smtClean="0">
                <a:solidFill>
                  <a:schemeClr val="accent2">
                    <a:lumMod val="75000"/>
                  </a:schemeClr>
                </a:solidFill>
                <a:latin typeface=".VnAristote" panose="020B7200000000000000" pitchFamily="34" charset="0"/>
              </a:rPr>
              <a:t> ®· </a:t>
            </a:r>
            <a:r>
              <a:rPr lang="en-US" sz="5400" i="1" dirty="0" err="1" smtClean="0">
                <a:solidFill>
                  <a:schemeClr val="accent2">
                    <a:lumMod val="75000"/>
                  </a:schemeClr>
                </a:solidFill>
                <a:latin typeface=".VnAristote" panose="020B7200000000000000" pitchFamily="34" charset="0"/>
              </a:rPr>
              <a:t>chó</a:t>
            </a:r>
            <a:r>
              <a:rPr lang="en-US" sz="5400" i="1" dirty="0" smtClean="0">
                <a:solidFill>
                  <a:schemeClr val="accent2">
                    <a:lumMod val="75000"/>
                  </a:schemeClr>
                </a:solidFill>
                <a:latin typeface=".VnAristote" panose="020B7200000000000000" pitchFamily="34" charset="0"/>
              </a:rPr>
              <a:t> ý </a:t>
            </a:r>
            <a:r>
              <a:rPr lang="en-US" sz="5400" i="1" dirty="0" err="1" smtClean="0">
                <a:solidFill>
                  <a:schemeClr val="accent2">
                    <a:lumMod val="75000"/>
                  </a:schemeClr>
                </a:solidFill>
                <a:latin typeface=".VnAristote" panose="020B7200000000000000" pitchFamily="34" charset="0"/>
              </a:rPr>
              <a:t>theo</a:t>
            </a:r>
            <a:r>
              <a:rPr lang="en-US" sz="5400" i="1" dirty="0" smtClean="0">
                <a:solidFill>
                  <a:schemeClr val="accent2">
                    <a:lumMod val="75000"/>
                  </a:schemeClr>
                </a:solidFill>
                <a:latin typeface=".VnAristote" panose="020B7200000000000000" pitchFamily="34" charset="0"/>
              </a:rPr>
              <a:t> </a:t>
            </a:r>
            <a:r>
              <a:rPr lang="en-US" sz="5400" i="1" dirty="0" err="1" smtClean="0">
                <a:solidFill>
                  <a:schemeClr val="accent2">
                    <a:lumMod val="75000"/>
                  </a:schemeClr>
                </a:solidFill>
                <a:latin typeface=".VnAristote" panose="020B7200000000000000" pitchFamily="34" charset="0"/>
              </a:rPr>
              <a:t>dâi</a:t>
            </a:r>
            <a:r>
              <a:rPr lang="en-US" sz="5400" i="1" dirty="0" smtClean="0">
                <a:solidFill>
                  <a:schemeClr val="accent2">
                    <a:lumMod val="75000"/>
                  </a:schemeClr>
                </a:solidFill>
                <a:latin typeface=".VnAristote" panose="020B7200000000000000" pitchFamily="34" charset="0"/>
              </a:rPr>
              <a:t>!!!</a:t>
            </a:r>
            <a:endParaRPr lang="en-US" sz="5400" i="1" dirty="0">
              <a:solidFill>
                <a:schemeClr val="accent2">
                  <a:lumMod val="75000"/>
                </a:schemeClr>
              </a:solidFill>
            </a:endParaRPr>
          </a:p>
        </p:txBody>
      </p:sp>
    </p:spTree>
    <p:extLst>
      <p:ext uri="{BB962C8B-B14F-4D97-AF65-F5344CB8AC3E}">
        <p14:creationId xmlns:p14="http://schemas.microsoft.com/office/powerpoint/2010/main" val="186003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6" name="Right Arrow 5"/>
          <p:cNvSpPr/>
          <p:nvPr/>
        </p:nvSpPr>
        <p:spPr>
          <a:xfrm>
            <a:off x="3347864" y="2996952"/>
            <a:ext cx="122413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31148" y="2751311"/>
            <a:ext cx="4333339" cy="1015663"/>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endParaRPr lang="en-US" sz="2000" dirty="0">
              <a:latin typeface="Times New Roman" panose="02020603050405020304" pitchFamily="18" charset="0"/>
              <a:cs typeface="Times New Roman" panose="02020603050405020304" pitchFamily="18" charset="0"/>
            </a:endParaRPr>
          </a:p>
        </p:txBody>
      </p:sp>
      <p:sp>
        <p:nvSpPr>
          <p:cNvPr id="8" name="Right Arrow 7"/>
          <p:cNvSpPr/>
          <p:nvPr/>
        </p:nvSpPr>
        <p:spPr>
          <a:xfrm>
            <a:off x="3491880" y="5013176"/>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16017" y="4813701"/>
            <a:ext cx="4248470" cy="830997"/>
          </a:xfrm>
          <a:prstGeom prst="rect">
            <a:avLst/>
          </a:prstGeom>
          <a:noFill/>
        </p:spPr>
        <p:txBody>
          <a:bodyPr wrap="square" rtlCol="0">
            <a:spAutoFit/>
          </a:bodyPr>
          <a:lstStyle/>
          <a:p>
            <a:r>
              <a:rPr lang="en-US" sz="2400" i="1" dirty="0" err="1" smtClean="0"/>
              <a:t>Lãng</a:t>
            </a:r>
            <a:r>
              <a:rPr lang="en-US" sz="2400" i="1" dirty="0" smtClean="0"/>
              <a:t> </a:t>
            </a:r>
            <a:r>
              <a:rPr lang="en-US" sz="2400" i="1" dirty="0" err="1" smtClean="0"/>
              <a:t>phí</a:t>
            </a:r>
            <a:r>
              <a:rPr lang="en-US" sz="2400" i="1" dirty="0" smtClean="0"/>
              <a:t> </a:t>
            </a:r>
            <a:r>
              <a:rPr lang="en-US" sz="2400" i="1" dirty="0" err="1" smtClean="0"/>
              <a:t>bộ</a:t>
            </a:r>
            <a:r>
              <a:rPr lang="en-US" sz="2400" i="1" dirty="0" smtClean="0"/>
              <a:t> </a:t>
            </a:r>
            <a:r>
              <a:rPr lang="en-US" sz="2400" i="1" dirty="0" err="1" smtClean="0"/>
              <a:t>nhớ</a:t>
            </a:r>
            <a:r>
              <a:rPr lang="en-US" sz="2400" i="1" dirty="0" smtClean="0"/>
              <a:t>, </a:t>
            </a:r>
            <a:r>
              <a:rPr lang="en-US" sz="2400" i="1" dirty="0" err="1" smtClean="0"/>
              <a:t>tệ</a:t>
            </a:r>
            <a:r>
              <a:rPr lang="en-US" sz="2400" i="1" dirty="0" smtClean="0"/>
              <a:t> </a:t>
            </a:r>
            <a:r>
              <a:rPr lang="en-US" sz="2400" i="1" dirty="0" err="1" smtClean="0"/>
              <a:t>hơn</a:t>
            </a:r>
            <a:r>
              <a:rPr lang="en-US" sz="2400" i="1" dirty="0" smtClean="0"/>
              <a:t> </a:t>
            </a:r>
            <a:r>
              <a:rPr lang="en-US" sz="2400" i="1" dirty="0" err="1" smtClean="0"/>
              <a:t>là</a:t>
            </a:r>
            <a:r>
              <a:rPr lang="en-US" sz="2400" i="1" dirty="0" smtClean="0"/>
              <a:t> </a:t>
            </a:r>
            <a:r>
              <a:rPr lang="en-US" sz="2400" i="1" dirty="0" err="1" smtClean="0"/>
              <a:t>nhanh</a:t>
            </a:r>
            <a:r>
              <a:rPr lang="en-US" sz="2400" i="1" dirty="0" smtClean="0"/>
              <a:t> </a:t>
            </a:r>
            <a:r>
              <a:rPr lang="en-US" sz="2400" i="1" dirty="0" err="1" smtClean="0"/>
              <a:t>tràn</a:t>
            </a:r>
            <a:r>
              <a:rPr lang="en-US" sz="2400" i="1" dirty="0" smtClean="0"/>
              <a:t> </a:t>
            </a:r>
            <a:r>
              <a:rPr lang="en-US" sz="2400" i="1" dirty="0" err="1" smtClean="0"/>
              <a:t>bộ</a:t>
            </a:r>
            <a:r>
              <a:rPr lang="en-US" sz="2400" i="1" dirty="0" smtClean="0"/>
              <a:t> </a:t>
            </a:r>
            <a:r>
              <a:rPr lang="en-US" sz="2400" i="1" dirty="0" err="1" smtClean="0"/>
              <a:t>nhớ</a:t>
            </a:r>
            <a:endParaRPr lang="en-US" sz="2400" i="1" dirty="0"/>
          </a:p>
        </p:txBody>
      </p:sp>
    </p:spTree>
    <p:extLst>
      <p:ext uri="{BB962C8B-B14F-4D97-AF65-F5344CB8AC3E}">
        <p14:creationId xmlns:p14="http://schemas.microsoft.com/office/powerpoint/2010/main" val="413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81" y="376208"/>
            <a:ext cx="6840760" cy="892552"/>
          </a:xfrm>
          <a:prstGeom prst="rect">
            <a:avLst/>
          </a:prstGeom>
          <a:noFill/>
        </p:spPr>
        <p:txBody>
          <a:bodyPr wrap="square" rtlCol="0">
            <a:spAutoFit/>
          </a:bodyPr>
          <a:lstStyle/>
          <a:p>
            <a:r>
              <a:rPr lang="en-US" sz="2800" b="1" dirty="0" err="1" smtClean="0"/>
              <a:t>Giải</a:t>
            </a:r>
            <a:r>
              <a:rPr lang="en-US" sz="2800" b="1" dirty="0" smtClean="0"/>
              <a:t> </a:t>
            </a:r>
            <a:r>
              <a:rPr lang="en-US" sz="2800" b="1" dirty="0" err="1" smtClean="0"/>
              <a:t>pháp</a:t>
            </a:r>
            <a:r>
              <a:rPr lang="en-US" dirty="0" smtClean="0"/>
              <a:t>: </a:t>
            </a:r>
            <a:r>
              <a:rPr lang="en-US" sz="2400" dirty="0" smtClean="0">
                <a:latin typeface="Times New Roman" panose="02020603050405020304" pitchFamily="18" charset="0"/>
                <a:cs typeface="Times New Roman" panose="02020603050405020304" pitchFamily="18" charset="0"/>
              </a:rPr>
              <a:t>ta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02" y="1772816"/>
            <a:ext cx="727280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46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7"/>
            <a:ext cx="8229600" cy="1800200"/>
          </a:xfrm>
        </p:spPr>
        <p:txBody>
          <a:bodyPr>
            <a:normAutofit/>
          </a:bodyPr>
          <a:lstStyle/>
          <a:p>
            <a:pPr marL="514350" indent="-514350">
              <a:buFont typeface="+mj-lt"/>
              <a:buAutoNum type="arabicPeriod"/>
            </a:pPr>
            <a:r>
              <a:rPr lang="en-US" sz="2800" dirty="0" err="1" smtClean="0"/>
              <a:t>Biến</a:t>
            </a:r>
            <a:r>
              <a:rPr lang="en-US" sz="2800" dirty="0" smtClean="0"/>
              <a:t> </a:t>
            </a:r>
            <a:r>
              <a:rPr lang="en-US" sz="2800" dirty="0" err="1" smtClean="0"/>
              <a:t>ràng</a:t>
            </a:r>
            <a:r>
              <a:rPr lang="en-US" sz="2800" dirty="0" smtClean="0"/>
              <a:t> </a:t>
            </a:r>
            <a:r>
              <a:rPr lang="en-US" sz="2800" dirty="0" err="1" smtClean="0"/>
              <a:t>buộc</a:t>
            </a:r>
            <a:r>
              <a:rPr lang="en-US" sz="2800" dirty="0" smtClean="0"/>
              <a:t> </a:t>
            </a:r>
            <a:r>
              <a:rPr lang="en-US" sz="2800" dirty="0" err="1" smtClean="0"/>
              <a:t>trong</a:t>
            </a:r>
            <a:r>
              <a:rPr lang="en-US" sz="2800" dirty="0" smtClean="0"/>
              <a:t> SQL * plus</a:t>
            </a:r>
          </a:p>
          <a:p>
            <a:pPr algn="just">
              <a:buNone/>
            </a:pPr>
            <a:r>
              <a:rPr lang="vi-VN" sz="2400" dirty="0" smtClean="0"/>
              <a:t>	</a:t>
            </a:r>
            <a:r>
              <a:rPr lang="vi-VN" sz="1800" dirty="0" smtClean="0">
                <a:latin typeface="+mj-lt"/>
              </a:rPr>
              <a:t>Biến </a:t>
            </a:r>
            <a:r>
              <a:rPr lang="vi-VN" sz="1800" dirty="0">
                <a:latin typeface="+mj-lt"/>
              </a:rPr>
              <a:t>ràng buộc có thể sử dụng trong SQL* Plus. Trong SQL* Plush , sử dụng lệnh VARIABLE để khởi tạo một biến ràng buộc. Sau đó, bạn có thể gán giá trị cho biến bằng câu lệnh EXEC. Kể từ đó, bất kì xử lý nào với biến đều tương ứng với  giá trị đã gán.</a:t>
            </a:r>
          </a:p>
          <a:p>
            <a:pPr marL="914400" lvl="1" indent="-514350"/>
            <a:endParaRPr lang="vi-VN" sz="2400" dirty="0"/>
          </a:p>
        </p:txBody>
      </p:sp>
      <p:pic>
        <p:nvPicPr>
          <p:cNvPr id="4" name="Picture 3" descr="Capture.PNG"/>
          <p:cNvPicPr>
            <a:picLocks noChangeAspect="1"/>
          </p:cNvPicPr>
          <p:nvPr/>
        </p:nvPicPr>
        <p:blipFill>
          <a:blip r:embed="rId2"/>
          <a:stretch>
            <a:fillRect/>
          </a:stretch>
        </p:blipFill>
        <p:spPr>
          <a:xfrm>
            <a:off x="683568" y="2852936"/>
            <a:ext cx="7920880" cy="4005064"/>
          </a:xfrm>
          <a:prstGeom prst="rect">
            <a:avLst/>
          </a:prstGeom>
        </p:spPr>
      </p:pic>
      <p:sp>
        <p:nvSpPr>
          <p:cNvPr id="6" name="TextBox 5"/>
          <p:cNvSpPr txBox="1"/>
          <p:nvPr/>
        </p:nvSpPr>
        <p:spPr>
          <a:xfrm>
            <a:off x="611560" y="332656"/>
            <a:ext cx="4290840" cy="584775"/>
          </a:xfrm>
          <a:prstGeom prst="rect">
            <a:avLst/>
          </a:prstGeom>
          <a:noFill/>
        </p:spPr>
        <p:txBody>
          <a:bodyPr wrap="square" rtlCol="0">
            <a:spAutoFit/>
          </a:bodyPr>
          <a:lstStyle/>
          <a:p>
            <a:r>
              <a:rPr lang="en-US" sz="3200" b="1" dirty="0" smtClean="0"/>
              <a:t>b) </a:t>
            </a:r>
            <a:r>
              <a:rPr lang="en-US" sz="3200" b="1" dirty="0" err="1" smtClean="0"/>
              <a:t>Ví</a:t>
            </a:r>
            <a:r>
              <a:rPr lang="en-US" sz="3200" b="1" dirty="0" smtClean="0"/>
              <a:t> </a:t>
            </a:r>
            <a:r>
              <a:rPr lang="en-US" sz="3200" b="1" dirty="0" err="1" smtClean="0"/>
              <a:t>dụ</a:t>
            </a:r>
            <a:r>
              <a:rPr lang="en-US" sz="3200" b="1" dirty="0" smtClean="0"/>
              <a:t> </a:t>
            </a:r>
            <a:r>
              <a:rPr lang="en-US" sz="3200" b="1" dirty="0" err="1" smtClean="0"/>
              <a:t>biến</a:t>
            </a:r>
            <a:r>
              <a:rPr lang="en-US" sz="3200" b="1" dirty="0" smtClean="0"/>
              <a:t> </a:t>
            </a:r>
            <a:r>
              <a:rPr lang="en-US" sz="3200" b="1" dirty="0" err="1" smtClean="0"/>
              <a:t>ràng</a:t>
            </a:r>
            <a:r>
              <a:rPr lang="en-US" sz="3200" b="1" dirty="0" smtClean="0"/>
              <a:t> </a:t>
            </a:r>
            <a:r>
              <a:rPr lang="en-US" sz="3200" b="1" dirty="0" err="1" smtClean="0"/>
              <a:t>buộc</a:t>
            </a:r>
            <a:endParaRPr lang="en-US" sz="3200" b="1" dirty="0"/>
          </a:p>
        </p:txBody>
      </p:sp>
    </p:spTree>
    <p:extLst>
      <p:ext uri="{BB962C8B-B14F-4D97-AF65-F5344CB8AC3E}">
        <p14:creationId xmlns:p14="http://schemas.microsoft.com/office/powerpoint/2010/main" val="40706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8" y="332657"/>
            <a:ext cx="8229600" cy="2160240"/>
          </a:xfrm>
        </p:spPr>
        <p:txBody>
          <a:bodyPr>
            <a:normAutofit/>
          </a:bodyPr>
          <a:lstStyle/>
          <a:p>
            <a:pPr marL="514350" lvl="1" indent="-514350">
              <a:buNone/>
            </a:pPr>
            <a:r>
              <a:rPr lang="en-US" dirty="0" smtClean="0"/>
              <a:t>2. </a:t>
            </a:r>
            <a:r>
              <a:rPr lang="en-US" dirty="0" err="1"/>
              <a:t>Biến</a:t>
            </a:r>
            <a:r>
              <a:rPr lang="en-US" dirty="0"/>
              <a:t> </a:t>
            </a:r>
            <a:r>
              <a:rPr lang="en-US" dirty="0" err="1"/>
              <a:t>ràng</a:t>
            </a:r>
            <a:r>
              <a:rPr lang="en-US" dirty="0"/>
              <a:t> </a:t>
            </a:r>
            <a:r>
              <a:rPr lang="en-US" dirty="0" err="1"/>
              <a:t>buộc</a:t>
            </a:r>
            <a:r>
              <a:rPr lang="en-US" dirty="0"/>
              <a:t> </a:t>
            </a:r>
            <a:r>
              <a:rPr lang="en-US" dirty="0" err="1"/>
              <a:t>trong</a:t>
            </a:r>
            <a:r>
              <a:rPr lang="en-US" dirty="0"/>
              <a:t> Enterprise Manager</a:t>
            </a:r>
            <a:endParaRPr lang="vi-VN" sz="2400" dirty="0"/>
          </a:p>
          <a:p>
            <a:pPr algn="just">
              <a:buNone/>
            </a:pPr>
            <a:r>
              <a:rPr lang="vi-VN" sz="1900" dirty="0" smtClean="0">
                <a:latin typeface="+mj-lt"/>
              </a:rPr>
              <a:t>	Trên </a:t>
            </a:r>
            <a:r>
              <a:rPr lang="vi-VN" sz="1900" dirty="0">
                <a:latin typeface="+mj-lt"/>
              </a:rPr>
              <a:t>trang SQL Worksheet của Enterprise Manager, bạn có thể thấy rõ câu lệnh SQL đã sử dụng biến ràng buộc. Bạn có thể làm điều đó bằng cách  chọn vào ô “Use bind variables for execution” nghĩa là “Sử dụng biến ràng buộc để thực thi”. Khi bạn lựa chọn như vậy, một vài trường sẽ được sinh ra, nơi mà bạn có thể đặt giá trị cho các biến ràng buộc. </a:t>
            </a:r>
          </a:p>
          <a:p>
            <a:pPr marL="514350" indent="-514350">
              <a:buNone/>
            </a:pPr>
            <a:endParaRPr lang="vi-VN" dirty="0"/>
          </a:p>
        </p:txBody>
      </p:sp>
      <p:pic>
        <p:nvPicPr>
          <p:cNvPr id="5" name="Picture 4" descr="Capture.PNG"/>
          <p:cNvPicPr>
            <a:picLocks noChangeAspect="1"/>
          </p:cNvPicPr>
          <p:nvPr/>
        </p:nvPicPr>
        <p:blipFill>
          <a:blip r:embed="rId2"/>
          <a:stretch>
            <a:fillRect/>
          </a:stretch>
        </p:blipFill>
        <p:spPr>
          <a:xfrm>
            <a:off x="251520" y="2492896"/>
            <a:ext cx="8640960" cy="3721046"/>
          </a:xfrm>
          <a:prstGeom prst="rect">
            <a:avLst/>
          </a:prstGeom>
        </p:spPr>
      </p:pic>
    </p:spTree>
    <p:extLst>
      <p:ext uri="{BB962C8B-B14F-4D97-AF65-F5344CB8AC3E}">
        <p14:creationId xmlns:p14="http://schemas.microsoft.com/office/powerpoint/2010/main" val="2426815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5"/>
            <a:ext cx="8229600" cy="1728192"/>
          </a:xfrm>
        </p:spPr>
        <p:txBody>
          <a:bodyPr/>
          <a:lstStyle/>
          <a:p>
            <a:pPr marL="342900" lvl="1" indent="-342900">
              <a:buNone/>
            </a:pPr>
            <a:r>
              <a:rPr lang="en-US" dirty="0" smtClean="0"/>
              <a:t>3. </a:t>
            </a:r>
            <a:r>
              <a:rPr lang="en-US" dirty="0" err="1"/>
              <a:t>Biến</a:t>
            </a:r>
            <a:r>
              <a:rPr lang="en-US" dirty="0"/>
              <a:t> </a:t>
            </a:r>
            <a:r>
              <a:rPr lang="en-US" dirty="0" err="1"/>
              <a:t>ràng</a:t>
            </a:r>
            <a:r>
              <a:rPr lang="en-US" dirty="0"/>
              <a:t> </a:t>
            </a:r>
            <a:r>
              <a:rPr lang="en-US" dirty="0" err="1"/>
              <a:t>buộc</a:t>
            </a:r>
            <a:r>
              <a:rPr lang="en-US" dirty="0"/>
              <a:t> </a:t>
            </a:r>
            <a:r>
              <a:rPr lang="en-US" dirty="0" err="1"/>
              <a:t>trong</a:t>
            </a:r>
            <a:r>
              <a:rPr lang="en-US" dirty="0"/>
              <a:t> SQL Developer</a:t>
            </a:r>
            <a:endParaRPr lang="vi-VN" sz="2400" dirty="0"/>
          </a:p>
          <a:p>
            <a:pPr algn="just">
              <a:buNone/>
            </a:pPr>
            <a:r>
              <a:rPr lang="vi-VN" dirty="0" smtClean="0"/>
              <a:t>	</a:t>
            </a:r>
            <a:r>
              <a:rPr lang="vi-VN" sz="1800" dirty="0" smtClean="0">
                <a:latin typeface="+mj-lt"/>
              </a:rPr>
              <a:t>Trong </a:t>
            </a:r>
            <a:r>
              <a:rPr lang="vi-VN" sz="1800" dirty="0">
                <a:latin typeface="+mj-lt"/>
              </a:rPr>
              <a:t>khung làm việc của SQL, bạn có thể chỉ rõ biến ràng buộc được sử dụng. Khi bạn thực thi câu truy vấn, một hộp thoại Enter Binds sẽ hiện ra, như trên hình, khi đó bạn có thể đặt giá trị cho biến ràng buộc.</a:t>
            </a:r>
          </a:p>
          <a:p>
            <a:pPr>
              <a:buNone/>
            </a:pPr>
            <a:endParaRPr lang="vi-V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2856"/>
            <a:ext cx="9144000"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898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1" y="332656"/>
            <a:ext cx="8229600" cy="1143000"/>
          </a:xfrm>
        </p:spPr>
        <p:txBody>
          <a:bodyPr>
            <a:normAutofit/>
          </a:bodyPr>
          <a:lstStyle/>
          <a:p>
            <a:r>
              <a:rPr lang="en-US" sz="3800" b="1" dirty="0" smtClean="0">
                <a:solidFill>
                  <a:schemeClr val="tx2">
                    <a:lumMod val="60000"/>
                    <a:lumOff val="40000"/>
                  </a:schemeClr>
                </a:solidFill>
              </a:rPr>
              <a:t>II. </a:t>
            </a:r>
            <a:r>
              <a:rPr lang="en-US" sz="3800" b="1" dirty="0" err="1" smtClean="0">
                <a:solidFill>
                  <a:schemeClr val="tx2">
                    <a:lumMod val="60000"/>
                    <a:lumOff val="40000"/>
                  </a:schemeClr>
                </a:solidFill>
              </a:rPr>
              <a:t>Ưu</a:t>
            </a:r>
            <a:r>
              <a:rPr lang="en-US" sz="3800" b="1" dirty="0">
                <a:solidFill>
                  <a:schemeClr val="tx2">
                    <a:lumMod val="60000"/>
                    <a:lumOff val="40000"/>
                  </a:schemeClr>
                </a:solidFill>
              </a:rPr>
              <a:t> </a:t>
            </a:r>
            <a:r>
              <a:rPr lang="en-US" sz="3800" b="1" dirty="0" err="1" smtClean="0">
                <a:solidFill>
                  <a:schemeClr val="tx2">
                    <a:lumMod val="60000"/>
                    <a:lumOff val="40000"/>
                  </a:schemeClr>
                </a:solidFill>
              </a:rPr>
              <a:t>nhược</a:t>
            </a:r>
            <a:r>
              <a:rPr lang="en-US" sz="3800" b="1" dirty="0" smtClean="0">
                <a:solidFill>
                  <a:schemeClr val="tx2">
                    <a:lumMod val="60000"/>
                    <a:lumOff val="40000"/>
                  </a:schemeClr>
                </a:solidFill>
              </a:rPr>
              <a:t> </a:t>
            </a:r>
            <a:r>
              <a:rPr lang="en-US" sz="3800" b="1" dirty="0" err="1" smtClean="0">
                <a:solidFill>
                  <a:schemeClr val="tx2">
                    <a:lumMod val="60000"/>
                    <a:lumOff val="40000"/>
                  </a:schemeClr>
                </a:solidFill>
              </a:rPr>
              <a:t>điểm</a:t>
            </a:r>
            <a:r>
              <a:rPr lang="en-US" sz="3800" b="1" dirty="0" smtClean="0">
                <a:solidFill>
                  <a:schemeClr val="tx2">
                    <a:lumMod val="60000"/>
                    <a:lumOff val="40000"/>
                  </a:schemeClr>
                </a:solidFill>
              </a:rPr>
              <a:t> </a:t>
            </a:r>
            <a:r>
              <a:rPr lang="en-US" sz="3800" b="1" dirty="0" err="1" smtClean="0">
                <a:solidFill>
                  <a:schemeClr val="tx2">
                    <a:lumMod val="60000"/>
                    <a:lumOff val="40000"/>
                  </a:schemeClr>
                </a:solidFill>
              </a:rPr>
              <a:t>của</a:t>
            </a:r>
            <a:r>
              <a:rPr lang="en-US" sz="3800" b="1" dirty="0" smtClean="0">
                <a:solidFill>
                  <a:schemeClr val="tx2">
                    <a:lumMod val="60000"/>
                    <a:lumOff val="40000"/>
                  </a:schemeClr>
                </a:solidFill>
              </a:rPr>
              <a:t> </a:t>
            </a:r>
            <a:r>
              <a:rPr lang="en-US" sz="3800" b="1" dirty="0" err="1" smtClean="0">
                <a:solidFill>
                  <a:schemeClr val="tx2">
                    <a:lumMod val="60000"/>
                    <a:lumOff val="40000"/>
                  </a:schemeClr>
                </a:solidFill>
              </a:rPr>
              <a:t>phương</a:t>
            </a:r>
            <a:r>
              <a:rPr lang="en-US" sz="3800" b="1" dirty="0" smtClean="0">
                <a:solidFill>
                  <a:schemeClr val="tx2">
                    <a:lumMod val="60000"/>
                    <a:lumOff val="40000"/>
                  </a:schemeClr>
                </a:solidFill>
              </a:rPr>
              <a:t> </a:t>
            </a:r>
            <a:r>
              <a:rPr lang="en-US" sz="3800" b="1" dirty="0" err="1" smtClean="0">
                <a:solidFill>
                  <a:schemeClr val="tx2">
                    <a:lumMod val="60000"/>
                    <a:lumOff val="40000"/>
                  </a:schemeClr>
                </a:solidFill>
              </a:rPr>
              <a:t>pháp</a:t>
            </a:r>
            <a:endParaRPr lang="vi-VN" sz="3800" b="1"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1.Ưu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thừa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đẩy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nhớ</a:t>
            </a:r>
            <a:r>
              <a:rPr lang="en-US" sz="2400" dirty="0" smtClean="0">
                <a:latin typeface="Times New Roman" pitchFamily="18" charset="0"/>
                <a:cs typeface="Times New Roman" pitchFamily="18" charset="0"/>
              </a:rPr>
              <a:t> cache </a:t>
            </a:r>
            <a:r>
              <a:rPr lang="en-US" sz="2400" dirty="0" err="1" smtClean="0">
                <a:latin typeface="Times New Roman" pitchFamily="18" charset="0"/>
                <a:cs typeface="Times New Roman" pitchFamily="18" charset="0"/>
              </a:rPr>
              <a:t>vốn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bé</a:t>
            </a:r>
            <a:r>
              <a:rPr lang="en-US" sz="24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2.Nhược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a:t>
            </a:r>
          </a:p>
          <a:p>
            <a:pPr lvl="1" algn="just"/>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chia </a:t>
            </a:r>
            <a:r>
              <a:rPr lang="en-US" sz="2400" dirty="0" err="1" smtClean="0">
                <a:latin typeface="Times New Roman" pitchFamily="18" charset="0"/>
                <a:cs typeface="Times New Roman" pitchFamily="18" charset="0"/>
              </a:rPr>
              <a:t>sẻ</a:t>
            </a:r>
            <a:r>
              <a:rPr lang="en-US" sz="2400" dirty="0" smtClean="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trỏ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so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con </a:t>
            </a:r>
            <a:r>
              <a:rPr lang="en-US" sz="2400" dirty="0" err="1" smtClean="0">
                <a:latin typeface="Times New Roman" pitchFamily="18" charset="0"/>
                <a:cs typeface="Times New Roman" pitchFamily="18" charset="0"/>
              </a:rPr>
              <a:t>trỏ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a:t>
            </a:r>
          </a:p>
          <a:p>
            <a:pPr lvl="1" algn="just"/>
            <a:endParaRPr lang="vi-V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0430" y="4143380"/>
            <a:ext cx="4500594" cy="369332"/>
          </a:xfrm>
          <a:prstGeom prst="rect">
            <a:avLst/>
          </a:prstGeom>
          <a:noFill/>
        </p:spPr>
        <p:txBody>
          <a:bodyPr wrap="square" rtlCol="0">
            <a:spAutoFit/>
          </a:bodyPr>
          <a:lstStyle/>
          <a:p>
            <a:pPr algn="just"/>
            <a:r>
              <a:rPr lang="en-US" dirty="0" smtClean="0"/>
              <a:t>.</a:t>
            </a:r>
            <a:endParaRPr lang="vi-V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776864"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41963" y="4431596"/>
            <a:ext cx="4530435" cy="2585323"/>
          </a:xfrm>
          <a:prstGeom prst="rect">
            <a:avLst/>
          </a:prstGeom>
          <a:noFill/>
        </p:spPr>
        <p:txBody>
          <a:bodyPr wrap="square" rtlCol="0">
            <a:spAutoFit/>
          </a:bodyPr>
          <a:lstStyle/>
          <a:p>
            <a:pPr algn="just"/>
            <a:r>
              <a:rPr lang="en-US" sz="2400" dirty="0"/>
              <a:t>Theo </a:t>
            </a:r>
            <a:r>
              <a:rPr lang="en-US" sz="2400" dirty="0" err="1"/>
              <a:t>quan</a:t>
            </a:r>
            <a:r>
              <a:rPr lang="en-US" sz="2400" dirty="0"/>
              <a:t> </a:t>
            </a:r>
            <a:r>
              <a:rPr lang="en-US" sz="2400" dirty="0" err="1"/>
              <a:t>điểm</a:t>
            </a:r>
            <a:r>
              <a:rPr lang="en-US" sz="2400" dirty="0"/>
              <a:t> </a:t>
            </a:r>
            <a:r>
              <a:rPr lang="en-US" sz="2400" dirty="0" err="1"/>
              <a:t>hiệu</a:t>
            </a:r>
            <a:r>
              <a:rPr lang="en-US" sz="2400" dirty="0"/>
              <a:t> </a:t>
            </a:r>
            <a:r>
              <a:rPr lang="en-US" sz="2400" dirty="0" err="1"/>
              <a:t>năng</a:t>
            </a:r>
            <a:r>
              <a:rPr lang="en-US" sz="2400" dirty="0"/>
              <a:t> </a:t>
            </a:r>
            <a:r>
              <a:rPr lang="en-US" sz="2400" dirty="0" err="1"/>
              <a:t>việc</a:t>
            </a:r>
            <a:r>
              <a:rPr lang="en-US" sz="2400" dirty="0"/>
              <a:t> </a:t>
            </a:r>
            <a:r>
              <a:rPr lang="en-US" sz="2400" dirty="0" err="1"/>
              <a:t>mỗi</a:t>
            </a:r>
            <a:r>
              <a:rPr lang="en-US" sz="2400" dirty="0"/>
              <a:t> </a:t>
            </a:r>
            <a:r>
              <a:rPr lang="en-US" sz="2400" dirty="0" err="1"/>
              <a:t>câu</a:t>
            </a:r>
            <a:r>
              <a:rPr lang="en-US" sz="2400" dirty="0"/>
              <a:t> </a:t>
            </a:r>
            <a:r>
              <a:rPr lang="en-US" sz="2400" dirty="0" err="1"/>
              <a:t>truy</a:t>
            </a:r>
            <a:r>
              <a:rPr lang="en-US" sz="2400" dirty="0"/>
              <a:t> </a:t>
            </a:r>
            <a:r>
              <a:rPr lang="en-US" sz="2400" dirty="0" err="1"/>
              <a:t>vấn</a:t>
            </a:r>
            <a:r>
              <a:rPr lang="en-US" sz="2400" dirty="0"/>
              <a:t> </a:t>
            </a:r>
            <a:r>
              <a:rPr lang="en-US" sz="2400" dirty="0" err="1"/>
              <a:t>sử</a:t>
            </a:r>
            <a:r>
              <a:rPr lang="en-US" sz="2400" dirty="0"/>
              <a:t> </a:t>
            </a:r>
            <a:r>
              <a:rPr lang="en-US" sz="2400" dirty="0" err="1"/>
              <a:t>dụng</a:t>
            </a:r>
            <a:r>
              <a:rPr lang="en-US" sz="2400" dirty="0"/>
              <a:t> </a:t>
            </a:r>
            <a:r>
              <a:rPr lang="en-US" sz="2400" dirty="0" err="1"/>
              <a:t>một</a:t>
            </a:r>
            <a:r>
              <a:rPr lang="en-US" sz="2400" dirty="0"/>
              <a:t> con </a:t>
            </a:r>
            <a:r>
              <a:rPr lang="en-US" sz="2400" dirty="0" err="1"/>
              <a:t>trỏ</a:t>
            </a:r>
            <a:r>
              <a:rPr lang="en-US" sz="2400" dirty="0"/>
              <a:t> </a:t>
            </a:r>
            <a:r>
              <a:rPr lang="en-US" sz="2400" dirty="0" err="1"/>
              <a:t>riêng</a:t>
            </a:r>
            <a:r>
              <a:rPr lang="en-US" sz="2400" dirty="0"/>
              <a:t> </a:t>
            </a:r>
            <a:r>
              <a:rPr lang="en-US" sz="2400" dirty="0" err="1"/>
              <a:t>sẽ</a:t>
            </a:r>
            <a:r>
              <a:rPr lang="en-US" sz="2400" dirty="0"/>
              <a:t> </a:t>
            </a:r>
            <a:r>
              <a:rPr lang="en-US" sz="2400" dirty="0" err="1"/>
              <a:t>tốt</a:t>
            </a:r>
            <a:r>
              <a:rPr lang="en-US" sz="2400" dirty="0"/>
              <a:t> </a:t>
            </a:r>
            <a:r>
              <a:rPr lang="en-US" sz="2400" dirty="0" err="1"/>
              <a:t>hơn</a:t>
            </a:r>
            <a:r>
              <a:rPr lang="en-US" sz="2400" dirty="0"/>
              <a:t> </a:t>
            </a:r>
            <a:r>
              <a:rPr lang="en-US" sz="2400" dirty="0" err="1"/>
              <a:t>nhưng</a:t>
            </a:r>
            <a:r>
              <a:rPr lang="en-US" sz="2400" dirty="0"/>
              <a:t> </a:t>
            </a:r>
            <a:r>
              <a:rPr lang="en-US" sz="2400" dirty="0" err="1"/>
              <a:t>khi</a:t>
            </a:r>
            <a:r>
              <a:rPr lang="en-US" sz="2400" dirty="0"/>
              <a:t> </a:t>
            </a:r>
            <a:r>
              <a:rPr lang="en-US" sz="2400" dirty="0" err="1"/>
              <a:t>đó</a:t>
            </a:r>
            <a:r>
              <a:rPr lang="en-US" sz="2400" dirty="0"/>
              <a:t> ta </a:t>
            </a:r>
            <a:r>
              <a:rPr lang="en-US" sz="2400" dirty="0" err="1"/>
              <a:t>sẽ</a:t>
            </a:r>
            <a:r>
              <a:rPr lang="en-US" sz="2400" dirty="0"/>
              <a:t> </a:t>
            </a:r>
            <a:r>
              <a:rPr lang="en-US" sz="2400" dirty="0" err="1"/>
              <a:t>lãng</a:t>
            </a:r>
            <a:r>
              <a:rPr lang="en-US" sz="2400" dirty="0"/>
              <a:t> </a:t>
            </a:r>
            <a:r>
              <a:rPr lang="en-US" sz="2400" dirty="0" err="1"/>
              <a:t>phí</a:t>
            </a:r>
            <a:r>
              <a:rPr lang="en-US" sz="2400" dirty="0"/>
              <a:t> </a:t>
            </a:r>
            <a:r>
              <a:rPr lang="en-US" sz="2400" dirty="0" err="1"/>
              <a:t>bởi</a:t>
            </a:r>
            <a:r>
              <a:rPr lang="en-US" sz="2400" dirty="0"/>
              <a:t> ta </a:t>
            </a:r>
            <a:r>
              <a:rPr lang="en-US" sz="2400" dirty="0" err="1"/>
              <a:t>có</a:t>
            </a:r>
            <a:r>
              <a:rPr lang="en-US" sz="2400" dirty="0"/>
              <a:t> </a:t>
            </a:r>
            <a:r>
              <a:rPr lang="en-US" sz="2400" dirty="0" err="1"/>
              <a:t>thể</a:t>
            </a:r>
            <a:r>
              <a:rPr lang="en-US" sz="2400" dirty="0"/>
              <a:t> chia </a:t>
            </a:r>
            <a:r>
              <a:rPr lang="en-US" sz="2400" dirty="0" err="1"/>
              <a:t>sẻ</a:t>
            </a:r>
            <a:r>
              <a:rPr lang="en-US" sz="2400" dirty="0"/>
              <a:t> </a:t>
            </a:r>
            <a:r>
              <a:rPr lang="en-US" sz="2400" dirty="0" err="1"/>
              <a:t>phương</a:t>
            </a:r>
            <a:r>
              <a:rPr lang="en-US" sz="2400" dirty="0"/>
              <a:t> </a:t>
            </a:r>
            <a:r>
              <a:rPr lang="en-US" sz="2400" dirty="0" err="1"/>
              <a:t>án</a:t>
            </a:r>
            <a:r>
              <a:rPr lang="en-US" sz="2400" dirty="0"/>
              <a:t> </a:t>
            </a:r>
            <a:r>
              <a:rPr lang="en-US" sz="2400" dirty="0" err="1"/>
              <a:t>sử</a:t>
            </a:r>
            <a:r>
              <a:rPr lang="en-US" sz="2400" dirty="0"/>
              <a:t> </a:t>
            </a:r>
            <a:r>
              <a:rPr lang="en-US" sz="2400" dirty="0" err="1"/>
              <a:t>dụng</a:t>
            </a:r>
            <a:r>
              <a:rPr lang="en-US" sz="2400" dirty="0"/>
              <a:t> con </a:t>
            </a:r>
            <a:r>
              <a:rPr lang="en-US" sz="2400" dirty="0" err="1"/>
              <a:t>trỏ</a:t>
            </a:r>
            <a:r>
              <a:rPr lang="en-US" sz="2400" dirty="0"/>
              <a:t> </a:t>
            </a:r>
            <a:r>
              <a:rPr lang="en-US" sz="2400" dirty="0" err="1"/>
              <a:t>đối</a:t>
            </a:r>
            <a:r>
              <a:rPr lang="en-US" sz="2400" dirty="0"/>
              <a:t> </a:t>
            </a:r>
            <a:r>
              <a:rPr lang="en-US" sz="2400" dirty="0" err="1"/>
              <a:t>với</a:t>
            </a:r>
            <a:r>
              <a:rPr lang="en-US" sz="2400" dirty="0"/>
              <a:t> </a:t>
            </a:r>
            <a:r>
              <a:rPr lang="en-US" sz="2400" dirty="0" err="1"/>
              <a:t>câu</a:t>
            </a:r>
            <a:r>
              <a:rPr lang="en-US" sz="2400" dirty="0"/>
              <a:t> </a:t>
            </a:r>
            <a:r>
              <a:rPr lang="en-US" sz="2400" dirty="0" err="1"/>
              <a:t>truy</a:t>
            </a:r>
            <a:r>
              <a:rPr lang="en-US" sz="2400" dirty="0"/>
              <a:t> </a:t>
            </a:r>
            <a:r>
              <a:rPr lang="en-US" sz="2400" dirty="0" err="1"/>
              <a:t>vấn</a:t>
            </a:r>
            <a:r>
              <a:rPr lang="en-US" sz="2400" dirty="0"/>
              <a:t> 1 </a:t>
            </a:r>
            <a:r>
              <a:rPr lang="en-US" sz="2400" dirty="0" err="1"/>
              <a:t>và</a:t>
            </a:r>
            <a:r>
              <a:rPr lang="en-US" sz="2400" dirty="0"/>
              <a:t> 3.</a:t>
            </a:r>
            <a:endParaRPr lang="vi-VN" sz="2400" dirty="0"/>
          </a:p>
          <a:p>
            <a:pPr algn="just"/>
            <a:endParaRPr lang="en-US" dirty="0"/>
          </a:p>
        </p:txBody>
      </p:sp>
      <p:sp>
        <p:nvSpPr>
          <p:cNvPr id="7" name="TextBox 6"/>
          <p:cNvSpPr txBox="1"/>
          <p:nvPr/>
        </p:nvSpPr>
        <p:spPr>
          <a:xfrm>
            <a:off x="539552" y="332656"/>
            <a:ext cx="6972183" cy="523220"/>
          </a:xfrm>
          <a:prstGeom prst="rect">
            <a:avLst/>
          </a:prstGeom>
          <a:noFill/>
        </p:spPr>
        <p:txBody>
          <a:bodyPr wrap="square" rtlCol="0">
            <a:spAutoFit/>
          </a:bodyPr>
          <a:lstStyle/>
          <a:p>
            <a:r>
              <a:rPr lang="en-US" sz="2800" b="1" i="1" dirty="0" err="1" smtClean="0">
                <a:latin typeface="Times New Roman" panose="02020603050405020304" pitchFamily="18" charset="0"/>
                <a:cs typeface="Times New Roman" panose="02020603050405020304" pitchFamily="18" charset="0"/>
              </a:rPr>
              <a:t>Ví</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dụ</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trường</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hợp</a:t>
            </a:r>
            <a:r>
              <a:rPr lang="en-US" sz="2800" b="1" i="1" dirty="0" smtClean="0">
                <a:latin typeface="Times New Roman" panose="02020603050405020304" pitchFamily="18" charset="0"/>
                <a:cs typeface="Times New Roman" panose="02020603050405020304" pitchFamily="18" charset="0"/>
              </a:rPr>
              <a:t> chia </a:t>
            </a:r>
            <a:r>
              <a:rPr lang="en-US" sz="2800" b="1" i="1" dirty="0" err="1" smtClean="0">
                <a:latin typeface="Times New Roman" panose="02020603050405020304" pitchFamily="18" charset="0"/>
                <a:cs typeface="Times New Roman" panose="02020603050405020304" pitchFamily="18" charset="0"/>
              </a:rPr>
              <a:t>sẻ</a:t>
            </a:r>
            <a:r>
              <a:rPr lang="en-US" sz="2800" b="1" i="1" dirty="0" smtClean="0">
                <a:latin typeface="Times New Roman" panose="02020603050405020304" pitchFamily="18" charset="0"/>
                <a:cs typeface="Times New Roman" panose="02020603050405020304" pitchFamily="18" charset="0"/>
              </a:rPr>
              <a:t> con </a:t>
            </a:r>
            <a:r>
              <a:rPr lang="en-US" sz="2800" b="1" i="1" dirty="0" err="1" smtClean="0">
                <a:latin typeface="Times New Roman" panose="02020603050405020304" pitchFamily="18" charset="0"/>
                <a:cs typeface="Times New Roman" panose="02020603050405020304" pitchFamily="18" charset="0"/>
              </a:rPr>
              <a:t>trỏ</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chưa</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tối</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ưu</a:t>
            </a:r>
            <a:r>
              <a:rPr lang="en-US" sz="2800" b="1" i="1" dirty="0" smtClean="0">
                <a:latin typeface="Times New Roman" panose="02020603050405020304" pitchFamily="18" charset="0"/>
                <a:cs typeface="Times New Roman" panose="02020603050405020304" pitchFamily="18" charset="0"/>
              </a:rPr>
              <a:t>:</a:t>
            </a:r>
            <a:endParaRPr lang="en-US" sz="2800"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TotalTime>
  <Words>1167</Words>
  <Application>Microsoft Office PowerPoint</Application>
  <PresentationFormat>On-screen Show (4:3)</PresentationFormat>
  <Paragraphs>93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Đề Tài: Sử dụng biến ràng buộc</vt:lpstr>
      <vt:lpstr>I. Giới thiệu</vt:lpstr>
      <vt:lpstr>PowerPoint Presentation</vt:lpstr>
      <vt:lpstr>PowerPoint Presentation</vt:lpstr>
      <vt:lpstr>PowerPoint Presentation</vt:lpstr>
      <vt:lpstr>PowerPoint Presentation</vt:lpstr>
      <vt:lpstr>PowerPoint Presentation</vt:lpstr>
      <vt:lpstr>II. Ưu nhược điểm của phương pháp</vt:lpstr>
      <vt:lpstr>PowerPoint Presentation</vt:lpstr>
      <vt:lpstr> III.Nhìn trộm giá trị biến ràng buộc </vt:lpstr>
      <vt:lpstr> Nhìn trộm giá trị biến ràng buộc </vt:lpstr>
      <vt:lpstr> IV. Sử dụng chia sẻ con trỏ  </vt:lpstr>
      <vt:lpstr> IV. Sử dụng chia sẻ con trỏ  </vt:lpstr>
      <vt:lpstr> IV. Sử dụng chia sẻ con trỏ  </vt:lpstr>
      <vt:lpstr>Tham số Cursor-Sharing</vt:lpstr>
      <vt:lpstr>V. Một số phương pháp chia sẻ con trỏ </vt:lpstr>
      <vt:lpstr>Chia sẻ con trỏ bắt buộc</vt:lpstr>
      <vt:lpstr>Chia sẻ con trỏ thích nghi</vt:lpstr>
      <vt:lpstr>Kiến trúc chia sẻ con trỏ thích nghi</vt:lpstr>
      <vt:lpstr>PowerPoint Presentation</vt:lpstr>
      <vt:lpstr>PowerPoint Presentation</vt:lpstr>
      <vt:lpstr>PowerPoint Presentation</vt:lpstr>
      <vt:lpstr>PowerPoint Presentation</vt:lpstr>
      <vt:lpstr>Ví dụ chia sẻ con trỏ thích nghi</vt:lpstr>
      <vt:lpstr>Kết Luận</vt:lpstr>
      <vt:lpstr>Phân chia công việc</vt:lpstr>
      <vt:lpstr>Tài liệu kham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Cơ Sở Dữ Liệu</dc:title>
  <dc:creator>Venus-NS</dc:creator>
  <cp:lastModifiedBy>Pham The Quyen</cp:lastModifiedBy>
  <cp:revision>70</cp:revision>
  <dcterms:created xsi:type="dcterms:W3CDTF">2015-04-20T08:28:16Z</dcterms:created>
  <dcterms:modified xsi:type="dcterms:W3CDTF">2015-05-22T13:54:36Z</dcterms:modified>
</cp:coreProperties>
</file>