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6167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423348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FD336-7B2B-4BD5-8473-475EF802236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0976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147021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FD336-7B2B-4BD5-8473-475EF802236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140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1924983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14866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95179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22040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20CA9-097D-4A74-9A6A-66856D287AAF}"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11904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39120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A20CA9-097D-4A74-9A6A-66856D287AAF}" type="datetimeFigureOut">
              <a:rPr lang="en-US" smtClean="0"/>
              <a:t>5/19/2015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337462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A20CA9-097D-4A74-9A6A-66856D287AAF}" type="datetimeFigureOut">
              <a:rPr lang="en-US" smtClean="0"/>
              <a:t>5/19/2015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263042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20CA9-097D-4A74-9A6A-66856D287AAF}" type="datetimeFigureOut">
              <a:rPr lang="en-US" smtClean="0"/>
              <a:t>5/19/2015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221780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20651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20CA9-097D-4A74-9A6A-66856D287AAF}"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9FD336-7B2B-4BD5-8473-475EF8022361}" type="slidenum">
              <a:rPr lang="en-US" smtClean="0"/>
              <a:t>‹#›</a:t>
            </a:fld>
            <a:endParaRPr lang="en-US"/>
          </a:p>
        </p:txBody>
      </p:sp>
    </p:spTree>
    <p:extLst>
      <p:ext uri="{BB962C8B-B14F-4D97-AF65-F5344CB8AC3E}">
        <p14:creationId xmlns:p14="http://schemas.microsoft.com/office/powerpoint/2010/main" val="200933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A20CA9-097D-4A74-9A6A-66856D287AAF}" type="datetimeFigureOut">
              <a:rPr lang="en-US" smtClean="0"/>
              <a:t>5/19/2015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9FD336-7B2B-4BD5-8473-475EF8022361}" type="slidenum">
              <a:rPr lang="en-US" smtClean="0"/>
              <a:t>‹#›</a:t>
            </a:fld>
            <a:endParaRPr lang="en-US"/>
          </a:p>
        </p:txBody>
      </p:sp>
    </p:spTree>
    <p:extLst>
      <p:ext uri="{BB962C8B-B14F-4D97-AF65-F5344CB8AC3E}">
        <p14:creationId xmlns:p14="http://schemas.microsoft.com/office/powerpoint/2010/main" val="217269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4177"/>
            <a:ext cx="9144000" cy="976893"/>
          </a:xfrm>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Báo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bài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tập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lớn</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18952"/>
            <a:ext cx="9144000" cy="3338848"/>
          </a:xfrm>
        </p:spPr>
        <p:txBody>
          <a:bodyPr>
            <a:normAutofit fontScale="85000" lnSpcReduction="10000"/>
          </a:bodyPr>
          <a:lstStyle/>
          <a:p>
            <a:pPr algn="ctr"/>
            <a:r>
              <a:rPr lang="en-US" sz="3300" b="1" dirty="0" err="1" smtClean="0">
                <a:latin typeface="Times New Roman" panose="02020603050405020304" pitchFamily="18" charset="0"/>
                <a:cs typeface="Times New Roman" panose="02020603050405020304" pitchFamily="18" charset="0"/>
              </a:rPr>
              <a:t>Đề</a:t>
            </a:r>
            <a:r>
              <a:rPr lang="en-US" sz="3300" b="1" dirty="0" smtClean="0">
                <a:latin typeface="Times New Roman" panose="02020603050405020304" pitchFamily="18" charset="0"/>
                <a:cs typeface="Times New Roman" panose="02020603050405020304" pitchFamily="18" charset="0"/>
              </a:rPr>
              <a:t> </a:t>
            </a:r>
            <a:r>
              <a:rPr lang="en-US" sz="3300" b="1" dirty="0" err="1" smtClean="0">
                <a:latin typeface="Times New Roman" panose="02020603050405020304" pitchFamily="18" charset="0"/>
                <a:cs typeface="Times New Roman" panose="02020603050405020304" pitchFamily="18" charset="0"/>
              </a:rPr>
              <a:t>tài</a:t>
            </a:r>
            <a:r>
              <a:rPr lang="en-US" sz="3300" b="1" dirty="0" smtClean="0">
                <a:latin typeface="Times New Roman" panose="02020603050405020304" pitchFamily="18" charset="0"/>
                <a:cs typeface="Times New Roman" panose="02020603050405020304" pitchFamily="18" charset="0"/>
              </a:rPr>
              <a:t> :</a:t>
            </a:r>
            <a:r>
              <a:rPr lang="en-US" sz="3300" b="1" i="1" dirty="0">
                <a:latin typeface="Times New Roman" panose="02020603050405020304" pitchFamily="18" charset="0"/>
                <a:cs typeface="Times New Roman" panose="02020603050405020304" pitchFamily="18" charset="0"/>
              </a:rPr>
              <a:t>Introduction To </a:t>
            </a:r>
            <a:r>
              <a:rPr lang="en-US" sz="3300" b="1" i="1" dirty="0" err="1">
                <a:latin typeface="Times New Roman" panose="02020603050405020304" pitchFamily="18" charset="0"/>
                <a:cs typeface="Times New Roman" panose="02020603050405020304" pitchFamily="18" charset="0"/>
              </a:rPr>
              <a:t>Sql</a:t>
            </a:r>
            <a:r>
              <a:rPr lang="en-US" sz="3300" b="1" i="1" dirty="0">
                <a:latin typeface="Times New Roman" panose="02020603050405020304" pitchFamily="18" charset="0"/>
                <a:cs typeface="Times New Roman" panose="02020603050405020304" pitchFamily="18" charset="0"/>
              </a:rPr>
              <a:t> </a:t>
            </a:r>
            <a:r>
              <a:rPr lang="en-US" sz="3300" b="1" i="1" dirty="0" err="1" smtClean="0">
                <a:latin typeface="Times New Roman" panose="02020603050405020304" pitchFamily="18" charset="0"/>
                <a:cs typeface="Times New Roman" panose="02020603050405020304" pitchFamily="18" charset="0"/>
              </a:rPr>
              <a:t>Tunning</a:t>
            </a:r>
            <a:endParaRPr lang="en-US" sz="2800" i="1" dirty="0" smtClean="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Giảng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viên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hướng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dẫn</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TS.Trần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Trung</a:t>
            </a:r>
            <a:endParaRPr lang="en-US" sz="2800" dirty="0" smtClean="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Sinh</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viên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thực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hiện</a:t>
            </a:r>
            <a:r>
              <a:rPr lang="en-US"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Phùng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Văn</a:t>
            </a:r>
            <a:r>
              <a:rPr lang="en-US" sz="2800" i="1" dirty="0">
                <a:latin typeface="Times New Roman" panose="02020603050405020304" pitchFamily="18" charset="0"/>
                <a:cs typeface="Times New Roman" panose="02020603050405020304" pitchFamily="18" charset="0"/>
              </a:rPr>
              <a:t> Dũng:20101292</a:t>
            </a:r>
            <a:endParaRPr lang="en-US" sz="28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Lê</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Đại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Hoàn</a:t>
            </a:r>
            <a:r>
              <a:rPr lang="en-US" sz="2800" i="1" dirty="0">
                <a:latin typeface="Times New Roman" panose="02020603050405020304" pitchFamily="18" charset="0"/>
                <a:cs typeface="Times New Roman" panose="02020603050405020304" pitchFamily="18" charset="0"/>
              </a:rPr>
              <a:t> : 20091125</a:t>
            </a:r>
            <a:endParaRPr lang="en-US" sz="28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Phạm</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Quốc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Khánh</a:t>
            </a:r>
            <a:r>
              <a:rPr lang="en-US" sz="2800" i="1" dirty="0">
                <a:latin typeface="Times New Roman" panose="02020603050405020304" pitchFamily="18" charset="0"/>
                <a:cs typeface="Times New Roman" panose="02020603050405020304" pitchFamily="18" charset="0"/>
              </a:rPr>
              <a:t>: 20101714</a:t>
            </a:r>
            <a:endParaRPr lang="en-US" sz="28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Lê</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Hưng</a:t>
            </a:r>
            <a:r>
              <a:rPr lang="en-US" sz="2800" i="1" dirty="0">
                <a:latin typeface="Times New Roman" panose="02020603050405020304" pitchFamily="18" charset="0"/>
                <a:cs typeface="Times New Roman" panose="02020603050405020304" pitchFamily="18" charset="0"/>
              </a:rPr>
              <a:t>: 20101667</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995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Scalability with Application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Implementation, and Configuration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Applications have a significant impact on </a:t>
            </a:r>
            <a:r>
              <a:rPr lang="en-US" sz="2400" dirty="0" smtClean="0">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Poor </a:t>
            </a:r>
            <a:r>
              <a:rPr lang="en-US" sz="2400" dirty="0">
                <a:latin typeface="Times New Roman" panose="02020603050405020304" pitchFamily="18" charset="0"/>
                <a:cs typeface="Times New Roman" panose="02020603050405020304" pitchFamily="18" charset="0"/>
              </a:rPr>
              <a:t>schema design can cause expensive SQL that does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not scale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Poor transaction design can cause locking and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serialization </a:t>
            </a:r>
            <a:r>
              <a:rPr lang="en-US" sz="2400" dirty="0" smtClean="0">
                <a:latin typeface="Times New Roman" panose="02020603050405020304" pitchFamily="18" charset="0"/>
                <a:cs typeface="Times New Roman" panose="02020603050405020304" pitchFamily="18" charset="0"/>
              </a:rPr>
              <a:t>problems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Poor connection management can cause unsatisfactory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response times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8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649" y="379412"/>
            <a:ext cx="8911687" cy="998628"/>
          </a:xfrm>
        </p:spPr>
        <p:txBody>
          <a:bodyPr>
            <a:noAutofit/>
          </a:bodyPr>
          <a:lstStyle/>
          <a:p>
            <a:pPr algn="ctr"/>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Mistakes on Customer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08907" y="1378040"/>
            <a:ext cx="8915400" cy="5235262"/>
          </a:xfrm>
        </p:spPr>
        <p:txBody>
          <a:bodyPr>
            <a:noAutofit/>
          </a:bodyPr>
          <a:lstStyle/>
          <a:p>
            <a:r>
              <a:rPr lang="en-US" sz="2400" dirty="0">
                <a:latin typeface="Times New Roman" panose="02020603050405020304" pitchFamily="18" charset="0"/>
                <a:cs typeface="Times New Roman" panose="02020603050405020304" pitchFamily="18" charset="0"/>
              </a:rPr>
              <a:t>Bad connection </a:t>
            </a:r>
            <a:r>
              <a:rPr lang="en-US" sz="2400" dirty="0" smtClean="0">
                <a:latin typeface="Times New Roman" panose="02020603050405020304" pitchFamily="18" charset="0"/>
                <a:cs typeface="Times New Roman" panose="02020603050405020304" pitchFamily="18" charset="0"/>
              </a:rPr>
              <a:t>management</a:t>
            </a:r>
          </a:p>
          <a:p>
            <a:r>
              <a:rPr lang="en-US" sz="2400" dirty="0">
                <a:latin typeface="Times New Roman" panose="02020603050405020304" pitchFamily="18" charset="0"/>
                <a:cs typeface="Times New Roman" panose="02020603050405020304" pitchFamily="18" charset="0"/>
              </a:rPr>
              <a:t>Bad use of cursors and the shared </a:t>
            </a:r>
            <a:r>
              <a:rPr lang="en-US" sz="2400" dirty="0" smtClean="0">
                <a:latin typeface="Times New Roman" panose="02020603050405020304" pitchFamily="18" charset="0"/>
                <a:cs typeface="Times New Roman" panose="02020603050405020304" pitchFamily="18" charset="0"/>
              </a:rPr>
              <a:t>pool</a:t>
            </a:r>
          </a:p>
          <a:p>
            <a:r>
              <a:rPr lang="en-US" sz="2400" dirty="0">
                <a:latin typeface="Times New Roman" panose="02020603050405020304" pitchFamily="18" charset="0"/>
                <a:cs typeface="Times New Roman" panose="02020603050405020304" pitchFamily="18" charset="0"/>
              </a:rPr>
              <a:t>Excess of resources consuming SQL </a:t>
            </a:r>
            <a:r>
              <a:rPr lang="en-US" sz="2400" dirty="0" smtClean="0">
                <a:latin typeface="Times New Roman" panose="02020603050405020304" pitchFamily="18" charset="0"/>
                <a:cs typeface="Times New Roman" panose="02020603050405020304" pitchFamily="18" charset="0"/>
              </a:rPr>
              <a:t>statements</a:t>
            </a:r>
          </a:p>
          <a:p>
            <a:r>
              <a:rPr lang="en-US" sz="2400" dirty="0">
                <a:latin typeface="Times New Roman" panose="02020603050405020304" pitchFamily="18" charset="0"/>
                <a:cs typeface="Times New Roman" panose="02020603050405020304" pitchFamily="18" charset="0"/>
              </a:rPr>
              <a:t>Use of nonstandard initialization </a:t>
            </a:r>
            <a:r>
              <a:rPr lang="en-US" sz="2400" dirty="0" smtClean="0">
                <a:latin typeface="Times New Roman" panose="02020603050405020304" pitchFamily="18" charset="0"/>
                <a:cs typeface="Times New Roman" panose="02020603050405020304" pitchFamily="18" charset="0"/>
              </a:rPr>
              <a:t>parameters</a:t>
            </a:r>
          </a:p>
          <a:p>
            <a:r>
              <a:rPr lang="en-US" sz="2400" dirty="0">
                <a:latin typeface="Times New Roman" panose="02020603050405020304" pitchFamily="18" charset="0"/>
                <a:cs typeface="Times New Roman" panose="02020603050405020304" pitchFamily="18" charset="0"/>
              </a:rPr>
              <a:t>Poor database disk </a:t>
            </a:r>
            <a:r>
              <a:rPr lang="en-US" sz="2400" dirty="0" smtClean="0">
                <a:latin typeface="Times New Roman" panose="02020603050405020304" pitchFamily="18" charset="0"/>
                <a:cs typeface="Times New Roman" panose="02020603050405020304" pitchFamily="18" charset="0"/>
              </a:rPr>
              <a:t>configuration</a:t>
            </a:r>
          </a:p>
          <a:p>
            <a:r>
              <a:rPr lang="en-US" sz="2400" dirty="0">
                <a:latin typeface="Times New Roman" panose="02020603050405020304" pitchFamily="18" charset="0"/>
                <a:cs typeface="Times New Roman" panose="02020603050405020304" pitchFamily="18" charset="0"/>
              </a:rPr>
              <a:t>Redo log setup </a:t>
            </a:r>
            <a:r>
              <a:rPr lang="en-US" sz="2400" dirty="0" smtClean="0">
                <a:latin typeface="Times New Roman" panose="02020603050405020304" pitchFamily="18" charset="0"/>
                <a:cs typeface="Times New Roman" panose="02020603050405020304" pitchFamily="18" charset="0"/>
              </a:rPr>
              <a:t>problems</a:t>
            </a:r>
          </a:p>
          <a:p>
            <a:r>
              <a:rPr lang="en-US" sz="2400" dirty="0" smtClean="0">
                <a:latin typeface="Times New Roman" panose="02020603050405020304" pitchFamily="18" charset="0"/>
                <a:cs typeface="Times New Roman" panose="02020603050405020304" pitchFamily="18" charset="0"/>
              </a:rPr>
              <a:t>Excessive serialization</a:t>
            </a:r>
          </a:p>
          <a:p>
            <a:r>
              <a:rPr lang="en-US" sz="2400" dirty="0">
                <a:latin typeface="Times New Roman" panose="02020603050405020304" pitchFamily="18" charset="0"/>
                <a:cs typeface="Times New Roman" panose="02020603050405020304" pitchFamily="18" charset="0"/>
              </a:rPr>
              <a:t>Inappropriate full table </a:t>
            </a:r>
            <a:r>
              <a:rPr lang="en-US" sz="2400" dirty="0" smtClean="0">
                <a:latin typeface="Times New Roman" panose="02020603050405020304" pitchFamily="18" charset="0"/>
                <a:cs typeface="Times New Roman" panose="02020603050405020304" pitchFamily="18" charset="0"/>
              </a:rPr>
              <a:t>scans</a:t>
            </a:r>
          </a:p>
          <a:p>
            <a:r>
              <a:rPr lang="en-US" sz="2400" dirty="0">
                <a:latin typeface="Times New Roman" panose="02020603050405020304" pitchFamily="18" charset="0"/>
                <a:cs typeface="Times New Roman" panose="02020603050405020304" pitchFamily="18" charset="0"/>
              </a:rPr>
              <a:t>Large number of recursive SQL statements related to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space management or parsing </a:t>
            </a:r>
            <a:r>
              <a:rPr lang="en-US" sz="2400" dirty="0" smtClean="0">
                <a:latin typeface="Times New Roman" panose="02020603050405020304" pitchFamily="18" charset="0"/>
                <a:cs typeface="Times New Roman" panose="02020603050405020304" pitchFamily="18" charset="0"/>
              </a:rPr>
              <a:t>activity</a:t>
            </a:r>
          </a:p>
          <a:p>
            <a:r>
              <a:rPr lang="en-US" sz="2400" dirty="0">
                <a:latin typeface="Times New Roman" panose="02020603050405020304" pitchFamily="18" charset="0"/>
                <a:cs typeface="Times New Roman" panose="02020603050405020304" pitchFamily="18" charset="0"/>
              </a:rPr>
              <a:t>Deployment and migration errors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788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Proactive Tuning Methodology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29555"/>
            <a:ext cx="8915400" cy="4481667"/>
          </a:xfrm>
        </p:spPr>
        <p:txBody>
          <a:bodyPr>
            <a:noAutofit/>
          </a:bodyPr>
          <a:lstStyle/>
          <a:p>
            <a:r>
              <a:rPr lang="en-US" sz="2400" dirty="0">
                <a:latin typeface="Times New Roman" panose="02020603050405020304" pitchFamily="18" charset="0"/>
                <a:cs typeface="Times New Roman" panose="02020603050405020304" pitchFamily="18" charset="0"/>
              </a:rPr>
              <a:t>Simple </a:t>
            </a:r>
            <a:r>
              <a:rPr lang="en-US" sz="2400" dirty="0" smtClean="0">
                <a:latin typeface="Times New Roman" panose="02020603050405020304" pitchFamily="18" charset="0"/>
                <a:cs typeface="Times New Roman" panose="02020603050405020304" pitchFamily="18" charset="0"/>
              </a:rPr>
              <a:t>design</a:t>
            </a:r>
          </a:p>
          <a:p>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modeling</a:t>
            </a:r>
          </a:p>
          <a:p>
            <a:r>
              <a:rPr lang="en-US" sz="2400" dirty="0">
                <a:latin typeface="Times New Roman" panose="02020603050405020304" pitchFamily="18" charset="0"/>
                <a:cs typeface="Times New Roman" panose="02020603050405020304" pitchFamily="18" charset="0"/>
              </a:rPr>
              <a:t>Tables and </a:t>
            </a:r>
            <a:r>
              <a:rPr lang="en-US" sz="2400" dirty="0" smtClean="0">
                <a:latin typeface="Times New Roman" panose="02020603050405020304" pitchFamily="18" charset="0"/>
                <a:cs typeface="Times New Roman" panose="02020603050405020304" pitchFamily="18" charset="0"/>
              </a:rPr>
              <a:t>indexes</a:t>
            </a:r>
          </a:p>
          <a:p>
            <a:r>
              <a:rPr lang="en-US" sz="2400" dirty="0">
                <a:latin typeface="Times New Roman" panose="02020603050405020304" pitchFamily="18" charset="0"/>
                <a:cs typeface="Times New Roman" panose="02020603050405020304" pitchFamily="18" charset="0"/>
              </a:rPr>
              <a:t>Using </a:t>
            </a:r>
            <a:r>
              <a:rPr lang="en-US" sz="2400" dirty="0" smtClean="0">
                <a:latin typeface="Times New Roman" panose="02020603050405020304" pitchFamily="18" charset="0"/>
                <a:cs typeface="Times New Roman" panose="02020603050405020304" pitchFamily="18" charset="0"/>
              </a:rPr>
              <a:t>views</a:t>
            </a:r>
          </a:p>
          <a:p>
            <a:r>
              <a:rPr lang="en-US" sz="2400" dirty="0">
                <a:latin typeface="Times New Roman" panose="02020603050405020304" pitchFamily="18" charset="0"/>
                <a:cs typeface="Times New Roman" panose="02020603050405020304" pitchFamily="18" charset="0"/>
              </a:rPr>
              <a:t>Writing efficient </a:t>
            </a:r>
            <a:r>
              <a:rPr lang="en-US" sz="2400" dirty="0" smtClean="0">
                <a:latin typeface="Times New Roman" panose="02020603050405020304" pitchFamily="18" charset="0"/>
                <a:cs typeface="Times New Roman" panose="02020603050405020304" pitchFamily="18" charset="0"/>
              </a:rPr>
              <a:t>SQL</a:t>
            </a:r>
          </a:p>
          <a:p>
            <a:r>
              <a:rPr lang="en-US" sz="2400" dirty="0">
                <a:latin typeface="Times New Roman" panose="02020603050405020304" pitchFamily="18" charset="0"/>
                <a:cs typeface="Times New Roman" panose="02020603050405020304" pitchFamily="18" charset="0"/>
              </a:rPr>
              <a:t>Cursor </a:t>
            </a:r>
            <a:r>
              <a:rPr lang="en-US" sz="2400" dirty="0" smtClean="0">
                <a:latin typeface="Times New Roman" panose="02020603050405020304" pitchFamily="18" charset="0"/>
                <a:cs typeface="Times New Roman" panose="02020603050405020304" pitchFamily="18" charset="0"/>
              </a:rPr>
              <a:t>sharing</a:t>
            </a:r>
          </a:p>
          <a:p>
            <a:r>
              <a:rPr lang="en-US" sz="2400" dirty="0">
                <a:latin typeface="Times New Roman" panose="02020603050405020304" pitchFamily="18" charset="0"/>
                <a:cs typeface="Times New Roman" panose="02020603050405020304" pitchFamily="18" charset="0"/>
              </a:rPr>
              <a:t>Using bind variables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887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Simplicity in Application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Simple </a:t>
            </a:r>
            <a:r>
              <a:rPr lang="en-US" sz="2400" dirty="0" smtClean="0">
                <a:latin typeface="Times New Roman" panose="02020603050405020304" pitchFamily="18" charset="0"/>
                <a:cs typeface="Times New Roman" panose="02020603050405020304" pitchFamily="18" charset="0"/>
              </a:rPr>
              <a:t>tables</a:t>
            </a:r>
          </a:p>
          <a:p>
            <a:r>
              <a:rPr lang="en-US" sz="2400" dirty="0">
                <a:latin typeface="Times New Roman" panose="02020603050405020304" pitchFamily="18" charset="0"/>
                <a:cs typeface="Times New Roman" panose="02020603050405020304" pitchFamily="18" charset="0"/>
              </a:rPr>
              <a:t>Well-written </a:t>
            </a:r>
            <a:r>
              <a:rPr lang="en-US" sz="2400" dirty="0" smtClean="0">
                <a:latin typeface="Times New Roman" panose="02020603050405020304" pitchFamily="18" charset="0"/>
                <a:cs typeface="Times New Roman" panose="02020603050405020304" pitchFamily="18" charset="0"/>
              </a:rPr>
              <a:t>SQL</a:t>
            </a:r>
          </a:p>
          <a:p>
            <a:r>
              <a:rPr lang="en-US" sz="2400" dirty="0">
                <a:latin typeface="Times New Roman" panose="02020603050405020304" pitchFamily="18" charset="0"/>
                <a:cs typeface="Times New Roman" panose="02020603050405020304" pitchFamily="18" charset="0"/>
              </a:rPr>
              <a:t>Indexing only as </a:t>
            </a:r>
            <a:r>
              <a:rPr lang="en-US" sz="2400" dirty="0" smtClean="0">
                <a:latin typeface="Times New Roman" panose="02020603050405020304" pitchFamily="18" charset="0"/>
                <a:cs typeface="Times New Roman" panose="02020603050405020304" pitchFamily="18" charset="0"/>
              </a:rPr>
              <a:t>required</a:t>
            </a:r>
          </a:p>
          <a:p>
            <a:r>
              <a:rPr lang="en-US" sz="2400" dirty="0">
                <a:latin typeface="Times New Roman" panose="02020603050405020304" pitchFamily="18" charset="0"/>
                <a:cs typeface="Times New Roman" panose="02020603050405020304" pitchFamily="18" charset="0"/>
              </a:rPr>
              <a:t>Retrieving only required information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416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Data Modeling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Accurately represent business </a:t>
            </a:r>
            <a:r>
              <a:rPr lang="en-US" sz="2400" dirty="0" smtClean="0">
                <a:latin typeface="Times New Roman" panose="02020603050405020304" pitchFamily="18" charset="0"/>
                <a:cs typeface="Times New Roman" panose="02020603050405020304" pitchFamily="18" charset="0"/>
              </a:rPr>
              <a:t>practices</a:t>
            </a:r>
          </a:p>
          <a:p>
            <a:r>
              <a:rPr lang="en-US" sz="2400" dirty="0">
                <a:latin typeface="Times New Roman" panose="02020603050405020304" pitchFamily="18" charset="0"/>
                <a:cs typeface="Times New Roman" panose="02020603050405020304" pitchFamily="18" charset="0"/>
              </a:rPr>
              <a:t>Focus on the most frequent and important business</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transactions</a:t>
            </a:r>
          </a:p>
          <a:p>
            <a:r>
              <a:rPr lang="en-US" sz="2400" dirty="0">
                <a:latin typeface="Times New Roman" panose="02020603050405020304" pitchFamily="18" charset="0"/>
                <a:cs typeface="Times New Roman" panose="02020603050405020304" pitchFamily="18" charset="0"/>
              </a:rPr>
              <a:t>Use modeling </a:t>
            </a:r>
            <a:r>
              <a:rPr lang="en-US" sz="2400" dirty="0" smtClean="0">
                <a:latin typeface="Times New Roman" panose="02020603050405020304" pitchFamily="18" charset="0"/>
                <a:cs typeface="Times New Roman" panose="02020603050405020304" pitchFamily="18" charset="0"/>
              </a:rPr>
              <a:t>tools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086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Table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5465"/>
            <a:ext cx="8915400" cy="4365757"/>
          </a:xfrm>
        </p:spPr>
        <p:txBody>
          <a:bodyPr>
            <a:noAutofit/>
          </a:bodyPr>
          <a:lstStyle/>
          <a:p>
            <a:r>
              <a:rPr lang="en-US" sz="2400" dirty="0">
                <a:latin typeface="Times New Roman" panose="02020603050405020304" pitchFamily="18" charset="0"/>
                <a:cs typeface="Times New Roman" panose="02020603050405020304" pitchFamily="18" charset="0"/>
              </a:rPr>
              <a:t>Compromise between flexibility and </a:t>
            </a:r>
            <a:r>
              <a:rPr lang="en-US" sz="2400" dirty="0" smtClean="0">
                <a:latin typeface="Times New Roman" panose="02020603050405020304" pitchFamily="18" charset="0"/>
                <a:cs typeface="Times New Roman" panose="02020603050405020304" pitchFamily="18" charset="0"/>
              </a:rPr>
              <a:t>performance</a:t>
            </a:r>
          </a:p>
          <a:p>
            <a:pPr>
              <a:lnSpc>
                <a:spcPts val="2880"/>
              </a:lnSpc>
            </a:pPr>
            <a:r>
              <a:rPr lang="en-US" sz="2400" dirty="0" smtClean="0">
                <a:latin typeface="Times New Roman" panose="02020603050405020304" pitchFamily="18" charset="0"/>
                <a:cs typeface="Times New Roman" panose="02020603050405020304" pitchFamily="18" charset="0"/>
              </a:rPr>
              <a:t>Use </a:t>
            </a:r>
            <a:r>
              <a:rPr lang="en-US" sz="2400" dirty="0">
                <a:latin typeface="Times New Roman" panose="02020603050405020304" pitchFamily="18" charset="0"/>
                <a:cs typeface="Times New Roman" panose="02020603050405020304" pitchFamily="18" charset="0"/>
              </a:rPr>
              <a:t>Oracle performance and management features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Default values</a:t>
            </a:r>
            <a:br>
              <a:rPr lang="en-US" sz="2400" dirty="0" smtClean="0">
                <a:latin typeface="Times New Roman" panose="02020603050405020304" pitchFamily="18" charset="0"/>
                <a:cs typeface="Times New Roman" panose="02020603050405020304" pitchFamily="18" charset="0"/>
              </a:rPr>
            </a:br>
            <a:r>
              <a:rPr lang="en-US" sz="2400" b="1" dirty="0" smtClean="0">
                <a:solidFill>
                  <a:srgbClr val="C00000"/>
                </a:solidFill>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Constraints</a:t>
            </a:r>
          </a:p>
          <a:p>
            <a:pPr>
              <a:lnSpc>
                <a:spcPts val="2880"/>
              </a:lnSpc>
            </a:pPr>
            <a:r>
              <a:rPr lang="en-US" sz="2400" dirty="0" smtClean="0">
                <a:latin typeface="Times New Roman" panose="02020603050405020304" pitchFamily="18" charset="0"/>
                <a:cs typeface="Times New Roman" panose="02020603050405020304" pitchFamily="18" charset="0"/>
              </a:rPr>
              <a:t>Focus </a:t>
            </a:r>
            <a:r>
              <a:rPr lang="en-US" sz="2400" dirty="0">
                <a:latin typeface="Times New Roman" panose="02020603050405020304" pitchFamily="18" charset="0"/>
                <a:cs typeface="Times New Roman" panose="02020603050405020304" pitchFamily="18" charset="0"/>
              </a:rPr>
              <a:t>on business-critical tables</a:t>
            </a:r>
            <a:r>
              <a:rPr lang="en-US" sz="2400" dirty="0"/>
              <a:t/>
            </a:r>
            <a:br>
              <a:rPr lang="en-US" sz="2400" dirty="0"/>
            </a:br>
            <a:r>
              <a:rPr lang="en-US" sz="2400" dirty="0"/>
              <a:t/>
            </a:r>
            <a:br>
              <a:rPr lang="en-US" sz="2400" dirty="0"/>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905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Index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Create indexes on the </a:t>
            </a:r>
            <a:r>
              <a:rPr lang="en-US" sz="2400" dirty="0" smtClean="0">
                <a:latin typeface="Times New Roman" panose="02020603050405020304" pitchFamily="18" charset="0"/>
                <a:cs typeface="Times New Roman" panose="02020603050405020304" pitchFamily="18" charset="0"/>
              </a:rPr>
              <a:t>following</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Primary </a:t>
            </a:r>
            <a:r>
              <a:rPr lang="en-US" sz="2400" dirty="0">
                <a:latin typeface="Times New Roman" panose="02020603050405020304" pitchFamily="18" charset="0"/>
                <a:cs typeface="Times New Roman" panose="02020603050405020304" pitchFamily="18" charset="0"/>
              </a:rPr>
              <a:t>key (can be automatically created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Unique </a:t>
            </a:r>
            <a:r>
              <a:rPr lang="en-US" sz="2400" dirty="0">
                <a:latin typeface="Times New Roman" panose="02020603050405020304" pitchFamily="18" charset="0"/>
                <a:cs typeface="Times New Roman" panose="02020603050405020304" pitchFamily="18" charset="0"/>
              </a:rPr>
              <a:t>key (can be automatically created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Foreign </a:t>
            </a:r>
            <a:r>
              <a:rPr lang="en-US" sz="2400" dirty="0">
                <a:latin typeface="Times New Roman" panose="02020603050405020304" pitchFamily="18" charset="0"/>
                <a:cs typeface="Times New Roman" panose="02020603050405020304" pitchFamily="18" charset="0"/>
              </a:rPr>
              <a:t>keys (good candidates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Index data that is frequently queried (select list</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Use SQL as a guide to index design.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38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Views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Simplifies application </a:t>
            </a:r>
            <a:r>
              <a:rPr lang="en-US" sz="2800" dirty="0" smtClean="0">
                <a:latin typeface="Times New Roman" panose="02020603050405020304" pitchFamily="18" charset="0"/>
                <a:cs typeface="Times New Roman" panose="02020603050405020304" pitchFamily="18" charset="0"/>
              </a:rPr>
              <a:t>design</a:t>
            </a:r>
          </a:p>
          <a:p>
            <a:r>
              <a:rPr lang="en-US" sz="2800" dirty="0">
                <a:latin typeface="Times New Roman" panose="02020603050405020304" pitchFamily="18" charset="0"/>
                <a:cs typeface="Times New Roman" panose="02020603050405020304" pitchFamily="18" charset="0"/>
              </a:rPr>
              <a:t>Is transparent to the </a:t>
            </a:r>
            <a:r>
              <a:rPr lang="en-US" sz="2800" dirty="0" smtClean="0">
                <a:latin typeface="Times New Roman" panose="02020603050405020304" pitchFamily="18" charset="0"/>
                <a:cs typeface="Times New Roman" panose="02020603050405020304" pitchFamily="18" charset="0"/>
              </a:rPr>
              <a:t>developer</a:t>
            </a:r>
          </a:p>
          <a:p>
            <a:r>
              <a:rPr lang="en-US" sz="2800" dirty="0">
                <a:latin typeface="Times New Roman" panose="02020603050405020304" pitchFamily="18" charset="0"/>
                <a:cs typeface="Times New Roman" panose="02020603050405020304" pitchFamily="18" charset="0"/>
              </a:rPr>
              <a:t>Can cause suboptimal execution plans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15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SQL Execution Efficiency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Good database </a:t>
            </a:r>
            <a:r>
              <a:rPr lang="en-US" sz="2400" dirty="0" smtClean="0">
                <a:latin typeface="Times New Roman" panose="02020603050405020304" pitchFamily="18" charset="0"/>
                <a:cs typeface="Times New Roman" panose="02020603050405020304" pitchFamily="18" charset="0"/>
              </a:rPr>
              <a:t>connectivity</a:t>
            </a:r>
          </a:p>
          <a:p>
            <a:r>
              <a:rPr lang="en-US" sz="2400" dirty="0">
                <a:latin typeface="Times New Roman" panose="02020603050405020304" pitchFamily="18" charset="0"/>
                <a:cs typeface="Times New Roman" panose="02020603050405020304" pitchFamily="18" charset="0"/>
              </a:rPr>
              <a:t>Minimizing </a:t>
            </a:r>
            <a:r>
              <a:rPr lang="en-US" sz="2400" dirty="0" smtClean="0">
                <a:latin typeface="Times New Roman" panose="02020603050405020304" pitchFamily="18" charset="0"/>
                <a:cs typeface="Times New Roman" panose="02020603050405020304" pitchFamily="18" charset="0"/>
              </a:rPr>
              <a:t>parsing</a:t>
            </a:r>
          </a:p>
          <a:p>
            <a:r>
              <a:rPr lang="en-US" sz="2400" dirty="0">
                <a:latin typeface="Times New Roman" panose="02020603050405020304" pitchFamily="18" charset="0"/>
                <a:cs typeface="Times New Roman" panose="02020603050405020304" pitchFamily="18" charset="0"/>
              </a:rPr>
              <a:t>Share </a:t>
            </a:r>
            <a:r>
              <a:rPr lang="en-US" sz="2400" dirty="0" smtClean="0">
                <a:latin typeface="Times New Roman" panose="02020603050405020304" pitchFamily="18" charset="0"/>
                <a:cs typeface="Times New Roman" panose="02020603050405020304" pitchFamily="18" charset="0"/>
              </a:rPr>
              <a:t>cursors</a:t>
            </a:r>
          </a:p>
          <a:p>
            <a:r>
              <a:rPr lang="en-US" sz="2400" dirty="0">
                <a:latin typeface="Times New Roman" panose="02020603050405020304" pitchFamily="18" charset="0"/>
                <a:cs typeface="Times New Roman" panose="02020603050405020304" pitchFamily="18" charset="0"/>
              </a:rPr>
              <a:t>Using bind variables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96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Writing SQL to Share Cursors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9707"/>
            <a:ext cx="8915400" cy="4932608"/>
          </a:xfrm>
        </p:spPr>
        <p:txBody>
          <a:bodyPr>
            <a:noAutofit/>
          </a:bodyPr>
          <a:lstStyle/>
          <a:p>
            <a:r>
              <a:rPr lang="en-US" sz="2400" dirty="0">
                <a:latin typeface="Times New Roman" panose="02020603050405020304" pitchFamily="18" charset="0"/>
                <a:cs typeface="Times New Roman" panose="02020603050405020304" pitchFamily="18" charset="0"/>
              </a:rPr>
              <a:t>Create generic code using the following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Stored </a:t>
            </a:r>
            <a:r>
              <a:rPr lang="en-US" sz="2400" dirty="0">
                <a:latin typeface="Times New Roman" panose="02020603050405020304" pitchFamily="18" charset="0"/>
                <a:cs typeface="Times New Roman" panose="02020603050405020304" pitchFamily="18" charset="0"/>
              </a:rPr>
              <a:t>procedures and </a:t>
            </a:r>
            <a:r>
              <a:rPr lang="en-US" sz="2400" dirty="0" smtClean="0">
                <a:latin typeface="Times New Roman" panose="02020603050405020304" pitchFamily="18" charset="0"/>
                <a:cs typeface="Times New Roman" panose="02020603050405020304" pitchFamily="18" charset="0"/>
              </a:rPr>
              <a:t>packages</a:t>
            </a:r>
          </a:p>
          <a:p>
            <a:pPr marL="0" indent="0">
              <a:buNone/>
            </a:pPr>
            <a:r>
              <a:rPr lang="en-US" sz="2400" dirty="0" smtClean="0">
                <a:latin typeface="Times New Roman" panose="02020603050405020304" pitchFamily="18" charset="0"/>
                <a:cs typeface="Times New Roman" panose="02020603050405020304" pitchFamily="18" charset="0"/>
              </a:rPr>
              <a:t>     + Database triggers</a:t>
            </a:r>
          </a:p>
          <a:p>
            <a:pPr marL="0" indent="0">
              <a:buNone/>
            </a:pPr>
            <a:r>
              <a:rPr lang="en-US" sz="2400" dirty="0" smtClean="0">
                <a:latin typeface="Times New Roman" panose="02020603050405020304" pitchFamily="18" charset="0"/>
                <a:cs typeface="Times New Roman" panose="02020603050405020304" pitchFamily="18" charset="0"/>
              </a:rPr>
              <a:t>     + Any </a:t>
            </a:r>
            <a:r>
              <a:rPr lang="en-US" sz="2400" dirty="0">
                <a:latin typeface="Times New Roman" panose="02020603050405020304" pitchFamily="18" charset="0"/>
                <a:cs typeface="Times New Roman" panose="02020603050405020304" pitchFamily="18" charset="0"/>
              </a:rPr>
              <a:t>other library routines and </a:t>
            </a:r>
            <a:r>
              <a:rPr lang="en-US" sz="2400" dirty="0" smtClean="0">
                <a:latin typeface="Times New Roman" panose="02020603050405020304" pitchFamily="18" charset="0"/>
                <a:cs typeface="Times New Roman" panose="02020603050405020304" pitchFamily="18" charset="0"/>
              </a:rPr>
              <a:t>procedures</a:t>
            </a:r>
          </a:p>
          <a:p>
            <a:r>
              <a:rPr lang="en-US" sz="2400" dirty="0">
                <a:latin typeface="Times New Roman" panose="02020603050405020304" pitchFamily="18" charset="0"/>
                <a:cs typeface="Times New Roman" panose="02020603050405020304" pitchFamily="18" charset="0"/>
              </a:rPr>
              <a:t>Write to format standards (improves readability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Case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White </a:t>
            </a:r>
            <a:r>
              <a:rPr lang="en-US" sz="2400" dirty="0" smtClean="0">
                <a:latin typeface="Times New Roman" panose="02020603050405020304" pitchFamily="18" charset="0"/>
                <a:cs typeface="Times New Roman" panose="02020603050405020304" pitchFamily="18" charset="0"/>
              </a:rPr>
              <a:t>space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Comments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Object </a:t>
            </a:r>
            <a:r>
              <a:rPr lang="en-US" sz="2400" dirty="0" smtClean="0">
                <a:latin typeface="Times New Roman" panose="02020603050405020304" pitchFamily="18" charset="0"/>
                <a:cs typeface="Times New Roman" panose="02020603050405020304" pitchFamily="18" charset="0"/>
              </a:rPr>
              <a:t>references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Bind variables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98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Phân</a:t>
            </a:r>
            <a:r>
              <a:rPr lang="en-US" sz="3600" dirty="0" smtClean="0">
                <a:latin typeface="Times New Roman" panose="02020603050405020304" pitchFamily="18" charset="0"/>
                <a:cs typeface="Times New Roman" panose="02020603050405020304" pitchFamily="18" charset="0"/>
              </a:rPr>
              <a:t> chia </a:t>
            </a:r>
            <a:r>
              <a:rPr lang="en-US" sz="3600" dirty="0" err="1" smtClean="0">
                <a:latin typeface="Times New Roman" panose="02020603050405020304" pitchFamily="18" charset="0"/>
                <a:cs typeface="Times New Roman" panose="02020603050405020304" pitchFamily="18" charset="0"/>
              </a:rPr>
              <a:t>công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việc</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599"/>
            <a:ext cx="8915400" cy="4318715"/>
          </a:xfrm>
        </p:spPr>
        <p:txBody>
          <a:bodyPr>
            <a:noAutofit/>
          </a:bodyPr>
          <a:lstStyle/>
          <a:p>
            <a:r>
              <a:rPr lang="en-US" sz="2400" dirty="0" err="1" smtClean="0">
                <a:latin typeface="Times New Roman" panose="02020603050405020304" pitchFamily="18" charset="0"/>
                <a:cs typeface="Times New Roman" panose="02020603050405020304" pitchFamily="18" charset="0"/>
              </a:rPr>
              <a:t>Phùng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viết</a:t>
            </a:r>
            <a:r>
              <a:rPr lang="en-US" sz="2400" dirty="0" smtClean="0">
                <a:latin typeface="Times New Roman" panose="02020603050405020304" pitchFamily="18" charset="0"/>
                <a:cs typeface="Times New Roman" panose="02020603050405020304" pitchFamily="18" charset="0"/>
              </a:rPr>
              <a:t> slide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Reasons </a:t>
            </a:r>
            <a:r>
              <a:rPr lang="en-US" sz="2400" dirty="0">
                <a:latin typeface="Times New Roman" panose="02020603050405020304" pitchFamily="18" charset="0"/>
                <a:cs typeface="Times New Roman" panose="02020603050405020304" pitchFamily="18" charset="0"/>
              </a:rPr>
              <a:t>for Inefficient SQL </a:t>
            </a:r>
            <a:r>
              <a:rPr lang="en-US" sz="2400" dirty="0" smtClean="0">
                <a:latin typeface="Times New Roman" panose="02020603050405020304" pitchFamily="18" charset="0"/>
                <a:cs typeface="Times New Roman" panose="02020603050405020304" pitchFamily="18" charset="0"/>
              </a:rPr>
              <a:t>Performance,</a:t>
            </a:r>
            <a:r>
              <a:rPr lang="en-US" sz="2400" dirty="0">
                <a:latin typeface="Times New Roman" panose="02020603050405020304" pitchFamily="18" charset="0"/>
                <a:cs typeface="Times New Roman" panose="02020603050405020304" pitchFamily="18" charset="0"/>
              </a:rPr>
              <a:t> Inefficient </a:t>
            </a:r>
            <a:r>
              <a:rPr lang="en-US" sz="2400" dirty="0" err="1" smtClean="0">
                <a:latin typeface="Times New Roman" panose="02020603050405020304" pitchFamily="18" charset="0"/>
                <a:cs typeface="Times New Roman" panose="02020603050405020304" pitchFamily="18" charset="0"/>
              </a:rPr>
              <a:t>SQL,Performance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Monitoring </a:t>
            </a:r>
            <a:r>
              <a:rPr lang="en-US" sz="2400" dirty="0" smtClean="0">
                <a:latin typeface="Times New Roman" panose="02020603050405020304" pitchFamily="18" charset="0"/>
                <a:cs typeface="Times New Roman" panose="02020603050405020304" pitchFamily="18" charset="0"/>
              </a:rPr>
              <a:t>Solutions</a:t>
            </a:r>
          </a:p>
          <a:p>
            <a:r>
              <a:rPr lang="en-US" sz="2400" dirty="0" err="1" smtClean="0">
                <a:latin typeface="Times New Roman" panose="02020603050405020304" pitchFamily="18" charset="0"/>
                <a:cs typeface="Times New Roman" panose="02020603050405020304" pitchFamily="18" charset="0"/>
              </a:rPr>
              <a:t>Lê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SQL Tuning </a:t>
            </a:r>
            <a:r>
              <a:rPr lang="en-US" sz="2400" dirty="0" smtClean="0">
                <a:latin typeface="Times New Roman" panose="02020603050405020304" pitchFamily="18" charset="0"/>
                <a:cs typeface="Times New Roman" panose="02020603050405020304" pitchFamily="18" charset="0"/>
              </a:rPr>
              <a:t>Tasks,</a:t>
            </a:r>
            <a:r>
              <a:rPr lang="en-US" sz="2400" dirty="0">
                <a:latin typeface="Times New Roman" panose="02020603050405020304" pitchFamily="18" charset="0"/>
                <a:cs typeface="Times New Roman" panose="02020603050405020304" pitchFamily="18" charset="0"/>
              </a:rPr>
              <a:t> Scalability with Application </a:t>
            </a:r>
            <a:r>
              <a:rPr lang="en-US" sz="2400" dirty="0" err="1" smtClean="0">
                <a:latin typeface="Times New Roman" panose="02020603050405020304" pitchFamily="18" charset="0"/>
                <a:cs typeface="Times New Roman" panose="02020603050405020304" pitchFamily="18" charset="0"/>
              </a:rPr>
              <a:t>Design,Implementation</a:t>
            </a:r>
            <a:r>
              <a:rPr lang="en-US" sz="2400" dirty="0">
                <a:latin typeface="Times New Roman" panose="02020603050405020304" pitchFamily="18" charset="0"/>
                <a:cs typeface="Times New Roman" panose="02020603050405020304" pitchFamily="18" charset="0"/>
              </a:rPr>
              <a:t>, and </a:t>
            </a:r>
            <a:r>
              <a:rPr lang="en-US" sz="2400" dirty="0" smtClean="0">
                <a:latin typeface="Times New Roman" panose="02020603050405020304" pitchFamily="18" charset="0"/>
                <a:cs typeface="Times New Roman" panose="02020603050405020304" pitchFamily="18" charset="0"/>
              </a:rPr>
              <a:t>Configuration,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Common Mistakes on Customer Systems, Proactive Tuning Methodology, Simplicity in Application Design, </a:t>
            </a:r>
          </a:p>
          <a:p>
            <a:r>
              <a:rPr lang="en-US" sz="2400" dirty="0" err="1" smtClean="0">
                <a:latin typeface="Times New Roman" panose="02020603050405020304" pitchFamily="18" charset="0"/>
                <a:cs typeface="Times New Roman" panose="02020603050405020304" pitchFamily="18" charset="0"/>
              </a:rPr>
              <a:t>Lê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Table Design,</a:t>
            </a:r>
            <a:r>
              <a:rPr lang="en-US" sz="2400" dirty="0">
                <a:latin typeface="Times New Roman" panose="02020603050405020304" pitchFamily="18" charset="0"/>
                <a:cs typeface="Times New Roman" panose="02020603050405020304" pitchFamily="18" charset="0"/>
              </a:rPr>
              <a:t> Index </a:t>
            </a:r>
            <a:r>
              <a:rPr lang="en-US" sz="2400" dirty="0" smtClean="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Using </a:t>
            </a:r>
            <a:r>
              <a:rPr lang="en-US" sz="2400" dirty="0" smtClean="0">
                <a:latin typeface="Times New Roman" panose="02020603050405020304" pitchFamily="18" charset="0"/>
                <a:cs typeface="Times New Roman" panose="02020603050405020304" pitchFamily="18" charset="0"/>
              </a:rPr>
              <a:t>Views,</a:t>
            </a:r>
            <a:r>
              <a:rPr lang="en-US" sz="2400" dirty="0">
                <a:latin typeface="Times New Roman" panose="02020603050405020304" pitchFamily="18" charset="0"/>
                <a:cs typeface="Times New Roman" panose="02020603050405020304" pitchFamily="18" charset="0"/>
              </a:rPr>
              <a:t> SQL Execution </a:t>
            </a:r>
            <a:r>
              <a:rPr lang="en-US" sz="2400" dirty="0" smtClean="0">
                <a:latin typeface="Times New Roman" panose="02020603050405020304" pitchFamily="18" charset="0"/>
                <a:cs typeface="Times New Roman" panose="02020603050405020304" pitchFamily="18" charset="0"/>
              </a:rPr>
              <a:t>Efficiency</a:t>
            </a:r>
          </a:p>
          <a:p>
            <a:r>
              <a:rPr lang="en-US" sz="2400" dirty="0" err="1" smtClean="0">
                <a:latin typeface="Times New Roman" panose="02020603050405020304" pitchFamily="18" charset="0"/>
                <a:cs typeface="Times New Roman" panose="02020603050405020304" pitchFamily="18" charset="0"/>
              </a:rPr>
              <a:t>Phạm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Writing </a:t>
            </a:r>
            <a:r>
              <a:rPr lang="en-US" sz="2400" dirty="0" smtClean="0">
                <a:latin typeface="Times New Roman" panose="02020603050405020304" pitchFamily="18" charset="0"/>
                <a:cs typeface="Times New Roman" panose="02020603050405020304" pitchFamily="18" charset="0"/>
              </a:rPr>
              <a:t>SQL to Share Cursors, Performance Checklist, Development Environments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971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Performance Checklist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Set initialization parameters and storage options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Verify resource usage of SQL statements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Validate connections by middleware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Verify cursor sharing</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Validate migration of all required objects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Verify validity and availability of optimizer statistics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thầy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nghe</a:t>
            </a:r>
            <a:endParaRPr lang="en-US" dirty="0">
              <a:latin typeface="Times New Roman" panose="02020603050405020304" pitchFamily="18" charset="0"/>
              <a:cs typeface="Times New Roman" panose="02020603050405020304" pitchFamily="18" charset="0"/>
            </a:endParaRPr>
          </a:p>
        </p:txBody>
      </p:sp>
      <p:pic>
        <p:nvPicPr>
          <p:cNvPr id="4" name="Content Placeholder 3" descr="MC900282178[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42456" y="2382592"/>
            <a:ext cx="3580327" cy="242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50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8824"/>
          </a:xfrm>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trình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bày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3949"/>
            <a:ext cx="10515600" cy="4683014"/>
          </a:xfrm>
        </p:spPr>
        <p:txBody>
          <a:bodyPr>
            <a:noAutofit/>
          </a:bodyPr>
          <a:lstStyle/>
          <a:p>
            <a:r>
              <a:rPr lang="en-US" sz="2400" dirty="0">
                <a:latin typeface="Times New Roman" panose="02020603050405020304" pitchFamily="18" charset="0"/>
                <a:cs typeface="Times New Roman" panose="02020603050405020304" pitchFamily="18" charset="0"/>
              </a:rPr>
              <a:t>Reasons for Inefficient SQL </a:t>
            </a:r>
            <a:r>
              <a:rPr lang="en-US" sz="2400" dirty="0" smtClean="0">
                <a:latin typeface="Times New Roman" panose="02020603050405020304" pitchFamily="18" charset="0"/>
                <a:cs typeface="Times New Roman" panose="02020603050405020304" pitchFamily="18" charset="0"/>
              </a:rPr>
              <a:t>Performance</a:t>
            </a:r>
          </a:p>
          <a:p>
            <a:r>
              <a:rPr lang="en-US" sz="2400" dirty="0">
                <a:latin typeface="Times New Roman" panose="02020603050405020304" pitchFamily="18" charset="0"/>
                <a:cs typeface="Times New Roman" panose="02020603050405020304" pitchFamily="18" charset="0"/>
              </a:rPr>
              <a:t>Performance Monitoring </a:t>
            </a:r>
            <a:r>
              <a:rPr lang="en-US" sz="2400" dirty="0" smtClean="0">
                <a:latin typeface="Times New Roman" panose="02020603050405020304" pitchFamily="18" charset="0"/>
                <a:cs typeface="Times New Roman" panose="02020603050405020304" pitchFamily="18" charset="0"/>
              </a:rPr>
              <a:t>Solutions</a:t>
            </a:r>
          </a:p>
          <a:p>
            <a:r>
              <a:rPr lang="en-US" sz="2400" dirty="0">
                <a:latin typeface="Times New Roman" panose="02020603050405020304" pitchFamily="18" charset="0"/>
                <a:cs typeface="Times New Roman" panose="02020603050405020304" pitchFamily="18" charset="0"/>
              </a:rPr>
              <a:t>SQL Tuning </a:t>
            </a:r>
            <a:r>
              <a:rPr lang="en-US" sz="2400" dirty="0" smtClean="0">
                <a:latin typeface="Times New Roman" panose="02020603050405020304" pitchFamily="18" charset="0"/>
                <a:cs typeface="Times New Roman" panose="02020603050405020304" pitchFamily="18" charset="0"/>
              </a:rPr>
              <a:t>Tasks</a:t>
            </a:r>
          </a:p>
          <a:p>
            <a:r>
              <a:rPr lang="en-US" sz="2400" dirty="0">
                <a:latin typeface="Times New Roman" panose="02020603050405020304" pitchFamily="18" charset="0"/>
                <a:cs typeface="Times New Roman" panose="02020603050405020304" pitchFamily="18" charset="0"/>
              </a:rPr>
              <a:t>CPU and Wait Time Tuning </a:t>
            </a:r>
            <a:r>
              <a:rPr lang="en-US" sz="2400" dirty="0" smtClean="0">
                <a:latin typeface="Times New Roman" panose="02020603050405020304" pitchFamily="18" charset="0"/>
                <a:cs typeface="Times New Roman" panose="02020603050405020304" pitchFamily="18" charset="0"/>
              </a:rPr>
              <a:t>Dimensions</a:t>
            </a:r>
          </a:p>
          <a:p>
            <a:r>
              <a:rPr lang="en-US" sz="2400" dirty="0">
                <a:latin typeface="Times New Roman" panose="02020603050405020304" pitchFamily="18" charset="0"/>
                <a:cs typeface="Times New Roman" panose="02020603050405020304" pitchFamily="18" charset="0"/>
              </a:rPr>
              <a:t>Scalability with Application Design,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Implementation, and </a:t>
            </a:r>
            <a:r>
              <a:rPr lang="en-US" sz="2400" dirty="0" smtClean="0">
                <a:latin typeface="Times New Roman" panose="02020603050405020304" pitchFamily="18" charset="0"/>
                <a:cs typeface="Times New Roman" panose="02020603050405020304" pitchFamily="18" charset="0"/>
              </a:rPr>
              <a:t>Configuration</a:t>
            </a:r>
          </a:p>
          <a:p>
            <a:r>
              <a:rPr lang="en-US" sz="2400" dirty="0">
                <a:latin typeface="Times New Roman" panose="02020603050405020304" pitchFamily="18" charset="0"/>
                <a:cs typeface="Times New Roman" panose="02020603050405020304" pitchFamily="18" charset="0"/>
              </a:rPr>
              <a:t>Common Mistakes on Customer </a:t>
            </a:r>
            <a:r>
              <a:rPr lang="en-US" sz="2400" dirty="0" smtClean="0">
                <a:latin typeface="Times New Roman" panose="02020603050405020304" pitchFamily="18" charset="0"/>
                <a:cs typeface="Times New Roman" panose="02020603050405020304" pitchFamily="18" charset="0"/>
              </a:rPr>
              <a:t>Systems, Proactive </a:t>
            </a:r>
            <a:r>
              <a:rPr lang="en-US" sz="2400" dirty="0">
                <a:latin typeface="Times New Roman" panose="02020603050405020304" pitchFamily="18" charset="0"/>
                <a:cs typeface="Times New Roman" panose="02020603050405020304" pitchFamily="18" charset="0"/>
              </a:rPr>
              <a:t>Tuning </a:t>
            </a:r>
            <a:r>
              <a:rPr lang="en-US" sz="2400" dirty="0" smtClean="0">
                <a:latin typeface="Times New Roman" panose="02020603050405020304" pitchFamily="18" charset="0"/>
                <a:cs typeface="Times New Roman" panose="02020603050405020304" pitchFamily="18" charset="0"/>
              </a:rPr>
              <a:t>Methodology,</a:t>
            </a:r>
            <a:r>
              <a:rPr lang="en-US" sz="2400" dirty="0">
                <a:latin typeface="Times New Roman" panose="02020603050405020304" pitchFamily="18" charset="0"/>
                <a:cs typeface="Times New Roman" panose="02020603050405020304" pitchFamily="18" charset="0"/>
              </a:rPr>
              <a:t> Simplicity in Application </a:t>
            </a:r>
            <a:r>
              <a:rPr lang="en-US" sz="2400" dirty="0" smtClean="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Data </a:t>
            </a:r>
            <a:r>
              <a:rPr lang="en-US" sz="2400" dirty="0" err="1" smtClean="0">
                <a:latin typeface="Times New Roman" panose="02020603050405020304" pitchFamily="18" charset="0"/>
                <a:cs typeface="Times New Roman" panose="02020603050405020304" pitchFamily="18" charset="0"/>
              </a:rPr>
              <a:t>Modeling,Table</a:t>
            </a:r>
            <a:r>
              <a:rPr lang="en-US" sz="2400" dirty="0" smtClean="0">
                <a:latin typeface="Times New Roman" panose="02020603050405020304" pitchFamily="18" charset="0"/>
                <a:cs typeface="Times New Roman" panose="02020603050405020304" pitchFamily="18" charset="0"/>
              </a:rPr>
              <a:t> Design, Index Design, </a:t>
            </a:r>
            <a:r>
              <a:rPr lang="en-US" sz="2400" dirty="0" err="1" smtClean="0">
                <a:latin typeface="Times New Roman" panose="02020603050405020304" pitchFamily="18" charset="0"/>
                <a:cs typeface="Times New Roman" panose="02020603050405020304" pitchFamily="18" charset="0"/>
              </a:rPr>
              <a:t>UsingViews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SQL </a:t>
            </a:r>
            <a:r>
              <a:rPr lang="en-US" sz="2400" dirty="0" err="1" smtClean="0">
                <a:latin typeface="Times New Roman" panose="02020603050405020304" pitchFamily="18" charset="0"/>
                <a:cs typeface="Times New Roman" panose="02020603050405020304" pitchFamily="18" charset="0"/>
              </a:rPr>
              <a:t>Excution</a:t>
            </a:r>
            <a:r>
              <a:rPr lang="en-US" sz="2400" dirty="0" smtClean="0">
                <a:latin typeface="Times New Roman" panose="02020603050405020304" pitchFamily="18" charset="0"/>
                <a:cs typeface="Times New Roman" panose="02020603050405020304" pitchFamily="18" charset="0"/>
              </a:rPr>
              <a:t> Efficiency,</a:t>
            </a:r>
            <a:r>
              <a:rPr lang="en-US" sz="2400" dirty="0">
                <a:latin typeface="Times New Roman" panose="02020603050405020304" pitchFamily="18" charset="0"/>
                <a:cs typeface="Times New Roman" panose="02020603050405020304" pitchFamily="18" charset="0"/>
              </a:rPr>
              <a:t> Writing SQL to </a:t>
            </a:r>
            <a:r>
              <a:rPr lang="en-US" sz="2400">
                <a:latin typeface="Times New Roman" panose="02020603050405020304" pitchFamily="18" charset="0"/>
                <a:cs typeface="Times New Roman" panose="02020603050405020304" pitchFamily="18" charset="0"/>
              </a:rPr>
              <a:t>Share </a:t>
            </a:r>
            <a:r>
              <a:rPr lang="en-US" sz="2400" smtClean="0">
                <a:latin typeface="Times New Roman" panose="02020603050405020304" pitchFamily="18" charset="0"/>
                <a:cs typeface="Times New Roman" panose="02020603050405020304" pitchFamily="18" charset="0"/>
              </a:rPr>
              <a:t>Cursors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55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Reasons </a:t>
            </a:r>
            <a:r>
              <a:rPr lang="en-US" sz="3600" dirty="0">
                <a:latin typeface="Times New Roman" panose="02020603050405020304" pitchFamily="18" charset="0"/>
                <a:cs typeface="Times New Roman" panose="02020603050405020304" pitchFamily="18" charset="0"/>
              </a:rPr>
              <a:t>for Inefficient SQL Performance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Stale or missing optimizer </a:t>
            </a:r>
            <a:r>
              <a:rPr lang="en-US" sz="2800" dirty="0" smtClean="0">
                <a:latin typeface="Times New Roman" panose="02020603050405020304" pitchFamily="18" charset="0"/>
                <a:cs typeface="Times New Roman" panose="02020603050405020304" pitchFamily="18" charset="0"/>
              </a:rPr>
              <a:t>statistics</a:t>
            </a:r>
          </a:p>
          <a:p>
            <a:r>
              <a:rPr lang="en-US" sz="2800" dirty="0">
                <a:latin typeface="Times New Roman" panose="02020603050405020304" pitchFamily="18" charset="0"/>
                <a:cs typeface="Times New Roman" panose="02020603050405020304" pitchFamily="18" charset="0"/>
              </a:rPr>
              <a:t>Missing access </a:t>
            </a:r>
            <a:r>
              <a:rPr lang="en-US" sz="2800" dirty="0" smtClean="0">
                <a:latin typeface="Times New Roman" panose="02020603050405020304" pitchFamily="18" charset="0"/>
                <a:cs typeface="Times New Roman" panose="02020603050405020304" pitchFamily="18" charset="0"/>
              </a:rPr>
              <a:t>structures</a:t>
            </a:r>
          </a:p>
          <a:p>
            <a:r>
              <a:rPr lang="en-US" sz="2800" dirty="0">
                <a:latin typeface="Times New Roman" panose="02020603050405020304" pitchFamily="18" charset="0"/>
                <a:cs typeface="Times New Roman" panose="02020603050405020304" pitchFamily="18" charset="0"/>
              </a:rPr>
              <a:t>Suboptimal execution plan </a:t>
            </a:r>
            <a:r>
              <a:rPr lang="en-US" sz="2800" dirty="0" smtClean="0">
                <a:latin typeface="Times New Roman" panose="02020603050405020304" pitchFamily="18" charset="0"/>
                <a:cs typeface="Times New Roman" panose="02020603050405020304" pitchFamily="18" charset="0"/>
              </a:rPr>
              <a:t>selection</a:t>
            </a:r>
          </a:p>
          <a:p>
            <a:r>
              <a:rPr lang="en-US" sz="2800" dirty="0" smtClean="0">
                <a:latin typeface="Times New Roman" panose="02020603050405020304" pitchFamily="18" charset="0"/>
                <a:cs typeface="Times New Roman" panose="02020603050405020304" pitchFamily="18" charset="0"/>
              </a:rPr>
              <a:t>Poorly </a:t>
            </a:r>
            <a:r>
              <a:rPr lang="en-US" sz="2800" dirty="0">
                <a:latin typeface="Times New Roman" panose="02020603050405020304" pitchFamily="18" charset="0"/>
                <a:cs typeface="Times New Roman" panose="02020603050405020304" pitchFamily="18" charset="0"/>
              </a:rPr>
              <a:t>constructed SQL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713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0046" y="482442"/>
            <a:ext cx="8911687" cy="1280890"/>
          </a:xfrm>
        </p:spPr>
        <p:txBody>
          <a:bodyPr>
            <a:normAutofit fontScale="90000"/>
          </a:bodyPr>
          <a:lstStyle/>
          <a:p>
            <a:pPr algn="ctr"/>
            <a:r>
              <a:rPr lang="en-US" b="1" dirty="0" smtClean="0"/>
              <a:t/>
            </a:r>
            <a:br>
              <a:rPr lang="en-US" b="1" dirty="0" smtClean="0"/>
            </a:br>
            <a:r>
              <a:rPr lang="en-US" b="1" dirty="0" smtClean="0"/>
              <a:t>Performance </a:t>
            </a:r>
            <a:r>
              <a:rPr lang="en-US" b="1" dirty="0"/>
              <a:t>Monitoring Solutions</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32" y="1943636"/>
            <a:ext cx="6619741" cy="4315496"/>
          </a:xfrm>
        </p:spPr>
      </p:pic>
    </p:spTree>
    <p:extLst>
      <p:ext uri="{BB962C8B-B14F-4D97-AF65-F5344CB8AC3E}">
        <p14:creationId xmlns:p14="http://schemas.microsoft.com/office/powerpoint/2010/main" val="753691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Performance </a:t>
            </a:r>
            <a:r>
              <a:rPr lang="en-US" sz="3600" dirty="0">
                <a:latin typeface="Times New Roman" panose="02020603050405020304" pitchFamily="18" charset="0"/>
                <a:cs typeface="Times New Roman" panose="02020603050405020304" pitchFamily="18" charset="0"/>
              </a:rPr>
              <a:t>Monitoring Solutions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Performance Monitoring </a:t>
            </a:r>
            <a:r>
              <a:rPr lang="en-US" sz="2400" b="1" dirty="0" smtClean="0">
                <a:latin typeface="Times New Roman" panose="02020603050405020304" pitchFamily="18" charset="0"/>
                <a:cs typeface="Times New Roman" panose="02020603050405020304" pitchFamily="18" charset="0"/>
              </a:rPr>
              <a:t>Solutions: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collects, processes, and </a:t>
            </a:r>
            <a:r>
              <a:rPr lang="en-US" sz="2400" dirty="0" smtClean="0">
                <a:latin typeface="Times New Roman" panose="02020603050405020304" pitchFamily="18" charset="0"/>
                <a:cs typeface="Times New Roman" panose="02020603050405020304" pitchFamily="18" charset="0"/>
              </a:rPr>
              <a:t>maintains performance statistics </a:t>
            </a:r>
            <a:r>
              <a:rPr lang="en-US" sz="2400" dirty="0">
                <a:latin typeface="Times New Roman" panose="02020603050405020304" pitchFamily="18" charset="0"/>
                <a:cs typeface="Times New Roman" panose="02020603050405020304" pitchFamily="18" charset="0"/>
              </a:rPr>
              <a:t>for problem detection and self-tuning </a:t>
            </a:r>
            <a:r>
              <a:rPr lang="en-US" sz="2400" dirty="0" smtClean="0">
                <a:latin typeface="Times New Roman" panose="02020603050405020304" pitchFamily="18" charset="0"/>
                <a:cs typeface="Times New Roman" panose="02020603050405020304" pitchFamily="18" charset="0"/>
              </a:rPr>
              <a:t>purposes</a:t>
            </a:r>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Active Session History (ASH</a:t>
            </a:r>
            <a:r>
              <a:rPr lang="en-US"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It provides sampled session activity in the instance. </a:t>
            </a:r>
            <a:r>
              <a:rPr lang="en-US" sz="2400" dirty="0" smtClean="0">
                <a:latin typeface="Times New Roman" panose="02020603050405020304" pitchFamily="18" charset="0"/>
                <a:cs typeface="Times New Roman" panose="02020603050405020304" pitchFamily="18" charset="0"/>
              </a:rPr>
              <a:t>Active sessions </a:t>
            </a:r>
            <a:r>
              <a:rPr lang="en-US" sz="2400" dirty="0">
                <a:latin typeface="Times New Roman" panose="02020603050405020304" pitchFamily="18" charset="0"/>
                <a:cs typeface="Times New Roman" panose="02020603050405020304" pitchFamily="18" charset="0"/>
              </a:rPr>
              <a:t>are sampled every second and are stored in a circular buffer in SGA</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Automatic Workload </a:t>
            </a:r>
            <a:r>
              <a:rPr lang="en-US" sz="2400" b="1" dirty="0" smtClean="0">
                <a:latin typeface="Times New Roman" panose="02020603050405020304" pitchFamily="18" charset="0"/>
                <a:cs typeface="Times New Roman" panose="02020603050405020304" pitchFamily="18" charset="0"/>
              </a:rPr>
              <a:t>Repository (AWR)</a:t>
            </a:r>
            <a:r>
              <a:rPr lang="en-US" sz="2400" dirty="0" smtClean="0"/>
              <a:t>:</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collects, processes, </a:t>
            </a:r>
            <a:r>
              <a:rPr lang="en-US" sz="2400" dirty="0" smtClean="0">
                <a:latin typeface="Times New Roman" panose="02020603050405020304" pitchFamily="18" charset="0"/>
                <a:cs typeface="Times New Roman" panose="02020603050405020304" pitchFamily="18" charset="0"/>
              </a:rPr>
              <a:t>and maintains performance statistics </a:t>
            </a:r>
            <a:r>
              <a:rPr lang="en-US" sz="2400" dirty="0">
                <a:latin typeface="Times New Roman" panose="02020603050405020304" pitchFamily="18" charset="0"/>
                <a:cs typeface="Times New Roman" panose="02020603050405020304" pitchFamily="18" charset="0"/>
              </a:rPr>
              <a:t>for problem detection and self-tuning purposes. This data is both in memory </a:t>
            </a:r>
            <a:r>
              <a:rPr lang="en-US" sz="2400" dirty="0" smtClean="0">
                <a:latin typeface="Times New Roman" panose="02020603050405020304" pitchFamily="18" charset="0"/>
                <a:cs typeface="Times New Roman" panose="02020603050405020304" pitchFamily="18" charset="0"/>
              </a:rPr>
              <a:t>and stored </a:t>
            </a:r>
            <a:r>
              <a:rPr lang="en-US" sz="2400" dirty="0">
                <a:latin typeface="Times New Roman" panose="02020603050405020304" pitchFamily="18" charset="0"/>
                <a:cs typeface="Times New Roman" panose="02020603050405020304" pitchFamily="18" charset="0"/>
              </a:rPr>
              <a:t>in the database. The gathered data can be displayed in both reports and views</a:t>
            </a:r>
            <a:r>
              <a:rPr lang="en-US" sz="2400" dirty="0"/>
              <a:t>.</a:t>
            </a:r>
            <a:br>
              <a:rPr lang="en-US" sz="2400" dirty="0"/>
            </a:br>
            <a:r>
              <a:rPr lang="en-US" sz="2400" dirty="0"/>
              <a:t/>
            </a:r>
            <a:br>
              <a:rPr lang="en-US" sz="2400" dirty="0"/>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it-IT" sz="2400" dirty="0">
                <a:latin typeface="Times New Roman" panose="02020603050405020304" pitchFamily="18" charset="0"/>
                <a:cs typeface="Times New Roman" panose="02020603050405020304" pitchFamily="18" charset="0"/>
              </a:rPr>
              <a:t/>
            </a:r>
            <a:br>
              <a:rPr lang="it-IT"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50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Performance Monitoring Solutions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Snapshots</a:t>
            </a:r>
            <a:r>
              <a:rPr lang="en-US" sz="2400" dirty="0" smtClean="0">
                <a:latin typeface="Times New Roman" panose="02020603050405020304" pitchFamily="18" charset="0"/>
                <a:cs typeface="Times New Roman" panose="02020603050405020304" pitchFamily="18" charset="0"/>
              </a:rPr>
              <a:t>: Snapshots are sets of historical data for specific time periods that are used for  performance comparisons by ADDM. AWR compares the difference between snapshots to determine which SQL statements to capture based on the effect on the system load. This reduces the number of SQL statements that must be captured over time.</a:t>
            </a:r>
          </a:p>
          <a:p>
            <a:r>
              <a:rPr lang="it-IT" sz="2400" b="1" dirty="0" smtClean="0">
                <a:latin typeface="Times New Roman" panose="02020603050405020304" pitchFamily="18" charset="0"/>
                <a:cs typeface="Times New Roman" panose="02020603050405020304" pitchFamily="18" charset="0"/>
              </a:rPr>
              <a:t>Automatic Database Diagnostic Monitor (ADDM) </a:t>
            </a:r>
            <a:r>
              <a:rPr lang="it-IT" sz="2400" dirty="0" smtClean="0">
                <a:latin typeface="Times New Roman" panose="02020603050405020304" pitchFamily="18" charset="0"/>
                <a:cs typeface="Times New Roman" panose="02020603050405020304" pitchFamily="18" charset="0"/>
              </a:rPr>
              <a:t>:It has two categories are proactive monitoring ,</a:t>
            </a:r>
            <a:r>
              <a:rPr lang="en-US" sz="2400" dirty="0">
                <a:latin typeface="Times New Roman" panose="02020603050405020304" pitchFamily="18" charset="0"/>
                <a:cs typeface="Times New Roman" panose="02020603050405020304" pitchFamily="18" charset="0"/>
              </a:rPr>
              <a:t> Reactive </a:t>
            </a:r>
            <a:r>
              <a:rPr lang="en-US" sz="2400" dirty="0" smtClean="0">
                <a:latin typeface="Times New Roman" panose="02020603050405020304" pitchFamily="18" charset="0"/>
                <a:cs typeface="Times New Roman" panose="02020603050405020304" pitchFamily="18" charset="0"/>
              </a:rPr>
              <a:t>monitoring</a:t>
            </a:r>
            <a:r>
              <a:rPr lang="en-US" sz="2400" dirty="0">
                <a:latin typeface="Times New Roman" panose="02020603050405020304" pitchFamily="18" charset="0"/>
                <a:cs typeface="Times New Roman" panose="02020603050405020304" pitchFamily="18" charset="0"/>
              </a:rPr>
              <a:t> </a:t>
            </a:r>
            <a:r>
              <a:rPr lang="it-IT" sz="2400" dirty="0" smtClean="0">
                <a:latin typeface="Times New Roman" panose="02020603050405020304" pitchFamily="18" charset="0"/>
                <a:cs typeface="Times New Roman" panose="02020603050405020304" pitchFamily="18" charset="0"/>
              </a:rPr>
              <a:t/>
            </a:r>
            <a:br>
              <a:rPr lang="it-IT"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44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SQL Tuning Tasks</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Identifying high-load </a:t>
            </a:r>
            <a:r>
              <a:rPr lang="en-US" sz="2400" dirty="0" smtClean="0">
                <a:latin typeface="Times New Roman" panose="02020603050405020304" pitchFamily="18" charset="0"/>
                <a:cs typeface="Times New Roman" panose="02020603050405020304" pitchFamily="18" charset="0"/>
              </a:rPr>
              <a:t>SQL</a:t>
            </a:r>
          </a:p>
          <a:p>
            <a:r>
              <a:rPr lang="en-US" sz="2400" dirty="0">
                <a:latin typeface="Times New Roman" panose="02020603050405020304" pitchFamily="18" charset="0"/>
                <a:cs typeface="Times New Roman" panose="02020603050405020304" pitchFamily="18" charset="0"/>
              </a:rPr>
              <a:t>Gathering </a:t>
            </a:r>
            <a:r>
              <a:rPr lang="en-US" sz="2400" dirty="0" smtClean="0">
                <a:latin typeface="Times New Roman" panose="02020603050405020304" pitchFamily="18" charset="0"/>
                <a:cs typeface="Times New Roman" panose="02020603050405020304" pitchFamily="18" charset="0"/>
              </a:rPr>
              <a:t>statistics</a:t>
            </a:r>
          </a:p>
          <a:p>
            <a:r>
              <a:rPr lang="en-US" sz="2400" dirty="0">
                <a:latin typeface="Times New Roman" panose="02020603050405020304" pitchFamily="18" charset="0"/>
                <a:cs typeface="Times New Roman" panose="02020603050405020304" pitchFamily="18" charset="0"/>
              </a:rPr>
              <a:t>Generating system </a:t>
            </a:r>
            <a:r>
              <a:rPr lang="en-US" sz="2400" dirty="0" smtClean="0">
                <a:latin typeface="Times New Roman" panose="02020603050405020304" pitchFamily="18" charset="0"/>
                <a:cs typeface="Times New Roman" panose="02020603050405020304" pitchFamily="18" charset="0"/>
              </a:rPr>
              <a:t>statistics</a:t>
            </a:r>
          </a:p>
          <a:p>
            <a:r>
              <a:rPr lang="en-US" sz="2400" dirty="0">
                <a:latin typeface="Times New Roman" panose="02020603050405020304" pitchFamily="18" charset="0"/>
                <a:cs typeface="Times New Roman" panose="02020603050405020304" pitchFamily="18" charset="0"/>
              </a:rPr>
              <a:t>Rebuilding existing </a:t>
            </a:r>
            <a:r>
              <a:rPr lang="en-US" sz="2400" dirty="0" smtClean="0">
                <a:latin typeface="Times New Roman" panose="02020603050405020304" pitchFamily="18" charset="0"/>
                <a:cs typeface="Times New Roman" panose="02020603050405020304" pitchFamily="18" charset="0"/>
              </a:rPr>
              <a:t>indexes</a:t>
            </a:r>
          </a:p>
          <a:p>
            <a:r>
              <a:rPr lang="en-US" sz="2400" dirty="0">
                <a:latin typeface="Times New Roman" panose="02020603050405020304" pitchFamily="18" charset="0"/>
                <a:cs typeface="Times New Roman" panose="02020603050405020304" pitchFamily="18" charset="0"/>
              </a:rPr>
              <a:t>Maintaining execution </a:t>
            </a:r>
            <a:r>
              <a:rPr lang="en-US" sz="2400" dirty="0" smtClean="0">
                <a:latin typeface="Times New Roman" panose="02020603050405020304" pitchFamily="18" charset="0"/>
                <a:cs typeface="Times New Roman" panose="02020603050405020304" pitchFamily="18" charset="0"/>
              </a:rPr>
              <a:t>plans</a:t>
            </a:r>
          </a:p>
          <a:p>
            <a:r>
              <a:rPr lang="en-US" sz="2400" dirty="0">
                <a:latin typeface="Times New Roman" panose="02020603050405020304" pitchFamily="18" charset="0"/>
                <a:cs typeface="Times New Roman" panose="02020603050405020304" pitchFamily="18" charset="0"/>
              </a:rPr>
              <a:t>Creating new index strategies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194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CPU and Wait Time Tuning Dimensions</a:t>
            </a:r>
            <a:br>
              <a:rPr lang="en-US"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448" y="1803041"/>
            <a:ext cx="6490952" cy="4636395"/>
          </a:xfrm>
        </p:spPr>
      </p:pic>
    </p:spTree>
    <p:extLst>
      <p:ext uri="{BB962C8B-B14F-4D97-AF65-F5344CB8AC3E}">
        <p14:creationId xmlns:p14="http://schemas.microsoft.com/office/powerpoint/2010/main" val="63942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589</TotalTime>
  <Words>709</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Wisp</vt:lpstr>
      <vt:lpstr>Báo cáo bài tập lớn </vt:lpstr>
      <vt:lpstr>Phân chia công việc</vt:lpstr>
      <vt:lpstr>Nội dung trình bày</vt:lpstr>
      <vt:lpstr> Reasons for Inefficient SQL Performance  </vt:lpstr>
      <vt:lpstr> Performance Monitoring Solutions  </vt:lpstr>
      <vt:lpstr> Performance Monitoring Solutions  </vt:lpstr>
      <vt:lpstr> Performance Monitoring Solutions  </vt:lpstr>
      <vt:lpstr>SQL Tuning Tasks </vt:lpstr>
      <vt:lpstr>CPU and Wait Time Tuning Dimensions </vt:lpstr>
      <vt:lpstr>Scalability with Application Design, Implementation, and Configuration  </vt:lpstr>
      <vt:lpstr>Common Mistakes on Customer Systems  </vt:lpstr>
      <vt:lpstr>Proactive Tuning Methodology  </vt:lpstr>
      <vt:lpstr>Simplicity in Application Design  </vt:lpstr>
      <vt:lpstr>Data Modeling  </vt:lpstr>
      <vt:lpstr>Table Design  </vt:lpstr>
      <vt:lpstr>Index Design  </vt:lpstr>
      <vt:lpstr>Using Views  </vt:lpstr>
      <vt:lpstr>SQL Execution Efficiency  </vt:lpstr>
      <vt:lpstr>Writing SQL to Share Cursors  </vt:lpstr>
      <vt:lpstr>Performance Checklist  </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dc:title>
  <dc:creator>dung van</dc:creator>
  <cp:lastModifiedBy>dung van</cp:lastModifiedBy>
  <cp:revision>46</cp:revision>
  <dcterms:created xsi:type="dcterms:W3CDTF">2015-05-14T03:40:12Z</dcterms:created>
  <dcterms:modified xsi:type="dcterms:W3CDTF">2015-05-19T10:12:21Z</dcterms:modified>
</cp:coreProperties>
</file>