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DF7431-A21B-4255-A062-7F0761305F28}" type="datetimeFigureOut">
              <a:rPr lang="en-US" smtClean="0"/>
              <a:t>5/21/2015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11A66-0C10-414C-81DA-8C92BD7BB04D}" type="slidenum">
              <a:rPr lang="en-US" smtClean="0"/>
              <a:t>‹#›</a:t>
            </a:fld>
            <a:endParaRPr lang="en-US"/>
          </a:p>
        </p:txBody>
      </p:sp>
    </p:spTree>
    <p:extLst>
      <p:ext uri="{BB962C8B-B14F-4D97-AF65-F5344CB8AC3E}">
        <p14:creationId xmlns:p14="http://schemas.microsoft.com/office/powerpoint/2010/main" val="1611352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F11A66-0C10-414C-81DA-8C92BD7BB04D}" type="slidenum">
              <a:rPr lang="en-US" smtClean="0"/>
              <a:t>1</a:t>
            </a:fld>
            <a:endParaRPr lang="en-US"/>
          </a:p>
        </p:txBody>
      </p:sp>
    </p:spTree>
    <p:extLst>
      <p:ext uri="{BB962C8B-B14F-4D97-AF65-F5344CB8AC3E}">
        <p14:creationId xmlns:p14="http://schemas.microsoft.com/office/powerpoint/2010/main" val="254334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9E90DF-5BFA-40A1-BF62-BE75A7B9A8BC}" type="datetime1">
              <a:rPr lang="en-US" smtClean="0"/>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6D6F5-F6E9-47A2-A2B7-17D2F5FCEB44}"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812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247710-FC67-4B67-AA53-340B1C99753A}" type="datetime1">
              <a:rPr lang="en-US" smtClean="0"/>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6D6F5-F6E9-47A2-A2B7-17D2F5FCEB44}" type="slidenum">
              <a:rPr lang="en-US" smtClean="0"/>
              <a:t>‹#›</a:t>
            </a:fld>
            <a:endParaRPr lang="en-US"/>
          </a:p>
        </p:txBody>
      </p:sp>
    </p:spTree>
    <p:extLst>
      <p:ext uri="{BB962C8B-B14F-4D97-AF65-F5344CB8AC3E}">
        <p14:creationId xmlns:p14="http://schemas.microsoft.com/office/powerpoint/2010/main" val="2704544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0E4326-EE71-4413-B7DD-065C17B8134C}" type="datetime1">
              <a:rPr lang="en-US" smtClean="0"/>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6D6F5-F6E9-47A2-A2B7-17D2F5FCEB44}" type="slidenum">
              <a:rPr lang="en-US" smtClean="0"/>
              <a:t>‹#›</a:t>
            </a:fld>
            <a:endParaRPr lang="en-US"/>
          </a:p>
        </p:txBody>
      </p:sp>
    </p:spTree>
    <p:extLst>
      <p:ext uri="{BB962C8B-B14F-4D97-AF65-F5344CB8AC3E}">
        <p14:creationId xmlns:p14="http://schemas.microsoft.com/office/powerpoint/2010/main" val="374318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4BE67E-A8AA-40A7-9826-86CB9B99EC40}" type="datetime1">
              <a:rPr lang="en-US" smtClean="0"/>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6D6F5-F6E9-47A2-A2B7-17D2F5FCEB44}" type="slidenum">
              <a:rPr lang="en-US" smtClean="0"/>
              <a:t>‹#›</a:t>
            </a:fld>
            <a:endParaRPr lang="en-US"/>
          </a:p>
        </p:txBody>
      </p:sp>
    </p:spTree>
    <p:extLst>
      <p:ext uri="{BB962C8B-B14F-4D97-AF65-F5344CB8AC3E}">
        <p14:creationId xmlns:p14="http://schemas.microsoft.com/office/powerpoint/2010/main" val="26372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12C5B2-A086-49B4-91C9-82A578B77CB5}" type="datetime1">
              <a:rPr lang="en-US" smtClean="0"/>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6D6F5-F6E9-47A2-A2B7-17D2F5FCEB44}"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01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DE452F-0535-42FD-9923-6348AFDA44C2}" type="datetime1">
              <a:rPr lang="en-US" smtClean="0"/>
              <a:t>5/21/2015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6D6F5-F6E9-47A2-A2B7-17D2F5FCEB44}" type="slidenum">
              <a:rPr lang="en-US" smtClean="0"/>
              <a:t>‹#›</a:t>
            </a:fld>
            <a:endParaRPr lang="en-US"/>
          </a:p>
        </p:txBody>
      </p:sp>
    </p:spTree>
    <p:extLst>
      <p:ext uri="{BB962C8B-B14F-4D97-AF65-F5344CB8AC3E}">
        <p14:creationId xmlns:p14="http://schemas.microsoft.com/office/powerpoint/2010/main" val="3608643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32A70B-401F-4E4A-B71E-2FA22990DF8F}" type="datetime1">
              <a:rPr lang="en-US" smtClean="0"/>
              <a:t>5/21/2015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06D6F5-F6E9-47A2-A2B7-17D2F5FCEB44}" type="slidenum">
              <a:rPr lang="en-US" smtClean="0"/>
              <a:t>‹#›</a:t>
            </a:fld>
            <a:endParaRPr lang="en-US"/>
          </a:p>
        </p:txBody>
      </p:sp>
    </p:spTree>
    <p:extLst>
      <p:ext uri="{BB962C8B-B14F-4D97-AF65-F5344CB8AC3E}">
        <p14:creationId xmlns:p14="http://schemas.microsoft.com/office/powerpoint/2010/main" val="262801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DB9D19-F7ED-4EC6-8CDE-23E590CF582F}" type="datetime1">
              <a:rPr lang="en-US" smtClean="0"/>
              <a:t>5/21/2015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06D6F5-F6E9-47A2-A2B7-17D2F5FCEB44}" type="slidenum">
              <a:rPr lang="en-US" smtClean="0"/>
              <a:t>‹#›</a:t>
            </a:fld>
            <a:endParaRPr lang="en-US"/>
          </a:p>
        </p:txBody>
      </p:sp>
    </p:spTree>
    <p:extLst>
      <p:ext uri="{BB962C8B-B14F-4D97-AF65-F5344CB8AC3E}">
        <p14:creationId xmlns:p14="http://schemas.microsoft.com/office/powerpoint/2010/main" val="160890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D4AD671-DE1E-4159-96D4-82A9F8E3D767}" type="datetime1">
              <a:rPr lang="en-US" smtClean="0"/>
              <a:t>5/21/2015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F06D6F5-F6E9-47A2-A2B7-17D2F5FCEB44}" type="slidenum">
              <a:rPr lang="en-US" smtClean="0"/>
              <a:t>‹#›</a:t>
            </a:fld>
            <a:endParaRPr lang="en-US"/>
          </a:p>
        </p:txBody>
      </p:sp>
    </p:spTree>
    <p:extLst>
      <p:ext uri="{BB962C8B-B14F-4D97-AF65-F5344CB8AC3E}">
        <p14:creationId xmlns:p14="http://schemas.microsoft.com/office/powerpoint/2010/main" val="4140629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512A1DD-379D-4C6C-B094-AAAF320E710D}" type="datetime1">
              <a:rPr lang="en-US" smtClean="0"/>
              <a:t>5/21/2015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06D6F5-F6E9-47A2-A2B7-17D2F5FCEB44}" type="slidenum">
              <a:rPr lang="en-US" smtClean="0"/>
              <a:t>‹#›</a:t>
            </a:fld>
            <a:endParaRPr lang="en-US"/>
          </a:p>
        </p:txBody>
      </p:sp>
    </p:spTree>
    <p:extLst>
      <p:ext uri="{BB962C8B-B14F-4D97-AF65-F5344CB8AC3E}">
        <p14:creationId xmlns:p14="http://schemas.microsoft.com/office/powerpoint/2010/main" val="690123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7C5F35-1ED5-4966-B667-993DF0E8A39F}" type="datetime1">
              <a:rPr lang="en-US" smtClean="0"/>
              <a:t>5/21/2015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6D6F5-F6E9-47A2-A2B7-17D2F5FCEB44}" type="slidenum">
              <a:rPr lang="en-US" smtClean="0"/>
              <a:t>‹#›</a:t>
            </a:fld>
            <a:endParaRPr lang="en-US"/>
          </a:p>
        </p:txBody>
      </p:sp>
    </p:spTree>
    <p:extLst>
      <p:ext uri="{BB962C8B-B14F-4D97-AF65-F5344CB8AC3E}">
        <p14:creationId xmlns:p14="http://schemas.microsoft.com/office/powerpoint/2010/main" val="128921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48695D4-3FCA-4549-9D7B-413CF7B9BFE7}" type="datetime1">
              <a:rPr lang="en-US" smtClean="0"/>
              <a:t>5/21/2015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F06D6F5-F6E9-47A2-A2B7-17D2F5FCEB44}"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8663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720" y="1574581"/>
            <a:ext cx="1150313" cy="1945138"/>
          </a:xfrm>
          <a:prstGeom prst="rect">
            <a:avLst/>
          </a:prstGeom>
        </p:spPr>
      </p:pic>
      <p:sp>
        <p:nvSpPr>
          <p:cNvPr id="6" name="TextBox 5"/>
          <p:cNvSpPr txBox="1"/>
          <p:nvPr/>
        </p:nvSpPr>
        <p:spPr>
          <a:xfrm>
            <a:off x="2044721" y="250498"/>
            <a:ext cx="4644310" cy="369332"/>
          </a:xfrm>
          <a:prstGeom prst="rect">
            <a:avLst/>
          </a:prstGeom>
          <a:noFill/>
        </p:spPr>
        <p:txBody>
          <a:bodyPr wrap="square" rtlCol="0">
            <a:spAutoFit/>
          </a:bodyPr>
          <a:lstStyle/>
          <a:p>
            <a:pPr algn="ctr"/>
            <a:r>
              <a:rPr lang="en-US" b="1" smtClean="0">
                <a:latin typeface="Times New Roman" panose="02020603050405020304" pitchFamily="18" charset="0"/>
                <a:cs typeface="Times New Roman" panose="02020603050405020304" pitchFamily="18" charset="0"/>
              </a:rPr>
              <a:t>TRƯỜNG ĐẠI HỌC BÁCH KHOA HÀ NỘI</a:t>
            </a:r>
            <a:endParaRPr lang="en-US" b="1">
              <a:latin typeface="Times New Roman" panose="02020603050405020304" pitchFamily="18" charset="0"/>
              <a:cs typeface="Times New Roman" panose="02020603050405020304" pitchFamily="18" charset="0"/>
            </a:endParaRPr>
          </a:p>
        </p:txBody>
      </p:sp>
      <p:sp>
        <p:nvSpPr>
          <p:cNvPr id="7" name="TextBox 6"/>
          <p:cNvSpPr txBox="1"/>
          <p:nvPr/>
        </p:nvSpPr>
        <p:spPr>
          <a:xfrm>
            <a:off x="1887492" y="663243"/>
            <a:ext cx="4958768" cy="338554"/>
          </a:xfrm>
          <a:prstGeom prst="rect">
            <a:avLst/>
          </a:prstGeom>
          <a:noFill/>
        </p:spPr>
        <p:txBody>
          <a:bodyPr wrap="square" rtlCol="0">
            <a:spAutoFit/>
          </a:bodyPr>
          <a:lstStyle/>
          <a:p>
            <a:pPr algn="ctr"/>
            <a:r>
              <a:rPr lang="en-US" sz="1600" smtClean="0">
                <a:latin typeface="Times New Roman" panose="02020603050405020304" pitchFamily="18" charset="0"/>
                <a:cs typeface="Times New Roman" panose="02020603050405020304" pitchFamily="18" charset="0"/>
              </a:rPr>
              <a:t>VIỆN CÔNG NGHỆ THÔNG TIN &amp; TRUYỀN THÔNG</a:t>
            </a:r>
            <a:endParaRPr lang="en-US" sz="1600">
              <a:latin typeface="Times New Roman" panose="02020603050405020304" pitchFamily="18" charset="0"/>
              <a:cs typeface="Times New Roman" panose="02020603050405020304" pitchFamily="18" charset="0"/>
            </a:endParaRPr>
          </a:p>
        </p:txBody>
      </p:sp>
      <p:sp>
        <p:nvSpPr>
          <p:cNvPr id="8" name="TextBox 7"/>
          <p:cNvSpPr txBox="1"/>
          <p:nvPr/>
        </p:nvSpPr>
        <p:spPr>
          <a:xfrm>
            <a:off x="2779354" y="907455"/>
            <a:ext cx="3175044" cy="369332"/>
          </a:xfrm>
          <a:prstGeom prst="rect">
            <a:avLst/>
          </a:prstGeom>
          <a:noFill/>
        </p:spPr>
        <p:txBody>
          <a:bodyPr wrap="square" rtlCol="0">
            <a:spAutoFit/>
          </a:bodyPr>
          <a:lstStyle/>
          <a:p>
            <a:pPr algn="ctr"/>
            <a:r>
              <a:rPr lang="en-US" err="1" smtClean="0">
                <a:latin typeface="Times New Roman" panose="02020603050405020304" pitchFamily="18" charset="0"/>
                <a:cs typeface="Times New Roman" panose="02020603050405020304" pitchFamily="18" charset="0"/>
              </a:rPr>
              <a:t>Bộ</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môn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Hệ</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Thống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Thông</a:t>
            </a:r>
            <a:r>
              <a:rPr lang="en-US" smtClean="0">
                <a:latin typeface="Times New Roman" panose="02020603050405020304" pitchFamily="18" charset="0"/>
                <a:cs typeface="Times New Roman" panose="02020603050405020304" pitchFamily="18" charset="0"/>
              </a:rPr>
              <a:t> Tin</a:t>
            </a:r>
            <a:endParaRPr lang="en-US">
              <a:latin typeface="Times New Roman" panose="02020603050405020304" pitchFamily="18" charset="0"/>
              <a:cs typeface="Times New Roman" panose="02020603050405020304" pitchFamily="18" charset="0"/>
            </a:endParaRPr>
          </a:p>
        </p:txBody>
      </p:sp>
      <p:sp>
        <p:nvSpPr>
          <p:cNvPr id="9" name="TextBox 8"/>
          <p:cNvSpPr txBox="1"/>
          <p:nvPr/>
        </p:nvSpPr>
        <p:spPr>
          <a:xfrm>
            <a:off x="2420961" y="1147880"/>
            <a:ext cx="3891833" cy="369332"/>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1887492" y="3577088"/>
            <a:ext cx="5098648" cy="461665"/>
          </a:xfrm>
          <a:prstGeom prst="rect">
            <a:avLst/>
          </a:prstGeom>
        </p:spPr>
        <p:txBody>
          <a:bodyPr wrap="square">
            <a:spAutoFit/>
          </a:bodyPr>
          <a:lstStyle/>
          <a:p>
            <a:r>
              <a:rPr lang="en-US" sz="2400" smtClean="0">
                <a:solidFill>
                  <a:schemeClr val="accent4">
                    <a:lumMod val="75000"/>
                  </a:schemeClr>
                </a:solidFill>
                <a:latin typeface="Times New Roman" panose="02020603050405020304" pitchFamily="18" charset="0"/>
                <a:cs typeface="Times New Roman" panose="02020603050405020304" pitchFamily="18" charset="0"/>
              </a:rPr>
              <a:t>Chương 9: Star Schema Transformation</a:t>
            </a:r>
            <a:endParaRPr lang="en-US" sz="240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6F06D6F5-F6E9-47A2-A2B7-17D2F5FCEB44}" type="slidenum">
              <a:rPr lang="en-US" smtClean="0"/>
              <a:t>1</a:t>
            </a:fld>
            <a:endParaRPr lang="en-US"/>
          </a:p>
        </p:txBody>
      </p:sp>
      <p:sp>
        <p:nvSpPr>
          <p:cNvPr id="12" name="Rectangle 11"/>
          <p:cNvSpPr/>
          <p:nvPr/>
        </p:nvSpPr>
        <p:spPr>
          <a:xfrm>
            <a:off x="751942" y="4310907"/>
            <a:ext cx="4635135" cy="369332"/>
          </a:xfrm>
          <a:prstGeom prst="rect">
            <a:avLst/>
          </a:prstGeom>
        </p:spPr>
        <p:txBody>
          <a:bodyPr wrap="square">
            <a:spAutoFit/>
          </a:bodyPr>
          <a:lstStyle/>
          <a:p>
            <a:pPr algn="ctr"/>
            <a:r>
              <a:rPr lang="en-US" u="sng" smtClean="0">
                <a:solidFill>
                  <a:schemeClr val="accent4">
                    <a:lumMod val="75000"/>
                  </a:schemeClr>
                </a:solidFill>
                <a:latin typeface="Times New Roman" panose="02020603050405020304" pitchFamily="18" charset="0"/>
                <a:cs typeface="Times New Roman" panose="02020603050405020304" pitchFamily="18" charset="0"/>
              </a:rPr>
              <a:t>Giảng viên</a:t>
            </a:r>
            <a:r>
              <a:rPr lang="en-US" smtClean="0">
                <a:solidFill>
                  <a:schemeClr val="accent4">
                    <a:lumMod val="75000"/>
                  </a:schemeClr>
                </a:solidFill>
                <a:latin typeface="Times New Roman" panose="02020603050405020304" pitchFamily="18" charset="0"/>
                <a:cs typeface="Times New Roman" panose="02020603050405020304" pitchFamily="18" charset="0"/>
              </a:rPr>
              <a:t>: </a:t>
            </a:r>
            <a:r>
              <a:rPr lang="en-US" smtClean="0">
                <a:solidFill>
                  <a:schemeClr val="accent4">
                    <a:lumMod val="75000"/>
                  </a:schemeClr>
                </a:solidFill>
                <a:latin typeface="Times New Roman" panose="02020603050405020304" pitchFamily="18" charset="0"/>
                <a:cs typeface="Times New Roman" panose="02020603050405020304" pitchFamily="18" charset="0"/>
              </a:rPr>
              <a:t>TS. Trần Việt Trung</a:t>
            </a:r>
            <a:endParaRPr lang="en-US">
              <a:solidFill>
                <a:schemeClr val="accent4">
                  <a:lumMod val="75000"/>
                </a:schemeClr>
              </a:solidFill>
              <a:latin typeface="Times New Roman" panose="02020603050405020304" pitchFamily="18" charset="0"/>
              <a:cs typeface="Times New Roman" panose="02020603050405020304"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708908955"/>
              </p:ext>
            </p:extLst>
          </p:nvPr>
        </p:nvGraphicFramePr>
        <p:xfrm>
          <a:off x="5185958" y="4465030"/>
          <a:ext cx="3625403" cy="1676400"/>
        </p:xfrm>
        <a:graphic>
          <a:graphicData uri="http://schemas.openxmlformats.org/drawingml/2006/table">
            <a:tbl>
              <a:tblPr firstRow="1" bandRow="1">
                <a:tableStyleId>{2D5ABB26-0587-4C30-8999-92F81FD0307C}</a:tableStyleId>
              </a:tblPr>
              <a:tblGrid>
                <a:gridCol w="2582214"/>
                <a:gridCol w="1043189"/>
              </a:tblGrid>
              <a:tr h="280297">
                <a:tc>
                  <a:txBody>
                    <a:bodyPr/>
                    <a:lstStyle/>
                    <a:p>
                      <a:r>
                        <a:rPr lang="en-US" sz="1600" u="sng" smtClean="0">
                          <a:solidFill>
                            <a:schemeClr val="accent2">
                              <a:lumMod val="50000"/>
                            </a:schemeClr>
                          </a:solidFill>
                          <a:latin typeface="Times New Roman" panose="02020603050405020304" pitchFamily="18" charset="0"/>
                          <a:cs typeface="Times New Roman" panose="02020603050405020304" pitchFamily="18" charset="0"/>
                        </a:rPr>
                        <a:t>Nhóm</a:t>
                      </a:r>
                      <a:r>
                        <a:rPr lang="en-US" sz="1600" u="sng" baseline="0" smtClean="0">
                          <a:solidFill>
                            <a:schemeClr val="accent2">
                              <a:lumMod val="50000"/>
                            </a:schemeClr>
                          </a:solidFill>
                          <a:latin typeface="Times New Roman" panose="02020603050405020304" pitchFamily="18" charset="0"/>
                          <a:cs typeface="Times New Roman" panose="02020603050405020304" pitchFamily="18" charset="0"/>
                        </a:rPr>
                        <a:t> thực hiện:</a:t>
                      </a:r>
                      <a:endParaRPr lang="en-US" sz="1600" u="sng">
                        <a:solidFill>
                          <a:schemeClr val="accent2">
                            <a:lumMod val="50000"/>
                          </a:schemeClr>
                        </a:solidFill>
                        <a:latin typeface="Times New Roman" panose="02020603050405020304" pitchFamily="18" charset="0"/>
                        <a:cs typeface="Times New Roman" panose="02020603050405020304" pitchFamily="18" charset="0"/>
                      </a:endParaRPr>
                    </a:p>
                  </a:txBody>
                  <a:tcPr/>
                </a:tc>
                <a:tc>
                  <a:txBody>
                    <a:bodyPr/>
                    <a:lstStyle/>
                    <a:p>
                      <a:endParaRPr lang="en-US" sz="1600">
                        <a:solidFill>
                          <a:schemeClr val="accent2">
                            <a:lumMod val="50000"/>
                          </a:schemeClr>
                        </a:solidFill>
                        <a:latin typeface="Times New Roman" panose="02020603050405020304" pitchFamily="18" charset="0"/>
                        <a:cs typeface="Times New Roman" panose="02020603050405020304" pitchFamily="18" charset="0"/>
                      </a:endParaRPr>
                    </a:p>
                  </a:txBody>
                  <a:tcPr/>
                </a:tc>
              </a:tr>
              <a:tr h="280297">
                <a:tc>
                  <a:txBody>
                    <a:bodyPr/>
                    <a:lstStyle/>
                    <a:p>
                      <a:r>
                        <a:rPr lang="en-US" sz="1600" smtClean="0">
                          <a:solidFill>
                            <a:schemeClr val="accent2">
                              <a:lumMod val="50000"/>
                            </a:schemeClr>
                          </a:solidFill>
                          <a:latin typeface="Times New Roman" panose="02020603050405020304" pitchFamily="18" charset="0"/>
                          <a:cs typeface="Times New Roman" panose="02020603050405020304" pitchFamily="18" charset="0"/>
                        </a:rPr>
                        <a:t>     - Bùi</a:t>
                      </a:r>
                      <a:r>
                        <a:rPr lang="en-US" sz="1600" baseline="0" smtClean="0">
                          <a:solidFill>
                            <a:schemeClr val="accent2">
                              <a:lumMod val="50000"/>
                            </a:schemeClr>
                          </a:solidFill>
                          <a:latin typeface="Times New Roman" panose="02020603050405020304" pitchFamily="18" charset="0"/>
                          <a:cs typeface="Times New Roman" panose="02020603050405020304" pitchFamily="18" charset="0"/>
                        </a:rPr>
                        <a:t> Sĩ Tuấn</a:t>
                      </a:r>
                      <a:endParaRPr lang="en-US" sz="1600">
                        <a:solidFill>
                          <a:schemeClr val="accent2">
                            <a:lumMod val="50000"/>
                          </a:schemeClr>
                        </a:solidFill>
                        <a:latin typeface="Times New Roman" panose="02020603050405020304" pitchFamily="18" charset="0"/>
                        <a:cs typeface="Times New Roman" panose="02020603050405020304" pitchFamily="18" charset="0"/>
                      </a:endParaRPr>
                    </a:p>
                  </a:txBody>
                  <a:tcPr/>
                </a:tc>
                <a:tc>
                  <a:txBody>
                    <a:bodyPr/>
                    <a:lstStyle/>
                    <a:p>
                      <a:r>
                        <a:rPr lang="en-US" sz="1600" smtClean="0">
                          <a:solidFill>
                            <a:schemeClr val="accent2">
                              <a:lumMod val="50000"/>
                            </a:schemeClr>
                          </a:solidFill>
                          <a:latin typeface="Times New Roman" panose="02020603050405020304" pitchFamily="18" charset="0"/>
                          <a:cs typeface="Times New Roman" panose="02020603050405020304" pitchFamily="18" charset="0"/>
                        </a:rPr>
                        <a:t>20112408</a:t>
                      </a:r>
                      <a:endParaRPr lang="en-US" sz="1600">
                        <a:solidFill>
                          <a:schemeClr val="accent2">
                            <a:lumMod val="50000"/>
                          </a:schemeClr>
                        </a:solidFill>
                        <a:latin typeface="Times New Roman" panose="02020603050405020304" pitchFamily="18" charset="0"/>
                        <a:cs typeface="Times New Roman" panose="02020603050405020304" pitchFamily="18" charset="0"/>
                      </a:endParaRPr>
                    </a:p>
                  </a:txBody>
                  <a:tcPr/>
                </a:tc>
              </a:tr>
              <a:tr h="280297">
                <a:tc>
                  <a:txBody>
                    <a:bodyPr/>
                    <a:lstStyle/>
                    <a:p>
                      <a:r>
                        <a:rPr lang="en-US" sz="1600" smtClean="0">
                          <a:solidFill>
                            <a:schemeClr val="accent2">
                              <a:lumMod val="50000"/>
                            </a:schemeClr>
                          </a:solidFill>
                          <a:latin typeface="Times New Roman" panose="02020603050405020304" pitchFamily="18" charset="0"/>
                          <a:cs typeface="Times New Roman" panose="02020603050405020304" pitchFamily="18" charset="0"/>
                        </a:rPr>
                        <a:t>     - </a:t>
                      </a:r>
                      <a:r>
                        <a:rPr lang="en-US" sz="1600" smtClean="0">
                          <a:solidFill>
                            <a:schemeClr val="accent2">
                              <a:lumMod val="50000"/>
                            </a:schemeClr>
                          </a:solidFill>
                          <a:latin typeface="Times New Roman" panose="02020603050405020304" pitchFamily="18" charset="0"/>
                          <a:cs typeface="Times New Roman" panose="02020603050405020304" pitchFamily="18" charset="0"/>
                        </a:rPr>
                        <a:t>Nguyễn</a:t>
                      </a:r>
                      <a:r>
                        <a:rPr lang="en-US" sz="1600" baseline="0" smtClean="0">
                          <a:solidFill>
                            <a:schemeClr val="accent2">
                              <a:lumMod val="50000"/>
                            </a:schemeClr>
                          </a:solidFill>
                          <a:latin typeface="Times New Roman" panose="02020603050405020304" pitchFamily="18" charset="0"/>
                          <a:cs typeface="Times New Roman" panose="02020603050405020304" pitchFamily="18" charset="0"/>
                        </a:rPr>
                        <a:t> Đức Trọng</a:t>
                      </a:r>
                      <a:endParaRPr lang="en-US" sz="1600">
                        <a:solidFill>
                          <a:schemeClr val="accent2">
                            <a:lumMod val="50000"/>
                          </a:schemeClr>
                        </a:solidFill>
                        <a:latin typeface="Times New Roman" panose="02020603050405020304" pitchFamily="18" charset="0"/>
                        <a:cs typeface="Times New Roman" panose="02020603050405020304" pitchFamily="18" charset="0"/>
                      </a:endParaRPr>
                    </a:p>
                  </a:txBody>
                  <a:tcPr/>
                </a:tc>
                <a:tc>
                  <a:txBody>
                    <a:bodyPr/>
                    <a:lstStyle/>
                    <a:p>
                      <a:r>
                        <a:rPr lang="en-US" sz="1600" smtClean="0">
                          <a:solidFill>
                            <a:schemeClr val="accent2">
                              <a:lumMod val="50000"/>
                            </a:schemeClr>
                          </a:solidFill>
                          <a:latin typeface="Times New Roman" panose="02020603050405020304" pitchFamily="18" charset="0"/>
                          <a:cs typeface="Times New Roman" panose="02020603050405020304" pitchFamily="18" charset="0"/>
                        </a:rPr>
                        <a:t>20112354</a:t>
                      </a:r>
                      <a:endParaRPr lang="en-US" sz="1600">
                        <a:solidFill>
                          <a:schemeClr val="accent2">
                            <a:lumMod val="50000"/>
                          </a:schemeClr>
                        </a:solidFill>
                        <a:latin typeface="Times New Roman" panose="02020603050405020304" pitchFamily="18" charset="0"/>
                        <a:cs typeface="Times New Roman" panose="02020603050405020304" pitchFamily="18" charset="0"/>
                      </a:endParaRPr>
                    </a:p>
                  </a:txBody>
                  <a:tcPr/>
                </a:tc>
              </a:tr>
              <a:tr h="280297">
                <a:tc>
                  <a:txBody>
                    <a:bodyPr/>
                    <a:lstStyle/>
                    <a:p>
                      <a:r>
                        <a:rPr lang="en-US" sz="1600" smtClean="0">
                          <a:solidFill>
                            <a:schemeClr val="accent2">
                              <a:lumMod val="50000"/>
                            </a:schemeClr>
                          </a:solidFill>
                          <a:latin typeface="Times New Roman" panose="02020603050405020304" pitchFamily="18" charset="0"/>
                          <a:cs typeface="Times New Roman" panose="02020603050405020304" pitchFamily="18" charset="0"/>
                        </a:rPr>
                        <a:t>     - </a:t>
                      </a:r>
                      <a:r>
                        <a:rPr lang="en-US" sz="1600" smtClean="0">
                          <a:solidFill>
                            <a:schemeClr val="accent2">
                              <a:lumMod val="50000"/>
                            </a:schemeClr>
                          </a:solidFill>
                          <a:latin typeface="Times New Roman" panose="02020603050405020304" pitchFamily="18" charset="0"/>
                          <a:cs typeface="Times New Roman" panose="02020603050405020304" pitchFamily="18" charset="0"/>
                        </a:rPr>
                        <a:t>Lê</a:t>
                      </a:r>
                      <a:r>
                        <a:rPr lang="en-US" sz="1600" baseline="0" smtClean="0">
                          <a:solidFill>
                            <a:schemeClr val="accent2">
                              <a:lumMod val="50000"/>
                            </a:schemeClr>
                          </a:solidFill>
                          <a:latin typeface="Times New Roman" panose="02020603050405020304" pitchFamily="18" charset="0"/>
                          <a:cs typeface="Times New Roman" panose="02020603050405020304" pitchFamily="18" charset="0"/>
                        </a:rPr>
                        <a:t> Tuấn Anh </a:t>
                      </a:r>
                      <a:endParaRPr lang="en-US" sz="1600">
                        <a:solidFill>
                          <a:schemeClr val="accent2">
                            <a:lumMod val="50000"/>
                          </a:schemeClr>
                        </a:solidFill>
                        <a:latin typeface="Times New Roman" panose="02020603050405020304" pitchFamily="18" charset="0"/>
                        <a:cs typeface="Times New Roman" panose="02020603050405020304" pitchFamily="18" charset="0"/>
                      </a:endParaRPr>
                    </a:p>
                  </a:txBody>
                  <a:tcPr/>
                </a:tc>
                <a:tc>
                  <a:txBody>
                    <a:bodyPr/>
                    <a:lstStyle/>
                    <a:p>
                      <a:r>
                        <a:rPr lang="en-US" sz="1600" smtClean="0">
                          <a:solidFill>
                            <a:schemeClr val="accent2">
                              <a:lumMod val="50000"/>
                            </a:schemeClr>
                          </a:solidFill>
                          <a:latin typeface="Times New Roman" panose="02020603050405020304" pitchFamily="18" charset="0"/>
                          <a:cs typeface="Times New Roman" panose="02020603050405020304" pitchFamily="18" charset="0"/>
                        </a:rPr>
                        <a:t>20111117</a:t>
                      </a:r>
                      <a:endParaRPr lang="en-US" sz="1600">
                        <a:solidFill>
                          <a:schemeClr val="accent2">
                            <a:lumMod val="50000"/>
                          </a:schemeClr>
                        </a:solidFill>
                        <a:latin typeface="Times New Roman" panose="02020603050405020304" pitchFamily="18" charset="0"/>
                        <a:cs typeface="Times New Roman" panose="02020603050405020304" pitchFamily="18" charset="0"/>
                      </a:endParaRPr>
                    </a:p>
                  </a:txBody>
                  <a:tcPr/>
                </a:tc>
              </a:tr>
              <a:tr h="280297">
                <a:tc>
                  <a:txBody>
                    <a:bodyPr/>
                    <a:lstStyle/>
                    <a:p>
                      <a:r>
                        <a:rPr lang="en-US" sz="1600" smtClean="0">
                          <a:solidFill>
                            <a:schemeClr val="accent2">
                              <a:lumMod val="50000"/>
                            </a:schemeClr>
                          </a:solidFill>
                          <a:latin typeface="Times New Roman" panose="02020603050405020304" pitchFamily="18" charset="0"/>
                          <a:cs typeface="Times New Roman" panose="02020603050405020304" pitchFamily="18" charset="0"/>
                        </a:rPr>
                        <a:t>     - Đỗ</a:t>
                      </a:r>
                      <a:r>
                        <a:rPr lang="en-US" sz="1600" baseline="0" smtClean="0">
                          <a:solidFill>
                            <a:schemeClr val="accent2">
                              <a:lumMod val="50000"/>
                            </a:schemeClr>
                          </a:solidFill>
                          <a:latin typeface="Times New Roman" panose="02020603050405020304" pitchFamily="18" charset="0"/>
                          <a:cs typeface="Times New Roman" panose="02020603050405020304" pitchFamily="18" charset="0"/>
                        </a:rPr>
                        <a:t> Đăng Hiển</a:t>
                      </a:r>
                      <a:endParaRPr lang="en-US" sz="1600">
                        <a:solidFill>
                          <a:schemeClr val="accent2">
                            <a:lumMod val="50000"/>
                          </a:schemeClr>
                        </a:solidFill>
                        <a:latin typeface="Times New Roman" panose="02020603050405020304" pitchFamily="18" charset="0"/>
                        <a:cs typeface="Times New Roman" panose="02020603050405020304" pitchFamily="18" charset="0"/>
                      </a:endParaRPr>
                    </a:p>
                  </a:txBody>
                  <a:tcPr/>
                </a:tc>
                <a:tc>
                  <a:txBody>
                    <a:bodyPr/>
                    <a:lstStyle/>
                    <a:p>
                      <a:r>
                        <a:rPr lang="en-US" sz="1600" smtClean="0">
                          <a:solidFill>
                            <a:schemeClr val="accent2">
                              <a:lumMod val="50000"/>
                            </a:schemeClr>
                          </a:solidFill>
                          <a:latin typeface="Times New Roman" panose="02020603050405020304" pitchFamily="18" charset="0"/>
                          <a:cs typeface="Times New Roman" panose="02020603050405020304" pitchFamily="18" charset="0"/>
                        </a:rPr>
                        <a:t>20112354</a:t>
                      </a:r>
                      <a:endParaRPr lang="en-US" sz="1600">
                        <a:solidFill>
                          <a:schemeClr val="accent2">
                            <a:lumMod val="50000"/>
                          </a:schemeClr>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041087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06D6F5-F6E9-47A2-A2B7-17D2F5FCEB44}" type="slidenum">
              <a:rPr lang="en-US" smtClean="0"/>
              <a:t>10</a:t>
            </a:fld>
            <a:endParaRPr lang="en-US"/>
          </a:p>
        </p:txBody>
      </p:sp>
      <p:cxnSp>
        <p:nvCxnSpPr>
          <p:cNvPr id="5" name="Straight Connector 4"/>
          <p:cNvCxnSpPr/>
          <p:nvPr/>
        </p:nvCxnSpPr>
        <p:spPr>
          <a:xfrm>
            <a:off x="785611" y="1081826"/>
            <a:ext cx="297502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2733" y="558606"/>
            <a:ext cx="5524550" cy="954107"/>
          </a:xfrm>
          <a:prstGeom prst="rect">
            <a:avLst/>
          </a:prstGeom>
          <a:noFill/>
        </p:spPr>
        <p:txBody>
          <a:bodyPr wrap="square" rtlCol="0">
            <a:spAutoFit/>
          </a:bodyPr>
          <a:lstStyle/>
          <a:p>
            <a:r>
              <a:rPr lang="en-US" sz="2800" smtClean="0">
                <a:solidFill>
                  <a:schemeClr val="accent4">
                    <a:lumMod val="75000"/>
                  </a:schemeClr>
                </a:solidFill>
                <a:latin typeface="Times New Roman" panose="02020603050405020304" pitchFamily="18" charset="0"/>
                <a:cs typeface="Times New Roman" panose="02020603050405020304" pitchFamily="18" charset="0"/>
              </a:rPr>
              <a:t>II. </a:t>
            </a:r>
            <a:r>
              <a:rPr lang="en-US" sz="2800">
                <a:solidFill>
                  <a:schemeClr val="accent2">
                    <a:lumMod val="50000"/>
                  </a:schemeClr>
                </a:solidFill>
                <a:latin typeface="Times New Roman" panose="02020603050405020304" pitchFamily="18" charset="0"/>
                <a:cs typeface="Times New Roman" panose="02020603050405020304" pitchFamily="18" charset="0"/>
              </a:rPr>
              <a:t>STAR TRANSFORMATION</a:t>
            </a:r>
          </a:p>
          <a:p>
            <a:endParaRPr lang="en-US" sz="2800">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847957" y="1135292"/>
            <a:ext cx="2975020" cy="0"/>
          </a:xfrm>
          <a:prstGeom prst="line">
            <a:avLst/>
          </a:prstGeom>
          <a:ln w="28575" cmpd="sng"/>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7789" y="1347431"/>
            <a:ext cx="6728603" cy="400110"/>
          </a:xfrm>
          <a:prstGeom prst="rect">
            <a:avLst/>
          </a:prstGeom>
          <a:noFill/>
        </p:spPr>
        <p:txBody>
          <a:bodyPr wrap="square" rtlCol="0">
            <a:spAutoFit/>
          </a:bodyPr>
          <a:lstStyle/>
          <a:p>
            <a:r>
              <a:rPr lang="en-US" sz="2000" b="1" smtClean="0">
                <a:solidFill>
                  <a:schemeClr val="accent2">
                    <a:lumMod val="50000"/>
                  </a:schemeClr>
                </a:solidFill>
                <a:latin typeface="Times New Roman" panose="02020603050405020304" pitchFamily="18" charset="0"/>
                <a:cs typeface="Times New Roman" panose="02020603050405020304" pitchFamily="18" charset="0"/>
              </a:rPr>
              <a:t>2. Bitmap Index</a:t>
            </a:r>
            <a:endParaRPr lang="en-US" sz="2000"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795574" y="2422217"/>
            <a:ext cx="6330509" cy="3139321"/>
          </a:xfrm>
          <a:prstGeom prst="rect">
            <a:avLst/>
          </a:prstGeom>
          <a:noFill/>
        </p:spPr>
        <p:txBody>
          <a:bodyPr wrap="square" rtlCol="0">
            <a:spAutoFit/>
          </a:bodyPr>
          <a:lstStyle/>
          <a:p>
            <a:pPr algn="just"/>
            <a:r>
              <a:rPr lang="en-US" smtClean="0">
                <a:solidFill>
                  <a:schemeClr val="accent2">
                    <a:lumMod val="50000"/>
                  </a:schemeClr>
                </a:solidFill>
                <a:latin typeface="Times New Roman" panose="02020603050405020304" pitchFamily="18" charset="0"/>
                <a:cs typeface="Times New Roman" panose="02020603050405020304" pitchFamily="18" charset="0"/>
              </a:rPr>
              <a:t>- Là một phương pháp đánh chỉ mục sử dụng cấu trúc dữ liệu Bitmap.</a:t>
            </a:r>
          </a:p>
          <a:p>
            <a:pPr algn="just"/>
            <a:endParaRPr lang="en-US" smtClean="0">
              <a:solidFill>
                <a:schemeClr val="accent2">
                  <a:lumMod val="50000"/>
                </a:schemeClr>
              </a:solidFill>
              <a:latin typeface="Times New Roman" panose="02020603050405020304" pitchFamily="18" charset="0"/>
              <a:cs typeface="Times New Roman" panose="02020603050405020304" pitchFamily="18" charset="0"/>
            </a:endParaRPr>
          </a:p>
          <a:p>
            <a:pPr algn="just"/>
            <a:r>
              <a:rPr lang="en-US" smtClean="0">
                <a:solidFill>
                  <a:schemeClr val="accent2">
                    <a:lumMod val="50000"/>
                  </a:schemeClr>
                </a:solidFill>
                <a:latin typeface="Times New Roman" panose="02020603050405020304" pitchFamily="18" charset="0"/>
                <a:cs typeface="Times New Roman" panose="02020603050405020304" pitchFamily="18" charset="0"/>
              </a:rPr>
              <a:t>- Được dùng để làm việc với những trường có dữ liệu rời rạc, có số lượng ít các giá trị khác nhau nhưng mức độ trùng lặp lớn.</a:t>
            </a:r>
          </a:p>
          <a:p>
            <a:pPr algn="just"/>
            <a:endParaRPr lang="en-US" smtClean="0">
              <a:solidFill>
                <a:schemeClr val="accent2">
                  <a:lumMod val="50000"/>
                </a:schemeClr>
              </a:solidFill>
              <a:latin typeface="Times New Roman" panose="02020603050405020304" pitchFamily="18" charset="0"/>
              <a:cs typeface="Times New Roman" panose="02020603050405020304" pitchFamily="18" charset="0"/>
            </a:endParaRPr>
          </a:p>
          <a:p>
            <a:pPr algn="just"/>
            <a:r>
              <a:rPr lang="en-US" smtClean="0">
                <a:solidFill>
                  <a:schemeClr val="accent2">
                    <a:lumMod val="50000"/>
                  </a:schemeClr>
                </a:solidFill>
                <a:latin typeface="Times New Roman" panose="02020603050405020304" pitchFamily="18" charset="0"/>
                <a:cs typeface="Times New Roman" panose="02020603050405020304" pitchFamily="18" charset="0"/>
              </a:rPr>
              <a:t>- Nhiều cột có thể tham gia vào index</a:t>
            </a:r>
          </a:p>
          <a:p>
            <a:pPr algn="just"/>
            <a:endParaRPr lang="en-US" smtClean="0">
              <a:solidFill>
                <a:schemeClr val="accent2">
                  <a:lumMod val="50000"/>
                </a:schemeClr>
              </a:solidFill>
              <a:latin typeface="Times New Roman" panose="02020603050405020304" pitchFamily="18" charset="0"/>
              <a:cs typeface="Times New Roman" panose="02020603050405020304" pitchFamily="18" charset="0"/>
            </a:endParaRPr>
          </a:p>
          <a:p>
            <a:pPr algn="just"/>
            <a:r>
              <a:rPr lang="en-US" smtClean="0">
                <a:solidFill>
                  <a:schemeClr val="accent2">
                    <a:lumMod val="50000"/>
                  </a:schemeClr>
                </a:solidFill>
                <a:latin typeface="Times New Roman" panose="02020603050405020304" pitchFamily="18" charset="0"/>
                <a:cs typeface="Times New Roman" panose="02020603050405020304" pitchFamily="18" charset="0"/>
              </a:rPr>
              <a:t>- Gặp khó khan khi có nhiều thao tác update dữ liệu do việc tổ chức của bitmap là phức tạp.</a:t>
            </a:r>
          </a:p>
          <a:p>
            <a:pPr algn="just"/>
            <a:endParaRPr lang="en-US">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140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06D6F5-F6E9-47A2-A2B7-17D2F5FCEB44}" type="slidenum">
              <a:rPr lang="en-US" smtClean="0"/>
              <a:t>11</a:t>
            </a:fld>
            <a:endParaRPr lang="en-US"/>
          </a:p>
        </p:txBody>
      </p:sp>
      <p:cxnSp>
        <p:nvCxnSpPr>
          <p:cNvPr id="5" name="Straight Connector 4"/>
          <p:cNvCxnSpPr/>
          <p:nvPr/>
        </p:nvCxnSpPr>
        <p:spPr>
          <a:xfrm>
            <a:off x="785611" y="1081826"/>
            <a:ext cx="297502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2733" y="558606"/>
            <a:ext cx="5524550" cy="954107"/>
          </a:xfrm>
          <a:prstGeom prst="rect">
            <a:avLst/>
          </a:prstGeom>
          <a:noFill/>
        </p:spPr>
        <p:txBody>
          <a:bodyPr wrap="square" rtlCol="0">
            <a:spAutoFit/>
          </a:bodyPr>
          <a:lstStyle/>
          <a:p>
            <a:r>
              <a:rPr lang="en-US" sz="2800" smtClean="0">
                <a:solidFill>
                  <a:schemeClr val="accent4">
                    <a:lumMod val="75000"/>
                  </a:schemeClr>
                </a:solidFill>
                <a:latin typeface="Times New Roman" panose="02020603050405020304" pitchFamily="18" charset="0"/>
                <a:cs typeface="Times New Roman" panose="02020603050405020304" pitchFamily="18" charset="0"/>
              </a:rPr>
              <a:t>II. </a:t>
            </a:r>
            <a:r>
              <a:rPr lang="en-US" sz="2800">
                <a:solidFill>
                  <a:schemeClr val="accent2">
                    <a:lumMod val="50000"/>
                  </a:schemeClr>
                </a:solidFill>
                <a:latin typeface="Times New Roman" panose="02020603050405020304" pitchFamily="18" charset="0"/>
                <a:cs typeface="Times New Roman" panose="02020603050405020304" pitchFamily="18" charset="0"/>
              </a:rPr>
              <a:t>STAR TRANSFORMATION</a:t>
            </a:r>
          </a:p>
          <a:p>
            <a:endParaRPr lang="en-US" sz="2800">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847957" y="1135292"/>
            <a:ext cx="2975020" cy="0"/>
          </a:xfrm>
          <a:prstGeom prst="line">
            <a:avLst/>
          </a:prstGeom>
          <a:ln w="28575" cmpd="sng"/>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7789" y="1347431"/>
            <a:ext cx="6728603" cy="400110"/>
          </a:xfrm>
          <a:prstGeom prst="rect">
            <a:avLst/>
          </a:prstGeom>
          <a:noFill/>
        </p:spPr>
        <p:txBody>
          <a:bodyPr wrap="square" rtlCol="0">
            <a:spAutoFit/>
          </a:bodyPr>
          <a:lstStyle/>
          <a:p>
            <a:r>
              <a:rPr lang="en-US" sz="2000" b="1" smtClean="0">
                <a:solidFill>
                  <a:schemeClr val="accent2">
                    <a:lumMod val="50000"/>
                  </a:schemeClr>
                </a:solidFill>
                <a:latin typeface="Times New Roman" panose="02020603050405020304" pitchFamily="18" charset="0"/>
                <a:cs typeface="Times New Roman" panose="02020603050405020304" pitchFamily="18" charset="0"/>
              </a:rPr>
              <a:t>2. Định nghĩa Star Transformation</a:t>
            </a:r>
            <a:endParaRPr lang="en-US" sz="2000"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795574" y="2422217"/>
            <a:ext cx="6330509" cy="2862322"/>
          </a:xfrm>
          <a:prstGeom prst="rect">
            <a:avLst/>
          </a:prstGeom>
          <a:noFill/>
        </p:spPr>
        <p:txBody>
          <a:bodyPr wrap="square" rtlCol="0">
            <a:spAutoFit/>
          </a:bodyPr>
          <a:lstStyle/>
          <a:p>
            <a:pPr marL="285750" indent="-285750" algn="just">
              <a:buFont typeface="Arial" panose="020B0604020202020204" pitchFamily="34" charset="0"/>
              <a:buChar char="•"/>
            </a:pPr>
            <a:r>
              <a:rPr lang="en-US" smtClean="0">
                <a:solidFill>
                  <a:schemeClr val="accent2">
                    <a:lumMod val="50000"/>
                  </a:schemeClr>
                </a:solidFill>
                <a:latin typeface="Times New Roman" panose="02020603050405020304" pitchFamily="18" charset="0"/>
                <a:cs typeface="Times New Roman" panose="02020603050405020304" pitchFamily="18" charset="0"/>
              </a:rPr>
              <a:t>Là một kỹ thuật tối ưu hóa mạnh mẽ dựa trên việc viết lại các câu truy vấn SQL từ câu truy vấn gốc.</a:t>
            </a:r>
          </a:p>
          <a:p>
            <a:pPr marL="285750" indent="-285750" algn="just">
              <a:buFont typeface="Arial" panose="020B0604020202020204" pitchFamily="34" charset="0"/>
              <a:buChar char="•"/>
            </a:pPr>
            <a:endParaRPr lang="en-US" smtClean="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mtClean="0">
                <a:solidFill>
                  <a:schemeClr val="accent2">
                    <a:lumMod val="50000"/>
                  </a:schemeClr>
                </a:solidFill>
                <a:latin typeface="Times New Roman" panose="02020603050405020304" pitchFamily="18" charset="0"/>
                <a:cs typeface="Times New Roman" panose="02020603050405020304" pitchFamily="18" charset="0"/>
              </a:rPr>
              <a:t>Ý tưởng cơ bản là chỉ truy cập tới danh sách các hảng cần thiết trong bảng fact table thay vì phải quét qua toàn bộ bảng này để trả lời câu hỏi.</a:t>
            </a:r>
          </a:p>
          <a:p>
            <a:pPr algn="just"/>
            <a:endParaRPr lang="en-US" smtClean="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mtClean="0">
                <a:solidFill>
                  <a:schemeClr val="accent2">
                    <a:lumMod val="50000"/>
                  </a:schemeClr>
                </a:solidFill>
                <a:latin typeface="Times New Roman" panose="02020603050405020304" pitchFamily="18" charset="0"/>
                <a:cs typeface="Times New Roman" panose="02020603050405020304" pitchFamily="18" charset="0"/>
              </a:rPr>
              <a:t>Điều kiện của hệ thống:</a:t>
            </a:r>
          </a:p>
          <a:p>
            <a:pPr marL="742950" lvl="1" indent="-285750" algn="just">
              <a:buFontTx/>
              <a:buChar char="-"/>
            </a:pPr>
            <a:r>
              <a:rPr lang="en-US" smtClean="0">
                <a:solidFill>
                  <a:schemeClr val="accent2">
                    <a:lumMod val="50000"/>
                  </a:schemeClr>
                </a:solidFill>
                <a:latin typeface="Times New Roman" panose="02020603050405020304" pitchFamily="18" charset="0"/>
                <a:cs typeface="Times New Roman" panose="02020603050405020304" pitchFamily="18" charset="0"/>
              </a:rPr>
              <a:t>Xây dựng một bitmap index trên mỗi trường khóa ngoài</a:t>
            </a:r>
          </a:p>
          <a:p>
            <a:pPr marL="742950" lvl="1" indent="-285750" algn="just">
              <a:buFontTx/>
              <a:buChar char="-"/>
            </a:pPr>
            <a:r>
              <a:rPr lang="en-US" smtClean="0">
                <a:solidFill>
                  <a:schemeClr val="accent2">
                    <a:lumMod val="50000"/>
                  </a:schemeClr>
                </a:solidFill>
                <a:latin typeface="Times New Roman" panose="02020603050405020304" pitchFamily="18" charset="0"/>
                <a:cs typeface="Times New Roman" panose="02020603050405020304" pitchFamily="18" charset="0"/>
              </a:rPr>
              <a:t>Đặt </a:t>
            </a:r>
            <a:r>
              <a:rPr lang="en-US" smtClean="0"/>
              <a:t>STAR_TRANSFORMATION_ENABLED = TRUE</a:t>
            </a:r>
            <a:endParaRPr lang="en-US" smtClean="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358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06D6F5-F6E9-47A2-A2B7-17D2F5FCEB44}" type="slidenum">
              <a:rPr lang="en-US" smtClean="0"/>
              <a:t>12</a:t>
            </a:fld>
            <a:endParaRPr lang="en-US"/>
          </a:p>
        </p:txBody>
      </p:sp>
      <p:cxnSp>
        <p:nvCxnSpPr>
          <p:cNvPr id="5" name="Straight Connector 4"/>
          <p:cNvCxnSpPr/>
          <p:nvPr/>
        </p:nvCxnSpPr>
        <p:spPr>
          <a:xfrm>
            <a:off x="785611" y="1081826"/>
            <a:ext cx="297502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2733" y="558606"/>
            <a:ext cx="5524550" cy="954107"/>
          </a:xfrm>
          <a:prstGeom prst="rect">
            <a:avLst/>
          </a:prstGeom>
          <a:noFill/>
        </p:spPr>
        <p:txBody>
          <a:bodyPr wrap="square" rtlCol="0">
            <a:spAutoFit/>
          </a:bodyPr>
          <a:lstStyle/>
          <a:p>
            <a:r>
              <a:rPr lang="en-US" sz="2800" smtClean="0">
                <a:solidFill>
                  <a:schemeClr val="accent4">
                    <a:lumMod val="75000"/>
                  </a:schemeClr>
                </a:solidFill>
                <a:latin typeface="Times New Roman" panose="02020603050405020304" pitchFamily="18" charset="0"/>
                <a:cs typeface="Times New Roman" panose="02020603050405020304" pitchFamily="18" charset="0"/>
              </a:rPr>
              <a:t>II. </a:t>
            </a:r>
            <a:r>
              <a:rPr lang="en-US" sz="2800">
                <a:solidFill>
                  <a:schemeClr val="accent2">
                    <a:lumMod val="50000"/>
                  </a:schemeClr>
                </a:solidFill>
                <a:latin typeface="Times New Roman" panose="02020603050405020304" pitchFamily="18" charset="0"/>
                <a:cs typeface="Times New Roman" panose="02020603050405020304" pitchFamily="18" charset="0"/>
              </a:rPr>
              <a:t>STAR TRANSFORMATION</a:t>
            </a:r>
          </a:p>
          <a:p>
            <a:endParaRPr lang="en-US" sz="2800">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847957" y="1135292"/>
            <a:ext cx="2975020" cy="0"/>
          </a:xfrm>
          <a:prstGeom prst="line">
            <a:avLst/>
          </a:prstGeom>
          <a:ln w="28575" cmpd="sng"/>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7789" y="1347431"/>
            <a:ext cx="6728603" cy="400110"/>
          </a:xfrm>
          <a:prstGeom prst="rect">
            <a:avLst/>
          </a:prstGeom>
          <a:noFill/>
        </p:spPr>
        <p:txBody>
          <a:bodyPr wrap="square" rtlCol="0">
            <a:spAutoFit/>
          </a:bodyPr>
          <a:lstStyle/>
          <a:p>
            <a:r>
              <a:rPr lang="en-US" sz="2000" b="1" smtClean="0">
                <a:solidFill>
                  <a:schemeClr val="accent2">
                    <a:lumMod val="50000"/>
                  </a:schemeClr>
                </a:solidFill>
                <a:latin typeface="Times New Roman" panose="02020603050405020304" pitchFamily="18" charset="0"/>
                <a:cs typeface="Times New Roman" panose="02020603050405020304" pitchFamily="18" charset="0"/>
              </a:rPr>
              <a:t>3. Quy trình thực hiện Star Transformation</a:t>
            </a:r>
            <a:endParaRPr lang="en-US" sz="2000"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483743" y="2035835"/>
            <a:ext cx="6728603" cy="369332"/>
          </a:xfrm>
          <a:prstGeom prst="rect">
            <a:avLst/>
          </a:prstGeom>
          <a:noFill/>
        </p:spPr>
        <p:txBody>
          <a:bodyPr wrap="square" rtlCol="0">
            <a:spAutoFit/>
          </a:bodyPr>
          <a:lstStyle/>
          <a:p>
            <a:pPr marL="285750" indent="-285750">
              <a:buFont typeface="Wingdings" panose="05000000000000000000" pitchFamily="2" charset="2"/>
              <a:buChar char="v"/>
            </a:pPr>
            <a:r>
              <a:rPr lang="en-US" i="1" smtClean="0">
                <a:solidFill>
                  <a:schemeClr val="accent2">
                    <a:lumMod val="50000"/>
                  </a:schemeClr>
                </a:solidFill>
                <a:latin typeface="Times New Roman" panose="02020603050405020304" pitchFamily="18" charset="0"/>
                <a:cs typeface="Times New Roman" panose="02020603050405020304" pitchFamily="18" charset="0"/>
              </a:rPr>
              <a:t>Viết lại câu truy vấn</a:t>
            </a:r>
            <a:endParaRPr lang="en-US" i="1">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3" name="Picture 12"/>
          <p:cNvPicPr/>
          <p:nvPr/>
        </p:nvPicPr>
        <p:blipFill>
          <a:blip r:embed="rId2"/>
          <a:stretch>
            <a:fillRect/>
          </a:stretch>
        </p:blipFill>
        <p:spPr>
          <a:xfrm>
            <a:off x="2475960" y="2405167"/>
            <a:ext cx="4804733" cy="3046727"/>
          </a:xfrm>
          <a:prstGeom prst="rect">
            <a:avLst/>
          </a:prstGeom>
        </p:spPr>
      </p:pic>
    </p:spTree>
    <p:extLst>
      <p:ext uri="{BB962C8B-B14F-4D97-AF65-F5344CB8AC3E}">
        <p14:creationId xmlns:p14="http://schemas.microsoft.com/office/powerpoint/2010/main" val="3322616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06D6F5-F6E9-47A2-A2B7-17D2F5FCEB44}" type="slidenum">
              <a:rPr lang="en-US" smtClean="0"/>
              <a:t>13</a:t>
            </a:fld>
            <a:endParaRPr lang="en-US"/>
          </a:p>
        </p:txBody>
      </p:sp>
      <p:cxnSp>
        <p:nvCxnSpPr>
          <p:cNvPr id="5" name="Straight Connector 4"/>
          <p:cNvCxnSpPr/>
          <p:nvPr/>
        </p:nvCxnSpPr>
        <p:spPr>
          <a:xfrm>
            <a:off x="785611" y="1081826"/>
            <a:ext cx="297502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2733" y="558606"/>
            <a:ext cx="5524550" cy="954107"/>
          </a:xfrm>
          <a:prstGeom prst="rect">
            <a:avLst/>
          </a:prstGeom>
          <a:noFill/>
        </p:spPr>
        <p:txBody>
          <a:bodyPr wrap="square" rtlCol="0">
            <a:spAutoFit/>
          </a:bodyPr>
          <a:lstStyle/>
          <a:p>
            <a:r>
              <a:rPr lang="en-US" sz="2800" smtClean="0">
                <a:solidFill>
                  <a:schemeClr val="accent4">
                    <a:lumMod val="75000"/>
                  </a:schemeClr>
                </a:solidFill>
                <a:latin typeface="Times New Roman" panose="02020603050405020304" pitchFamily="18" charset="0"/>
                <a:cs typeface="Times New Roman" panose="02020603050405020304" pitchFamily="18" charset="0"/>
              </a:rPr>
              <a:t>II. </a:t>
            </a:r>
            <a:r>
              <a:rPr lang="en-US" sz="2800">
                <a:solidFill>
                  <a:schemeClr val="accent2">
                    <a:lumMod val="50000"/>
                  </a:schemeClr>
                </a:solidFill>
                <a:latin typeface="Times New Roman" panose="02020603050405020304" pitchFamily="18" charset="0"/>
                <a:cs typeface="Times New Roman" panose="02020603050405020304" pitchFamily="18" charset="0"/>
              </a:rPr>
              <a:t>STAR TRANSFORMATION</a:t>
            </a:r>
          </a:p>
          <a:p>
            <a:endParaRPr lang="en-US" sz="2800">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847957" y="1135292"/>
            <a:ext cx="2975020" cy="0"/>
          </a:xfrm>
          <a:prstGeom prst="line">
            <a:avLst/>
          </a:prstGeom>
          <a:ln w="28575" cmpd="sng"/>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7789" y="1347431"/>
            <a:ext cx="6728603" cy="400110"/>
          </a:xfrm>
          <a:prstGeom prst="rect">
            <a:avLst/>
          </a:prstGeom>
          <a:noFill/>
        </p:spPr>
        <p:txBody>
          <a:bodyPr wrap="square" rtlCol="0">
            <a:spAutoFit/>
          </a:bodyPr>
          <a:lstStyle/>
          <a:p>
            <a:r>
              <a:rPr lang="en-US" sz="2000" b="1" smtClean="0">
                <a:solidFill>
                  <a:schemeClr val="accent2">
                    <a:lumMod val="50000"/>
                  </a:schemeClr>
                </a:solidFill>
                <a:latin typeface="Times New Roman" panose="02020603050405020304" pitchFamily="18" charset="0"/>
                <a:cs typeface="Times New Roman" panose="02020603050405020304" pitchFamily="18" charset="0"/>
              </a:rPr>
              <a:t>3. Quy trình thực hiện Star Transformation</a:t>
            </a:r>
            <a:endParaRPr lang="en-US" sz="2000"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795574" y="2422217"/>
            <a:ext cx="4053135"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mtClean="0">
                <a:solidFill>
                  <a:schemeClr val="accent2">
                    <a:lumMod val="50000"/>
                  </a:schemeClr>
                </a:solidFill>
                <a:latin typeface="Times New Roman" panose="02020603050405020304" pitchFamily="18" charset="0"/>
                <a:cs typeface="Times New Roman" panose="02020603050405020304" pitchFamily="18" charset="0"/>
              </a:rPr>
              <a:t>Truy cập vào một bảng Dimension, lọc ra danh sách bản ghi thỏa mỗi giá trị.</a:t>
            </a:r>
          </a:p>
          <a:p>
            <a:pPr marL="285750" indent="-285750" algn="just">
              <a:buFont typeface="Arial" panose="020B0604020202020204" pitchFamily="34" charset="0"/>
              <a:buChar char="•"/>
            </a:pPr>
            <a:endParaRPr lang="en-US" smtClean="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mtClean="0">
                <a:solidFill>
                  <a:schemeClr val="accent2">
                    <a:lumMod val="50000"/>
                  </a:schemeClr>
                </a:solidFill>
                <a:latin typeface="Times New Roman" panose="02020603050405020304" pitchFamily="18" charset="0"/>
                <a:cs typeface="Times New Roman" panose="02020603050405020304" pitchFamily="18" charset="0"/>
              </a:rPr>
              <a:t>Xây dựng bitmap dựa trên khóa ngoài trong bảng Fact cho giá trị đó.</a:t>
            </a:r>
          </a:p>
          <a:p>
            <a:pPr marL="285750" indent="-285750" algn="just">
              <a:buFont typeface="Arial" panose="020B0604020202020204" pitchFamily="34" charset="0"/>
              <a:buChar char="•"/>
            </a:pPr>
            <a:endParaRPr lang="en-US" smtClean="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mtClean="0">
                <a:solidFill>
                  <a:schemeClr val="accent2">
                    <a:lumMod val="50000"/>
                  </a:schemeClr>
                </a:solidFill>
                <a:latin typeface="Times New Roman" panose="02020603050405020304" pitchFamily="18" charset="0"/>
                <a:cs typeface="Times New Roman" panose="02020603050405020304" pitchFamily="18" charset="0"/>
              </a:rPr>
              <a:t>Tổng hợp các bitmap đó để được 1 bitmap duy nhất cho cả bộ lọc.</a:t>
            </a:r>
          </a:p>
        </p:txBody>
      </p:sp>
      <p:sp>
        <p:nvSpPr>
          <p:cNvPr id="11" name="TextBox 10"/>
          <p:cNvSpPr txBox="1"/>
          <p:nvPr/>
        </p:nvSpPr>
        <p:spPr>
          <a:xfrm>
            <a:off x="1483743" y="2035835"/>
            <a:ext cx="6728603" cy="369332"/>
          </a:xfrm>
          <a:prstGeom prst="rect">
            <a:avLst/>
          </a:prstGeom>
          <a:noFill/>
        </p:spPr>
        <p:txBody>
          <a:bodyPr wrap="square" rtlCol="0">
            <a:spAutoFit/>
          </a:bodyPr>
          <a:lstStyle/>
          <a:p>
            <a:pPr marL="285750" indent="-285750">
              <a:buFont typeface="Wingdings" panose="05000000000000000000" pitchFamily="2" charset="2"/>
              <a:buChar char="v"/>
            </a:pPr>
            <a:r>
              <a:rPr lang="en-US" i="1" smtClean="0">
                <a:solidFill>
                  <a:schemeClr val="accent2">
                    <a:lumMod val="50000"/>
                  </a:schemeClr>
                </a:solidFill>
                <a:latin typeface="Times New Roman" panose="02020603050405020304" pitchFamily="18" charset="0"/>
                <a:cs typeface="Times New Roman" panose="02020603050405020304" pitchFamily="18" charset="0"/>
              </a:rPr>
              <a:t>Tổng hợp bản ghi từ một bảng Dimension</a:t>
            </a:r>
            <a:endParaRPr lang="en-US" i="1">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2" name="Picture 11"/>
          <p:cNvPicPr/>
          <p:nvPr/>
        </p:nvPicPr>
        <p:blipFill>
          <a:blip r:embed="rId2"/>
          <a:stretch>
            <a:fillRect/>
          </a:stretch>
        </p:blipFill>
        <p:spPr>
          <a:xfrm>
            <a:off x="5848709" y="2536366"/>
            <a:ext cx="3001993" cy="2518713"/>
          </a:xfrm>
          <a:prstGeom prst="rect">
            <a:avLst/>
          </a:prstGeom>
        </p:spPr>
      </p:pic>
    </p:spTree>
    <p:extLst>
      <p:ext uri="{BB962C8B-B14F-4D97-AF65-F5344CB8AC3E}">
        <p14:creationId xmlns:p14="http://schemas.microsoft.com/office/powerpoint/2010/main" val="2354830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06D6F5-F6E9-47A2-A2B7-17D2F5FCEB44}" type="slidenum">
              <a:rPr lang="en-US" smtClean="0"/>
              <a:t>14</a:t>
            </a:fld>
            <a:endParaRPr lang="en-US"/>
          </a:p>
        </p:txBody>
      </p:sp>
      <p:cxnSp>
        <p:nvCxnSpPr>
          <p:cNvPr id="5" name="Straight Connector 4"/>
          <p:cNvCxnSpPr/>
          <p:nvPr/>
        </p:nvCxnSpPr>
        <p:spPr>
          <a:xfrm>
            <a:off x="785611" y="1081826"/>
            <a:ext cx="297502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2733" y="558606"/>
            <a:ext cx="5524550" cy="954107"/>
          </a:xfrm>
          <a:prstGeom prst="rect">
            <a:avLst/>
          </a:prstGeom>
          <a:noFill/>
        </p:spPr>
        <p:txBody>
          <a:bodyPr wrap="square" rtlCol="0">
            <a:spAutoFit/>
          </a:bodyPr>
          <a:lstStyle/>
          <a:p>
            <a:r>
              <a:rPr lang="en-US" sz="2800" smtClean="0">
                <a:solidFill>
                  <a:schemeClr val="accent4">
                    <a:lumMod val="75000"/>
                  </a:schemeClr>
                </a:solidFill>
                <a:latin typeface="Times New Roman" panose="02020603050405020304" pitchFamily="18" charset="0"/>
                <a:cs typeface="Times New Roman" panose="02020603050405020304" pitchFamily="18" charset="0"/>
              </a:rPr>
              <a:t>II. </a:t>
            </a:r>
            <a:r>
              <a:rPr lang="en-US" sz="2800">
                <a:solidFill>
                  <a:schemeClr val="accent2">
                    <a:lumMod val="50000"/>
                  </a:schemeClr>
                </a:solidFill>
                <a:latin typeface="Times New Roman" panose="02020603050405020304" pitchFamily="18" charset="0"/>
                <a:cs typeface="Times New Roman" panose="02020603050405020304" pitchFamily="18" charset="0"/>
              </a:rPr>
              <a:t>STAR TRANSFORMATION</a:t>
            </a:r>
          </a:p>
          <a:p>
            <a:endParaRPr lang="en-US" sz="2800">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847957" y="1135292"/>
            <a:ext cx="2975020" cy="0"/>
          </a:xfrm>
          <a:prstGeom prst="line">
            <a:avLst/>
          </a:prstGeom>
          <a:ln w="28575" cmpd="sng"/>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7789" y="1347431"/>
            <a:ext cx="6728603" cy="400110"/>
          </a:xfrm>
          <a:prstGeom prst="rect">
            <a:avLst/>
          </a:prstGeom>
          <a:noFill/>
        </p:spPr>
        <p:txBody>
          <a:bodyPr wrap="square" rtlCol="0">
            <a:spAutoFit/>
          </a:bodyPr>
          <a:lstStyle/>
          <a:p>
            <a:r>
              <a:rPr lang="en-US" sz="2000" b="1" smtClean="0">
                <a:solidFill>
                  <a:schemeClr val="accent2">
                    <a:lumMod val="50000"/>
                  </a:schemeClr>
                </a:solidFill>
                <a:latin typeface="Times New Roman" panose="02020603050405020304" pitchFamily="18" charset="0"/>
                <a:cs typeface="Times New Roman" panose="02020603050405020304" pitchFamily="18" charset="0"/>
              </a:rPr>
              <a:t>3. Quy trình thực hiện Star Transformation</a:t>
            </a:r>
            <a:endParaRPr lang="en-US" sz="2000"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795574" y="2422217"/>
            <a:ext cx="4053135" cy="2585323"/>
          </a:xfrm>
          <a:prstGeom prst="rect">
            <a:avLst/>
          </a:prstGeom>
          <a:noFill/>
        </p:spPr>
        <p:txBody>
          <a:bodyPr wrap="square" rtlCol="0">
            <a:spAutoFit/>
          </a:bodyPr>
          <a:lstStyle/>
          <a:p>
            <a:pPr marL="285750" indent="-285750" algn="just">
              <a:buFont typeface="Arial" panose="020B0604020202020204" pitchFamily="34" charset="0"/>
              <a:buChar char="•"/>
            </a:pPr>
            <a:r>
              <a:rPr lang="en-US" smtClean="0">
                <a:solidFill>
                  <a:schemeClr val="accent2">
                    <a:lumMod val="50000"/>
                  </a:schemeClr>
                </a:solidFill>
                <a:latin typeface="Times New Roman" panose="02020603050405020304" pitchFamily="18" charset="0"/>
                <a:cs typeface="Times New Roman" panose="02020603050405020304" pitchFamily="18" charset="0"/>
              </a:rPr>
              <a:t>Sau khi có bitmap cho mỗi bảng Dimension liên quan đến câu truy vấn.</a:t>
            </a:r>
          </a:p>
          <a:p>
            <a:pPr marL="285750" indent="-285750" algn="just">
              <a:buFont typeface="Arial" panose="020B0604020202020204" pitchFamily="34" charset="0"/>
              <a:buChar char="•"/>
            </a:pPr>
            <a:endParaRPr lang="en-US" smtClean="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mtClean="0">
                <a:solidFill>
                  <a:schemeClr val="accent2">
                    <a:lumMod val="50000"/>
                  </a:schemeClr>
                </a:solidFill>
                <a:latin typeface="Times New Roman" panose="02020603050405020304" pitchFamily="18" charset="0"/>
                <a:cs typeface="Times New Roman" panose="02020603050405020304" pitchFamily="18" charset="0"/>
              </a:rPr>
              <a:t>Sử dụng phép toán AND để trộn các bitmap này thành 1 bitmap duy nhất cho cả câu truy vấn</a:t>
            </a:r>
          </a:p>
          <a:p>
            <a:pPr marL="285750" indent="-285750" algn="just">
              <a:buFont typeface="Arial" panose="020B0604020202020204" pitchFamily="34" charset="0"/>
              <a:buChar char="•"/>
            </a:pPr>
            <a:endParaRPr lang="en-US" smtClean="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mtClean="0">
                <a:solidFill>
                  <a:schemeClr val="accent2">
                    <a:lumMod val="50000"/>
                  </a:schemeClr>
                </a:solidFill>
                <a:latin typeface="Times New Roman" panose="02020603050405020304" pitchFamily="18" charset="0"/>
                <a:cs typeface="Times New Roman" panose="02020603050405020304" pitchFamily="18" charset="0"/>
              </a:rPr>
              <a:t>Chuyển bitmap này thành danh sách rowId (IRS)</a:t>
            </a:r>
          </a:p>
        </p:txBody>
      </p:sp>
      <p:sp>
        <p:nvSpPr>
          <p:cNvPr id="11" name="TextBox 10"/>
          <p:cNvSpPr txBox="1"/>
          <p:nvPr/>
        </p:nvSpPr>
        <p:spPr>
          <a:xfrm>
            <a:off x="1483743" y="2035835"/>
            <a:ext cx="6728603" cy="369332"/>
          </a:xfrm>
          <a:prstGeom prst="rect">
            <a:avLst/>
          </a:prstGeom>
          <a:noFill/>
        </p:spPr>
        <p:txBody>
          <a:bodyPr wrap="square" rtlCol="0">
            <a:spAutoFit/>
          </a:bodyPr>
          <a:lstStyle/>
          <a:p>
            <a:pPr marL="285750" indent="-285750">
              <a:buFont typeface="Wingdings" panose="05000000000000000000" pitchFamily="2" charset="2"/>
              <a:buChar char="v"/>
            </a:pPr>
            <a:r>
              <a:rPr lang="en-US" i="1" smtClean="0">
                <a:solidFill>
                  <a:schemeClr val="accent2">
                    <a:lumMod val="50000"/>
                  </a:schemeClr>
                </a:solidFill>
                <a:latin typeface="Times New Roman" panose="02020603050405020304" pitchFamily="18" charset="0"/>
                <a:cs typeface="Times New Roman" panose="02020603050405020304" pitchFamily="18" charset="0"/>
              </a:rPr>
              <a:t>Tổng hợp bản ghi từ tất cả bảng Dimension</a:t>
            </a:r>
            <a:endParaRPr lang="en-US" i="1">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3" name="Picture 12"/>
          <p:cNvPicPr/>
          <p:nvPr/>
        </p:nvPicPr>
        <p:blipFill>
          <a:blip r:embed="rId2"/>
          <a:stretch>
            <a:fillRect/>
          </a:stretch>
        </p:blipFill>
        <p:spPr>
          <a:xfrm>
            <a:off x="5848709" y="2536366"/>
            <a:ext cx="3001993" cy="2194175"/>
          </a:xfrm>
          <a:prstGeom prst="rect">
            <a:avLst/>
          </a:prstGeom>
        </p:spPr>
      </p:pic>
    </p:spTree>
    <p:extLst>
      <p:ext uri="{BB962C8B-B14F-4D97-AF65-F5344CB8AC3E}">
        <p14:creationId xmlns:p14="http://schemas.microsoft.com/office/powerpoint/2010/main" val="1974256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06D6F5-F6E9-47A2-A2B7-17D2F5FCEB44}" type="slidenum">
              <a:rPr lang="en-US" smtClean="0"/>
              <a:t>15</a:t>
            </a:fld>
            <a:endParaRPr lang="en-US"/>
          </a:p>
        </p:txBody>
      </p:sp>
      <p:cxnSp>
        <p:nvCxnSpPr>
          <p:cNvPr id="5" name="Straight Connector 4"/>
          <p:cNvCxnSpPr/>
          <p:nvPr/>
        </p:nvCxnSpPr>
        <p:spPr>
          <a:xfrm>
            <a:off x="785611" y="1081826"/>
            <a:ext cx="297502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2733" y="558606"/>
            <a:ext cx="5524550" cy="954107"/>
          </a:xfrm>
          <a:prstGeom prst="rect">
            <a:avLst/>
          </a:prstGeom>
          <a:noFill/>
        </p:spPr>
        <p:txBody>
          <a:bodyPr wrap="square" rtlCol="0">
            <a:spAutoFit/>
          </a:bodyPr>
          <a:lstStyle/>
          <a:p>
            <a:r>
              <a:rPr lang="en-US" sz="2800" smtClean="0">
                <a:solidFill>
                  <a:schemeClr val="accent4">
                    <a:lumMod val="75000"/>
                  </a:schemeClr>
                </a:solidFill>
                <a:latin typeface="Times New Roman" panose="02020603050405020304" pitchFamily="18" charset="0"/>
                <a:cs typeface="Times New Roman" panose="02020603050405020304" pitchFamily="18" charset="0"/>
              </a:rPr>
              <a:t>II. </a:t>
            </a:r>
            <a:r>
              <a:rPr lang="en-US" sz="2800">
                <a:solidFill>
                  <a:schemeClr val="accent2">
                    <a:lumMod val="50000"/>
                  </a:schemeClr>
                </a:solidFill>
                <a:latin typeface="Times New Roman" panose="02020603050405020304" pitchFamily="18" charset="0"/>
                <a:cs typeface="Times New Roman" panose="02020603050405020304" pitchFamily="18" charset="0"/>
              </a:rPr>
              <a:t>STAR TRANSFORMATION</a:t>
            </a:r>
          </a:p>
          <a:p>
            <a:endParaRPr lang="en-US" sz="2800">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847957" y="1135292"/>
            <a:ext cx="2975020" cy="0"/>
          </a:xfrm>
          <a:prstGeom prst="line">
            <a:avLst/>
          </a:prstGeom>
          <a:ln w="28575" cmpd="sng"/>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7789" y="1347431"/>
            <a:ext cx="6728603" cy="400110"/>
          </a:xfrm>
          <a:prstGeom prst="rect">
            <a:avLst/>
          </a:prstGeom>
          <a:noFill/>
        </p:spPr>
        <p:txBody>
          <a:bodyPr wrap="square" rtlCol="0">
            <a:spAutoFit/>
          </a:bodyPr>
          <a:lstStyle/>
          <a:p>
            <a:r>
              <a:rPr lang="en-US" sz="2000" b="1" smtClean="0">
                <a:solidFill>
                  <a:schemeClr val="accent2">
                    <a:lumMod val="50000"/>
                  </a:schemeClr>
                </a:solidFill>
                <a:latin typeface="Times New Roman" panose="02020603050405020304" pitchFamily="18" charset="0"/>
                <a:cs typeface="Times New Roman" panose="02020603050405020304" pitchFamily="18" charset="0"/>
              </a:rPr>
              <a:t>3. Quy trình thực hiện Star Transformation</a:t>
            </a:r>
            <a:endParaRPr lang="en-US" sz="2000"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483743" y="2035835"/>
            <a:ext cx="6728603" cy="369332"/>
          </a:xfrm>
          <a:prstGeom prst="rect">
            <a:avLst/>
          </a:prstGeom>
          <a:noFill/>
        </p:spPr>
        <p:txBody>
          <a:bodyPr wrap="square" rtlCol="0">
            <a:spAutoFit/>
          </a:bodyPr>
          <a:lstStyle/>
          <a:p>
            <a:pPr marL="285750" indent="-285750">
              <a:buFont typeface="Wingdings" panose="05000000000000000000" pitchFamily="2" charset="2"/>
              <a:buChar char="v"/>
            </a:pPr>
            <a:r>
              <a:rPr lang="en-US" i="1" smtClean="0">
                <a:solidFill>
                  <a:schemeClr val="accent2">
                    <a:lumMod val="50000"/>
                  </a:schemeClr>
                </a:solidFill>
                <a:latin typeface="Times New Roman" panose="02020603050405020304" pitchFamily="18" charset="0"/>
                <a:cs typeface="Times New Roman" panose="02020603050405020304" pitchFamily="18" charset="0"/>
              </a:rPr>
              <a:t>Kết nối kết quả trung gian với các bảng Dimension</a:t>
            </a:r>
            <a:endParaRPr lang="en-US" i="1">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2" name="Picture 11"/>
          <p:cNvPicPr/>
          <p:nvPr/>
        </p:nvPicPr>
        <p:blipFill>
          <a:blip r:embed="rId2"/>
          <a:stretch>
            <a:fillRect/>
          </a:stretch>
        </p:blipFill>
        <p:spPr>
          <a:xfrm>
            <a:off x="2486654" y="2640226"/>
            <a:ext cx="4345467" cy="2190565"/>
          </a:xfrm>
          <a:prstGeom prst="rect">
            <a:avLst/>
          </a:prstGeom>
        </p:spPr>
      </p:pic>
    </p:spTree>
    <p:extLst>
      <p:ext uri="{BB962C8B-B14F-4D97-AF65-F5344CB8AC3E}">
        <p14:creationId xmlns:p14="http://schemas.microsoft.com/office/powerpoint/2010/main" val="3735832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06D6F5-F6E9-47A2-A2B7-17D2F5FCEB44}" type="slidenum">
              <a:rPr lang="en-US" smtClean="0"/>
              <a:t>16</a:t>
            </a:fld>
            <a:endParaRPr lang="en-US"/>
          </a:p>
        </p:txBody>
      </p:sp>
      <p:cxnSp>
        <p:nvCxnSpPr>
          <p:cNvPr id="5" name="Straight Connector 4"/>
          <p:cNvCxnSpPr/>
          <p:nvPr/>
        </p:nvCxnSpPr>
        <p:spPr>
          <a:xfrm>
            <a:off x="785611" y="1081826"/>
            <a:ext cx="297502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2733" y="558606"/>
            <a:ext cx="5524550" cy="954107"/>
          </a:xfrm>
          <a:prstGeom prst="rect">
            <a:avLst/>
          </a:prstGeom>
          <a:noFill/>
        </p:spPr>
        <p:txBody>
          <a:bodyPr wrap="square" rtlCol="0">
            <a:spAutoFit/>
          </a:bodyPr>
          <a:lstStyle/>
          <a:p>
            <a:r>
              <a:rPr lang="en-US" sz="2800" smtClean="0">
                <a:solidFill>
                  <a:schemeClr val="accent4">
                    <a:lumMod val="75000"/>
                  </a:schemeClr>
                </a:solidFill>
                <a:latin typeface="Times New Roman" panose="02020603050405020304" pitchFamily="18" charset="0"/>
                <a:cs typeface="Times New Roman" panose="02020603050405020304" pitchFamily="18" charset="0"/>
              </a:rPr>
              <a:t>II. </a:t>
            </a:r>
            <a:r>
              <a:rPr lang="en-US" sz="2800">
                <a:solidFill>
                  <a:schemeClr val="accent2">
                    <a:lumMod val="50000"/>
                  </a:schemeClr>
                </a:solidFill>
                <a:latin typeface="Times New Roman" panose="02020603050405020304" pitchFamily="18" charset="0"/>
                <a:cs typeface="Times New Roman" panose="02020603050405020304" pitchFamily="18" charset="0"/>
              </a:rPr>
              <a:t>STAR TRANSFORMATION</a:t>
            </a:r>
          </a:p>
          <a:p>
            <a:endParaRPr lang="en-US" sz="2800">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847957" y="1135292"/>
            <a:ext cx="2975020" cy="0"/>
          </a:xfrm>
          <a:prstGeom prst="line">
            <a:avLst/>
          </a:prstGeom>
          <a:ln w="28575" cmpd="sng"/>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7789" y="1347431"/>
            <a:ext cx="6728603" cy="400110"/>
          </a:xfrm>
          <a:prstGeom prst="rect">
            <a:avLst/>
          </a:prstGeom>
          <a:noFill/>
        </p:spPr>
        <p:txBody>
          <a:bodyPr wrap="square" rtlCol="0">
            <a:spAutoFit/>
          </a:bodyPr>
          <a:lstStyle/>
          <a:p>
            <a:r>
              <a:rPr lang="en-US" sz="2000" b="1" smtClean="0">
                <a:solidFill>
                  <a:schemeClr val="accent2">
                    <a:lumMod val="50000"/>
                  </a:schemeClr>
                </a:solidFill>
                <a:latin typeface="Times New Roman" panose="02020603050405020304" pitchFamily="18" charset="0"/>
                <a:cs typeface="Times New Roman" panose="02020603050405020304" pitchFamily="18" charset="0"/>
              </a:rPr>
              <a:t>3. Quy trình thực hiện Star Transformation</a:t>
            </a:r>
            <a:endParaRPr lang="en-US" sz="2000"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483743" y="2035835"/>
            <a:ext cx="6728603" cy="369332"/>
          </a:xfrm>
          <a:prstGeom prst="rect">
            <a:avLst/>
          </a:prstGeom>
          <a:noFill/>
        </p:spPr>
        <p:txBody>
          <a:bodyPr wrap="square" rtlCol="0">
            <a:spAutoFit/>
          </a:bodyPr>
          <a:lstStyle/>
          <a:p>
            <a:pPr marL="285750" indent="-285750">
              <a:buFont typeface="Wingdings" panose="05000000000000000000" pitchFamily="2" charset="2"/>
              <a:buChar char="v"/>
            </a:pPr>
            <a:r>
              <a:rPr lang="en-US" i="1" smtClean="0">
                <a:solidFill>
                  <a:schemeClr val="accent2">
                    <a:lumMod val="50000"/>
                  </a:schemeClr>
                </a:solidFill>
                <a:latin typeface="Times New Roman" panose="02020603050405020304" pitchFamily="18" charset="0"/>
                <a:cs typeface="Times New Roman" panose="02020603050405020304" pitchFamily="18" charset="0"/>
              </a:rPr>
              <a:t>Kết nối kết quả trung gian với các bảng Dimension</a:t>
            </a:r>
            <a:endParaRPr lang="en-US" i="1">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9" name="Picture 8"/>
          <p:cNvPicPr/>
          <p:nvPr/>
        </p:nvPicPr>
        <p:blipFill>
          <a:blip r:embed="rId2"/>
          <a:stretch>
            <a:fillRect/>
          </a:stretch>
        </p:blipFill>
        <p:spPr>
          <a:xfrm>
            <a:off x="2476139" y="2536366"/>
            <a:ext cx="4321475" cy="2950034"/>
          </a:xfrm>
          <a:prstGeom prst="rect">
            <a:avLst/>
          </a:prstGeom>
        </p:spPr>
      </p:pic>
    </p:spTree>
    <p:extLst>
      <p:ext uri="{BB962C8B-B14F-4D97-AF65-F5344CB8AC3E}">
        <p14:creationId xmlns:p14="http://schemas.microsoft.com/office/powerpoint/2010/main" val="2324245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06D6F5-F6E9-47A2-A2B7-17D2F5FCEB44}" type="slidenum">
              <a:rPr lang="en-US" smtClean="0"/>
              <a:t>17</a:t>
            </a:fld>
            <a:endParaRPr lang="en-US"/>
          </a:p>
        </p:txBody>
      </p:sp>
      <p:cxnSp>
        <p:nvCxnSpPr>
          <p:cNvPr id="5" name="Straight Connector 4"/>
          <p:cNvCxnSpPr/>
          <p:nvPr/>
        </p:nvCxnSpPr>
        <p:spPr>
          <a:xfrm>
            <a:off x="785611" y="1081826"/>
            <a:ext cx="297502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2733" y="558606"/>
            <a:ext cx="5524550" cy="954107"/>
          </a:xfrm>
          <a:prstGeom prst="rect">
            <a:avLst/>
          </a:prstGeom>
          <a:noFill/>
        </p:spPr>
        <p:txBody>
          <a:bodyPr wrap="square" rtlCol="0">
            <a:spAutoFit/>
          </a:bodyPr>
          <a:lstStyle/>
          <a:p>
            <a:r>
              <a:rPr lang="en-US" sz="2800" smtClean="0">
                <a:solidFill>
                  <a:schemeClr val="accent4">
                    <a:lumMod val="75000"/>
                  </a:schemeClr>
                </a:solidFill>
                <a:latin typeface="Times New Roman" panose="02020603050405020304" pitchFamily="18" charset="0"/>
                <a:cs typeface="Times New Roman" panose="02020603050405020304" pitchFamily="18" charset="0"/>
              </a:rPr>
              <a:t>III. CẢI THIỆN HIỆU SUẤT</a:t>
            </a:r>
            <a:endParaRPr lang="en-US" sz="2800">
              <a:solidFill>
                <a:schemeClr val="accent2">
                  <a:lumMod val="50000"/>
                </a:schemeClr>
              </a:solidFill>
              <a:latin typeface="Times New Roman" panose="02020603050405020304" pitchFamily="18" charset="0"/>
              <a:cs typeface="Times New Roman" panose="02020603050405020304" pitchFamily="18" charset="0"/>
            </a:endParaRPr>
          </a:p>
          <a:p>
            <a:endParaRPr lang="en-US" sz="2800">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847957" y="1135292"/>
            <a:ext cx="2975020" cy="0"/>
          </a:xfrm>
          <a:prstGeom prst="line">
            <a:avLst/>
          </a:prstGeom>
          <a:ln w="28575" cmpd="sng"/>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7789" y="1347431"/>
            <a:ext cx="6728603" cy="400110"/>
          </a:xfrm>
          <a:prstGeom prst="rect">
            <a:avLst/>
          </a:prstGeom>
          <a:noFill/>
        </p:spPr>
        <p:txBody>
          <a:bodyPr wrap="square" rtlCol="0">
            <a:spAutoFit/>
          </a:bodyPr>
          <a:lstStyle/>
          <a:p>
            <a:r>
              <a:rPr lang="en-US" sz="2000" b="1" smtClean="0">
                <a:solidFill>
                  <a:schemeClr val="accent2">
                    <a:lumMod val="50000"/>
                  </a:schemeClr>
                </a:solidFill>
                <a:latin typeface="Times New Roman" panose="02020603050405020304" pitchFamily="18" charset="0"/>
                <a:cs typeface="Times New Roman" panose="02020603050405020304" pitchFamily="18" charset="0"/>
              </a:rPr>
              <a:t>1. Sử dụng bảng trung gian</a:t>
            </a:r>
            <a:endParaRPr lang="en-US" sz="2000"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795574" y="2422217"/>
            <a:ext cx="6416772" cy="3139321"/>
          </a:xfrm>
          <a:prstGeom prst="rect">
            <a:avLst/>
          </a:prstGeom>
          <a:noFill/>
        </p:spPr>
        <p:txBody>
          <a:bodyPr wrap="square" rtlCol="0">
            <a:spAutoFit/>
          </a:bodyPr>
          <a:lstStyle/>
          <a:p>
            <a:pPr marL="285750" indent="-285750" algn="just">
              <a:buFontTx/>
              <a:buChar char="-"/>
            </a:pPr>
            <a:r>
              <a:rPr lang="en-US" smtClean="0">
                <a:solidFill>
                  <a:schemeClr val="accent2">
                    <a:lumMod val="50000"/>
                  </a:schemeClr>
                </a:solidFill>
                <a:latin typeface="Times New Roman" panose="02020603050405020304" pitchFamily="18" charset="0"/>
                <a:cs typeface="Times New Roman" panose="02020603050405020304" pitchFamily="18" charset="0"/>
              </a:rPr>
              <a:t>Mỗi bảng Dimension đều phải truy cập 2 lần. Làm giảm hiệu suất truy vấn nến bảng Dimension có kích thước lớn và không có phương pháp truy cập tối ưu.</a:t>
            </a:r>
          </a:p>
          <a:p>
            <a:pPr marL="285750" indent="-285750" algn="just">
              <a:buFontTx/>
              <a:buChar char="-"/>
            </a:pPr>
            <a:endParaRPr lang="en-US">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à"/>
            </a:pPr>
            <a:r>
              <a:rPr lang="en-US" smtClean="0">
                <a:solidFill>
                  <a:schemeClr val="accent2">
                    <a:lumMod val="50000"/>
                  </a:schemeClr>
                </a:solidFill>
                <a:latin typeface="Times New Roman" panose="02020603050405020304" pitchFamily="18" charset="0"/>
                <a:cs typeface="Times New Roman" panose="02020603050405020304" pitchFamily="18" charset="0"/>
                <a:sym typeface="Wingdings" panose="05000000000000000000" pitchFamily="2" charset="2"/>
              </a:rPr>
              <a:t>Sau lần thứ nhất sẽ lưu lại kết quả vào một bảng tạm phục vụ cho việc kết nối sau đó. </a:t>
            </a:r>
          </a:p>
          <a:p>
            <a:pPr marL="285750" indent="-285750" algn="just">
              <a:buFont typeface="Wingdings" panose="05000000000000000000" pitchFamily="2" charset="2"/>
              <a:buChar char="à"/>
            </a:pPr>
            <a:endParaRPr lang="en-US">
              <a:solidFill>
                <a:schemeClr val="accent2">
                  <a:lumMod val="50000"/>
                </a:schemeClr>
              </a:solidFill>
              <a:latin typeface="Times New Roman" panose="02020603050405020304" pitchFamily="18" charset="0"/>
              <a:cs typeface="Times New Roman" panose="02020603050405020304" pitchFamily="18" charset="0"/>
              <a:sym typeface="Wingdings" panose="05000000000000000000" pitchFamily="2" charset="2"/>
            </a:endParaRPr>
          </a:p>
          <a:p>
            <a:pPr marL="285750" indent="-285750" algn="just">
              <a:buFontTx/>
              <a:buChar char="-"/>
            </a:pPr>
            <a:r>
              <a:rPr lang="en-US" smtClean="0">
                <a:solidFill>
                  <a:schemeClr val="accent2">
                    <a:lumMod val="50000"/>
                  </a:schemeClr>
                </a:solidFill>
                <a:latin typeface="Times New Roman" panose="02020603050405020304" pitchFamily="18" charset="0"/>
                <a:cs typeface="Times New Roman" panose="02020603050405020304" pitchFamily="18" charset="0"/>
                <a:sym typeface="Wingdings" panose="05000000000000000000" pitchFamily="2" charset="2"/>
              </a:rPr>
              <a:t>Điều kiện KHÔNG sử dụng bảng trung gian:</a:t>
            </a:r>
          </a:p>
          <a:p>
            <a:pPr marL="742950" lvl="1" indent="-285750" algn="just">
              <a:buFontTx/>
              <a:buChar char="-"/>
            </a:pPr>
            <a:r>
              <a:rPr lang="en-US" smtClean="0">
                <a:solidFill>
                  <a:schemeClr val="accent2">
                    <a:lumMod val="50000"/>
                  </a:schemeClr>
                </a:solidFill>
                <a:latin typeface="Times New Roman" panose="02020603050405020304" pitchFamily="18" charset="0"/>
                <a:cs typeface="Times New Roman" panose="02020603050405020304" pitchFamily="18" charset="0"/>
                <a:sym typeface="Wingdings" panose="05000000000000000000" pitchFamily="2" charset="2"/>
              </a:rPr>
              <a:t>CSDL dạng chỉ đọc</a:t>
            </a:r>
          </a:p>
          <a:p>
            <a:pPr marL="742950" lvl="1" indent="-285750" algn="just">
              <a:buFontTx/>
              <a:buChar char="-"/>
            </a:pPr>
            <a:r>
              <a:rPr lang="en-US" smtClean="0">
                <a:solidFill>
                  <a:schemeClr val="accent2">
                    <a:lumMod val="50000"/>
                  </a:schemeClr>
                </a:solidFill>
                <a:latin typeface="Times New Roman" panose="02020603050405020304" pitchFamily="18" charset="0"/>
                <a:cs typeface="Times New Roman" panose="02020603050405020304" pitchFamily="18" charset="0"/>
                <a:sym typeface="Wingdings" panose="05000000000000000000" pitchFamily="2" charset="2"/>
              </a:rPr>
              <a:t>Truy vấn là một phần giao dịch ở chế độ serializable</a:t>
            </a:r>
          </a:p>
          <a:p>
            <a:pPr marL="742950" lvl="1" indent="-285750" algn="just">
              <a:buFontTx/>
              <a:buChar char="-"/>
            </a:pPr>
            <a:r>
              <a:rPr lang="en-US"/>
              <a:t>STAR_TRANSFORMATION_ENABLED </a:t>
            </a:r>
            <a:r>
              <a:rPr lang="en-US" smtClean="0"/>
              <a:t>= TEMP_DISABLE</a:t>
            </a:r>
            <a:endParaRPr lang="en-US">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1542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06D6F5-F6E9-47A2-A2B7-17D2F5FCEB44}" type="slidenum">
              <a:rPr lang="en-US" smtClean="0"/>
              <a:t>18</a:t>
            </a:fld>
            <a:endParaRPr lang="en-US"/>
          </a:p>
        </p:txBody>
      </p:sp>
      <p:cxnSp>
        <p:nvCxnSpPr>
          <p:cNvPr id="5" name="Straight Connector 4"/>
          <p:cNvCxnSpPr/>
          <p:nvPr/>
        </p:nvCxnSpPr>
        <p:spPr>
          <a:xfrm>
            <a:off x="785611" y="1081826"/>
            <a:ext cx="297502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2733" y="558606"/>
            <a:ext cx="5524550" cy="954107"/>
          </a:xfrm>
          <a:prstGeom prst="rect">
            <a:avLst/>
          </a:prstGeom>
          <a:noFill/>
        </p:spPr>
        <p:txBody>
          <a:bodyPr wrap="square" rtlCol="0">
            <a:spAutoFit/>
          </a:bodyPr>
          <a:lstStyle/>
          <a:p>
            <a:r>
              <a:rPr lang="en-US" sz="2800" smtClean="0">
                <a:solidFill>
                  <a:schemeClr val="accent4">
                    <a:lumMod val="75000"/>
                  </a:schemeClr>
                </a:solidFill>
                <a:latin typeface="Times New Roman" panose="02020603050405020304" pitchFamily="18" charset="0"/>
                <a:cs typeface="Times New Roman" panose="02020603050405020304" pitchFamily="18" charset="0"/>
              </a:rPr>
              <a:t>III. CẢI THIỆN HIỆU SUẤT</a:t>
            </a:r>
            <a:endParaRPr lang="en-US" sz="2800">
              <a:solidFill>
                <a:schemeClr val="accent2">
                  <a:lumMod val="50000"/>
                </a:schemeClr>
              </a:solidFill>
              <a:latin typeface="Times New Roman" panose="02020603050405020304" pitchFamily="18" charset="0"/>
              <a:cs typeface="Times New Roman" panose="02020603050405020304" pitchFamily="18" charset="0"/>
            </a:endParaRPr>
          </a:p>
          <a:p>
            <a:endParaRPr lang="en-US" sz="2800">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847957" y="1135292"/>
            <a:ext cx="2975020" cy="0"/>
          </a:xfrm>
          <a:prstGeom prst="line">
            <a:avLst/>
          </a:prstGeom>
          <a:ln w="28575" cmpd="sng"/>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7789" y="1347431"/>
            <a:ext cx="6728603" cy="400110"/>
          </a:xfrm>
          <a:prstGeom prst="rect">
            <a:avLst/>
          </a:prstGeom>
          <a:noFill/>
        </p:spPr>
        <p:txBody>
          <a:bodyPr wrap="square" rtlCol="0">
            <a:spAutoFit/>
          </a:bodyPr>
          <a:lstStyle/>
          <a:p>
            <a:r>
              <a:rPr lang="en-US" sz="2000" b="1" smtClean="0">
                <a:solidFill>
                  <a:schemeClr val="accent2">
                    <a:lumMod val="50000"/>
                  </a:schemeClr>
                </a:solidFill>
                <a:latin typeface="Times New Roman" panose="02020603050405020304" pitchFamily="18" charset="0"/>
                <a:cs typeface="Times New Roman" panose="02020603050405020304" pitchFamily="18" charset="0"/>
              </a:rPr>
              <a:t>2. Sử dụng Bitmap Join Indexs</a:t>
            </a:r>
            <a:endParaRPr lang="en-US" sz="2000"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483743" y="2035835"/>
            <a:ext cx="6728603" cy="369332"/>
          </a:xfrm>
          <a:prstGeom prst="rect">
            <a:avLst/>
          </a:prstGeom>
          <a:noFill/>
        </p:spPr>
        <p:txBody>
          <a:bodyPr wrap="square" rtlCol="0">
            <a:spAutoFit/>
          </a:bodyPr>
          <a:lstStyle/>
          <a:p>
            <a:pPr marL="285750" indent="-285750">
              <a:buFont typeface="Wingdings" panose="05000000000000000000" pitchFamily="2" charset="2"/>
              <a:buChar char="v"/>
            </a:pPr>
            <a:r>
              <a:rPr lang="en-US" i="1" smtClean="0">
                <a:solidFill>
                  <a:schemeClr val="accent2">
                    <a:lumMod val="50000"/>
                  </a:schemeClr>
                </a:solidFill>
                <a:latin typeface="Times New Roman" panose="02020603050405020304" pitchFamily="18" charset="0"/>
                <a:cs typeface="Times New Roman" panose="02020603050405020304" pitchFamily="18" charset="0"/>
              </a:rPr>
              <a:t>Khái niệm</a:t>
            </a:r>
            <a:endParaRPr lang="en-US" i="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795574" y="2422217"/>
            <a:ext cx="6416772" cy="1754326"/>
          </a:xfrm>
          <a:prstGeom prst="rect">
            <a:avLst/>
          </a:prstGeom>
          <a:noFill/>
        </p:spPr>
        <p:txBody>
          <a:bodyPr wrap="square" rtlCol="0">
            <a:spAutoFit/>
          </a:bodyPr>
          <a:lstStyle/>
          <a:p>
            <a:pPr marL="285750" indent="-285750" algn="just">
              <a:buFontTx/>
              <a:buChar char="-"/>
            </a:pPr>
            <a:r>
              <a:rPr lang="en-US" smtClean="0">
                <a:solidFill>
                  <a:schemeClr val="accent2">
                    <a:lumMod val="50000"/>
                  </a:schemeClr>
                </a:solidFill>
                <a:latin typeface="Times New Roman" panose="02020603050405020304" pitchFamily="18" charset="0"/>
                <a:cs typeface="Times New Roman" panose="02020603050405020304" pitchFamily="18" charset="0"/>
              </a:rPr>
              <a:t>Ý tưởng xây dựng một bitmap trên 2 hay nhiều bảng được kết nối với nhau </a:t>
            </a:r>
          </a:p>
          <a:p>
            <a:pPr marL="285750" indent="-285750" algn="just">
              <a:buFont typeface="Wingdings" panose="05000000000000000000" pitchFamily="2" charset="2"/>
              <a:buChar char="à"/>
            </a:pPr>
            <a:r>
              <a:rPr lang="en-US" smtClean="0">
                <a:solidFill>
                  <a:schemeClr val="accent2">
                    <a:lumMod val="50000"/>
                  </a:schemeClr>
                </a:solidFill>
                <a:latin typeface="Times New Roman" panose="02020603050405020304" pitchFamily="18" charset="0"/>
                <a:cs typeface="Times New Roman" panose="02020603050405020304" pitchFamily="18" charset="0"/>
                <a:sym typeface="Wingdings" panose="05000000000000000000" pitchFamily="2" charset="2"/>
              </a:rPr>
              <a:t>Bitmap trên bảng Fact được xây dựng dựa trên dữ liệu tương ứng trên bảng Dimension</a:t>
            </a:r>
          </a:p>
          <a:p>
            <a:pPr marL="285750" indent="-285750" algn="just">
              <a:buFont typeface="Wingdings" panose="05000000000000000000" pitchFamily="2" charset="2"/>
              <a:buChar char="à"/>
            </a:pPr>
            <a:r>
              <a:rPr lang="en-US" smtClean="0">
                <a:solidFill>
                  <a:schemeClr val="accent2">
                    <a:lumMod val="50000"/>
                  </a:schemeClr>
                </a:solidFill>
                <a:latin typeface="Times New Roman" panose="02020603050405020304" pitchFamily="18" charset="0"/>
                <a:cs typeface="Times New Roman" panose="02020603050405020304" pitchFamily="18" charset="0"/>
                <a:sym typeface="Wingdings" panose="05000000000000000000" pitchFamily="2" charset="2"/>
              </a:rPr>
              <a:t>Hệ thống chỉ cần truy cập thông qua index này trong pha thứ nhất.</a:t>
            </a:r>
            <a:endParaRPr lang="en-US">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9" name="Picture 8"/>
          <p:cNvPicPr/>
          <p:nvPr/>
        </p:nvPicPr>
        <p:blipFill>
          <a:blip r:embed="rId2"/>
          <a:stretch>
            <a:fillRect/>
          </a:stretch>
        </p:blipFill>
        <p:spPr>
          <a:xfrm>
            <a:off x="2823641" y="4176543"/>
            <a:ext cx="4388042" cy="2017223"/>
          </a:xfrm>
          <a:prstGeom prst="rect">
            <a:avLst/>
          </a:prstGeom>
        </p:spPr>
      </p:pic>
    </p:spTree>
    <p:extLst>
      <p:ext uri="{BB962C8B-B14F-4D97-AF65-F5344CB8AC3E}">
        <p14:creationId xmlns:p14="http://schemas.microsoft.com/office/powerpoint/2010/main" val="627725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06D6F5-F6E9-47A2-A2B7-17D2F5FCEB44}" type="slidenum">
              <a:rPr lang="en-US" smtClean="0"/>
              <a:t>19</a:t>
            </a:fld>
            <a:endParaRPr lang="en-US"/>
          </a:p>
        </p:txBody>
      </p:sp>
      <p:cxnSp>
        <p:nvCxnSpPr>
          <p:cNvPr id="5" name="Straight Connector 4"/>
          <p:cNvCxnSpPr/>
          <p:nvPr/>
        </p:nvCxnSpPr>
        <p:spPr>
          <a:xfrm>
            <a:off x="785611" y="1081826"/>
            <a:ext cx="297502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2733" y="558606"/>
            <a:ext cx="5524550" cy="954107"/>
          </a:xfrm>
          <a:prstGeom prst="rect">
            <a:avLst/>
          </a:prstGeom>
          <a:noFill/>
        </p:spPr>
        <p:txBody>
          <a:bodyPr wrap="square" rtlCol="0">
            <a:spAutoFit/>
          </a:bodyPr>
          <a:lstStyle/>
          <a:p>
            <a:r>
              <a:rPr lang="en-US" sz="2800" smtClean="0">
                <a:solidFill>
                  <a:schemeClr val="accent4">
                    <a:lumMod val="75000"/>
                  </a:schemeClr>
                </a:solidFill>
                <a:latin typeface="Times New Roman" panose="02020603050405020304" pitchFamily="18" charset="0"/>
                <a:cs typeface="Times New Roman" panose="02020603050405020304" pitchFamily="18" charset="0"/>
              </a:rPr>
              <a:t>III. CẢI THIỆN HIỆU SUẤT</a:t>
            </a:r>
            <a:endParaRPr lang="en-US" sz="2800">
              <a:solidFill>
                <a:schemeClr val="accent2">
                  <a:lumMod val="50000"/>
                </a:schemeClr>
              </a:solidFill>
              <a:latin typeface="Times New Roman" panose="02020603050405020304" pitchFamily="18" charset="0"/>
              <a:cs typeface="Times New Roman" panose="02020603050405020304" pitchFamily="18" charset="0"/>
            </a:endParaRPr>
          </a:p>
          <a:p>
            <a:endParaRPr lang="en-US" sz="2800">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847957" y="1135292"/>
            <a:ext cx="2975020" cy="0"/>
          </a:xfrm>
          <a:prstGeom prst="line">
            <a:avLst/>
          </a:prstGeom>
          <a:ln w="28575" cmpd="sng"/>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7789" y="1347431"/>
            <a:ext cx="6728603" cy="400110"/>
          </a:xfrm>
          <a:prstGeom prst="rect">
            <a:avLst/>
          </a:prstGeom>
          <a:noFill/>
        </p:spPr>
        <p:txBody>
          <a:bodyPr wrap="square" rtlCol="0">
            <a:spAutoFit/>
          </a:bodyPr>
          <a:lstStyle/>
          <a:p>
            <a:r>
              <a:rPr lang="en-US" sz="2000" b="1" smtClean="0">
                <a:solidFill>
                  <a:schemeClr val="accent2">
                    <a:lumMod val="50000"/>
                  </a:schemeClr>
                </a:solidFill>
                <a:latin typeface="Times New Roman" panose="02020603050405020304" pitchFamily="18" charset="0"/>
                <a:cs typeface="Times New Roman" panose="02020603050405020304" pitchFamily="18" charset="0"/>
              </a:rPr>
              <a:t>2. Sử dụng Bitmap Join Indexs</a:t>
            </a:r>
            <a:endParaRPr lang="en-US" sz="2000"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483743" y="2035835"/>
            <a:ext cx="6728603" cy="369332"/>
          </a:xfrm>
          <a:prstGeom prst="rect">
            <a:avLst/>
          </a:prstGeom>
          <a:noFill/>
        </p:spPr>
        <p:txBody>
          <a:bodyPr wrap="square" rtlCol="0">
            <a:spAutoFit/>
          </a:bodyPr>
          <a:lstStyle/>
          <a:p>
            <a:pPr marL="285750" indent="-285750">
              <a:buFont typeface="Wingdings" panose="05000000000000000000" pitchFamily="2" charset="2"/>
              <a:buChar char="v"/>
            </a:pPr>
            <a:r>
              <a:rPr lang="en-US" i="1" smtClean="0">
                <a:solidFill>
                  <a:schemeClr val="accent2">
                    <a:lumMod val="50000"/>
                  </a:schemeClr>
                </a:solidFill>
                <a:latin typeface="Times New Roman" panose="02020603050405020304" pitchFamily="18" charset="0"/>
                <a:cs typeface="Times New Roman" panose="02020603050405020304" pitchFamily="18" charset="0"/>
              </a:rPr>
              <a:t>Các mô hình kết nối</a:t>
            </a:r>
            <a:endParaRPr lang="en-US" i="1">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3" name="Picture 12"/>
          <p:cNvPicPr/>
          <p:nvPr/>
        </p:nvPicPr>
        <p:blipFill>
          <a:blip r:embed="rId2"/>
          <a:stretch>
            <a:fillRect/>
          </a:stretch>
        </p:blipFill>
        <p:spPr>
          <a:xfrm>
            <a:off x="2286000" y="2560320"/>
            <a:ext cx="5486400" cy="2743200"/>
          </a:xfrm>
          <a:prstGeom prst="rect">
            <a:avLst/>
          </a:prstGeom>
        </p:spPr>
      </p:pic>
      <p:sp>
        <p:nvSpPr>
          <p:cNvPr id="14" name="TextBox 13"/>
          <p:cNvSpPr txBox="1"/>
          <p:nvPr/>
        </p:nvSpPr>
        <p:spPr>
          <a:xfrm>
            <a:off x="2415397" y="5321110"/>
            <a:ext cx="5310995" cy="369332"/>
          </a:xfrm>
          <a:prstGeom prst="rect">
            <a:avLst/>
          </a:prstGeom>
          <a:noFill/>
        </p:spPr>
        <p:txBody>
          <a:bodyPr wrap="square" rtlCol="0">
            <a:spAutoFit/>
          </a:bodyPr>
          <a:lstStyle/>
          <a:p>
            <a:r>
              <a:rPr lang="en-US" smtClean="0">
                <a:solidFill>
                  <a:schemeClr val="accent2">
                    <a:lumMod val="50000"/>
                  </a:schemeClr>
                </a:solidFill>
                <a:latin typeface="Times New Roman" panose="02020603050405020304" pitchFamily="18" charset="0"/>
                <a:cs typeface="Times New Roman" panose="02020603050405020304" pitchFamily="18" charset="0"/>
              </a:rPr>
              <a:t>Một cột trên một bảng Dimension kết nối với bảng Fact</a:t>
            </a:r>
            <a:endParaRPr lang="en-US">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432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06D6F5-F6E9-47A2-A2B7-17D2F5FCEB44}" type="slidenum">
              <a:rPr lang="en-US" smtClean="0"/>
              <a:t>2</a:t>
            </a:fld>
            <a:endParaRPr lang="en-US"/>
          </a:p>
        </p:txBody>
      </p:sp>
      <p:cxnSp>
        <p:nvCxnSpPr>
          <p:cNvPr id="5" name="Straight Connector 4"/>
          <p:cNvCxnSpPr/>
          <p:nvPr/>
        </p:nvCxnSpPr>
        <p:spPr>
          <a:xfrm>
            <a:off x="785611" y="1081826"/>
            <a:ext cx="297502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2733" y="558606"/>
            <a:ext cx="4713667" cy="523220"/>
          </a:xfrm>
          <a:prstGeom prst="rect">
            <a:avLst/>
          </a:prstGeom>
          <a:noFill/>
        </p:spPr>
        <p:txBody>
          <a:bodyPr wrap="square" rtlCol="0">
            <a:spAutoFit/>
          </a:bodyPr>
          <a:lstStyle/>
          <a:p>
            <a:r>
              <a:rPr lang="en-US" sz="2800" smtClean="0">
                <a:solidFill>
                  <a:schemeClr val="accent4">
                    <a:lumMod val="75000"/>
                  </a:schemeClr>
                </a:solidFill>
                <a:latin typeface="Times New Roman" panose="02020603050405020304" pitchFamily="18" charset="0"/>
                <a:cs typeface="Times New Roman" panose="02020603050405020304" pitchFamily="18" charset="0"/>
              </a:rPr>
              <a:t>NỘI DUNG</a:t>
            </a:r>
            <a:endParaRPr lang="en-US" sz="2800">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847957" y="1135292"/>
            <a:ext cx="2975020" cy="0"/>
          </a:xfrm>
          <a:prstGeom prst="line">
            <a:avLst/>
          </a:prstGeom>
          <a:ln w="28575" cmpd="sng"/>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483743" y="2035835"/>
            <a:ext cx="6728603" cy="1938992"/>
          </a:xfrm>
          <a:prstGeom prst="rect">
            <a:avLst/>
          </a:prstGeom>
          <a:noFill/>
        </p:spPr>
        <p:txBody>
          <a:bodyPr wrap="square" rtlCol="0">
            <a:spAutoFit/>
          </a:bodyPr>
          <a:lstStyle/>
          <a:p>
            <a:pPr marL="400050" indent="-400050">
              <a:lnSpc>
                <a:spcPct val="200000"/>
              </a:lnSpc>
              <a:buAutoNum type="romanUcPeriod"/>
            </a:pPr>
            <a:r>
              <a:rPr lang="en-US" sz="2000" smtClean="0">
                <a:solidFill>
                  <a:schemeClr val="accent2">
                    <a:lumMod val="50000"/>
                  </a:schemeClr>
                </a:solidFill>
                <a:latin typeface="Times New Roman" panose="02020603050405020304" pitchFamily="18" charset="0"/>
                <a:cs typeface="Times New Roman" panose="02020603050405020304" pitchFamily="18" charset="0"/>
              </a:rPr>
              <a:t>LƯỢC ĐỒ TRONG MÔ HÌNH KHO DỮ LIỆU</a:t>
            </a:r>
          </a:p>
          <a:p>
            <a:pPr marL="400050" indent="-400050">
              <a:lnSpc>
                <a:spcPct val="200000"/>
              </a:lnSpc>
              <a:buAutoNum type="romanUcPeriod"/>
            </a:pPr>
            <a:r>
              <a:rPr lang="en-US" sz="2000" smtClean="0">
                <a:solidFill>
                  <a:schemeClr val="accent2">
                    <a:lumMod val="50000"/>
                  </a:schemeClr>
                </a:solidFill>
                <a:latin typeface="Times New Roman" panose="02020603050405020304" pitchFamily="18" charset="0"/>
                <a:cs typeface="Times New Roman" panose="02020603050405020304" pitchFamily="18" charset="0"/>
              </a:rPr>
              <a:t>STAR TRANSFORMATION</a:t>
            </a:r>
          </a:p>
          <a:p>
            <a:pPr marL="400050" indent="-400050">
              <a:lnSpc>
                <a:spcPct val="200000"/>
              </a:lnSpc>
              <a:buAutoNum type="romanUcPeriod"/>
            </a:pPr>
            <a:r>
              <a:rPr lang="en-US" sz="2000" smtClean="0">
                <a:solidFill>
                  <a:schemeClr val="accent2">
                    <a:lumMod val="50000"/>
                  </a:schemeClr>
                </a:solidFill>
                <a:latin typeface="Times New Roman" panose="02020603050405020304" pitchFamily="18" charset="0"/>
                <a:cs typeface="Times New Roman" panose="02020603050405020304" pitchFamily="18" charset="0"/>
              </a:rPr>
              <a:t>CẢI THIỆN HIỆU SUẤT</a:t>
            </a:r>
            <a:endParaRPr lang="en-US" sz="200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015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06D6F5-F6E9-47A2-A2B7-17D2F5FCEB44}" type="slidenum">
              <a:rPr lang="en-US" smtClean="0"/>
              <a:t>20</a:t>
            </a:fld>
            <a:endParaRPr lang="en-US"/>
          </a:p>
        </p:txBody>
      </p:sp>
      <p:cxnSp>
        <p:nvCxnSpPr>
          <p:cNvPr id="5" name="Straight Connector 4"/>
          <p:cNvCxnSpPr/>
          <p:nvPr/>
        </p:nvCxnSpPr>
        <p:spPr>
          <a:xfrm>
            <a:off x="785611" y="1081826"/>
            <a:ext cx="297502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2733" y="558606"/>
            <a:ext cx="5524550" cy="954107"/>
          </a:xfrm>
          <a:prstGeom prst="rect">
            <a:avLst/>
          </a:prstGeom>
          <a:noFill/>
        </p:spPr>
        <p:txBody>
          <a:bodyPr wrap="square" rtlCol="0">
            <a:spAutoFit/>
          </a:bodyPr>
          <a:lstStyle/>
          <a:p>
            <a:r>
              <a:rPr lang="en-US" sz="2800" smtClean="0">
                <a:solidFill>
                  <a:schemeClr val="accent4">
                    <a:lumMod val="75000"/>
                  </a:schemeClr>
                </a:solidFill>
                <a:latin typeface="Times New Roman" panose="02020603050405020304" pitchFamily="18" charset="0"/>
                <a:cs typeface="Times New Roman" panose="02020603050405020304" pitchFamily="18" charset="0"/>
              </a:rPr>
              <a:t>III. CẢI THIỆN HIỆU SUẤT</a:t>
            </a:r>
            <a:endParaRPr lang="en-US" sz="2800">
              <a:solidFill>
                <a:schemeClr val="accent2">
                  <a:lumMod val="50000"/>
                </a:schemeClr>
              </a:solidFill>
              <a:latin typeface="Times New Roman" panose="02020603050405020304" pitchFamily="18" charset="0"/>
              <a:cs typeface="Times New Roman" panose="02020603050405020304" pitchFamily="18" charset="0"/>
            </a:endParaRPr>
          </a:p>
          <a:p>
            <a:endParaRPr lang="en-US" sz="2800">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847957" y="1135292"/>
            <a:ext cx="2975020" cy="0"/>
          </a:xfrm>
          <a:prstGeom prst="line">
            <a:avLst/>
          </a:prstGeom>
          <a:ln w="28575" cmpd="sng"/>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7789" y="1347431"/>
            <a:ext cx="6728603" cy="400110"/>
          </a:xfrm>
          <a:prstGeom prst="rect">
            <a:avLst/>
          </a:prstGeom>
          <a:noFill/>
        </p:spPr>
        <p:txBody>
          <a:bodyPr wrap="square" rtlCol="0">
            <a:spAutoFit/>
          </a:bodyPr>
          <a:lstStyle/>
          <a:p>
            <a:r>
              <a:rPr lang="en-US" sz="2000" b="1" smtClean="0">
                <a:solidFill>
                  <a:schemeClr val="accent2">
                    <a:lumMod val="50000"/>
                  </a:schemeClr>
                </a:solidFill>
                <a:latin typeface="Times New Roman" panose="02020603050405020304" pitchFamily="18" charset="0"/>
                <a:cs typeface="Times New Roman" panose="02020603050405020304" pitchFamily="18" charset="0"/>
              </a:rPr>
              <a:t>2. Sử dụng Bitmap Join Indexs</a:t>
            </a:r>
            <a:endParaRPr lang="en-US" sz="2000"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483743" y="2035835"/>
            <a:ext cx="6728603" cy="369332"/>
          </a:xfrm>
          <a:prstGeom prst="rect">
            <a:avLst/>
          </a:prstGeom>
          <a:noFill/>
        </p:spPr>
        <p:txBody>
          <a:bodyPr wrap="square" rtlCol="0">
            <a:spAutoFit/>
          </a:bodyPr>
          <a:lstStyle/>
          <a:p>
            <a:pPr marL="285750" indent="-285750">
              <a:buFont typeface="Wingdings" panose="05000000000000000000" pitchFamily="2" charset="2"/>
              <a:buChar char="v"/>
            </a:pPr>
            <a:r>
              <a:rPr lang="en-US" i="1" smtClean="0">
                <a:solidFill>
                  <a:schemeClr val="accent2">
                    <a:lumMod val="50000"/>
                  </a:schemeClr>
                </a:solidFill>
                <a:latin typeface="Times New Roman" panose="02020603050405020304" pitchFamily="18" charset="0"/>
                <a:cs typeface="Times New Roman" panose="02020603050405020304" pitchFamily="18" charset="0"/>
              </a:rPr>
              <a:t>Các mô hình kết nối</a:t>
            </a:r>
            <a:endParaRPr lang="en-US" i="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415397" y="5321110"/>
            <a:ext cx="5310995" cy="369332"/>
          </a:xfrm>
          <a:prstGeom prst="rect">
            <a:avLst/>
          </a:prstGeom>
          <a:noFill/>
        </p:spPr>
        <p:txBody>
          <a:bodyPr wrap="square" rtlCol="0">
            <a:spAutoFit/>
          </a:bodyPr>
          <a:lstStyle/>
          <a:p>
            <a:r>
              <a:rPr lang="en-US">
                <a:solidFill>
                  <a:schemeClr val="accent2">
                    <a:lumMod val="50000"/>
                  </a:schemeClr>
                </a:solidFill>
                <a:latin typeface="Times New Roman" panose="02020603050405020304" pitchFamily="18" charset="0"/>
                <a:cs typeface="Times New Roman" panose="02020603050405020304" pitchFamily="18" charset="0"/>
              </a:rPr>
              <a:t>Nhiều cột trên bảng Dimension kết nối với bảng Fact</a:t>
            </a:r>
          </a:p>
        </p:txBody>
      </p:sp>
      <p:pic>
        <p:nvPicPr>
          <p:cNvPr id="12" name="Picture 11"/>
          <p:cNvPicPr/>
          <p:nvPr/>
        </p:nvPicPr>
        <p:blipFill>
          <a:blip r:embed="rId2"/>
          <a:stretch>
            <a:fillRect/>
          </a:stretch>
        </p:blipFill>
        <p:spPr>
          <a:xfrm>
            <a:off x="2286000" y="2560320"/>
            <a:ext cx="5486400" cy="2743200"/>
          </a:xfrm>
          <a:prstGeom prst="rect">
            <a:avLst/>
          </a:prstGeom>
        </p:spPr>
      </p:pic>
    </p:spTree>
    <p:extLst>
      <p:ext uri="{BB962C8B-B14F-4D97-AF65-F5344CB8AC3E}">
        <p14:creationId xmlns:p14="http://schemas.microsoft.com/office/powerpoint/2010/main" val="3088396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06D6F5-F6E9-47A2-A2B7-17D2F5FCEB44}" type="slidenum">
              <a:rPr lang="en-US" smtClean="0"/>
              <a:t>21</a:t>
            </a:fld>
            <a:endParaRPr lang="en-US"/>
          </a:p>
        </p:txBody>
      </p:sp>
      <p:cxnSp>
        <p:nvCxnSpPr>
          <p:cNvPr id="5" name="Straight Connector 4"/>
          <p:cNvCxnSpPr/>
          <p:nvPr/>
        </p:nvCxnSpPr>
        <p:spPr>
          <a:xfrm>
            <a:off x="785611" y="1081826"/>
            <a:ext cx="297502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2733" y="558606"/>
            <a:ext cx="5524550" cy="954107"/>
          </a:xfrm>
          <a:prstGeom prst="rect">
            <a:avLst/>
          </a:prstGeom>
          <a:noFill/>
        </p:spPr>
        <p:txBody>
          <a:bodyPr wrap="square" rtlCol="0">
            <a:spAutoFit/>
          </a:bodyPr>
          <a:lstStyle/>
          <a:p>
            <a:r>
              <a:rPr lang="en-US" sz="2800" smtClean="0">
                <a:solidFill>
                  <a:schemeClr val="accent4">
                    <a:lumMod val="75000"/>
                  </a:schemeClr>
                </a:solidFill>
                <a:latin typeface="Times New Roman" panose="02020603050405020304" pitchFamily="18" charset="0"/>
                <a:cs typeface="Times New Roman" panose="02020603050405020304" pitchFamily="18" charset="0"/>
              </a:rPr>
              <a:t>III. CẢI THIỆN HIỆU SUẤT</a:t>
            </a:r>
            <a:endParaRPr lang="en-US" sz="2800">
              <a:solidFill>
                <a:schemeClr val="accent2">
                  <a:lumMod val="50000"/>
                </a:schemeClr>
              </a:solidFill>
              <a:latin typeface="Times New Roman" panose="02020603050405020304" pitchFamily="18" charset="0"/>
              <a:cs typeface="Times New Roman" panose="02020603050405020304" pitchFamily="18" charset="0"/>
            </a:endParaRPr>
          </a:p>
          <a:p>
            <a:endParaRPr lang="en-US" sz="2800">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847957" y="1135292"/>
            <a:ext cx="2975020" cy="0"/>
          </a:xfrm>
          <a:prstGeom prst="line">
            <a:avLst/>
          </a:prstGeom>
          <a:ln w="28575" cmpd="sng"/>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7789" y="1347431"/>
            <a:ext cx="6728603" cy="400110"/>
          </a:xfrm>
          <a:prstGeom prst="rect">
            <a:avLst/>
          </a:prstGeom>
          <a:noFill/>
        </p:spPr>
        <p:txBody>
          <a:bodyPr wrap="square" rtlCol="0">
            <a:spAutoFit/>
          </a:bodyPr>
          <a:lstStyle/>
          <a:p>
            <a:r>
              <a:rPr lang="en-US" sz="2000" b="1" smtClean="0">
                <a:solidFill>
                  <a:schemeClr val="accent2">
                    <a:lumMod val="50000"/>
                  </a:schemeClr>
                </a:solidFill>
                <a:latin typeface="Times New Roman" panose="02020603050405020304" pitchFamily="18" charset="0"/>
                <a:cs typeface="Times New Roman" panose="02020603050405020304" pitchFamily="18" charset="0"/>
              </a:rPr>
              <a:t>2. Sử dụng Bitmap Join Indexs</a:t>
            </a:r>
            <a:endParaRPr lang="en-US" sz="2000"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483743" y="2035835"/>
            <a:ext cx="6728603" cy="369332"/>
          </a:xfrm>
          <a:prstGeom prst="rect">
            <a:avLst/>
          </a:prstGeom>
          <a:noFill/>
        </p:spPr>
        <p:txBody>
          <a:bodyPr wrap="square" rtlCol="0">
            <a:spAutoFit/>
          </a:bodyPr>
          <a:lstStyle/>
          <a:p>
            <a:pPr marL="285750" indent="-285750">
              <a:buFont typeface="Wingdings" panose="05000000000000000000" pitchFamily="2" charset="2"/>
              <a:buChar char="v"/>
            </a:pPr>
            <a:r>
              <a:rPr lang="en-US" i="1" smtClean="0">
                <a:solidFill>
                  <a:schemeClr val="accent2">
                    <a:lumMod val="50000"/>
                  </a:schemeClr>
                </a:solidFill>
                <a:latin typeface="Times New Roman" panose="02020603050405020304" pitchFamily="18" charset="0"/>
                <a:cs typeface="Times New Roman" panose="02020603050405020304" pitchFamily="18" charset="0"/>
              </a:rPr>
              <a:t>Các mô hình kết nối</a:t>
            </a:r>
            <a:endParaRPr lang="en-US" i="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415397" y="5321110"/>
            <a:ext cx="5310995" cy="369332"/>
          </a:xfrm>
          <a:prstGeom prst="rect">
            <a:avLst/>
          </a:prstGeom>
          <a:noFill/>
        </p:spPr>
        <p:txBody>
          <a:bodyPr wrap="square" rtlCol="0">
            <a:spAutoFit/>
          </a:bodyPr>
          <a:lstStyle/>
          <a:p>
            <a:r>
              <a:rPr lang="en-US">
                <a:solidFill>
                  <a:schemeClr val="accent2">
                    <a:lumMod val="50000"/>
                  </a:schemeClr>
                </a:solidFill>
                <a:latin typeface="Times New Roman" panose="02020603050405020304" pitchFamily="18" charset="0"/>
                <a:cs typeface="Times New Roman" panose="02020603050405020304" pitchFamily="18" charset="0"/>
              </a:rPr>
              <a:t>Nhiều bảng Dimension kết nối với bảng Fact</a:t>
            </a:r>
          </a:p>
        </p:txBody>
      </p:sp>
      <p:pic>
        <p:nvPicPr>
          <p:cNvPr id="13" name="Picture 12"/>
          <p:cNvPicPr/>
          <p:nvPr/>
        </p:nvPicPr>
        <p:blipFill>
          <a:blip r:embed="rId2"/>
          <a:stretch>
            <a:fillRect/>
          </a:stretch>
        </p:blipFill>
        <p:spPr>
          <a:xfrm>
            <a:off x="2286000" y="2560320"/>
            <a:ext cx="5486400" cy="2743200"/>
          </a:xfrm>
          <a:prstGeom prst="rect">
            <a:avLst/>
          </a:prstGeom>
        </p:spPr>
      </p:pic>
    </p:spTree>
    <p:extLst>
      <p:ext uri="{BB962C8B-B14F-4D97-AF65-F5344CB8AC3E}">
        <p14:creationId xmlns:p14="http://schemas.microsoft.com/office/powerpoint/2010/main" val="19260823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06D6F5-F6E9-47A2-A2B7-17D2F5FCEB44}" type="slidenum">
              <a:rPr lang="en-US" smtClean="0"/>
              <a:t>22</a:t>
            </a:fld>
            <a:endParaRPr lang="en-US"/>
          </a:p>
        </p:txBody>
      </p:sp>
      <p:cxnSp>
        <p:nvCxnSpPr>
          <p:cNvPr id="5" name="Straight Connector 4"/>
          <p:cNvCxnSpPr/>
          <p:nvPr/>
        </p:nvCxnSpPr>
        <p:spPr>
          <a:xfrm>
            <a:off x="785611" y="1081826"/>
            <a:ext cx="297502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2733" y="558606"/>
            <a:ext cx="5524550" cy="954107"/>
          </a:xfrm>
          <a:prstGeom prst="rect">
            <a:avLst/>
          </a:prstGeom>
          <a:noFill/>
        </p:spPr>
        <p:txBody>
          <a:bodyPr wrap="square" rtlCol="0">
            <a:spAutoFit/>
          </a:bodyPr>
          <a:lstStyle/>
          <a:p>
            <a:r>
              <a:rPr lang="en-US" sz="2800" smtClean="0">
                <a:solidFill>
                  <a:schemeClr val="accent4">
                    <a:lumMod val="75000"/>
                  </a:schemeClr>
                </a:solidFill>
                <a:latin typeface="Times New Roman" panose="02020603050405020304" pitchFamily="18" charset="0"/>
                <a:cs typeface="Times New Roman" panose="02020603050405020304" pitchFamily="18" charset="0"/>
              </a:rPr>
              <a:t>III. CẢI THIỆN HIỆU SUẤT</a:t>
            </a:r>
            <a:endParaRPr lang="en-US" sz="2800">
              <a:solidFill>
                <a:schemeClr val="accent2">
                  <a:lumMod val="50000"/>
                </a:schemeClr>
              </a:solidFill>
              <a:latin typeface="Times New Roman" panose="02020603050405020304" pitchFamily="18" charset="0"/>
              <a:cs typeface="Times New Roman" panose="02020603050405020304" pitchFamily="18" charset="0"/>
            </a:endParaRPr>
          </a:p>
          <a:p>
            <a:endParaRPr lang="en-US" sz="2800">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847957" y="1135292"/>
            <a:ext cx="2975020" cy="0"/>
          </a:xfrm>
          <a:prstGeom prst="line">
            <a:avLst/>
          </a:prstGeom>
          <a:ln w="28575" cmpd="sng"/>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7789" y="1347431"/>
            <a:ext cx="6728603" cy="400110"/>
          </a:xfrm>
          <a:prstGeom prst="rect">
            <a:avLst/>
          </a:prstGeom>
          <a:noFill/>
        </p:spPr>
        <p:txBody>
          <a:bodyPr wrap="square" rtlCol="0">
            <a:spAutoFit/>
          </a:bodyPr>
          <a:lstStyle/>
          <a:p>
            <a:r>
              <a:rPr lang="en-US" sz="2000" b="1" smtClean="0">
                <a:solidFill>
                  <a:schemeClr val="accent2">
                    <a:lumMod val="50000"/>
                  </a:schemeClr>
                </a:solidFill>
                <a:latin typeface="Times New Roman" panose="02020603050405020304" pitchFamily="18" charset="0"/>
                <a:cs typeface="Times New Roman" panose="02020603050405020304" pitchFamily="18" charset="0"/>
              </a:rPr>
              <a:t>2. Sử dụng Bitmap Join Indexs</a:t>
            </a:r>
            <a:endParaRPr lang="en-US" sz="2000"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483743" y="2035835"/>
            <a:ext cx="6728603" cy="369332"/>
          </a:xfrm>
          <a:prstGeom prst="rect">
            <a:avLst/>
          </a:prstGeom>
          <a:noFill/>
        </p:spPr>
        <p:txBody>
          <a:bodyPr wrap="square" rtlCol="0">
            <a:spAutoFit/>
          </a:bodyPr>
          <a:lstStyle/>
          <a:p>
            <a:pPr marL="285750" indent="-285750">
              <a:buFont typeface="Wingdings" panose="05000000000000000000" pitchFamily="2" charset="2"/>
              <a:buChar char="v"/>
            </a:pPr>
            <a:r>
              <a:rPr lang="en-US" i="1" smtClean="0">
                <a:solidFill>
                  <a:schemeClr val="accent2">
                    <a:lumMod val="50000"/>
                  </a:schemeClr>
                </a:solidFill>
                <a:latin typeface="Times New Roman" panose="02020603050405020304" pitchFamily="18" charset="0"/>
                <a:cs typeface="Times New Roman" panose="02020603050405020304" pitchFamily="18" charset="0"/>
              </a:rPr>
              <a:t>Các mô hình kết nối</a:t>
            </a:r>
            <a:endParaRPr lang="en-US" i="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415397" y="5321110"/>
            <a:ext cx="5310995" cy="369332"/>
          </a:xfrm>
          <a:prstGeom prst="rect">
            <a:avLst/>
          </a:prstGeom>
          <a:noFill/>
        </p:spPr>
        <p:txBody>
          <a:bodyPr wrap="square" rtlCol="0">
            <a:spAutoFit/>
          </a:bodyPr>
          <a:lstStyle/>
          <a:p>
            <a:r>
              <a:rPr lang="vi-VN">
                <a:solidFill>
                  <a:schemeClr val="accent2">
                    <a:lumMod val="50000"/>
                  </a:schemeClr>
                </a:solidFill>
                <a:latin typeface="Times New Roman" panose="02020603050405020304" pitchFamily="18" charset="0"/>
                <a:cs typeface="Times New Roman" panose="02020603050405020304" pitchFamily="18" charset="0"/>
              </a:rPr>
              <a:t>Bitmap join index trong lược đồ hình bông tuyết</a:t>
            </a:r>
            <a:endParaRPr lang="en-US">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2" name="Picture 11"/>
          <p:cNvPicPr/>
          <p:nvPr/>
        </p:nvPicPr>
        <p:blipFill>
          <a:blip r:embed="rId2"/>
          <a:stretch>
            <a:fillRect/>
          </a:stretch>
        </p:blipFill>
        <p:spPr>
          <a:xfrm>
            <a:off x="2286000" y="2560320"/>
            <a:ext cx="5486400" cy="2743200"/>
          </a:xfrm>
          <a:prstGeom prst="rect">
            <a:avLst/>
          </a:prstGeom>
        </p:spPr>
      </p:pic>
    </p:spTree>
    <p:extLst>
      <p:ext uri="{BB962C8B-B14F-4D97-AF65-F5344CB8AC3E}">
        <p14:creationId xmlns:p14="http://schemas.microsoft.com/office/powerpoint/2010/main" val="3113991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06D6F5-F6E9-47A2-A2B7-17D2F5FCEB44}" type="slidenum">
              <a:rPr lang="en-US" smtClean="0"/>
              <a:t>3</a:t>
            </a:fld>
            <a:endParaRPr lang="en-US"/>
          </a:p>
        </p:txBody>
      </p:sp>
      <p:cxnSp>
        <p:nvCxnSpPr>
          <p:cNvPr id="5" name="Straight Connector 4"/>
          <p:cNvCxnSpPr/>
          <p:nvPr/>
        </p:nvCxnSpPr>
        <p:spPr>
          <a:xfrm>
            <a:off x="785611" y="1081826"/>
            <a:ext cx="297502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2733" y="558606"/>
            <a:ext cx="7636630" cy="523220"/>
          </a:xfrm>
          <a:prstGeom prst="rect">
            <a:avLst/>
          </a:prstGeom>
          <a:noFill/>
        </p:spPr>
        <p:txBody>
          <a:bodyPr wrap="square" rtlCol="0">
            <a:spAutoFit/>
          </a:bodyPr>
          <a:lstStyle/>
          <a:p>
            <a:r>
              <a:rPr lang="en-US" sz="2800" smtClean="0">
                <a:solidFill>
                  <a:schemeClr val="accent4">
                    <a:lumMod val="75000"/>
                  </a:schemeClr>
                </a:solidFill>
                <a:latin typeface="Times New Roman" panose="02020603050405020304" pitchFamily="18" charset="0"/>
                <a:cs typeface="Times New Roman" panose="02020603050405020304" pitchFamily="18" charset="0"/>
              </a:rPr>
              <a:t>I. LƯỢC ĐỒ</a:t>
            </a:r>
            <a:endParaRPr lang="en-US" sz="2800">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847957" y="1135292"/>
            <a:ext cx="2975020" cy="0"/>
          </a:xfrm>
          <a:prstGeom prst="line">
            <a:avLst/>
          </a:prstGeom>
          <a:ln w="28575" cmpd="sng"/>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7789" y="1347431"/>
            <a:ext cx="6728603" cy="400110"/>
          </a:xfrm>
          <a:prstGeom prst="rect">
            <a:avLst/>
          </a:prstGeom>
          <a:noFill/>
        </p:spPr>
        <p:txBody>
          <a:bodyPr wrap="square" rtlCol="0">
            <a:spAutoFit/>
          </a:bodyPr>
          <a:lstStyle/>
          <a:p>
            <a:r>
              <a:rPr lang="en-US" sz="2000" b="1" smtClean="0">
                <a:solidFill>
                  <a:schemeClr val="accent2">
                    <a:lumMod val="50000"/>
                  </a:schemeClr>
                </a:solidFill>
                <a:latin typeface="Times New Roman" panose="02020603050405020304" pitchFamily="18" charset="0"/>
                <a:cs typeface="Times New Roman" panose="02020603050405020304" pitchFamily="18" charset="0"/>
              </a:rPr>
              <a:t>1. Lược đồ hình sao</a:t>
            </a:r>
            <a:endParaRPr lang="en-US" sz="2000" b="1">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1" name="Picture 10"/>
          <p:cNvPicPr/>
          <p:nvPr/>
        </p:nvPicPr>
        <p:blipFill>
          <a:blip r:embed="rId2"/>
          <a:stretch>
            <a:fillRect/>
          </a:stretch>
        </p:blipFill>
        <p:spPr>
          <a:xfrm>
            <a:off x="5486400" y="2447539"/>
            <a:ext cx="3279925" cy="2361751"/>
          </a:xfrm>
          <a:prstGeom prst="rect">
            <a:avLst/>
          </a:prstGeom>
        </p:spPr>
      </p:pic>
      <p:sp>
        <p:nvSpPr>
          <p:cNvPr id="12" name="TextBox 11"/>
          <p:cNvSpPr txBox="1"/>
          <p:nvPr/>
        </p:nvSpPr>
        <p:spPr>
          <a:xfrm>
            <a:off x="1795574" y="2422217"/>
            <a:ext cx="3645695" cy="2862322"/>
          </a:xfrm>
          <a:prstGeom prst="rect">
            <a:avLst/>
          </a:prstGeom>
          <a:noFill/>
        </p:spPr>
        <p:txBody>
          <a:bodyPr wrap="square" rtlCol="0">
            <a:spAutoFit/>
          </a:bodyPr>
          <a:lstStyle/>
          <a:p>
            <a:pPr algn="just"/>
            <a:r>
              <a:rPr lang="en-US" smtClean="0">
                <a:solidFill>
                  <a:schemeClr val="accent2">
                    <a:lumMod val="50000"/>
                  </a:schemeClr>
                </a:solidFill>
                <a:latin typeface="Times New Roman" panose="02020603050405020304" pitchFamily="18" charset="0"/>
                <a:cs typeface="Times New Roman" panose="02020603050405020304" pitchFamily="18" charset="0"/>
              </a:rPr>
              <a:t>- Là lược đồ đơn giản nhất của kho dữ liệu.</a:t>
            </a:r>
          </a:p>
          <a:p>
            <a:pPr algn="just"/>
            <a:r>
              <a:rPr lang="en-US" smtClean="0">
                <a:solidFill>
                  <a:schemeClr val="accent2">
                    <a:lumMod val="50000"/>
                  </a:schemeClr>
                </a:solidFill>
                <a:latin typeface="Times New Roman" panose="02020603050405020304" pitchFamily="18" charset="0"/>
                <a:cs typeface="Times New Roman" panose="02020603050405020304" pitchFamily="18" charset="0"/>
              </a:rPr>
              <a:t>- Gồm 1 hay nhiều bảng Sự kiện (Fact) ở giữa hình sao, xung quanh là các bảng Chiều (Dimension).</a:t>
            </a:r>
          </a:p>
          <a:p>
            <a:pPr algn="just"/>
            <a:endParaRPr lang="en-US" smtClean="0">
              <a:solidFill>
                <a:schemeClr val="accent2">
                  <a:lumMod val="50000"/>
                </a:schemeClr>
              </a:solidFill>
              <a:latin typeface="Times New Roman" panose="02020603050405020304" pitchFamily="18" charset="0"/>
              <a:cs typeface="Times New Roman" panose="02020603050405020304" pitchFamily="18" charset="0"/>
            </a:endParaRPr>
          </a:p>
          <a:p>
            <a:pPr algn="just"/>
            <a:r>
              <a:rPr lang="en-US" smtClean="0">
                <a:solidFill>
                  <a:schemeClr val="accent2">
                    <a:lumMod val="50000"/>
                  </a:schemeClr>
                </a:solidFill>
                <a:latin typeface="Times New Roman" panose="02020603050405020304" pitchFamily="18" charset="0"/>
                <a:cs typeface="Times New Roman" panose="02020603050405020304" pitchFamily="18" charset="0"/>
              </a:rPr>
              <a:t>- Fact chứa thông tin cơ sở ở mức giao tác.</a:t>
            </a:r>
          </a:p>
          <a:p>
            <a:pPr algn="just"/>
            <a:r>
              <a:rPr lang="en-US" smtClean="0">
                <a:solidFill>
                  <a:schemeClr val="accent2">
                    <a:lumMod val="50000"/>
                  </a:schemeClr>
                </a:solidFill>
                <a:latin typeface="Times New Roman" panose="02020603050405020304" pitchFamily="18" charset="0"/>
                <a:cs typeface="Times New Roman" panose="02020603050405020304" pitchFamily="18" charset="0"/>
              </a:rPr>
              <a:t>- Dimension chứa thông tin mô tả, dữ liệu cần thiết.</a:t>
            </a:r>
            <a:endParaRPr lang="en-US">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483743" y="2035835"/>
            <a:ext cx="6728603" cy="369332"/>
          </a:xfrm>
          <a:prstGeom prst="rect">
            <a:avLst/>
          </a:prstGeom>
          <a:noFill/>
        </p:spPr>
        <p:txBody>
          <a:bodyPr wrap="square" rtlCol="0">
            <a:spAutoFit/>
          </a:bodyPr>
          <a:lstStyle/>
          <a:p>
            <a:pPr marL="285750" indent="-285750">
              <a:buFont typeface="Wingdings" panose="05000000000000000000" pitchFamily="2" charset="2"/>
              <a:buChar char="v"/>
            </a:pPr>
            <a:r>
              <a:rPr lang="en-US" i="1" smtClean="0">
                <a:solidFill>
                  <a:schemeClr val="accent2">
                    <a:lumMod val="50000"/>
                  </a:schemeClr>
                </a:solidFill>
                <a:latin typeface="Times New Roman" panose="02020603050405020304" pitchFamily="18" charset="0"/>
                <a:cs typeface="Times New Roman" panose="02020603050405020304" pitchFamily="18" charset="0"/>
              </a:rPr>
              <a:t>Khái niệm:</a:t>
            </a:r>
            <a:endParaRPr lang="en-US" i="1">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306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06D6F5-F6E9-47A2-A2B7-17D2F5FCEB44}" type="slidenum">
              <a:rPr lang="en-US" smtClean="0"/>
              <a:t>4</a:t>
            </a:fld>
            <a:endParaRPr lang="en-US"/>
          </a:p>
        </p:txBody>
      </p:sp>
      <p:cxnSp>
        <p:nvCxnSpPr>
          <p:cNvPr id="5" name="Straight Connector 4"/>
          <p:cNvCxnSpPr/>
          <p:nvPr/>
        </p:nvCxnSpPr>
        <p:spPr>
          <a:xfrm>
            <a:off x="785611" y="1081826"/>
            <a:ext cx="297502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2733" y="558606"/>
            <a:ext cx="4713667" cy="523220"/>
          </a:xfrm>
          <a:prstGeom prst="rect">
            <a:avLst/>
          </a:prstGeom>
          <a:noFill/>
        </p:spPr>
        <p:txBody>
          <a:bodyPr wrap="square" rtlCol="0">
            <a:spAutoFit/>
          </a:bodyPr>
          <a:lstStyle/>
          <a:p>
            <a:r>
              <a:rPr lang="en-US" sz="2800">
                <a:solidFill>
                  <a:schemeClr val="accent4">
                    <a:lumMod val="75000"/>
                  </a:schemeClr>
                </a:solidFill>
                <a:latin typeface="Times New Roman" panose="02020603050405020304" pitchFamily="18" charset="0"/>
                <a:cs typeface="Times New Roman" panose="02020603050405020304" pitchFamily="18" charset="0"/>
              </a:rPr>
              <a:t>I. LƯỢC ĐỒ</a:t>
            </a:r>
            <a:endParaRPr lang="en-US" sz="2800">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847957" y="1135292"/>
            <a:ext cx="2975020" cy="0"/>
          </a:xfrm>
          <a:prstGeom prst="line">
            <a:avLst/>
          </a:prstGeom>
          <a:ln w="28575" cmpd="sng"/>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483743" y="2035835"/>
            <a:ext cx="6728603" cy="369332"/>
          </a:xfrm>
          <a:prstGeom prst="rect">
            <a:avLst/>
          </a:prstGeom>
          <a:noFill/>
        </p:spPr>
        <p:txBody>
          <a:bodyPr wrap="square" rtlCol="0">
            <a:spAutoFit/>
          </a:bodyPr>
          <a:lstStyle/>
          <a:p>
            <a:pPr marL="285750" indent="-285750">
              <a:buFont typeface="Wingdings" panose="05000000000000000000" pitchFamily="2" charset="2"/>
              <a:buChar char="v"/>
            </a:pPr>
            <a:r>
              <a:rPr lang="en-US" i="1" smtClean="0">
                <a:solidFill>
                  <a:schemeClr val="accent2">
                    <a:lumMod val="50000"/>
                  </a:schemeClr>
                </a:solidFill>
                <a:latin typeface="Times New Roman" panose="02020603050405020304" pitchFamily="18" charset="0"/>
                <a:cs typeface="Times New Roman" panose="02020603050405020304" pitchFamily="18" charset="0"/>
              </a:rPr>
              <a:t>Phân loại:</a:t>
            </a:r>
            <a:endParaRPr lang="en-US" i="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997789" y="1347431"/>
            <a:ext cx="6728603" cy="400110"/>
          </a:xfrm>
          <a:prstGeom prst="rect">
            <a:avLst/>
          </a:prstGeom>
          <a:noFill/>
        </p:spPr>
        <p:txBody>
          <a:bodyPr wrap="square" rtlCol="0">
            <a:spAutoFit/>
          </a:bodyPr>
          <a:lstStyle/>
          <a:p>
            <a:r>
              <a:rPr lang="en-US" sz="2000" b="1" smtClean="0">
                <a:solidFill>
                  <a:schemeClr val="accent2">
                    <a:lumMod val="50000"/>
                  </a:schemeClr>
                </a:solidFill>
                <a:latin typeface="Times New Roman" panose="02020603050405020304" pitchFamily="18" charset="0"/>
                <a:cs typeface="Times New Roman" panose="02020603050405020304" pitchFamily="18" charset="0"/>
              </a:rPr>
              <a:t>1. Lược đồ hình sao</a:t>
            </a:r>
            <a:endParaRPr lang="en-US" sz="2000" b="1">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9" name="Picture 8" descr="C:\Users\BuiSi\Desktop\flat dimens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3542" y="2405167"/>
            <a:ext cx="2878348" cy="1304191"/>
          </a:xfrm>
          <a:prstGeom prst="rect">
            <a:avLst/>
          </a:prstGeom>
          <a:noFill/>
          <a:ln>
            <a:noFill/>
          </a:ln>
        </p:spPr>
      </p:pic>
      <p:sp>
        <p:nvSpPr>
          <p:cNvPr id="11" name="TextBox 10"/>
          <p:cNvSpPr txBox="1"/>
          <p:nvPr/>
        </p:nvSpPr>
        <p:spPr>
          <a:xfrm>
            <a:off x="1811548" y="2645098"/>
            <a:ext cx="3001994" cy="369332"/>
          </a:xfrm>
          <a:prstGeom prst="rect">
            <a:avLst/>
          </a:prstGeom>
          <a:noFill/>
        </p:spPr>
        <p:txBody>
          <a:bodyPr wrap="square" rtlCol="0">
            <a:spAutoFit/>
          </a:bodyPr>
          <a:lstStyle/>
          <a:p>
            <a:r>
              <a:rPr lang="en-US" i="1" smtClean="0">
                <a:solidFill>
                  <a:schemeClr val="accent2">
                    <a:lumMod val="50000"/>
                  </a:schemeClr>
                </a:solidFill>
                <a:latin typeface="Times New Roman" panose="02020603050405020304" pitchFamily="18" charset="0"/>
                <a:cs typeface="Times New Roman" panose="02020603050405020304" pitchFamily="18" charset="0"/>
              </a:rPr>
              <a:t>- </a:t>
            </a:r>
            <a:r>
              <a:rPr lang="en-US" smtClean="0">
                <a:solidFill>
                  <a:schemeClr val="accent2">
                    <a:lumMod val="50000"/>
                  </a:schemeClr>
                </a:solidFill>
                <a:latin typeface="Times New Roman" panose="02020603050405020304" pitchFamily="18" charset="0"/>
                <a:cs typeface="Times New Roman" panose="02020603050405020304" pitchFamily="18" charset="0"/>
              </a:rPr>
              <a:t>Chiều phẳng</a:t>
            </a:r>
            <a:endParaRPr lang="en-US">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811548" y="4018407"/>
            <a:ext cx="3001994" cy="369332"/>
          </a:xfrm>
          <a:prstGeom prst="rect">
            <a:avLst/>
          </a:prstGeom>
          <a:noFill/>
        </p:spPr>
        <p:txBody>
          <a:bodyPr wrap="square" rtlCol="0">
            <a:spAutoFit/>
          </a:bodyPr>
          <a:lstStyle/>
          <a:p>
            <a:r>
              <a:rPr lang="en-US" i="1" smtClean="0">
                <a:solidFill>
                  <a:schemeClr val="accent2">
                    <a:lumMod val="50000"/>
                  </a:schemeClr>
                </a:solidFill>
                <a:latin typeface="Times New Roman" panose="02020603050405020304" pitchFamily="18" charset="0"/>
                <a:cs typeface="Times New Roman" panose="02020603050405020304" pitchFamily="18" charset="0"/>
              </a:rPr>
              <a:t>- </a:t>
            </a:r>
            <a:r>
              <a:rPr lang="en-US" smtClean="0">
                <a:solidFill>
                  <a:schemeClr val="accent2">
                    <a:lumMod val="50000"/>
                  </a:schemeClr>
                </a:solidFill>
                <a:latin typeface="Times New Roman" panose="02020603050405020304" pitchFamily="18" charset="0"/>
                <a:cs typeface="Times New Roman" panose="02020603050405020304" pitchFamily="18" charset="0"/>
              </a:rPr>
              <a:t>Chiều phân cấp</a:t>
            </a:r>
            <a:endParaRPr lang="en-US">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4" name="Picture 13" descr="C:\Users\BuiSi\Desktop\hierarchiacal dimensio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3542" y="3947787"/>
            <a:ext cx="3398804" cy="1817071"/>
          </a:xfrm>
          <a:prstGeom prst="rect">
            <a:avLst/>
          </a:prstGeom>
          <a:noFill/>
          <a:ln>
            <a:noFill/>
          </a:ln>
        </p:spPr>
      </p:pic>
    </p:spTree>
    <p:extLst>
      <p:ext uri="{BB962C8B-B14F-4D97-AF65-F5344CB8AC3E}">
        <p14:creationId xmlns:p14="http://schemas.microsoft.com/office/powerpoint/2010/main" val="1643625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06D6F5-F6E9-47A2-A2B7-17D2F5FCEB44}" type="slidenum">
              <a:rPr lang="en-US" smtClean="0"/>
              <a:t>5</a:t>
            </a:fld>
            <a:endParaRPr lang="en-US"/>
          </a:p>
        </p:txBody>
      </p:sp>
      <p:cxnSp>
        <p:nvCxnSpPr>
          <p:cNvPr id="5" name="Straight Connector 4"/>
          <p:cNvCxnSpPr/>
          <p:nvPr/>
        </p:nvCxnSpPr>
        <p:spPr>
          <a:xfrm>
            <a:off x="785611" y="1081826"/>
            <a:ext cx="297502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2733" y="558606"/>
            <a:ext cx="4713667" cy="523220"/>
          </a:xfrm>
          <a:prstGeom prst="rect">
            <a:avLst/>
          </a:prstGeom>
          <a:noFill/>
        </p:spPr>
        <p:txBody>
          <a:bodyPr wrap="square" rtlCol="0">
            <a:spAutoFit/>
          </a:bodyPr>
          <a:lstStyle/>
          <a:p>
            <a:r>
              <a:rPr lang="en-US" sz="2800">
                <a:solidFill>
                  <a:schemeClr val="accent4">
                    <a:lumMod val="75000"/>
                  </a:schemeClr>
                </a:solidFill>
                <a:latin typeface="Times New Roman" panose="02020603050405020304" pitchFamily="18" charset="0"/>
                <a:cs typeface="Times New Roman" panose="02020603050405020304" pitchFamily="18" charset="0"/>
              </a:rPr>
              <a:t>I. LƯỢC ĐỒ</a:t>
            </a:r>
            <a:endParaRPr lang="en-US" sz="2800">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847957" y="1135292"/>
            <a:ext cx="2975020" cy="0"/>
          </a:xfrm>
          <a:prstGeom prst="line">
            <a:avLst/>
          </a:prstGeom>
          <a:ln w="28575" cmpd="sng"/>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483743" y="2035835"/>
            <a:ext cx="6728603" cy="369332"/>
          </a:xfrm>
          <a:prstGeom prst="rect">
            <a:avLst/>
          </a:prstGeom>
          <a:noFill/>
        </p:spPr>
        <p:txBody>
          <a:bodyPr wrap="square" rtlCol="0">
            <a:spAutoFit/>
          </a:bodyPr>
          <a:lstStyle/>
          <a:p>
            <a:pPr marL="285750" indent="-285750">
              <a:buFont typeface="Wingdings" panose="05000000000000000000" pitchFamily="2" charset="2"/>
              <a:buChar char="v"/>
            </a:pPr>
            <a:r>
              <a:rPr lang="en-US" i="1" smtClean="0">
                <a:solidFill>
                  <a:schemeClr val="accent2">
                    <a:lumMod val="50000"/>
                  </a:schemeClr>
                </a:solidFill>
                <a:latin typeface="Times New Roman" panose="02020603050405020304" pitchFamily="18" charset="0"/>
                <a:cs typeface="Times New Roman" panose="02020603050405020304" pitchFamily="18" charset="0"/>
              </a:rPr>
              <a:t>Đánh giá:</a:t>
            </a:r>
            <a:endParaRPr lang="en-US" i="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997789" y="1347431"/>
            <a:ext cx="6728603" cy="400110"/>
          </a:xfrm>
          <a:prstGeom prst="rect">
            <a:avLst/>
          </a:prstGeom>
          <a:noFill/>
        </p:spPr>
        <p:txBody>
          <a:bodyPr wrap="square" rtlCol="0">
            <a:spAutoFit/>
          </a:bodyPr>
          <a:lstStyle/>
          <a:p>
            <a:r>
              <a:rPr lang="en-US" sz="2000" b="1" smtClean="0">
                <a:solidFill>
                  <a:schemeClr val="accent2">
                    <a:lumMod val="50000"/>
                  </a:schemeClr>
                </a:solidFill>
                <a:latin typeface="Times New Roman" panose="02020603050405020304" pitchFamily="18" charset="0"/>
                <a:cs typeface="Times New Roman" panose="02020603050405020304" pitchFamily="18" charset="0"/>
              </a:rPr>
              <a:t>1. Lược đồ hình sao</a:t>
            </a:r>
            <a:endParaRPr lang="en-US" sz="2000"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811548" y="2645098"/>
            <a:ext cx="6400798" cy="3139321"/>
          </a:xfrm>
          <a:prstGeom prst="rect">
            <a:avLst/>
          </a:prstGeom>
          <a:noFill/>
        </p:spPr>
        <p:txBody>
          <a:bodyPr wrap="square" rtlCol="0">
            <a:spAutoFit/>
          </a:bodyPr>
          <a:lstStyle/>
          <a:p>
            <a:pPr marL="285750" indent="-285750" algn="just">
              <a:buFont typeface="Arial" panose="020B0604020202020204" pitchFamily="34" charset="0"/>
              <a:buChar char="•"/>
            </a:pPr>
            <a:r>
              <a:rPr lang="en-US" b="1" smtClean="0">
                <a:solidFill>
                  <a:schemeClr val="accent2">
                    <a:lumMod val="50000"/>
                  </a:schemeClr>
                </a:solidFill>
                <a:latin typeface="Times New Roman" panose="02020603050405020304" pitchFamily="18" charset="0"/>
                <a:cs typeface="Times New Roman" panose="02020603050405020304" pitchFamily="18" charset="0"/>
              </a:rPr>
              <a:t>Ưu điểm:</a:t>
            </a:r>
          </a:p>
          <a:p>
            <a:pPr marL="742950" lvl="1" indent="-285750" algn="just">
              <a:buFontTx/>
              <a:buChar char="-"/>
            </a:pPr>
            <a:r>
              <a:rPr lang="en-US" smtClean="0">
                <a:solidFill>
                  <a:schemeClr val="accent2">
                    <a:lumMod val="50000"/>
                  </a:schemeClr>
                </a:solidFill>
                <a:latin typeface="Times New Roman" panose="02020603050405020304" pitchFamily="18" charset="0"/>
                <a:cs typeface="Times New Roman" panose="02020603050405020304" pitchFamily="18" charset="0"/>
              </a:rPr>
              <a:t>Hỗ trợ đa dạng các thao tác</a:t>
            </a:r>
          </a:p>
          <a:p>
            <a:pPr marL="742950" lvl="1" indent="-285750" algn="just">
              <a:buFontTx/>
              <a:buChar char="-"/>
            </a:pPr>
            <a:r>
              <a:rPr lang="en-US" smtClean="0">
                <a:solidFill>
                  <a:schemeClr val="accent2">
                    <a:lumMod val="50000"/>
                  </a:schemeClr>
                </a:solidFill>
                <a:latin typeface="Times New Roman" panose="02020603050405020304" pitchFamily="18" charset="0"/>
                <a:cs typeface="Times New Roman" panose="02020603050405020304" pitchFamily="18" charset="0"/>
              </a:rPr>
              <a:t>Phù hợp cách người dùng nhận và sử dụng dữ liệu</a:t>
            </a:r>
          </a:p>
          <a:p>
            <a:pPr marL="742950" lvl="1" indent="-285750" algn="just">
              <a:buFontTx/>
              <a:buChar char="-"/>
            </a:pPr>
            <a:r>
              <a:rPr lang="en-US" smtClean="0">
                <a:solidFill>
                  <a:schemeClr val="accent2">
                    <a:lumMod val="50000"/>
                  </a:schemeClr>
                </a:solidFill>
                <a:latin typeface="Times New Roman" panose="02020603050405020304" pitchFamily="18" charset="0"/>
                <a:cs typeface="Times New Roman" panose="02020603050405020304" pitchFamily="18" charset="0"/>
              </a:rPr>
              <a:t>Dư thừa dữ liệu cải thiện sự thực hiện các truy vấn</a:t>
            </a:r>
          </a:p>
          <a:p>
            <a:pPr marL="742950" lvl="1" indent="-285750" algn="just">
              <a:buFontTx/>
              <a:buChar char="-"/>
            </a:pPr>
            <a:r>
              <a:rPr lang="en-US" smtClean="0">
                <a:solidFill>
                  <a:schemeClr val="accent2">
                    <a:lumMod val="50000"/>
                  </a:schemeClr>
                </a:solidFill>
                <a:latin typeface="Times New Roman" panose="02020603050405020304" pitchFamily="18" charset="0"/>
                <a:cs typeface="Times New Roman" panose="02020603050405020304" pitchFamily="18" charset="0"/>
              </a:rPr>
              <a:t>Trực quan, dễ sử dụng, thể hiện khung nhìn đa chiều về dữ liệu</a:t>
            </a:r>
          </a:p>
          <a:p>
            <a:pPr marL="742950" lvl="1" indent="-285750" algn="just">
              <a:buFontTx/>
              <a:buChar char="-"/>
            </a:pPr>
            <a:endParaRPr lang="en-US">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smtClean="0">
                <a:solidFill>
                  <a:schemeClr val="accent2">
                    <a:lumMod val="50000"/>
                  </a:schemeClr>
                </a:solidFill>
                <a:latin typeface="Times New Roman" panose="02020603050405020304" pitchFamily="18" charset="0"/>
                <a:cs typeface="Times New Roman" panose="02020603050405020304" pitchFamily="18" charset="0"/>
              </a:rPr>
              <a:t>Nhược điểm:</a:t>
            </a:r>
          </a:p>
          <a:p>
            <a:pPr marL="742950" lvl="1" indent="-285750" algn="just">
              <a:buFontTx/>
              <a:buChar char="-"/>
            </a:pPr>
            <a:r>
              <a:rPr lang="en-US" smtClean="0">
                <a:solidFill>
                  <a:schemeClr val="accent2">
                    <a:lumMod val="50000"/>
                  </a:schemeClr>
                </a:solidFill>
                <a:latin typeface="Times New Roman" panose="02020603050405020304" pitchFamily="18" charset="0"/>
                <a:cs typeface="Times New Roman" panose="02020603050405020304" pitchFamily="18" charset="0"/>
              </a:rPr>
              <a:t>Bảng Fact được tổng hợp từ trước và kết hợp theo chiều dẫn đến việc tăng trưởng nhanh </a:t>
            </a:r>
            <a:r>
              <a:rPr lang="en-US" smtClean="0">
                <a:solidFill>
                  <a:schemeClr val="accent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dư thừa dữ liệu lớn</a:t>
            </a:r>
            <a:endParaRPr lang="en-US">
              <a:solidFill>
                <a:schemeClr val="accent2">
                  <a:lumMod val="50000"/>
                </a:schemeClr>
              </a:solidFill>
              <a:latin typeface="Times New Roman" panose="02020603050405020304" pitchFamily="18" charset="0"/>
              <a:cs typeface="Times New Roman" panose="02020603050405020304" pitchFamily="18" charset="0"/>
            </a:endParaRPr>
          </a:p>
          <a:p>
            <a:pPr lvl="1" algn="just"/>
            <a:endParaRPr lang="en-US">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422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06D6F5-F6E9-47A2-A2B7-17D2F5FCEB44}" type="slidenum">
              <a:rPr lang="en-US" smtClean="0"/>
              <a:t>6</a:t>
            </a:fld>
            <a:endParaRPr lang="en-US"/>
          </a:p>
        </p:txBody>
      </p:sp>
      <p:cxnSp>
        <p:nvCxnSpPr>
          <p:cNvPr id="5" name="Straight Connector 4"/>
          <p:cNvCxnSpPr/>
          <p:nvPr/>
        </p:nvCxnSpPr>
        <p:spPr>
          <a:xfrm>
            <a:off x="785611" y="1081826"/>
            <a:ext cx="297502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2733" y="558606"/>
            <a:ext cx="4713667" cy="523220"/>
          </a:xfrm>
          <a:prstGeom prst="rect">
            <a:avLst/>
          </a:prstGeom>
          <a:noFill/>
        </p:spPr>
        <p:txBody>
          <a:bodyPr wrap="square" rtlCol="0">
            <a:spAutoFit/>
          </a:bodyPr>
          <a:lstStyle/>
          <a:p>
            <a:r>
              <a:rPr lang="en-US" sz="2800">
                <a:solidFill>
                  <a:schemeClr val="accent4">
                    <a:lumMod val="75000"/>
                  </a:schemeClr>
                </a:solidFill>
                <a:latin typeface="Times New Roman" panose="02020603050405020304" pitchFamily="18" charset="0"/>
                <a:cs typeface="Times New Roman" panose="02020603050405020304" pitchFamily="18" charset="0"/>
              </a:rPr>
              <a:t>I. LƯỢC ĐỒ</a:t>
            </a:r>
            <a:endParaRPr lang="en-US" sz="2800">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847957" y="1135292"/>
            <a:ext cx="2975020" cy="0"/>
          </a:xfrm>
          <a:prstGeom prst="line">
            <a:avLst/>
          </a:prstGeom>
          <a:ln w="28575" cmpd="sng"/>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483743" y="2035835"/>
            <a:ext cx="6728603" cy="369332"/>
          </a:xfrm>
          <a:prstGeom prst="rect">
            <a:avLst/>
          </a:prstGeom>
          <a:noFill/>
        </p:spPr>
        <p:txBody>
          <a:bodyPr wrap="square" rtlCol="0">
            <a:spAutoFit/>
          </a:bodyPr>
          <a:lstStyle/>
          <a:p>
            <a:pPr marL="285750" indent="-285750">
              <a:buFont typeface="Wingdings" panose="05000000000000000000" pitchFamily="2" charset="2"/>
              <a:buChar char="v"/>
            </a:pPr>
            <a:r>
              <a:rPr lang="en-US" i="1" smtClean="0">
                <a:solidFill>
                  <a:schemeClr val="accent2">
                    <a:lumMod val="50000"/>
                  </a:schemeClr>
                </a:solidFill>
                <a:latin typeface="Times New Roman" panose="02020603050405020304" pitchFamily="18" charset="0"/>
                <a:cs typeface="Times New Roman" panose="02020603050405020304" pitchFamily="18" charset="0"/>
              </a:rPr>
              <a:t>Khái niệm:</a:t>
            </a:r>
            <a:endParaRPr lang="en-US" i="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997789" y="1347431"/>
            <a:ext cx="6728603" cy="400110"/>
          </a:xfrm>
          <a:prstGeom prst="rect">
            <a:avLst/>
          </a:prstGeom>
          <a:noFill/>
        </p:spPr>
        <p:txBody>
          <a:bodyPr wrap="square" rtlCol="0">
            <a:spAutoFit/>
          </a:bodyPr>
          <a:lstStyle/>
          <a:p>
            <a:r>
              <a:rPr lang="en-US" sz="2000" b="1" smtClean="0">
                <a:solidFill>
                  <a:schemeClr val="accent2">
                    <a:lumMod val="50000"/>
                  </a:schemeClr>
                </a:solidFill>
                <a:latin typeface="Times New Roman" panose="02020603050405020304" pitchFamily="18" charset="0"/>
                <a:cs typeface="Times New Roman" panose="02020603050405020304" pitchFamily="18" charset="0"/>
              </a:rPr>
              <a:t>1. Lược đồ hình bông tuyết</a:t>
            </a:r>
            <a:endParaRPr lang="en-US" sz="2000"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795574" y="2422217"/>
            <a:ext cx="3645695" cy="1200329"/>
          </a:xfrm>
          <a:prstGeom prst="rect">
            <a:avLst/>
          </a:prstGeom>
          <a:noFill/>
        </p:spPr>
        <p:txBody>
          <a:bodyPr wrap="square" rtlCol="0">
            <a:spAutoFit/>
          </a:bodyPr>
          <a:lstStyle/>
          <a:p>
            <a:pPr algn="just"/>
            <a:r>
              <a:rPr lang="en-US" smtClean="0">
                <a:solidFill>
                  <a:schemeClr val="accent2">
                    <a:lumMod val="50000"/>
                  </a:schemeClr>
                </a:solidFill>
                <a:latin typeface="Times New Roman" panose="02020603050405020304" pitchFamily="18" charset="0"/>
                <a:cs typeface="Times New Roman" panose="02020603050405020304" pitchFamily="18" charset="0"/>
              </a:rPr>
              <a:t>- Có thể coi là sự mở rộng của lược đồ hình sao.</a:t>
            </a:r>
          </a:p>
          <a:p>
            <a:pPr algn="just"/>
            <a:r>
              <a:rPr lang="en-US" smtClean="0">
                <a:solidFill>
                  <a:schemeClr val="accent2">
                    <a:lumMod val="50000"/>
                  </a:schemeClr>
                </a:solidFill>
                <a:latin typeface="Times New Roman" panose="02020603050405020304" pitchFamily="18" charset="0"/>
                <a:cs typeface="Times New Roman" panose="02020603050405020304" pitchFamily="18" charset="0"/>
              </a:rPr>
              <a:t>- Các bảng Dimension được chuẩn hóa để loại bỏ dư thừa.</a:t>
            </a:r>
            <a:endParaRPr lang="en-US">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2" name="Picture 11"/>
          <p:cNvPicPr/>
          <p:nvPr/>
        </p:nvPicPr>
        <p:blipFill>
          <a:blip r:embed="rId2"/>
          <a:stretch>
            <a:fillRect/>
          </a:stretch>
        </p:blipFill>
        <p:spPr>
          <a:xfrm>
            <a:off x="5486400" y="2400269"/>
            <a:ext cx="3381555" cy="2396018"/>
          </a:xfrm>
          <a:prstGeom prst="rect">
            <a:avLst/>
          </a:prstGeom>
        </p:spPr>
      </p:pic>
    </p:spTree>
    <p:extLst>
      <p:ext uri="{BB962C8B-B14F-4D97-AF65-F5344CB8AC3E}">
        <p14:creationId xmlns:p14="http://schemas.microsoft.com/office/powerpoint/2010/main" val="3158881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06D6F5-F6E9-47A2-A2B7-17D2F5FCEB44}" type="slidenum">
              <a:rPr lang="en-US" smtClean="0"/>
              <a:t>7</a:t>
            </a:fld>
            <a:endParaRPr lang="en-US"/>
          </a:p>
        </p:txBody>
      </p:sp>
      <p:cxnSp>
        <p:nvCxnSpPr>
          <p:cNvPr id="5" name="Straight Connector 4"/>
          <p:cNvCxnSpPr/>
          <p:nvPr/>
        </p:nvCxnSpPr>
        <p:spPr>
          <a:xfrm>
            <a:off x="785611" y="1081826"/>
            <a:ext cx="297502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2733" y="558606"/>
            <a:ext cx="4713667" cy="523220"/>
          </a:xfrm>
          <a:prstGeom prst="rect">
            <a:avLst/>
          </a:prstGeom>
          <a:noFill/>
        </p:spPr>
        <p:txBody>
          <a:bodyPr wrap="square" rtlCol="0">
            <a:spAutoFit/>
          </a:bodyPr>
          <a:lstStyle/>
          <a:p>
            <a:r>
              <a:rPr lang="en-US" sz="2800">
                <a:solidFill>
                  <a:schemeClr val="accent4">
                    <a:lumMod val="75000"/>
                  </a:schemeClr>
                </a:solidFill>
                <a:latin typeface="Times New Roman" panose="02020603050405020304" pitchFamily="18" charset="0"/>
                <a:cs typeface="Times New Roman" panose="02020603050405020304" pitchFamily="18" charset="0"/>
              </a:rPr>
              <a:t>I. LƯỢC ĐỒ</a:t>
            </a:r>
            <a:endParaRPr lang="en-US" sz="2800">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847957" y="1135292"/>
            <a:ext cx="2975020" cy="0"/>
          </a:xfrm>
          <a:prstGeom prst="line">
            <a:avLst/>
          </a:prstGeom>
          <a:ln w="28575" cmpd="sng"/>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483743" y="2035835"/>
            <a:ext cx="6728603" cy="369332"/>
          </a:xfrm>
          <a:prstGeom prst="rect">
            <a:avLst/>
          </a:prstGeom>
          <a:noFill/>
        </p:spPr>
        <p:txBody>
          <a:bodyPr wrap="square" rtlCol="0">
            <a:spAutoFit/>
          </a:bodyPr>
          <a:lstStyle/>
          <a:p>
            <a:pPr marL="285750" indent="-285750">
              <a:buFont typeface="Wingdings" panose="05000000000000000000" pitchFamily="2" charset="2"/>
              <a:buChar char="v"/>
            </a:pPr>
            <a:r>
              <a:rPr lang="en-US" i="1" smtClean="0">
                <a:solidFill>
                  <a:schemeClr val="accent2">
                    <a:lumMod val="50000"/>
                  </a:schemeClr>
                </a:solidFill>
                <a:latin typeface="Times New Roman" panose="02020603050405020304" pitchFamily="18" charset="0"/>
                <a:cs typeface="Times New Roman" panose="02020603050405020304" pitchFamily="18" charset="0"/>
              </a:rPr>
              <a:t>Đánh giá:</a:t>
            </a:r>
            <a:endParaRPr lang="en-US" i="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997789" y="1347431"/>
            <a:ext cx="6728603" cy="400110"/>
          </a:xfrm>
          <a:prstGeom prst="rect">
            <a:avLst/>
          </a:prstGeom>
          <a:noFill/>
        </p:spPr>
        <p:txBody>
          <a:bodyPr wrap="square" rtlCol="0">
            <a:spAutoFit/>
          </a:bodyPr>
          <a:lstStyle/>
          <a:p>
            <a:r>
              <a:rPr lang="en-US" sz="2000" b="1" smtClean="0">
                <a:solidFill>
                  <a:schemeClr val="accent2">
                    <a:lumMod val="50000"/>
                  </a:schemeClr>
                </a:solidFill>
                <a:latin typeface="Times New Roman" panose="02020603050405020304" pitchFamily="18" charset="0"/>
                <a:cs typeface="Times New Roman" panose="02020603050405020304" pitchFamily="18" charset="0"/>
              </a:rPr>
              <a:t>1. Lược đồ hình bông tuyết</a:t>
            </a:r>
            <a:endParaRPr lang="en-US" sz="2000"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811548" y="2645098"/>
            <a:ext cx="6400798" cy="2585323"/>
          </a:xfrm>
          <a:prstGeom prst="rect">
            <a:avLst/>
          </a:prstGeom>
          <a:noFill/>
        </p:spPr>
        <p:txBody>
          <a:bodyPr wrap="square" rtlCol="0">
            <a:spAutoFit/>
          </a:bodyPr>
          <a:lstStyle/>
          <a:p>
            <a:pPr marL="285750" indent="-285750" algn="just">
              <a:buFont typeface="Arial" panose="020B0604020202020204" pitchFamily="34" charset="0"/>
              <a:buChar char="•"/>
            </a:pPr>
            <a:r>
              <a:rPr lang="en-US" b="1" smtClean="0">
                <a:solidFill>
                  <a:schemeClr val="accent2">
                    <a:lumMod val="50000"/>
                  </a:schemeClr>
                </a:solidFill>
                <a:latin typeface="Times New Roman" panose="02020603050405020304" pitchFamily="18" charset="0"/>
                <a:cs typeface="Times New Roman" panose="02020603050405020304" pitchFamily="18" charset="0"/>
              </a:rPr>
              <a:t>Ưu điểm:</a:t>
            </a:r>
          </a:p>
          <a:p>
            <a:pPr marL="742950" lvl="1" indent="-285750" algn="just">
              <a:buFontTx/>
              <a:buChar char="-"/>
            </a:pPr>
            <a:r>
              <a:rPr lang="en-US" smtClean="0">
                <a:solidFill>
                  <a:schemeClr val="accent2">
                    <a:lumMod val="50000"/>
                  </a:schemeClr>
                </a:solidFill>
                <a:latin typeface="Times New Roman" panose="02020603050405020304" pitchFamily="18" charset="0"/>
                <a:cs typeface="Times New Roman" panose="02020603050405020304" pitchFamily="18" charset="0"/>
              </a:rPr>
              <a:t>Cải thiện năng suất truy vấn</a:t>
            </a:r>
          </a:p>
          <a:p>
            <a:pPr marL="742950" lvl="1" indent="-285750" algn="just">
              <a:buFontTx/>
              <a:buChar char="-"/>
            </a:pPr>
            <a:r>
              <a:rPr lang="en-US" smtClean="0">
                <a:solidFill>
                  <a:schemeClr val="accent2">
                    <a:lumMod val="50000"/>
                  </a:schemeClr>
                </a:solidFill>
                <a:latin typeface="Times New Roman" panose="02020603050405020304" pitchFamily="18" charset="0"/>
                <a:cs typeface="Times New Roman" panose="02020603050405020304" pitchFamily="18" charset="0"/>
              </a:rPr>
              <a:t>Tối thiểu không gian đĩa cần thiết để lưu trữ dữ liệu</a:t>
            </a:r>
          </a:p>
          <a:p>
            <a:pPr marL="742950" lvl="1" indent="-285750" algn="just">
              <a:buFontTx/>
              <a:buChar char="-"/>
            </a:pPr>
            <a:r>
              <a:rPr lang="en-US" smtClean="0">
                <a:solidFill>
                  <a:schemeClr val="accent2">
                    <a:lumMod val="50000"/>
                  </a:schemeClr>
                </a:solidFill>
                <a:latin typeface="Times New Roman" panose="02020603050405020304" pitchFamily="18" charset="0"/>
                <a:cs typeface="Times New Roman" panose="02020603050405020304" pitchFamily="18" charset="0"/>
              </a:rPr>
              <a:t>Tăng tính linh hoạt của các dựng dụng</a:t>
            </a:r>
          </a:p>
          <a:p>
            <a:pPr marL="742950" lvl="1" indent="-285750" algn="just">
              <a:buFontTx/>
              <a:buChar char="-"/>
            </a:pPr>
            <a:endParaRPr lang="en-US">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smtClean="0">
                <a:solidFill>
                  <a:schemeClr val="accent2">
                    <a:lumMod val="50000"/>
                  </a:schemeClr>
                </a:solidFill>
                <a:latin typeface="Times New Roman" panose="02020603050405020304" pitchFamily="18" charset="0"/>
                <a:cs typeface="Times New Roman" panose="02020603050405020304" pitchFamily="18" charset="0"/>
              </a:rPr>
              <a:t>Nhược điểm:</a:t>
            </a:r>
          </a:p>
          <a:p>
            <a:pPr marL="742950" lvl="1" indent="-285750" algn="just">
              <a:buFontTx/>
              <a:buChar char="-"/>
            </a:pPr>
            <a:r>
              <a:rPr lang="en-US" smtClean="0">
                <a:solidFill>
                  <a:schemeClr val="accent2">
                    <a:lumMod val="50000"/>
                  </a:schemeClr>
                </a:solidFill>
                <a:latin typeface="Times New Roman" panose="02020603050405020304" pitchFamily="18" charset="0"/>
                <a:cs typeface="Times New Roman" panose="02020603050405020304" pitchFamily="18" charset="0"/>
              </a:rPr>
              <a:t>Tăng số lượng bảng Dimension đồng nghĩa với việc tăng số lượng khóa ngoài.</a:t>
            </a:r>
            <a:endParaRPr lang="en-US">
              <a:solidFill>
                <a:schemeClr val="accent2">
                  <a:lumMod val="50000"/>
                </a:schemeClr>
              </a:solidFill>
              <a:latin typeface="Times New Roman" panose="02020603050405020304" pitchFamily="18" charset="0"/>
              <a:cs typeface="Times New Roman" panose="02020603050405020304" pitchFamily="18" charset="0"/>
            </a:endParaRPr>
          </a:p>
          <a:p>
            <a:pPr lvl="1" algn="just"/>
            <a:endParaRPr lang="en-US">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8236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06D6F5-F6E9-47A2-A2B7-17D2F5FCEB44}" type="slidenum">
              <a:rPr lang="en-US" smtClean="0"/>
              <a:t>8</a:t>
            </a:fld>
            <a:endParaRPr lang="en-US"/>
          </a:p>
        </p:txBody>
      </p:sp>
      <p:cxnSp>
        <p:nvCxnSpPr>
          <p:cNvPr id="5" name="Straight Connector 4"/>
          <p:cNvCxnSpPr/>
          <p:nvPr/>
        </p:nvCxnSpPr>
        <p:spPr>
          <a:xfrm>
            <a:off x="785611" y="1081826"/>
            <a:ext cx="297502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2733" y="558606"/>
            <a:ext cx="5524550" cy="954107"/>
          </a:xfrm>
          <a:prstGeom prst="rect">
            <a:avLst/>
          </a:prstGeom>
          <a:noFill/>
        </p:spPr>
        <p:txBody>
          <a:bodyPr wrap="square" rtlCol="0">
            <a:spAutoFit/>
          </a:bodyPr>
          <a:lstStyle/>
          <a:p>
            <a:r>
              <a:rPr lang="en-US" sz="2800" smtClean="0">
                <a:solidFill>
                  <a:schemeClr val="accent4">
                    <a:lumMod val="75000"/>
                  </a:schemeClr>
                </a:solidFill>
                <a:latin typeface="Times New Roman" panose="02020603050405020304" pitchFamily="18" charset="0"/>
                <a:cs typeface="Times New Roman" panose="02020603050405020304" pitchFamily="18" charset="0"/>
              </a:rPr>
              <a:t>II. </a:t>
            </a:r>
            <a:r>
              <a:rPr lang="en-US" sz="2800">
                <a:solidFill>
                  <a:schemeClr val="accent2">
                    <a:lumMod val="50000"/>
                  </a:schemeClr>
                </a:solidFill>
                <a:latin typeface="Times New Roman" panose="02020603050405020304" pitchFamily="18" charset="0"/>
                <a:cs typeface="Times New Roman" panose="02020603050405020304" pitchFamily="18" charset="0"/>
              </a:rPr>
              <a:t>STAR TRANSFORMATION</a:t>
            </a:r>
          </a:p>
          <a:p>
            <a:endParaRPr lang="en-US" sz="2800">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847957" y="1135292"/>
            <a:ext cx="2975020" cy="0"/>
          </a:xfrm>
          <a:prstGeom prst="line">
            <a:avLst/>
          </a:prstGeom>
          <a:ln w="28575" cmpd="sng"/>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7789" y="1347431"/>
            <a:ext cx="6728603" cy="400110"/>
          </a:xfrm>
          <a:prstGeom prst="rect">
            <a:avLst/>
          </a:prstGeom>
          <a:noFill/>
        </p:spPr>
        <p:txBody>
          <a:bodyPr wrap="square" rtlCol="0">
            <a:spAutoFit/>
          </a:bodyPr>
          <a:lstStyle/>
          <a:p>
            <a:r>
              <a:rPr lang="en-US" sz="2000" b="1" smtClean="0">
                <a:solidFill>
                  <a:schemeClr val="accent2">
                    <a:lumMod val="50000"/>
                  </a:schemeClr>
                </a:solidFill>
                <a:latin typeface="Times New Roman" panose="02020603050405020304" pitchFamily="18" charset="0"/>
                <a:cs typeface="Times New Roman" panose="02020603050405020304" pitchFamily="18" charset="0"/>
              </a:rPr>
              <a:t>1. Truy vấn trong lược đồ hình sao</a:t>
            </a:r>
            <a:endParaRPr lang="en-US" sz="2000"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795574" y="2422217"/>
            <a:ext cx="3645695" cy="1200329"/>
          </a:xfrm>
          <a:prstGeom prst="rect">
            <a:avLst/>
          </a:prstGeom>
          <a:noFill/>
        </p:spPr>
        <p:txBody>
          <a:bodyPr wrap="square" rtlCol="0">
            <a:spAutoFit/>
          </a:bodyPr>
          <a:lstStyle/>
          <a:p>
            <a:pPr algn="just"/>
            <a:r>
              <a:rPr lang="en-US" smtClean="0">
                <a:solidFill>
                  <a:schemeClr val="accent2">
                    <a:lumMod val="50000"/>
                  </a:schemeClr>
                </a:solidFill>
                <a:latin typeface="Times New Roman" panose="02020603050405020304" pitchFamily="18" charset="0"/>
                <a:cs typeface="Times New Roman" panose="02020603050405020304" pitchFamily="18" charset="0"/>
              </a:rPr>
              <a:t>- Ví dụ truy vấn trong lược đồ hình sao với bản sales là bảng Fact, các bảng còn lại đóng vai trò bảng Dimension.</a:t>
            </a:r>
            <a:endParaRPr lang="en-US">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2" name="Picture 11"/>
          <p:cNvPicPr/>
          <p:nvPr/>
        </p:nvPicPr>
        <p:blipFill>
          <a:blip r:embed="rId2"/>
          <a:stretch>
            <a:fillRect/>
          </a:stretch>
        </p:blipFill>
        <p:spPr>
          <a:xfrm>
            <a:off x="5640417" y="2422217"/>
            <a:ext cx="3348308" cy="2305058"/>
          </a:xfrm>
          <a:prstGeom prst="rect">
            <a:avLst/>
          </a:prstGeom>
        </p:spPr>
      </p:pic>
    </p:spTree>
    <p:extLst>
      <p:ext uri="{BB962C8B-B14F-4D97-AF65-F5344CB8AC3E}">
        <p14:creationId xmlns:p14="http://schemas.microsoft.com/office/powerpoint/2010/main" val="2514910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06D6F5-F6E9-47A2-A2B7-17D2F5FCEB44}" type="slidenum">
              <a:rPr lang="en-US" smtClean="0"/>
              <a:t>9</a:t>
            </a:fld>
            <a:endParaRPr lang="en-US"/>
          </a:p>
        </p:txBody>
      </p:sp>
      <p:cxnSp>
        <p:nvCxnSpPr>
          <p:cNvPr id="5" name="Straight Connector 4"/>
          <p:cNvCxnSpPr/>
          <p:nvPr/>
        </p:nvCxnSpPr>
        <p:spPr>
          <a:xfrm>
            <a:off x="785611" y="1081826"/>
            <a:ext cx="297502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2733" y="558606"/>
            <a:ext cx="5524550" cy="954107"/>
          </a:xfrm>
          <a:prstGeom prst="rect">
            <a:avLst/>
          </a:prstGeom>
          <a:noFill/>
        </p:spPr>
        <p:txBody>
          <a:bodyPr wrap="square" rtlCol="0">
            <a:spAutoFit/>
          </a:bodyPr>
          <a:lstStyle/>
          <a:p>
            <a:r>
              <a:rPr lang="en-US" sz="2800" smtClean="0">
                <a:solidFill>
                  <a:schemeClr val="accent4">
                    <a:lumMod val="75000"/>
                  </a:schemeClr>
                </a:solidFill>
                <a:latin typeface="Times New Roman" panose="02020603050405020304" pitchFamily="18" charset="0"/>
                <a:cs typeface="Times New Roman" panose="02020603050405020304" pitchFamily="18" charset="0"/>
              </a:rPr>
              <a:t>II. </a:t>
            </a:r>
            <a:r>
              <a:rPr lang="en-US" sz="2800">
                <a:solidFill>
                  <a:schemeClr val="accent2">
                    <a:lumMod val="50000"/>
                  </a:schemeClr>
                </a:solidFill>
                <a:latin typeface="Times New Roman" panose="02020603050405020304" pitchFamily="18" charset="0"/>
                <a:cs typeface="Times New Roman" panose="02020603050405020304" pitchFamily="18" charset="0"/>
              </a:rPr>
              <a:t>STAR TRANSFORMATION</a:t>
            </a:r>
          </a:p>
          <a:p>
            <a:endParaRPr lang="en-US" sz="2800">
              <a:solidFill>
                <a:schemeClr val="accent4">
                  <a:lumMod val="75000"/>
                </a:schemeClr>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847957" y="1135292"/>
            <a:ext cx="2975020" cy="0"/>
          </a:xfrm>
          <a:prstGeom prst="line">
            <a:avLst/>
          </a:prstGeom>
          <a:ln w="28575" cmpd="sng"/>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7789" y="1347431"/>
            <a:ext cx="6728603" cy="400110"/>
          </a:xfrm>
          <a:prstGeom prst="rect">
            <a:avLst/>
          </a:prstGeom>
          <a:noFill/>
        </p:spPr>
        <p:txBody>
          <a:bodyPr wrap="square" rtlCol="0">
            <a:spAutoFit/>
          </a:bodyPr>
          <a:lstStyle/>
          <a:p>
            <a:r>
              <a:rPr lang="en-US" sz="2000" b="1" smtClean="0">
                <a:solidFill>
                  <a:schemeClr val="accent2">
                    <a:lumMod val="50000"/>
                  </a:schemeClr>
                </a:solidFill>
                <a:latin typeface="Times New Roman" panose="02020603050405020304" pitchFamily="18" charset="0"/>
                <a:cs typeface="Times New Roman" panose="02020603050405020304" pitchFamily="18" charset="0"/>
              </a:rPr>
              <a:t>1. Truy vấn trong lược đồ hình sao</a:t>
            </a:r>
            <a:endParaRPr lang="en-US" sz="2000" b="1">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795574" y="2422217"/>
            <a:ext cx="3645695" cy="2585323"/>
          </a:xfrm>
          <a:prstGeom prst="rect">
            <a:avLst/>
          </a:prstGeom>
          <a:noFill/>
        </p:spPr>
        <p:txBody>
          <a:bodyPr wrap="square" rtlCol="0">
            <a:spAutoFit/>
          </a:bodyPr>
          <a:lstStyle/>
          <a:p>
            <a:pPr algn="just"/>
            <a:r>
              <a:rPr lang="en-US" smtClean="0">
                <a:solidFill>
                  <a:schemeClr val="accent2">
                    <a:lumMod val="50000"/>
                  </a:schemeClr>
                </a:solidFill>
                <a:latin typeface="Times New Roman" panose="02020603050405020304" pitchFamily="18" charset="0"/>
                <a:cs typeface="Times New Roman" panose="02020603050405020304" pitchFamily="18" charset="0"/>
              </a:rPr>
              <a:t>- Với kế hoạch thực thi truyền thống, hệ thống sẽ kết nối tất cả cáng bảng lại với nhau. </a:t>
            </a:r>
          </a:p>
          <a:p>
            <a:pPr marL="285750" indent="-285750" algn="just">
              <a:buFontTx/>
              <a:buChar char="-"/>
            </a:pPr>
            <a:r>
              <a:rPr lang="en-US" smtClean="0">
                <a:solidFill>
                  <a:schemeClr val="accent2">
                    <a:lumMod val="50000"/>
                  </a:schemeClr>
                </a:solidFill>
                <a:latin typeface="Times New Roman" panose="02020603050405020304" pitchFamily="18" charset="0"/>
                <a:cs typeface="Times New Roman" panose="02020603050405020304" pitchFamily="18" charset="0"/>
              </a:rPr>
              <a:t>Sau đó mới đưa ra danh sách bản ghi thỏa yêu cầu.</a:t>
            </a:r>
          </a:p>
          <a:p>
            <a:pPr marL="285750" indent="-285750" algn="just">
              <a:buFontTx/>
              <a:buChar char="-"/>
            </a:pPr>
            <a:endParaRPr lang="en-US">
              <a:solidFill>
                <a:schemeClr val="accent2">
                  <a:lumMod val="50000"/>
                </a:schemeClr>
              </a:solidFill>
              <a:latin typeface="Times New Roman" panose="02020603050405020304" pitchFamily="18" charset="0"/>
              <a:cs typeface="Times New Roman" panose="02020603050405020304" pitchFamily="18" charset="0"/>
            </a:endParaRPr>
          </a:p>
          <a:p>
            <a:pPr algn="just"/>
            <a:r>
              <a:rPr lang="en-US" smtClean="0">
                <a:solidFill>
                  <a:schemeClr val="accent2">
                    <a:lumMod val="50000"/>
                  </a:schemeClr>
                </a:solidFill>
                <a:latin typeface="Times New Roman" panose="02020603050405020304" pitchFamily="18" charset="0"/>
                <a:cs typeface="Times New Roman" panose="02020603050405020304" pitchFamily="18" charset="0"/>
                <a:sym typeface="Wingdings" panose="05000000000000000000" pitchFamily="2" charset="2"/>
              </a:rPr>
              <a:t> Số lượng bản ghi tang lên rất nhanh dẫn đến giảm hiệu suất truy vấn.</a:t>
            </a:r>
            <a:endParaRPr lang="en-US">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11" name="Picture 10"/>
          <p:cNvPicPr/>
          <p:nvPr/>
        </p:nvPicPr>
        <p:blipFill>
          <a:blip r:embed="rId2"/>
          <a:stretch>
            <a:fillRect/>
          </a:stretch>
        </p:blipFill>
        <p:spPr>
          <a:xfrm>
            <a:off x="5611842" y="2536366"/>
            <a:ext cx="3290618" cy="2484208"/>
          </a:xfrm>
          <a:prstGeom prst="rect">
            <a:avLst/>
          </a:prstGeom>
        </p:spPr>
      </p:pic>
    </p:spTree>
    <p:extLst>
      <p:ext uri="{BB962C8B-B14F-4D97-AF65-F5344CB8AC3E}">
        <p14:creationId xmlns:p14="http://schemas.microsoft.com/office/powerpoint/2010/main" val="1182643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123</TotalTime>
  <Words>1132</Words>
  <Application>Microsoft Office PowerPoint</Application>
  <PresentationFormat>On-screen Show (4:3)</PresentationFormat>
  <Paragraphs>165</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 Si Tuan</dc:creator>
  <cp:lastModifiedBy>Bui Si Tuan</cp:lastModifiedBy>
  <cp:revision>12</cp:revision>
  <dcterms:created xsi:type="dcterms:W3CDTF">2015-04-16T03:25:02Z</dcterms:created>
  <dcterms:modified xsi:type="dcterms:W3CDTF">2015-05-21T14:39:11Z</dcterms:modified>
</cp:coreProperties>
</file>