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28"/>
  </p:notesMasterIdLst>
  <p:handoutMasterIdLst>
    <p:handoutMasterId r:id="rId29"/>
  </p:handoutMasterIdLst>
  <p:sldIdLst>
    <p:sldId id="257" r:id="rId3"/>
    <p:sldId id="283" r:id="rId4"/>
    <p:sldId id="258" r:id="rId5"/>
    <p:sldId id="259" r:id="rId6"/>
    <p:sldId id="260" r:id="rId7"/>
    <p:sldId id="261" r:id="rId8"/>
    <p:sldId id="262" r:id="rId9"/>
    <p:sldId id="263" r:id="rId10"/>
    <p:sldId id="267" r:id="rId11"/>
    <p:sldId id="268" r:id="rId12"/>
    <p:sldId id="269" r:id="rId13"/>
    <p:sldId id="270" r:id="rId14"/>
    <p:sldId id="271" r:id="rId15"/>
    <p:sldId id="272" r:id="rId16"/>
    <p:sldId id="273" r:id="rId17"/>
    <p:sldId id="274" r:id="rId18"/>
    <p:sldId id="275" r:id="rId19"/>
    <p:sldId id="284" r:id="rId20"/>
    <p:sldId id="277" r:id="rId21"/>
    <p:sldId id="278" r:id="rId22"/>
    <p:sldId id="285"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88" y="204"/>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5/22/2015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5/22/2015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a:t>
            </a:fld>
            <a:endParaRPr lang="en-US"/>
          </a:p>
        </p:txBody>
      </p:sp>
    </p:spTree>
    <p:extLst>
      <p:ext uri="{BB962C8B-B14F-4D97-AF65-F5344CB8AC3E}">
        <p14:creationId xmlns:p14="http://schemas.microsoft.com/office/powerpoint/2010/main" val="7983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3048" y="0"/>
            <a:ext cx="12188952"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smtClean="0"/>
              <a:t>Click to edit Master title style</a:t>
            </a:r>
            <a:endParaRPr lang="en-US"/>
          </a:p>
        </p:txBody>
      </p:sp>
      <p:sp>
        <p:nvSpPr>
          <p:cNvPr id="1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5DE3B5DE-687E-4601-9C25-48F7ABE0D7C5}" type="datetime1">
              <a:rPr lang="en-US" smtClean="0"/>
              <a:t>5/22/2015</a:t>
            </a:fld>
            <a:endParaRPr lang="en-US"/>
          </a:p>
        </p:txBody>
      </p:sp>
      <p:sp>
        <p:nvSpPr>
          <p:cNvPr id="1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BFD467DE-D084-42AA-B27F-22F6084CB8BB}" type="datetime1">
              <a:rPr lang="en-US" smtClean="0"/>
              <a:t>5/22/2015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3782E027-C2A0-4932-A761-986BAD82B671}" type="datetime1">
              <a:rPr lang="en-US" smtClean="0"/>
              <a:t>5/22/2015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96AC42F1-294F-4AFB-8F78-2EF579F09459}" type="datetime1">
              <a:rPr lang="en-US" smtClean="0"/>
              <a:t>5/22/2015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831850" y="1709738"/>
            <a:ext cx="10515600" cy="2862262"/>
          </a:xfrm>
          <a:prstGeom prst="rect">
            <a:avLst/>
          </a:prstGeom>
        </p:spPr>
        <p:txBody>
          <a:bodyPr anchor="b"/>
          <a:lstStyle>
            <a:lvl1pPr>
              <a:defRPr sz="6000"/>
            </a:lvl1pPr>
          </a:lstStyle>
          <a:p>
            <a:r>
              <a:rPr lang="en-US" smtClean="0"/>
              <a:t>Click to edit Master title style</a:t>
            </a:r>
            <a:endParaRPr lang="en-US"/>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1580A6EB-69F5-4723-B5E3-A6D9E36A957A}" type="datetime1">
              <a:rPr lang="en-US" smtClean="0"/>
              <a:t>5/22/2015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0FB02ED0-9CAE-481B-8D1D-B242F0282967}" type="datetime1">
              <a:rPr lang="en-US" smtClean="0"/>
              <a:t>5/22/2015</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3" y="2193925"/>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831850"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831850" y="274638"/>
            <a:ext cx="10515600" cy="1143000"/>
          </a:xfrm>
          <a:prstGeom prst="rect">
            <a:avLst/>
          </a:prstGeom>
        </p:spPr>
        <p:txBody>
          <a:bodyPr/>
          <a:lstStyle/>
          <a:p>
            <a:r>
              <a:rPr lang="en-US" smtClean="0"/>
              <a:t>Click to edit Master title style</a:t>
            </a:r>
            <a:endParaRPr lang="en-US"/>
          </a:p>
        </p:txBody>
      </p:sp>
      <p:sp>
        <p:nvSpPr>
          <p:cNvPr id="10"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4696AB3F-7B84-45BD-A122-497866A73F4B}" type="datetime1">
              <a:rPr lang="en-US" smtClean="0"/>
              <a:t>5/22/2015</a:t>
            </a:fld>
            <a:endParaRPr lang="en-US"/>
          </a:p>
        </p:txBody>
      </p:sp>
      <p:sp>
        <p:nvSpPr>
          <p:cNvPr id="11" name="Footer Placeholder 4"/>
          <p:cNvSpPr>
            <a:spLocks noGrp="1"/>
          </p:cNvSpPr>
          <p:nvPr>
            <p:ph type="ftr" sz="quarter" idx="11"/>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2" name="Slide Number Placeholder 5"/>
          <p:cNvSpPr>
            <a:spLocks noGrp="1"/>
          </p:cNvSpPr>
          <p:nvPr>
            <p:ph type="sldNum" sz="quarter" idx="12"/>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6395E536-1457-4CE4-8497-197239F05587}" type="datetime1">
              <a:rPr lang="en-US" smtClean="0"/>
              <a:t>5/22/2015</a:t>
            </a:fld>
            <a:endParaRPr lang="en-US"/>
          </a:p>
        </p:txBody>
      </p:sp>
      <p:sp>
        <p:nvSpPr>
          <p:cNvPr id="7"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8"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A4AF2F65-2726-4707-A7A6-DE21D14E80C5}" type="datetime1">
              <a:rPr lang="en-US" smtClean="0"/>
              <a:t>5/22/2015</a:t>
            </a:fld>
            <a:endParaRPr lang="en-US"/>
          </a:p>
        </p:txBody>
      </p:sp>
      <p:sp>
        <p:nvSpPr>
          <p:cNvPr id="6"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7"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1FA85564-6B99-4FC4-9CE3-22E750398B2E}" type="datetime1">
              <a:rPr lang="en-US" smtClean="0"/>
              <a:t>5/22/2015</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2BCD2BEA-7F40-407D-B082-13022E8B2C99}" type="datetime1">
              <a:rPr lang="en-US" smtClean="0"/>
              <a:t>5/22/2015</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12188952"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lvl="0" algn="ctr"/>
                  <a:endParaRPr lang="en-US" sz="24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sp>
        <p:nvSpPr>
          <p:cNvPr id="3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CA734DBA-6852-4C6A-AB8B-E28C0C52CB53}" type="datetime1">
              <a:rPr lang="en-US" smtClean="0"/>
              <a:t>5/22/2015</a:t>
            </a:fld>
            <a:endParaRPr lang="en-US"/>
          </a:p>
        </p:txBody>
      </p:sp>
      <p:sp>
        <p:nvSpPr>
          <p:cNvPr id="3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3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59170" y="1676331"/>
            <a:ext cx="9144000" cy="1655762"/>
          </a:xfrm>
        </p:spPr>
        <p:txBody>
          <a:bodyPr>
            <a:normAutofit/>
          </a:bodyPr>
          <a:lstStyle/>
          <a:p>
            <a:r>
              <a:rPr lang="en-US" sz="4000" dirty="0" smtClean="0">
                <a:latin typeface="Times New Roman" pitchFamily="18" charset="0"/>
                <a:cs typeface="Times New Roman" pitchFamily="18" charset="0"/>
              </a:rPr>
              <a:t>Tối ưu hóa thống kê</a:t>
            </a:r>
            <a:endParaRPr lang="en-US" sz="4000" dirty="0">
              <a:latin typeface="Times New Roman" pitchFamily="18" charset="0"/>
              <a:cs typeface="Times New Roman" pitchFamily="18" charset="0"/>
            </a:endParaRPr>
          </a:p>
        </p:txBody>
      </p:sp>
      <p:sp>
        <p:nvSpPr>
          <p:cNvPr id="2" name="Title 1"/>
          <p:cNvSpPr>
            <a:spLocks noGrp="1"/>
          </p:cNvSpPr>
          <p:nvPr>
            <p:ph type="ctrTitle"/>
          </p:nvPr>
        </p:nvSpPr>
        <p:spPr>
          <a:xfrm>
            <a:off x="1465385" y="304800"/>
            <a:ext cx="9144000" cy="1014210"/>
          </a:xfrm>
        </p:spPr>
        <p:txBody>
          <a:bodyPr/>
          <a:lstStyle/>
          <a:p>
            <a:r>
              <a:rPr lang="en-US" dirty="0">
                <a:latin typeface="Times New Roman" pitchFamily="18" charset="0"/>
                <a:cs typeface="Times New Roman" pitchFamily="18" charset="0"/>
              </a:rPr>
              <a:t>Tìm hiểu Oracle Tuning</a:t>
            </a:r>
          </a:p>
        </p:txBody>
      </p:sp>
      <p:sp>
        <p:nvSpPr>
          <p:cNvPr id="4" name="TextBox 3"/>
          <p:cNvSpPr txBox="1"/>
          <p:nvPr/>
        </p:nvSpPr>
        <p:spPr>
          <a:xfrm>
            <a:off x="1652954" y="4583723"/>
            <a:ext cx="9050215" cy="1631216"/>
          </a:xfrm>
          <a:prstGeom prst="rect">
            <a:avLst/>
          </a:prstGeom>
          <a:noFill/>
          <a:ln>
            <a:solidFill>
              <a:schemeClr val="tx2">
                <a:lumMod val="20000"/>
                <a:lumOff val="80000"/>
              </a:schemeClr>
            </a:solidFill>
          </a:ln>
        </p:spPr>
        <p:txBody>
          <a:bodyPr wrap="square" rtlCol="0">
            <a:spAutoFit/>
          </a:bodyPr>
          <a:lstStyle/>
          <a:p>
            <a:pPr algn="ctr"/>
            <a:r>
              <a:rPr lang="en-US" sz="2000" b="1" smtClean="0">
                <a:ln>
                  <a:solidFill>
                    <a:schemeClr val="accent1">
                      <a:lumMod val="20000"/>
                      <a:lumOff val="80000"/>
                    </a:schemeClr>
                  </a:solidFill>
                </a:ln>
                <a:solidFill>
                  <a:schemeClr val="tx1">
                    <a:lumMod val="95000"/>
                    <a:lumOff val="5000"/>
                  </a:schemeClr>
                </a:solidFill>
                <a:latin typeface="Times New Roman" pitchFamily="18" charset="0"/>
                <a:cs typeface="Times New Roman" pitchFamily="18" charset="0"/>
              </a:rPr>
              <a:t>Sinh viên thực hiện:</a:t>
            </a:r>
          </a:p>
          <a:p>
            <a:r>
              <a:rPr lang="en-US" sz="2000" b="1" smtClean="0">
                <a:ln>
                  <a:solidFill>
                    <a:schemeClr val="accent1">
                      <a:lumMod val="20000"/>
                      <a:lumOff val="80000"/>
                    </a:schemeClr>
                  </a:solidFill>
                </a:ln>
                <a:solidFill>
                  <a:schemeClr val="tx1">
                    <a:lumMod val="95000"/>
                    <a:lumOff val="5000"/>
                  </a:schemeClr>
                </a:solidFill>
                <a:latin typeface="Times New Roman" pitchFamily="18" charset="0"/>
                <a:cs typeface="Times New Roman" pitchFamily="18" charset="0"/>
              </a:rPr>
              <a:t>Trần Phúc Thành     – 20112201 – CNTT-TT 2.3</a:t>
            </a:r>
          </a:p>
          <a:p>
            <a:r>
              <a:rPr lang="en-US" sz="2000" b="1" smtClean="0">
                <a:ln>
                  <a:solidFill>
                    <a:schemeClr val="accent1">
                      <a:lumMod val="20000"/>
                      <a:lumOff val="80000"/>
                    </a:schemeClr>
                  </a:solidFill>
                </a:ln>
                <a:solidFill>
                  <a:schemeClr val="tx1">
                    <a:lumMod val="95000"/>
                    <a:lumOff val="5000"/>
                  </a:schemeClr>
                </a:solidFill>
                <a:latin typeface="Times New Roman" pitchFamily="18" charset="0"/>
                <a:cs typeface="Times New Roman" pitchFamily="18" charset="0"/>
              </a:rPr>
              <a:t>Nguyễn Văn Lam     – 20112616 – CNTT-TT 2,3</a:t>
            </a:r>
          </a:p>
          <a:p>
            <a:r>
              <a:rPr lang="en-US" sz="2000" b="1" smtClean="0">
                <a:ln>
                  <a:solidFill>
                    <a:schemeClr val="accent1">
                      <a:lumMod val="20000"/>
                      <a:lumOff val="80000"/>
                    </a:schemeClr>
                  </a:solidFill>
                </a:ln>
                <a:solidFill>
                  <a:schemeClr val="tx1">
                    <a:lumMod val="95000"/>
                    <a:lumOff val="5000"/>
                  </a:schemeClr>
                </a:solidFill>
                <a:latin typeface="Times New Roman" pitchFamily="18" charset="0"/>
                <a:cs typeface="Times New Roman" pitchFamily="18" charset="0"/>
              </a:rPr>
              <a:t>Hà Bình Xuyên        – 20112524  – CNTT-TT 2.3</a:t>
            </a:r>
          </a:p>
          <a:p>
            <a:r>
              <a:rPr lang="en-US" sz="2000" b="1" smtClean="0">
                <a:ln>
                  <a:solidFill>
                    <a:schemeClr val="accent1">
                      <a:lumMod val="20000"/>
                      <a:lumOff val="80000"/>
                    </a:schemeClr>
                  </a:solidFill>
                </a:ln>
                <a:solidFill>
                  <a:schemeClr val="tx1">
                    <a:lumMod val="95000"/>
                    <a:lumOff val="5000"/>
                  </a:schemeClr>
                </a:solidFill>
                <a:latin typeface="Times New Roman" pitchFamily="18" charset="0"/>
                <a:cs typeface="Times New Roman" pitchFamily="18" charset="0"/>
              </a:rPr>
              <a:t>Nguyễn Tiến Thành – 20112189 – CNTT-TT 2.3</a:t>
            </a:r>
            <a:endParaRPr lang="en-US" sz="2000" b="1" dirty="0" err="1" smtClean="0">
              <a:ln>
                <a:solidFill>
                  <a:schemeClr val="accent1">
                    <a:lumMod val="20000"/>
                    <a:lumOff val="80000"/>
                  </a:schemeClr>
                </a:solidFill>
              </a:ln>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2198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6172200" y="1690688"/>
            <a:ext cx="6019800" cy="4881561"/>
          </a:xfrm>
          <a:prstGeom prst="rect">
            <a:avLst/>
          </a:prstGeom>
        </p:spPr>
      </p:pic>
      <p:sp>
        <p:nvSpPr>
          <p:cNvPr id="3" name="Content Placeholder 2"/>
          <p:cNvSpPr>
            <a:spLocks noGrp="1"/>
          </p:cNvSpPr>
          <p:nvPr>
            <p:ph sz="half" idx="1"/>
          </p:nvPr>
        </p:nvSpPr>
        <p:spPr>
          <a:xfrm>
            <a:off x="838200" y="1825625"/>
            <a:ext cx="5181600" cy="4746624"/>
          </a:xfrm>
        </p:spPr>
        <p:txBody>
          <a:bodyPr>
            <a:noAutofit/>
          </a:bodyPr>
          <a:lstStyle/>
          <a:p>
            <a:pPr marR="0" algn="just">
              <a:lnSpc>
                <a:spcPct val="115000"/>
              </a:lnSpc>
              <a:spcBef>
                <a:spcPts val="0"/>
              </a:spcBef>
              <a:spcAft>
                <a:spcPts val="10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G</a:t>
            </a:r>
            <a:r>
              <a:rPr lang="en-US" sz="2000" smtClean="0">
                <a:latin typeface="Times New Roman" panose="02020603050405020304" pitchFamily="18" charset="0"/>
                <a:ea typeface="Calibri" panose="020F0502020204030204" pitchFamily="34" charset="0"/>
              </a:rPr>
              <a:t>iả </a:t>
            </a:r>
            <a:r>
              <a:rPr lang="en-US" sz="2000" dirty="0">
                <a:latin typeface="Times New Roman" panose="02020603050405020304" pitchFamily="18" charset="0"/>
                <a:ea typeface="Calibri" panose="020F0502020204030204" pitchFamily="34" charset="0"/>
              </a:rPr>
              <a:t>sử rằng bạn có một </a:t>
            </a:r>
            <a:r>
              <a:rPr lang="en-US" sz="2000">
                <a:latin typeface="Times New Roman" panose="02020603050405020304" pitchFamily="18" charset="0"/>
                <a:ea typeface="Calibri" panose="020F0502020204030204" pitchFamily="34" charset="0"/>
              </a:rPr>
              <a:t>cột </a:t>
            </a:r>
            <a:r>
              <a:rPr lang="en-US" sz="2000" smtClean="0">
                <a:latin typeface="Times New Roman" panose="02020603050405020304" pitchFamily="18" charset="0"/>
                <a:ea typeface="Calibri" panose="020F0502020204030204" pitchFamily="34" charset="0"/>
              </a:rPr>
              <a:t>có giá </a:t>
            </a:r>
            <a:r>
              <a:rPr lang="en-US" sz="2000" dirty="0">
                <a:latin typeface="Times New Roman" panose="02020603050405020304" pitchFamily="18" charset="0"/>
                <a:ea typeface="Calibri" panose="020F0502020204030204" pitchFamily="34" charset="0"/>
              </a:rPr>
              <a:t>trị là 40 001. Bạn chỉ có 10 giá trị khác nhau : 1, 3, 5, 7 ,10, 27, 32, 49.  Giá trị 10 là giá trị phổ biến với 16 293 lần xuất hiện.</a:t>
            </a:r>
          </a:p>
          <a:p>
            <a:r>
              <a:rPr lang="en-US" sz="2000" dirty="0">
                <a:latin typeface="Times New Roman" panose="02020603050405020304" pitchFamily="18" charset="0"/>
                <a:ea typeface="Calibri" panose="020F0502020204030204" pitchFamily="34" charset="0"/>
              </a:rPr>
              <a:t>Trong trường hợp này, trong DBA_TAB_HISTOGRAMS</a:t>
            </a:r>
            <a:r>
              <a:rPr lang="en-US" sz="2000">
                <a:latin typeface="Times New Roman" panose="02020603050405020304" pitchFamily="18" charset="0"/>
                <a:ea typeface="Calibri" panose="020F0502020204030204" pitchFamily="34" charset="0"/>
              </a:rPr>
              <a:t>, </a:t>
            </a:r>
            <a:r>
              <a:rPr lang="en-US" sz="2000" smtClean="0">
                <a:latin typeface="Times New Roman" panose="02020603050405020304" pitchFamily="18" charset="0"/>
                <a:ea typeface="Calibri" panose="020F0502020204030204" pitchFamily="34" charset="0"/>
              </a:rPr>
              <a:t>cột </a:t>
            </a:r>
            <a:r>
              <a:rPr lang="en-US" sz="2000" dirty="0">
                <a:latin typeface="Times New Roman" panose="02020603050405020304" pitchFamily="18" charset="0"/>
                <a:ea typeface="Calibri" panose="020F0502020204030204" pitchFamily="34" charset="0"/>
              </a:rPr>
              <a:t>ENPOINT_VALUE lưu trữ các giá trị cột và cột ENPOINT_NUMBER lưu trữ số hàng tích lũy gồm giá trị cột, </a:t>
            </a:r>
            <a:r>
              <a:rPr lang="en-US" sz="2000" dirty="0" smtClean="0">
                <a:latin typeface="Times New Roman" panose="02020603050405020304" pitchFamily="18" charset="0"/>
                <a:ea typeface="Calibri" panose="020F0502020204030204" pitchFamily="34" charset="0"/>
              </a:rPr>
              <a:t>điều </a:t>
            </a:r>
            <a:r>
              <a:rPr lang="en-US" sz="2000" dirty="0">
                <a:latin typeface="Times New Roman" panose="02020603050405020304" pitchFamily="18" charset="0"/>
                <a:ea typeface="Calibri" panose="020F0502020204030204" pitchFamily="34" charset="0"/>
              </a:rPr>
              <a:t>này có thể tránh một vài tính toán cho phạm vi </a:t>
            </a:r>
            <a:r>
              <a:rPr lang="en-US" sz="2000" dirty="0" smtClean="0">
                <a:latin typeface="Times New Roman" panose="02020603050405020304" pitchFamily="18" charset="0"/>
                <a:ea typeface="Calibri" panose="020F0502020204030204" pitchFamily="34" charset="0"/>
              </a:rPr>
              <a:t>quét.</a:t>
            </a:r>
          </a:p>
          <a:p>
            <a:pPr algn="just"/>
            <a:r>
              <a:rPr lang="en-US" sz="2000" dirty="0">
                <a:latin typeface="Times New Roman" panose="02020603050405020304" pitchFamily="18" charset="0"/>
                <a:ea typeface="Calibri" panose="020F0502020204030204" pitchFamily="34" charset="0"/>
              </a:rPr>
              <a:t>Số hàng thực tế được thể hiện bởi các đường cong trên slide; chỉ cột ENDPOINT_VALUE và ENDPOINT_NUMBER được lưu trữ trong dữ </a:t>
            </a:r>
            <a:r>
              <a:rPr lang="en-US" sz="2000" dirty="0" smtClean="0">
                <a:latin typeface="Times New Roman" panose="02020603050405020304" pitchFamily="18" charset="0"/>
                <a:ea typeface="Calibri" panose="020F0502020204030204" pitchFamily="34" charset="0"/>
              </a:rPr>
              <a:t>liệu </a:t>
            </a:r>
            <a:r>
              <a:rPr lang="en-US" sz="2000" dirty="0">
                <a:latin typeface="Times New Roman" panose="02020603050405020304" pitchFamily="18" charset="0"/>
                <a:ea typeface="Calibri" panose="020F0502020204030204" pitchFamily="34" charset="0"/>
              </a:rPr>
              <a:t>từ </a:t>
            </a:r>
            <a:r>
              <a:rPr lang="en-US" sz="2000" dirty="0" smtClean="0">
                <a:latin typeface="Times New Roman" panose="02020603050405020304" pitchFamily="18" charset="0"/>
                <a:ea typeface="Calibri" panose="020F0502020204030204" pitchFamily="34" charset="0"/>
              </a:rPr>
              <a:t>điển</a:t>
            </a:r>
          </a:p>
        </p:txBody>
      </p:sp>
      <p:sp>
        <p:nvSpPr>
          <p:cNvPr id="4" name="Title 3"/>
          <p:cNvSpPr>
            <a:spLocks noGrp="1"/>
          </p:cNvSpPr>
          <p:nvPr>
            <p:ph type="title"/>
          </p:nvPr>
        </p:nvSpPr>
        <p:spPr/>
        <p:txBody>
          <a:bodyPr/>
          <a:lstStyle/>
          <a:p>
            <a:r>
              <a:rPr lang="en-US" dirty="0">
                <a:latin typeface="Cambria" panose="02040503050406030204" pitchFamily="18" charset="0"/>
                <a:ea typeface="Times New Roman" panose="02020603050405020304" pitchFamily="18" charset="0"/>
                <a:cs typeface="Times New Roman" panose="02020603050405020304" pitchFamily="18" charset="0"/>
              </a:rPr>
              <a:t>Biểu đồ tần số (Frequency Histograms)</a:t>
            </a:r>
            <a:endParaRPr lang="en-US" dirty="0"/>
          </a:p>
        </p:txBody>
      </p:sp>
    </p:spTree>
    <p:extLst>
      <p:ext uri="{BB962C8B-B14F-4D97-AF65-F5344CB8AC3E}">
        <p14:creationId xmlns:p14="http://schemas.microsoft.com/office/powerpoint/2010/main" val="26881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6457950" y="1520826"/>
            <a:ext cx="5734050" cy="5051424"/>
          </a:xfrm>
          <a:prstGeom prst="rect">
            <a:avLst/>
          </a:prstGeom>
        </p:spPr>
      </p:pic>
      <p:sp>
        <p:nvSpPr>
          <p:cNvPr id="3" name="Content Placeholder 2"/>
          <p:cNvSpPr>
            <a:spLocks noGrp="1"/>
          </p:cNvSpPr>
          <p:nvPr>
            <p:ph sz="half" idx="1"/>
          </p:nvPr>
        </p:nvSpPr>
        <p:spPr>
          <a:xfrm>
            <a:off x="838200" y="1690688"/>
            <a:ext cx="5753100" cy="4881561"/>
          </a:xfrm>
        </p:spPr>
        <p:txBody>
          <a:bodyPr>
            <a:normAutofit fontScale="32500" lnSpcReduction="20000"/>
          </a:bodyPr>
          <a:lstStyle/>
          <a:p>
            <a:pPr marL="0" marR="0" indent="457200" algn="just">
              <a:lnSpc>
                <a:spcPct val="115000"/>
              </a:lnSpc>
              <a:spcBef>
                <a:spcPts val="0"/>
              </a:spcBef>
              <a:spcAft>
                <a:spcPts val="1000"/>
              </a:spcAft>
            </a:pPr>
            <a:r>
              <a:rPr lang="en-US" sz="7400" dirty="0">
                <a:latin typeface="Times New Roman" panose="02020603050405020304" pitchFamily="18" charset="0"/>
                <a:ea typeface="Calibri" panose="020F0502020204030204" pitchFamily="34" charset="0"/>
              </a:rPr>
              <a:t>Trong một biểu đồ cân bằng, các giá trị cột được chi thành các băng, sao cho mỗi băng chứa xấp xỉ cùng một số hàng. </a:t>
            </a:r>
            <a:endParaRPr lang="en-US" sz="7400" dirty="0" smtClean="0">
              <a:latin typeface="Times New Roman" panose="02020603050405020304" pitchFamily="18" charset="0"/>
              <a:ea typeface="Calibri" panose="020F0502020204030204" pitchFamily="34" charset="0"/>
            </a:endParaRPr>
          </a:p>
          <a:p>
            <a:pPr marL="0" marR="0" indent="457200" algn="just">
              <a:lnSpc>
                <a:spcPct val="115000"/>
              </a:lnSpc>
              <a:spcBef>
                <a:spcPts val="0"/>
              </a:spcBef>
              <a:spcAft>
                <a:spcPts val="1000"/>
              </a:spcAft>
            </a:pPr>
            <a:r>
              <a:rPr lang="en-US" sz="7400" dirty="0" smtClean="0">
                <a:latin typeface="Times New Roman" panose="02020603050405020304" pitchFamily="18" charset="0"/>
                <a:ea typeface="Calibri" panose="020F0502020204030204" pitchFamily="34" charset="0"/>
              </a:rPr>
              <a:t>Biểu </a:t>
            </a:r>
            <a:r>
              <a:rPr lang="en-US" sz="7400" dirty="0">
                <a:latin typeface="Times New Roman" panose="02020603050405020304" pitchFamily="18" charset="0"/>
                <a:ea typeface="Calibri" panose="020F0502020204030204" pitchFamily="34" charset="0"/>
              </a:rPr>
              <a:t>đồ cho bạn biết gía trị của điểm cuối của mỗi băng. </a:t>
            </a:r>
          </a:p>
          <a:p>
            <a:pPr marL="0" marR="0" indent="457200" algn="just">
              <a:lnSpc>
                <a:spcPct val="115000"/>
              </a:lnSpc>
              <a:spcBef>
                <a:spcPts val="0"/>
              </a:spcBef>
              <a:spcAft>
                <a:spcPts val="1000"/>
              </a:spcAft>
            </a:pPr>
            <a:r>
              <a:rPr lang="en-US" sz="7400" smtClean="0">
                <a:latin typeface="Times New Roman" panose="02020603050405020304" pitchFamily="18" charset="0"/>
                <a:ea typeface="Calibri" panose="020F0502020204030204" pitchFamily="34" charset="0"/>
              </a:rPr>
              <a:t>Giả sử </a:t>
            </a:r>
            <a:r>
              <a:rPr lang="en-US" sz="7400" dirty="0">
                <a:latin typeface="Times New Roman" panose="02020603050405020304" pitchFamily="18" charset="0"/>
                <a:ea typeface="Calibri" panose="020F0502020204030204" pitchFamily="34" charset="0"/>
              </a:rPr>
              <a:t>bạn có một cột dân cư với số lượng 40 001. Sẽ có 8 000 giá trị cho mỗi băng. Bạn chỉ có 10 giá trị khác nhau: 1, 3, 5, 7, 10, 16, 27, 32, 39, và 49. Giá trị 10 là giá trị phổ biến với 16 293 lần xuất hiện. </a:t>
            </a:r>
            <a:endParaRPr lang="en-US" sz="7400" dirty="0" smtClean="0">
              <a:latin typeface="Times New Roman" panose="02020603050405020304" pitchFamily="18" charset="0"/>
              <a:ea typeface="Calibri" panose="020F0502020204030204" pitchFamily="34" charset="0"/>
            </a:endParaRPr>
          </a:p>
          <a:p>
            <a:pPr marL="0" indent="0">
              <a:buNone/>
            </a:pPr>
            <a:endParaRPr lang="en-US" dirty="0"/>
          </a:p>
        </p:txBody>
      </p:sp>
      <p:sp>
        <p:nvSpPr>
          <p:cNvPr id="4" name="Title 3"/>
          <p:cNvSpPr>
            <a:spLocks noGrp="1"/>
          </p:cNvSpPr>
          <p:nvPr>
            <p:ph type="title"/>
          </p:nvPr>
        </p:nvSpPr>
        <p:spPr/>
        <p:txBody>
          <a:bodyPr>
            <a:normAutofit fontScale="90000"/>
          </a:bodyPr>
          <a:lstStyle/>
          <a:p>
            <a:pPr lvl="0"/>
            <a:r>
              <a:rPr lang="en-US" dirty="0">
                <a:latin typeface="Times New Roman" pitchFamily="18" charset="0"/>
                <a:cs typeface="Times New Roman" pitchFamily="18" charset="0"/>
              </a:rPr>
              <a:t>Biều đồ chiều cao cân bằng (Height-Balance Histogram).</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4641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6400800" y="1690688"/>
            <a:ext cx="5791199" cy="4957761"/>
          </a:xfrm>
          <a:prstGeom prst="rect">
            <a:avLst/>
          </a:prstGeom>
        </p:spPr>
      </p:pic>
      <p:sp>
        <p:nvSpPr>
          <p:cNvPr id="3" name="Content Placeholder 2"/>
          <p:cNvSpPr>
            <a:spLocks noGrp="1"/>
          </p:cNvSpPr>
          <p:nvPr>
            <p:ph sz="half" idx="1"/>
          </p:nvPr>
        </p:nvSpPr>
        <p:spPr>
          <a:xfrm>
            <a:off x="838200" y="1825625"/>
            <a:ext cx="5181600" cy="4822824"/>
          </a:xfrm>
        </p:spPr>
        <p:txBody>
          <a:bodyPr>
            <a:normAutofit fontScale="85000" lnSpcReduction="20000"/>
          </a:bodyPr>
          <a:lstStyle/>
          <a:p>
            <a:pPr marL="0" marR="0" indent="45720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Khi số vùng ít hơn số lượng giá trị riêng biệt, ENDPOINT_NUMBER ghi lại số vùng và ENPOINT_VALUE ghi lại giá trị tương ứng với điểm cuối này. Trong ví dụ này, số hàng mỗi vùng là một phần năm tổng số hàng, đó là 8000.</a:t>
            </a:r>
          </a:p>
          <a:p>
            <a:pPr marL="0" marR="0" indent="45720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Dựa trên giả định này, giá trị 10 xuất hiện giữa 8 000 và 24 000 lần. Do đó chắc chắn 10 là một giá trị phổ biến. Đây là một loại biểu đồ tố cho sự cân bằng về giá trị phổ biến, và các phạm vi vị từ.</a:t>
            </a:r>
          </a:p>
          <a:p>
            <a:pPr marL="0" indent="0" algn="just">
              <a:buNone/>
            </a:pPr>
            <a:endParaRPr lang="en-US" dirty="0"/>
          </a:p>
        </p:txBody>
      </p:sp>
      <p:sp>
        <p:nvSpPr>
          <p:cNvPr id="4" name="Title 3"/>
          <p:cNvSpPr>
            <a:spLocks noGrp="1"/>
          </p:cNvSpPr>
          <p:nvPr>
            <p:ph type="title"/>
          </p:nvPr>
        </p:nvSpPr>
        <p:spPr/>
        <p:txBody>
          <a:bodyPr>
            <a:normAutofit fontScale="90000"/>
          </a:bodyPr>
          <a:lstStyle/>
          <a:p>
            <a:r>
              <a:rPr lang="en-US" dirty="0">
                <a:latin typeface="Times New Roman" pitchFamily="18" charset="0"/>
                <a:cs typeface="Times New Roman" pitchFamily="18" charset="0"/>
              </a:rPr>
              <a:t>Biều đồ chiều cao cân bằng (Height-Balance Histogram).</a:t>
            </a:r>
          </a:p>
        </p:txBody>
      </p:sp>
    </p:spTree>
    <p:extLst>
      <p:ext uri="{BB962C8B-B14F-4D97-AF65-F5344CB8AC3E}">
        <p14:creationId xmlns:p14="http://schemas.microsoft.com/office/powerpoint/2010/main" val="223500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10972800" cy="4351338"/>
          </a:xfrm>
        </p:spPr>
        <p:txBody>
          <a:bodyPr>
            <a:normAutofit/>
          </a:bodyPr>
          <a:lstStyle/>
          <a:p>
            <a:pPr marL="0" marR="0" indent="457200" algn="just">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rPr>
              <a:t>Với Oracle Database 10g, tối ưu truy vấn sẽ </a:t>
            </a:r>
            <a:r>
              <a:rPr lang="en-US" sz="2400">
                <a:latin typeface="Times New Roman" panose="02020603050405020304" pitchFamily="18" charset="0"/>
                <a:ea typeface="Calibri" panose="020F0502020204030204" pitchFamily="34" charset="0"/>
              </a:rPr>
              <a:t>đưa </a:t>
            </a:r>
            <a:r>
              <a:rPr lang="en-US" sz="2400" smtClean="0">
                <a:latin typeface="Times New Roman" panose="02020603050405020304" pitchFamily="18" charset="0"/>
                <a:ea typeface="Calibri" panose="020F0502020204030204" pitchFamily="34" charset="0"/>
              </a:rPr>
              <a:t>các phép tính toán vào các </a:t>
            </a:r>
            <a:r>
              <a:rPr lang="en-US" sz="2400" dirty="0">
                <a:latin typeface="Times New Roman" panose="02020603050405020304" pitchFamily="18" charset="0"/>
                <a:ea typeface="Calibri" panose="020F0502020204030204" pitchFamily="34" charset="0"/>
              </a:rPr>
              <a:t>mối liên kết giữa các cột khi tính chọn lọc của nhiều vị từ trong các trường hợp hạn chế sau:</a:t>
            </a:r>
          </a:p>
          <a:p>
            <a:pPr marL="800100" lvl="1" indent="-342900" algn="just">
              <a:lnSpc>
                <a:spcPct val="107000"/>
              </a:lnSpc>
              <a:spcBef>
                <a:spcPts val="0"/>
              </a:spcBef>
              <a:buFont typeface="Times New Roman" panose="02020603050405020304" pitchFamily="18" charset="0"/>
              <a:buChar char="-"/>
            </a:pPr>
            <a:r>
              <a:rPr lang="en-US" sz="2000" smtClean="0">
                <a:latin typeface="Times New Roman" panose="02020603050405020304" pitchFamily="18" charset="0"/>
                <a:ea typeface="Calibri" panose="020F0502020204030204" pitchFamily="34" charset="0"/>
                <a:cs typeface="Times New Roman" panose="02020603050405020304" pitchFamily="18" charset="0"/>
              </a:rPr>
              <a:t>Tất </a:t>
            </a:r>
            <a:r>
              <a:rPr lang="en-US" sz="2000" dirty="0">
                <a:latin typeface="Times New Roman" panose="02020603050405020304" pitchFamily="18" charset="0"/>
                <a:ea typeface="Calibri" panose="020F0502020204030204" pitchFamily="34" charset="0"/>
                <a:cs typeface="Times New Roman" panose="02020603050405020304" pitchFamily="18" charset="0"/>
              </a:rPr>
              <a:t>cả các cột của một </a:t>
            </a:r>
            <a:r>
              <a:rPr lang="en-US" sz="2000">
                <a:latin typeface="Times New Roman" panose="02020603050405020304" pitchFamily="18" charset="0"/>
                <a:ea typeface="Calibri" panose="020F0502020204030204" pitchFamily="34" charset="0"/>
                <a:cs typeface="Times New Roman" panose="02020603050405020304" pitchFamily="18" charset="0"/>
              </a:rPr>
              <a:t>vị </a:t>
            </a:r>
            <a:r>
              <a:rPr lang="en-US" sz="2000" smtClean="0">
                <a:latin typeface="Times New Roman" panose="02020603050405020304" pitchFamily="18" charset="0"/>
                <a:ea typeface="Calibri" panose="020F0502020204030204" pitchFamily="34" charset="0"/>
                <a:cs typeface="Times New Roman" panose="02020603050405020304" pitchFamily="18" charset="0"/>
              </a:rPr>
              <a:t>từ nối </a:t>
            </a:r>
            <a:r>
              <a:rPr lang="en-US" sz="2000" dirty="0">
                <a:latin typeface="Times New Roman" panose="02020603050405020304" pitchFamily="18" charset="0"/>
                <a:ea typeface="Calibri" panose="020F0502020204030204" pitchFamily="34" charset="0"/>
                <a:cs typeface="Times New Roman" panose="02020603050405020304" pitchFamily="18" charset="0"/>
              </a:rPr>
              <a:t>tiếp khớp với tất cả cột của khóa chỉ mục nối tiếp, và các </a:t>
            </a:r>
            <a:r>
              <a:rPr lang="en-US" sz="2000">
                <a:latin typeface="Times New Roman" panose="02020603050405020304" pitchFamily="18" charset="0"/>
                <a:ea typeface="Calibri" panose="020F0502020204030204" pitchFamily="34" charset="0"/>
                <a:cs typeface="Times New Roman" panose="02020603050405020304" pitchFamily="18" charset="0"/>
              </a:rPr>
              <a:t>vị </a:t>
            </a:r>
            <a:r>
              <a:rPr lang="en-US" sz="2000" smtClean="0">
                <a:latin typeface="Times New Roman" panose="02020603050405020304" pitchFamily="18" charset="0"/>
                <a:ea typeface="Calibri" panose="020F0502020204030204" pitchFamily="34" charset="0"/>
                <a:cs typeface="Times New Roman" panose="02020603050405020304" pitchFamily="18" charset="0"/>
              </a:rPr>
              <a:t>từ được </a:t>
            </a:r>
            <a:r>
              <a:rPr lang="en-US" sz="2000" dirty="0">
                <a:latin typeface="Times New Roman" panose="02020603050405020304" pitchFamily="18" charset="0"/>
                <a:ea typeface="Calibri" panose="020F0502020204030204" pitchFamily="34" charset="0"/>
                <a:cs typeface="Times New Roman" panose="02020603050405020304" pitchFamily="18" charset="0"/>
              </a:rPr>
              <a:t>sử dụng tương đương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trong </a:t>
            </a:r>
            <a:r>
              <a:rPr lang="en-US" sz="2000" dirty="0">
                <a:latin typeface="Times New Roman" panose="02020603050405020304" pitchFamily="18" charset="0"/>
                <a:ea typeface="Calibri" panose="020F0502020204030204" pitchFamily="34" charset="0"/>
                <a:cs typeface="Times New Roman" panose="02020603050405020304" pitchFamily="18" charset="0"/>
              </a:rPr>
              <a:t>việc </a:t>
            </a:r>
            <a:r>
              <a:rPr lang="en-US" sz="2000">
                <a:latin typeface="Times New Roman" panose="02020603050405020304" pitchFamily="18" charset="0"/>
                <a:ea typeface="Calibri" panose="020F0502020204030204" pitchFamily="34" charset="0"/>
                <a:cs typeface="Times New Roman" panose="02020603050405020304" pitchFamily="18" charset="0"/>
              </a:rPr>
              <a:t>kết </a:t>
            </a:r>
            <a:r>
              <a:rPr lang="en-US" sz="2000" smtClean="0">
                <a:latin typeface="Times New Roman" panose="02020603050405020304" pitchFamily="18" charset="0"/>
                <a:ea typeface="Calibri" panose="020F0502020204030204" pitchFamily="34" charset="0"/>
                <a:cs typeface="Times New Roman" panose="02020603050405020304" pitchFamily="18" charset="0"/>
              </a:rPr>
              <a:t>nối</a:t>
            </a:r>
          </a:p>
          <a:p>
            <a:pPr marL="800100" lvl="1" indent="-342900" algn="just">
              <a:lnSpc>
                <a:spcPct val="107000"/>
              </a:lnSpc>
              <a:spcBef>
                <a:spcPts val="0"/>
              </a:spcBef>
              <a:buFont typeface="Times New Roman" panose="02020603050405020304" pitchFamily="18" charset="0"/>
              <a:buChar char="-"/>
            </a:pPr>
            <a:r>
              <a:rPr lang="en-US" sz="2000" smtClean="0">
                <a:latin typeface="Times New Roman" panose="02020603050405020304" pitchFamily="18" charset="0"/>
                <a:ea typeface="Calibri" panose="020F0502020204030204" pitchFamily="34" charset="0"/>
                <a:cs typeface="Times New Roman" panose="02020603050405020304" pitchFamily="18" charset="0"/>
              </a:rPr>
              <a:t>Khi </a:t>
            </a:r>
            <a:r>
              <a:rPr lang="en-US" sz="2000" dirty="0">
                <a:latin typeface="Times New Roman" panose="02020603050405020304" pitchFamily="18" charset="0"/>
                <a:ea typeface="Calibri" panose="020F0502020204030204" pitchFamily="34" charset="0"/>
                <a:cs typeface="Times New Roman" panose="02020603050405020304" pitchFamily="18" charset="0"/>
              </a:rPr>
              <a:t>DYNAMIC_SAMPLING được thiết lập đến cấp 4, truy vấn tối ưu dùng các mẫu dữ liệu động (dynamic sampling) để ước tính việc chọn lọc của các </a:t>
            </a:r>
            <a:r>
              <a:rPr lang="en-US" sz="2000">
                <a:latin typeface="Times New Roman" panose="02020603050405020304" pitchFamily="18" charset="0"/>
                <a:ea typeface="Calibri" panose="020F0502020204030204" pitchFamily="34" charset="0"/>
                <a:cs typeface="Times New Roman" panose="02020603050405020304" pitchFamily="18" charset="0"/>
              </a:rPr>
              <a:t>vị </a:t>
            </a:r>
            <a:r>
              <a:rPr lang="en-US" sz="2000" smtClean="0">
                <a:latin typeface="Times New Roman" panose="02020603050405020304" pitchFamily="18" charset="0"/>
                <a:ea typeface="Calibri" panose="020F0502020204030204" pitchFamily="34" charset="0"/>
                <a:cs typeface="Times New Roman" panose="02020603050405020304" pitchFamily="18" charset="0"/>
              </a:rPr>
              <a:t>từ phức </a:t>
            </a:r>
            <a:r>
              <a:rPr lang="en-US" sz="2000" dirty="0">
                <a:latin typeface="Times New Roman" panose="02020603050405020304" pitchFamily="18" charset="0"/>
                <a:ea typeface="Calibri" panose="020F0502020204030204" pitchFamily="34" charset="0"/>
                <a:cs typeface="Times New Roman" panose="02020603050405020304" pitchFamily="18" charset="0"/>
              </a:rPr>
              <a:t>tạp liên quan đến nhiều cột trong cùng một bảng. Tuy nhiên, kích thước mẫu là rất nhỏ và làm tăng thời gian phân tích</a:t>
            </a:r>
            <a:r>
              <a:rPr lang="en-US" sz="200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Thống kê nhiều cột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2931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6750" y="1516063"/>
            <a:ext cx="10858500" cy="4865687"/>
          </a:xfrm>
        </p:spPr>
        <p:txBody>
          <a:bodyPr>
            <a:normAutofit/>
          </a:bodyPr>
          <a:lstStyle/>
          <a:p>
            <a:pPr marL="0" marR="0" indent="457200" algn="just">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rPr>
              <a:t>Các vị từ liên quan đến các biểu thức trên các cột là một vấn đề quan trọng đối với các truy vấn tối ưu. </a:t>
            </a:r>
            <a:endParaRPr lang="en-US" sz="2400" dirty="0" smtClean="0">
              <a:latin typeface="Times New Roman" panose="02020603050405020304" pitchFamily="18" charset="0"/>
              <a:ea typeface="Calibri" panose="020F0502020204030204" pitchFamily="34" charset="0"/>
            </a:endParaRPr>
          </a:p>
          <a:p>
            <a:pPr marL="0" marR="0" indent="457200" algn="just">
              <a:lnSpc>
                <a:spcPct val="115000"/>
              </a:lnSpc>
              <a:spcBef>
                <a:spcPts val="0"/>
              </a:spcBef>
              <a:spcAft>
                <a:spcPts val="1000"/>
              </a:spcAft>
            </a:pPr>
            <a:r>
              <a:rPr lang="en-US" sz="2400" dirty="0" smtClean="0">
                <a:latin typeface="Times New Roman" panose="02020603050405020304" pitchFamily="18" charset="0"/>
                <a:ea typeface="Calibri" panose="020F0502020204030204" pitchFamily="34" charset="0"/>
              </a:rPr>
              <a:t>Các </a:t>
            </a:r>
            <a:r>
              <a:rPr lang="en-US" sz="2400" dirty="0">
                <a:latin typeface="Times New Roman" panose="02020603050405020304" pitchFamily="18" charset="0"/>
                <a:ea typeface="Calibri" panose="020F0502020204030204" pitchFamily="34" charset="0"/>
              </a:rPr>
              <a:t>truy vấn tối ưu đã được mở rộng để xử lý tốt hơn các vị từ trong các trường hợp hạn chế, nơi các hàm </a:t>
            </a:r>
            <a:r>
              <a:rPr lang="en-US" sz="2400" dirty="0" smtClean="0">
                <a:latin typeface="Times New Roman" panose="02020603050405020304" pitchFamily="18" charset="0"/>
                <a:ea typeface="Calibri" panose="020F0502020204030204" pitchFamily="34" charset="0"/>
              </a:rPr>
              <a:t>bảo toàn </a:t>
            </a:r>
            <a:r>
              <a:rPr lang="en-US" sz="2400" dirty="0">
                <a:latin typeface="Times New Roman" panose="02020603050405020304" pitchFamily="18" charset="0"/>
                <a:ea typeface="Calibri" panose="020F0502020204030204" pitchFamily="34" charset="0"/>
              </a:rPr>
              <a:t>các đặc điểm phân bố dữ liệu của các cột và do đó cho phép tối ưu hóa để sử dụng các cột thống </a:t>
            </a:r>
            <a:r>
              <a:rPr lang="en-US" sz="2400" dirty="0" smtClean="0">
                <a:latin typeface="Times New Roman" panose="02020603050405020304" pitchFamily="18" charset="0"/>
                <a:ea typeface="Calibri" panose="020F0502020204030204" pitchFamily="34" charset="0"/>
              </a:rPr>
              <a:t>kê</a:t>
            </a:r>
            <a:endParaRPr lang="en-US" sz="2400" dirty="0">
              <a:latin typeface="Times New Roman" panose="02020603050405020304" pitchFamily="18" charset="0"/>
              <a:ea typeface="Calibri" panose="020F0502020204030204" pitchFamily="34" charset="0"/>
            </a:endParaRPr>
          </a:p>
          <a:p>
            <a:pPr marL="0" marR="0" indent="457200" algn="just">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rPr>
              <a:t>Việc </a:t>
            </a:r>
            <a:r>
              <a:rPr lang="en-US" sz="2400">
                <a:latin typeface="Times New Roman" panose="02020603050405020304" pitchFamily="18" charset="0"/>
                <a:ea typeface="Calibri" panose="020F0502020204030204" pitchFamily="34" charset="0"/>
              </a:rPr>
              <a:t>cải </a:t>
            </a:r>
            <a:r>
              <a:rPr lang="en-US" sz="2400" smtClean="0">
                <a:latin typeface="Times New Roman" panose="02020603050405020304" pitchFamily="18" charset="0"/>
                <a:ea typeface="Calibri" panose="020F0502020204030204" pitchFamily="34" charset="0"/>
              </a:rPr>
              <a:t>tiến </a:t>
            </a:r>
            <a:r>
              <a:rPr lang="en-US" sz="2400" dirty="0">
                <a:latin typeface="Times New Roman" panose="02020603050405020304" pitchFamily="18" charset="0"/>
                <a:ea typeface="Calibri" panose="020F0502020204030204" pitchFamily="34" charset="0"/>
              </a:rPr>
              <a:t>đã được thực hiện để đánh giá việc xây dựng các hàm trong quá trình tối ưu hóa tư vấn để đưa ra sự chọn lọc tốt hơn bằng cách sử dụng mẫu động. </a:t>
            </a:r>
            <a:endParaRPr lang="en-US" sz="2400" dirty="0" smtClean="0">
              <a:latin typeface="Times New Roman" panose="02020603050405020304" pitchFamily="18" charset="0"/>
              <a:ea typeface="Calibri" panose="020F0502020204030204" pitchFamily="34" charset="0"/>
            </a:endParaRPr>
          </a:p>
        </p:txBody>
      </p:sp>
      <p:sp>
        <p:nvSpPr>
          <p:cNvPr id="3" name="Title 2"/>
          <p:cNvSpPr>
            <a:spLocks noGrp="1"/>
          </p:cNvSpPr>
          <p:nvPr>
            <p:ph type="title"/>
          </p:nvPr>
        </p:nvSpPr>
        <p:spPr>
          <a:xfrm>
            <a:off x="838200" y="190500"/>
            <a:ext cx="10515600" cy="1325563"/>
          </a:xfrm>
        </p:spPr>
        <p:txBody>
          <a:bodyPr/>
          <a:lstStyle/>
          <a:p>
            <a:r>
              <a:rPr lang="en-US" dirty="0" smtClean="0">
                <a:latin typeface="Times New Roman" pitchFamily="18" charset="0"/>
                <a:cs typeface="Times New Roman" pitchFamily="18" charset="0"/>
              </a:rPr>
              <a:t>Thống kê biểu thức</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96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marR="0" indent="457200" algn="just">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rPr>
              <a:t>Tuy nhiên, các giải pháp này hoặc được giới hạn ở tầng nhất định nào đó của các hàm hoặc chỉ làm việc cho các biểu thức được sử dụng để tạo ra các chỉ mục dựa trên chức năng. </a:t>
            </a:r>
          </a:p>
          <a:p>
            <a:pPr marL="0" marR="0" indent="457200" algn="just">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rPr>
              <a:t>Bằng cách sử dụng các biểu thức thống kê ở trong Oracle Database 11 g, bạn có thể sử dụng một giải pháp tổng quát hơn bao gồm các chức năng người dùng có thể định nghĩa tổng quát hơn và không phụ thuộc vào sự hiện diện của các chỉ mục dựa trên chức năng</a:t>
            </a:r>
          </a:p>
          <a:p>
            <a:pPr marL="0" indent="0">
              <a:buNone/>
            </a:pPr>
            <a:endParaRPr lang="en-US" sz="2400"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Thống kê biểu thức</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577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Hệ thống thống kê cho phép tối ưu để xem xét hệ </a:t>
            </a:r>
            <a:r>
              <a:rPr lang="en-US" sz="2400">
                <a:latin typeface="Times New Roman" panose="02020603050405020304" pitchFamily="18" charset="0"/>
                <a:ea typeface="Calibri" panose="020F0502020204030204" pitchFamily="34" charset="0"/>
              </a:rPr>
              <a:t>thống </a:t>
            </a:r>
            <a:r>
              <a:rPr lang="en-US" sz="2400" smtClean="0">
                <a:latin typeface="Times New Roman" panose="02020603050405020304" pitchFamily="18" charset="0"/>
                <a:ea typeface="Calibri" panose="020F0502020204030204" pitchFamily="34" charset="0"/>
              </a:rPr>
              <a:t>I/O, </a:t>
            </a:r>
            <a:r>
              <a:rPr lang="en-US" sz="2400" dirty="0">
                <a:latin typeface="Times New Roman" panose="02020603050405020304" pitchFamily="18" charset="0"/>
                <a:ea typeface="Calibri" panose="020F0502020204030204" pitchFamily="34" charset="0"/>
              </a:rPr>
              <a:t>hiệu suất của CPU và </a:t>
            </a:r>
            <a:r>
              <a:rPr lang="en-US" sz="2400" dirty="0" smtClean="0">
                <a:latin typeface="Times New Roman" panose="02020603050405020304" pitchFamily="18" charset="0"/>
                <a:ea typeface="Calibri" panose="020F0502020204030204" pitchFamily="34" charset="0"/>
              </a:rPr>
              <a:t>việc </a:t>
            </a:r>
            <a:r>
              <a:rPr lang="en-US" sz="2400" dirty="0">
                <a:latin typeface="Times New Roman" panose="02020603050405020304" pitchFamily="18" charset="0"/>
                <a:ea typeface="Calibri" panose="020F0502020204030204" pitchFamily="34" charset="0"/>
              </a:rPr>
              <a:t>sử </a:t>
            </a:r>
            <a:r>
              <a:rPr lang="en-US" sz="2400" dirty="0" smtClean="0">
                <a:latin typeface="Times New Roman" panose="02020603050405020304" pitchFamily="18" charset="0"/>
                <a:ea typeface="Calibri" panose="020F0502020204030204" pitchFamily="34" charset="0"/>
              </a:rPr>
              <a:t>dụng</a:t>
            </a:r>
          </a:p>
          <a:p>
            <a:pPr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Đối với mỗi kế hoạch đề xuất, việc tối ưu hóa tính toán cho I/O và chi phí CPU</a:t>
            </a:r>
            <a:endParaRPr lang="en-US" sz="2400" dirty="0" smtClean="0">
              <a:latin typeface="Times New Roman" panose="02020603050405020304" pitchFamily="18" charset="0"/>
              <a:ea typeface="Calibri" panose="020F0502020204030204" pitchFamily="34" charset="0"/>
            </a:endParaRPr>
          </a:p>
          <a:p>
            <a:pPr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Điều này rất quan trọng để biết được đặc tính hệ thống để lựa chọn phương án hiệu quả nhất với tỉ lệ tối ưu giữa các I/O và chi phí </a:t>
            </a:r>
            <a:r>
              <a:rPr lang="en-US" sz="2400" dirty="0" smtClean="0">
                <a:latin typeface="Times New Roman" panose="02020603050405020304" pitchFamily="18" charset="0"/>
                <a:ea typeface="Calibri" panose="020F0502020204030204" pitchFamily="34" charset="0"/>
              </a:rPr>
              <a:t>CPU</a:t>
            </a:r>
          </a:p>
          <a:p>
            <a:pPr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Sử dụng hệ thống quản lý thống kê một cách </a:t>
            </a:r>
            <a:r>
              <a:rPr lang="en-US" sz="2400">
                <a:latin typeface="Times New Roman" panose="02020603050405020304" pitchFamily="18" charset="0"/>
                <a:ea typeface="Calibri" panose="020F0502020204030204" pitchFamily="34" charset="0"/>
              </a:rPr>
              <a:t>thường </a:t>
            </a:r>
            <a:r>
              <a:rPr lang="en-US" sz="2400" smtClean="0">
                <a:latin typeface="Times New Roman" panose="02020603050405020304" pitchFamily="18" charset="0"/>
                <a:ea typeface="Calibri" panose="020F0502020204030204" pitchFamily="34" charset="0"/>
              </a:rPr>
              <a:t>xuyên để nắm </a:t>
            </a:r>
            <a:r>
              <a:rPr lang="en-US" sz="2400" dirty="0">
                <a:latin typeface="Times New Roman" panose="02020603050405020304" pitchFamily="18" charset="0"/>
                <a:ea typeface="Calibri" panose="020F0502020204030204" pitchFamily="34" charset="0"/>
              </a:rPr>
              <a:t>bắt số liệu thống kê trong khoảng thời gian khi hệ thống có khối lượng công việc phổ biến nhất.</a:t>
            </a:r>
            <a:endParaRPr lang="en-US" sz="2400"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Thu thập số liệu thống kê của hệ thống</a:t>
            </a:r>
          </a:p>
        </p:txBody>
      </p:sp>
    </p:spTree>
    <p:extLst>
      <p:ext uri="{BB962C8B-B14F-4D97-AF65-F5344CB8AC3E}">
        <p14:creationId xmlns:p14="http://schemas.microsoft.com/office/powerpoint/2010/main" val="102685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stretch>
            <a:fillRect/>
          </a:stretch>
        </p:blipFill>
        <p:spPr>
          <a:xfrm>
            <a:off x="6172200" y="1123950"/>
            <a:ext cx="6019800" cy="5734050"/>
          </a:xfrm>
          <a:prstGeom prst="rect">
            <a:avLst/>
          </a:prstGeom>
        </p:spPr>
      </p:pic>
      <p:sp>
        <p:nvSpPr>
          <p:cNvPr id="3" name="Content Placeholder 2"/>
          <p:cNvSpPr>
            <a:spLocks noGrp="1"/>
          </p:cNvSpPr>
          <p:nvPr>
            <p:ph sz="half" idx="1"/>
          </p:nvPr>
        </p:nvSpPr>
        <p:spPr>
          <a:xfrm>
            <a:off x="838200" y="1238249"/>
            <a:ext cx="5181600" cy="5505451"/>
          </a:xfrm>
        </p:spPr>
        <p:txBody>
          <a:bodyPr>
            <a:normAutofit fontScale="62500" lnSpcReduction="20000"/>
          </a:bodyPr>
          <a:lstStyle/>
          <a:p>
            <a:pPr marL="0" marR="0" indent="457200" algn="just">
              <a:lnSpc>
                <a:spcPct val="115000"/>
              </a:lnSpc>
              <a:spcBef>
                <a:spcPts val="0"/>
              </a:spcBef>
              <a:spcAft>
                <a:spcPts val="1000"/>
              </a:spcAft>
            </a:pPr>
            <a:r>
              <a:rPr lang="en-US" sz="3400" dirty="0">
                <a:latin typeface="Times New Roman" panose="02020603050405020304" pitchFamily="18" charset="0"/>
                <a:ea typeface="Calibri" panose="020F0502020204030204" pitchFamily="34" charset="0"/>
              </a:rPr>
              <a:t>Ví dụ trong slide cho thấy các ứng dụng cơ sở dữ liệu xử lý giao dịch OLTP trong suốt cả ngày và tiến hành báo cáo vào ban đêm.</a:t>
            </a:r>
          </a:p>
          <a:p>
            <a:pPr marL="0" marR="0" indent="457200" algn="just">
              <a:lnSpc>
                <a:spcPct val="115000"/>
              </a:lnSpc>
              <a:spcBef>
                <a:spcPts val="0"/>
              </a:spcBef>
              <a:spcAft>
                <a:spcPts val="1000"/>
              </a:spcAft>
            </a:pPr>
            <a:r>
              <a:rPr lang="en-US" sz="3400">
                <a:latin typeface="Times New Roman" panose="02020603050405020304" pitchFamily="18" charset="0"/>
                <a:ea typeface="Calibri" panose="020F0502020204030204" pitchFamily="34" charset="0"/>
              </a:rPr>
              <a:t>S</a:t>
            </a:r>
            <a:r>
              <a:rPr lang="en-US" sz="3400" smtClean="0">
                <a:latin typeface="Times New Roman" panose="02020603050405020304" pitchFamily="18" charset="0"/>
                <a:ea typeface="Calibri" panose="020F0502020204030204" pitchFamily="34" charset="0"/>
              </a:rPr>
              <a:t>ố </a:t>
            </a:r>
            <a:r>
              <a:rPr lang="en-US" sz="3400" dirty="0">
                <a:latin typeface="Times New Roman" panose="02020603050405020304" pitchFamily="18" charset="0"/>
                <a:ea typeface="Calibri" panose="020F0502020204030204" pitchFamily="34" charset="0"/>
              </a:rPr>
              <a:t>liệu thống kê của hệ thống phải được thu thập trong ngày. Trong ví dụ này, thu thập kết thúc sau 120 phút và được lưu trữ trong mảng mystats. </a:t>
            </a:r>
          </a:p>
          <a:p>
            <a:pPr marL="0" marR="0" indent="457200" algn="just">
              <a:lnSpc>
                <a:spcPct val="115000"/>
              </a:lnSpc>
              <a:spcBef>
                <a:spcPts val="0"/>
              </a:spcBef>
              <a:spcAft>
                <a:spcPts val="1000"/>
              </a:spcAft>
            </a:pPr>
            <a:r>
              <a:rPr lang="en-US" sz="3400" smtClean="0">
                <a:latin typeface="Times New Roman" panose="02020603050405020304" pitchFamily="18" charset="0"/>
                <a:ea typeface="Calibri" panose="020F0502020204030204" pitchFamily="34" charset="0"/>
              </a:rPr>
              <a:t>Mục đích: thu </a:t>
            </a:r>
            <a:r>
              <a:rPr lang="en-US" sz="3400" dirty="0">
                <a:latin typeface="Times New Roman" panose="02020603050405020304" pitchFamily="18" charset="0"/>
                <a:ea typeface="Calibri" panose="020F0502020204030204" pitchFamily="34" charset="0"/>
              </a:rPr>
              <a:t>thập số liệu thống kê của hệ thống</a:t>
            </a:r>
            <a:r>
              <a:rPr lang="en-US" sz="3400">
                <a:latin typeface="Times New Roman" panose="02020603050405020304" pitchFamily="18" charset="0"/>
                <a:ea typeface="Calibri" panose="020F0502020204030204" pitchFamily="34" charset="0"/>
              </a:rPr>
              <a:t>. </a:t>
            </a:r>
          </a:p>
          <a:p>
            <a:pPr marL="0" marR="0" indent="457200" algn="just">
              <a:lnSpc>
                <a:spcPct val="115000"/>
              </a:lnSpc>
              <a:spcBef>
                <a:spcPts val="0"/>
              </a:spcBef>
              <a:spcAft>
                <a:spcPts val="1000"/>
              </a:spcAft>
            </a:pPr>
            <a:r>
              <a:rPr lang="en-US" sz="3400" smtClean="0">
                <a:latin typeface="Times New Roman" panose="02020603050405020304" pitchFamily="18" charset="0"/>
              </a:rPr>
              <a:t>Thủ tục GATHER_SYSTEM_STATS – số liệu thống kê của hệ thống được thu thập trong một khung thời gian được người dùng định nghĩa.</a:t>
            </a:r>
          </a:p>
          <a:p>
            <a:pPr marL="0" marR="0" indent="457200" algn="just">
              <a:lnSpc>
                <a:spcPct val="115000"/>
              </a:lnSpc>
              <a:spcBef>
                <a:spcPts val="0"/>
              </a:spcBef>
              <a:spcAft>
                <a:spcPts val="1000"/>
              </a:spcAft>
            </a:pPr>
            <a:r>
              <a:rPr lang="en-US" sz="3400" smtClean="0">
                <a:latin typeface="Times New Roman" panose="02020603050405020304" pitchFamily="18" charset="0"/>
              </a:rPr>
              <a:t>Tham số chỉ định INTERVAL: ghi lại hệ thống hoạt động trong một thời gian xác định.</a:t>
            </a:r>
            <a:endParaRPr lang="en-US" dirty="0"/>
          </a:p>
        </p:txBody>
      </p:sp>
      <p:sp>
        <p:nvSpPr>
          <p:cNvPr id="4" name="Title 3"/>
          <p:cNvSpPr>
            <a:spLocks noGrp="1"/>
          </p:cNvSpPr>
          <p:nvPr>
            <p:ph type="title"/>
          </p:nvPr>
        </p:nvSpPr>
        <p:spPr>
          <a:xfrm>
            <a:off x="838200" y="0"/>
            <a:ext cx="10515600" cy="1325563"/>
          </a:xfrm>
        </p:spPr>
        <p:txBody>
          <a:bodyPr/>
          <a:lstStyle/>
          <a:p>
            <a:r>
              <a:rPr lang="en-US" dirty="0">
                <a:latin typeface="Times New Roman" panose="02020603050405020304" pitchFamily="18" charset="0"/>
                <a:ea typeface="Calibri" panose="020F0502020204030204" pitchFamily="34" charset="0"/>
              </a:rPr>
              <a:t>Ví dụ hệ thống thu thập thống kê</a:t>
            </a:r>
            <a:endParaRPr lang="en-US" dirty="0"/>
          </a:p>
        </p:txBody>
      </p:sp>
    </p:spTree>
    <p:extLst>
      <p:ext uri="{BB962C8B-B14F-4D97-AF65-F5344CB8AC3E}">
        <p14:creationId xmlns:p14="http://schemas.microsoft.com/office/powerpoint/2010/main" val="78673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943492" cy="4351338"/>
          </a:xfrm>
        </p:spPr>
        <p:txBody>
          <a:bodyPr>
            <a:normAutofit/>
          </a:bodyPr>
          <a:lstStyle/>
          <a:p>
            <a:pPr algn="just"/>
            <a:r>
              <a:rPr lang="en-US" sz="2400" smtClean="0">
                <a:latin typeface="Times New Roman" pitchFamily="18" charset="0"/>
                <a:cs typeface="Times New Roman" pitchFamily="18" charset="0"/>
              </a:rPr>
              <a:t>Tính năng của các số liệu thống kê giúp duy trì sự tối ưu trong thống kê khi mà một số đối tượng yêu cầu việc cài đặt khác nhau từ cơ sở dữ liệu mặc định.</a:t>
            </a:r>
          </a:p>
          <a:p>
            <a:pPr algn="just"/>
            <a:r>
              <a:rPr lang="en-US" sz="2400" smtClean="0">
                <a:latin typeface="Times New Roman" pitchFamily="18" charset="0"/>
                <a:cs typeface="Times New Roman" pitchFamily="18" charset="0"/>
              </a:rPr>
              <a:t>Cho phép kết hợp các tùy chọn thu thập số liệu thống kê và ghi đè lên các hành vi mặc định của thủ thục GATHER_*_STATS.</a:t>
            </a:r>
          </a:p>
          <a:p>
            <a:pPr algn="just"/>
            <a:r>
              <a:rPr lang="en-US" sz="2400" smtClean="0">
                <a:latin typeface="Times New Roman" pitchFamily="18" charset="0"/>
                <a:cs typeface="Times New Roman" pitchFamily="18" charset="0"/>
              </a:rPr>
              <a:t>Tự động tối ưu việc thu thập số liệu thống kê vào đối tượng hoặc mức lược đồ.</a:t>
            </a:r>
            <a:endParaRPr lang="en-US" sz="240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smtClean="0">
                <a:latin typeface="Times New Roman" pitchFamily="18" charset="0"/>
                <a:cs typeface="Times New Roman" pitchFamily="18" charset="0"/>
              </a:rPr>
              <a:t>Tổng quan về các số liệu thống kê</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60135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marR="0" indent="457200" algn="just">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rPr>
              <a:t>Thu thập số liệu thống kê thủ công dành cho: </a:t>
            </a:r>
          </a:p>
          <a:p>
            <a:pPr marL="342900" marR="0" lvl="0" indent="-342900" algn="just">
              <a:lnSpc>
                <a:spcPct val="115000"/>
              </a:lnSpc>
              <a:spcBef>
                <a:spcPts val="0"/>
              </a:spcBef>
              <a:spcAft>
                <a:spcPts val="100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Đối tượng không ổn định.</a:t>
            </a:r>
          </a:p>
          <a:p>
            <a:pPr marL="342900" marR="0" lvl="0" indent="-342900" algn="just">
              <a:lnSpc>
                <a:spcPct val="115000"/>
              </a:lnSpc>
              <a:spcBef>
                <a:spcPts val="0"/>
              </a:spcBef>
              <a:spcAft>
                <a:spcPts val="100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Đối tượng bị thay đổi trong hoạt động thực thi. Thu thập số liệu thống kê như là một phần của các hoạt động hàng loạt.</a:t>
            </a:r>
          </a:p>
          <a:p>
            <a:pPr marL="342900" marR="0" lvl="0" indent="-342900" algn="just">
              <a:lnSpc>
                <a:spcPct val="115000"/>
              </a:lnSpc>
              <a:spcBef>
                <a:spcPts val="0"/>
              </a:spcBef>
              <a:spcAft>
                <a:spcPts val="100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Bảng ngoài, hệ thống thống kê, các đối tượng cố định.</a:t>
            </a:r>
          </a:p>
          <a:p>
            <a:pPr marL="342900" marR="0" lvl="0" indent="-342900" algn="just">
              <a:lnSpc>
                <a:spcPct val="115000"/>
              </a:lnSpc>
              <a:spcBef>
                <a:spcPts val="0"/>
              </a:spcBef>
              <a:spcAft>
                <a:spcPts val="100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Các đối tượng mới: thu thập số liệu thống kê ngay sau khi tạo đối tượng.</a:t>
            </a:r>
          </a:p>
          <a:p>
            <a:pPr marL="0" indent="0">
              <a:buNone/>
            </a:pPr>
            <a:endParaRPr lang="en-US" sz="2400" dirty="0"/>
          </a:p>
        </p:txBody>
      </p:sp>
      <p:sp>
        <p:nvSpPr>
          <p:cNvPr id="3" name="Title 2"/>
          <p:cNvSpPr>
            <a:spLocks noGrp="1"/>
          </p:cNvSpPr>
          <p:nvPr>
            <p:ph type="title"/>
          </p:nvPr>
        </p:nvSpPr>
        <p:spPr/>
        <p:txBody>
          <a:bodyPr>
            <a:normAutofit/>
          </a:bodyPr>
          <a:lstStyle/>
          <a:p>
            <a:r>
              <a:rPr lang="en-US" smtClean="0">
                <a:latin typeface="Times New Roman" panose="02020603050405020304" pitchFamily="18" charset="0"/>
                <a:ea typeface="Calibri" panose="020F0502020204030204" pitchFamily="34" charset="0"/>
              </a:rPr>
              <a:t>Thu </a:t>
            </a:r>
            <a:r>
              <a:rPr lang="en-US" dirty="0">
                <a:latin typeface="Times New Roman" panose="02020603050405020304" pitchFamily="18" charset="0"/>
                <a:ea typeface="Calibri" panose="020F0502020204030204" pitchFamily="34" charset="0"/>
              </a:rPr>
              <a:t>thập số liệu thống kê thủ công</a:t>
            </a:r>
            <a:endParaRPr lang="en-US" dirty="0"/>
          </a:p>
        </p:txBody>
      </p:sp>
    </p:spTree>
    <p:extLst>
      <p:ext uri="{BB962C8B-B14F-4D97-AF65-F5344CB8AC3E}">
        <p14:creationId xmlns:p14="http://schemas.microsoft.com/office/powerpoint/2010/main" val="321168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31318832"/>
              </p:ext>
            </p:extLst>
          </p:nvPr>
        </p:nvGraphicFramePr>
        <p:xfrm>
          <a:off x="838200" y="1825625"/>
          <a:ext cx="10515600" cy="45770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mtClean="0">
                          <a:latin typeface="Times New Roman" pitchFamily="18" charset="0"/>
                          <a:cs typeface="Times New Roman" pitchFamily="18" charset="0"/>
                        </a:rPr>
                        <a:t>Thành</a:t>
                      </a:r>
                      <a:r>
                        <a:rPr lang="en-US" baseline="0" smtClean="0">
                          <a:latin typeface="Times New Roman" pitchFamily="18" charset="0"/>
                          <a:cs typeface="Times New Roman" pitchFamily="18" charset="0"/>
                        </a:rPr>
                        <a:t> viên</a:t>
                      </a:r>
                      <a:endParaRPr lang="en-US">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Công</a:t>
                      </a:r>
                      <a:r>
                        <a:rPr lang="en-US" baseline="0" smtClean="0">
                          <a:latin typeface="Times New Roman" pitchFamily="18" charset="0"/>
                          <a:cs typeface="Times New Roman" pitchFamily="18" charset="0"/>
                        </a:rPr>
                        <a:t> việc</a:t>
                      </a:r>
                      <a:endParaRPr lang="en-US">
                        <a:latin typeface="Times New Roman" pitchFamily="18" charset="0"/>
                        <a:cs typeface="Times New Roman" pitchFamily="18" charset="0"/>
                      </a:endParaRPr>
                    </a:p>
                  </a:txBody>
                  <a:tcPr/>
                </a:tc>
              </a:tr>
              <a:tr h="370840">
                <a:tc>
                  <a:txBody>
                    <a:bodyPr/>
                    <a:lstStyle/>
                    <a:p>
                      <a:pPr algn="ctr"/>
                      <a:endParaRPr lang="en-US" smtClean="0">
                        <a:latin typeface="Times New Roman" pitchFamily="18" charset="0"/>
                        <a:cs typeface="Times New Roman" pitchFamily="18" charset="0"/>
                      </a:endParaRPr>
                    </a:p>
                    <a:p>
                      <a:pPr algn="ctr"/>
                      <a:r>
                        <a:rPr lang="en-US" smtClean="0">
                          <a:latin typeface="Times New Roman" pitchFamily="18" charset="0"/>
                          <a:cs typeface="Times New Roman" pitchFamily="18" charset="0"/>
                        </a:rPr>
                        <a:t>Nguyễn</a:t>
                      </a:r>
                      <a:r>
                        <a:rPr lang="en-US" baseline="0" smtClean="0">
                          <a:latin typeface="Times New Roman" pitchFamily="18" charset="0"/>
                          <a:cs typeface="Times New Roman" pitchFamily="18" charset="0"/>
                        </a:rPr>
                        <a:t> Văn Lam</a:t>
                      </a:r>
                      <a:endParaRPr lang="en-US">
                        <a:latin typeface="Times New Roman" pitchFamily="18" charset="0"/>
                        <a:cs typeface="Times New Roman" pitchFamily="18" charset="0"/>
                      </a:endParaRPr>
                    </a:p>
                  </a:txBody>
                  <a:tcPr/>
                </a:tc>
                <a:tc>
                  <a:txBody>
                    <a:bodyPr/>
                    <a:lstStyle/>
                    <a:p>
                      <a:pPr marL="285750" indent="-285750">
                        <a:buFontTx/>
                        <a:buChar char="-"/>
                      </a:pPr>
                      <a:r>
                        <a:rPr lang="en-US" baseline="0" smtClean="0">
                          <a:latin typeface="Times New Roman" pitchFamily="18" charset="0"/>
                          <a:cs typeface="Times New Roman" pitchFamily="18" charset="0"/>
                        </a:rPr>
                        <a:t>Tối ưu hóa thống kê.</a:t>
                      </a:r>
                    </a:p>
                    <a:p>
                      <a:pPr marL="285750" indent="-285750">
                        <a:buFontTx/>
                        <a:buChar char="-"/>
                      </a:pPr>
                      <a:r>
                        <a:rPr lang="en-US" baseline="0" smtClean="0">
                          <a:latin typeface="Times New Roman" pitchFamily="18" charset="0"/>
                          <a:cs typeface="Times New Roman" pitchFamily="18" charset="0"/>
                        </a:rPr>
                        <a:t>Bảng thống kê, chỉ số thống kê.</a:t>
                      </a:r>
                    </a:p>
                    <a:p>
                      <a:pPr marL="285750" indent="-285750">
                        <a:buFontTx/>
                        <a:buChar char="-"/>
                      </a:pPr>
                      <a:r>
                        <a:rPr lang="en-US" baseline="0" smtClean="0">
                          <a:latin typeface="Times New Roman" pitchFamily="18" charset="0"/>
                          <a:cs typeface="Times New Roman" pitchFamily="18" charset="0"/>
                        </a:rPr>
                        <a:t>Thống kê cột, biểu đồ.</a:t>
                      </a:r>
                      <a:endParaRPr lang="en-US">
                        <a:latin typeface="Times New Roman" pitchFamily="18" charset="0"/>
                        <a:cs typeface="Times New Roman" pitchFamily="18" charset="0"/>
                      </a:endParaRPr>
                    </a:p>
                  </a:txBody>
                  <a:tcPr/>
                </a:tc>
              </a:tr>
              <a:tr h="370840">
                <a:tc>
                  <a:txBody>
                    <a:bodyPr/>
                    <a:lstStyle/>
                    <a:p>
                      <a:pPr algn="ctr"/>
                      <a:endParaRPr lang="en-US" smtClean="0">
                        <a:latin typeface="Times New Roman" pitchFamily="18" charset="0"/>
                        <a:cs typeface="Times New Roman" pitchFamily="18" charset="0"/>
                      </a:endParaRPr>
                    </a:p>
                    <a:p>
                      <a:pPr algn="ctr"/>
                      <a:r>
                        <a:rPr lang="en-US" smtClean="0">
                          <a:latin typeface="Times New Roman" pitchFamily="18" charset="0"/>
                          <a:cs typeface="Times New Roman" pitchFamily="18" charset="0"/>
                        </a:rPr>
                        <a:t>Nguyễn</a:t>
                      </a:r>
                      <a:r>
                        <a:rPr lang="en-US" baseline="0" smtClean="0">
                          <a:latin typeface="Times New Roman" pitchFamily="18" charset="0"/>
                          <a:cs typeface="Times New Roman" pitchFamily="18" charset="0"/>
                        </a:rPr>
                        <a:t> Tiến Thành</a:t>
                      </a:r>
                      <a:endParaRPr lang="en-US">
                        <a:latin typeface="Times New Roman" pitchFamily="18" charset="0"/>
                        <a:cs typeface="Times New Roman" pitchFamily="18" charset="0"/>
                      </a:endParaRPr>
                    </a:p>
                  </a:txBody>
                  <a:tcPr/>
                </a:tc>
                <a:tc>
                  <a:txBody>
                    <a:bodyPr/>
                    <a:lstStyle/>
                    <a:p>
                      <a:pPr marL="285750" indent="-285750">
                        <a:buFontTx/>
                        <a:buChar char="-"/>
                      </a:pPr>
                      <a:r>
                        <a:rPr lang="en-US" baseline="0" smtClean="0">
                          <a:latin typeface="Times New Roman" pitchFamily="18" charset="0"/>
                          <a:cs typeface="Times New Roman" pitchFamily="18" charset="0"/>
                        </a:rPr>
                        <a:t>Biểu đồ tần số, khung nhìn.</a:t>
                      </a:r>
                    </a:p>
                    <a:p>
                      <a:pPr marL="285750" indent="-285750">
                        <a:buFontTx/>
                        <a:buChar char="-"/>
                      </a:pPr>
                      <a:r>
                        <a:rPr lang="en-US" baseline="0" smtClean="0">
                          <a:latin typeface="Times New Roman" pitchFamily="18" charset="0"/>
                          <a:cs typeface="Times New Roman" pitchFamily="18" charset="0"/>
                        </a:rPr>
                        <a:t>Biểu đồ chiều cao cân bằng.</a:t>
                      </a:r>
                    </a:p>
                    <a:p>
                      <a:pPr marL="285750" indent="-285750">
                        <a:buFontTx/>
                        <a:buChar char="-"/>
                      </a:pPr>
                      <a:r>
                        <a:rPr lang="en-US" baseline="0" smtClean="0">
                          <a:latin typeface="Times New Roman" pitchFamily="18" charset="0"/>
                          <a:cs typeface="Times New Roman" pitchFamily="18" charset="0"/>
                        </a:rPr>
                        <a:t>Thống kê nhiều cột, thống kê biểu thức.</a:t>
                      </a:r>
                    </a:p>
                    <a:p>
                      <a:pPr marL="285750" indent="-285750">
                        <a:buFontTx/>
                        <a:buChar char="-"/>
                      </a:pPr>
                      <a:r>
                        <a:rPr lang="en-US" smtClean="0">
                          <a:latin typeface="Times New Roman" pitchFamily="18" charset="0"/>
                          <a:cs typeface="Times New Roman" pitchFamily="18" charset="0"/>
                        </a:rPr>
                        <a:t>Thu thập</a:t>
                      </a:r>
                      <a:r>
                        <a:rPr lang="en-US" baseline="0" smtClean="0">
                          <a:latin typeface="Times New Roman" pitchFamily="18" charset="0"/>
                          <a:cs typeface="Times New Roman" pitchFamily="18" charset="0"/>
                        </a:rPr>
                        <a:t> số liệu thống kê.</a:t>
                      </a:r>
                      <a:endParaRPr lang="en-US">
                        <a:latin typeface="Times New Roman" pitchFamily="18" charset="0"/>
                        <a:cs typeface="Times New Roman" pitchFamily="18" charset="0"/>
                      </a:endParaRPr>
                    </a:p>
                  </a:txBody>
                  <a:tcPr/>
                </a:tc>
              </a:tr>
              <a:tr h="370840">
                <a:tc>
                  <a:txBody>
                    <a:bodyPr/>
                    <a:lstStyle/>
                    <a:p>
                      <a:pPr algn="ctr"/>
                      <a:endParaRPr lang="en-US" smtClean="0">
                        <a:latin typeface="Times New Roman" pitchFamily="18" charset="0"/>
                        <a:cs typeface="Times New Roman" pitchFamily="18" charset="0"/>
                      </a:endParaRPr>
                    </a:p>
                    <a:p>
                      <a:pPr algn="ctr"/>
                      <a:r>
                        <a:rPr lang="en-US" smtClean="0">
                          <a:latin typeface="Times New Roman" pitchFamily="18" charset="0"/>
                          <a:cs typeface="Times New Roman" pitchFamily="18" charset="0"/>
                        </a:rPr>
                        <a:t>Trần</a:t>
                      </a:r>
                      <a:r>
                        <a:rPr lang="en-US" baseline="0" smtClean="0">
                          <a:latin typeface="Times New Roman" pitchFamily="18" charset="0"/>
                          <a:cs typeface="Times New Roman" pitchFamily="18" charset="0"/>
                        </a:rPr>
                        <a:t> Phúc Thành</a:t>
                      </a:r>
                      <a:endParaRPr lang="en-US">
                        <a:latin typeface="Times New Roman" pitchFamily="18" charset="0"/>
                        <a:cs typeface="Times New Roman" pitchFamily="18" charset="0"/>
                      </a:endParaRPr>
                    </a:p>
                  </a:txBody>
                  <a:tcPr/>
                </a:tc>
                <a:tc>
                  <a:txBody>
                    <a:bodyPr/>
                    <a:lstStyle/>
                    <a:p>
                      <a:pPr marL="285750" indent="-285750">
                        <a:buFontTx/>
                        <a:buChar char="-"/>
                      </a:pPr>
                      <a:r>
                        <a:rPr lang="en-US" baseline="0" smtClean="0">
                          <a:latin typeface="Times New Roman" pitchFamily="18" charset="0"/>
                          <a:cs typeface="Times New Roman" pitchFamily="18" charset="0"/>
                        </a:rPr>
                        <a:t>Cơ chế thu thập số liệu thống kê.</a:t>
                      </a:r>
                    </a:p>
                    <a:p>
                      <a:pPr marL="285750" indent="-285750">
                        <a:buFontTx/>
                        <a:buChar char="-"/>
                      </a:pPr>
                      <a:r>
                        <a:rPr lang="en-US" baseline="0" smtClean="0">
                          <a:latin typeface="Times New Roman" pitchFamily="18" charset="0"/>
                          <a:cs typeface="Times New Roman" pitchFamily="18" charset="0"/>
                        </a:rPr>
                        <a:t>Tổng quan về số liệu thống kê.</a:t>
                      </a:r>
                    </a:p>
                    <a:p>
                      <a:pPr marL="285750" indent="-285750">
                        <a:buFontTx/>
                        <a:buChar char="-"/>
                      </a:pPr>
                      <a:r>
                        <a:rPr lang="en-US" baseline="0" smtClean="0">
                          <a:latin typeface="Times New Roman" pitchFamily="18" charset="0"/>
                          <a:cs typeface="Times New Roman" pitchFamily="18" charset="0"/>
                        </a:rPr>
                        <a:t>Thu thập số liệu thống kê.</a:t>
                      </a:r>
                    </a:p>
                    <a:p>
                      <a:pPr marL="285750" indent="-285750">
                        <a:buFontTx/>
                        <a:buChar char="-"/>
                      </a:pPr>
                      <a:r>
                        <a:rPr lang="en-US" baseline="0" smtClean="0">
                          <a:latin typeface="Times New Roman" pitchFamily="18" charset="0"/>
                          <a:cs typeface="Times New Roman" pitchFamily="18" charset="0"/>
                        </a:rPr>
                        <a:t>Tổng quan tối ưu hóa lấy mẫu động.</a:t>
                      </a:r>
                      <a:endParaRPr lang="en-US">
                        <a:latin typeface="Times New Roman" pitchFamily="18" charset="0"/>
                        <a:cs typeface="Times New Roman" pitchFamily="18" charset="0"/>
                      </a:endParaRPr>
                    </a:p>
                  </a:txBody>
                  <a:tcPr/>
                </a:tc>
              </a:tr>
              <a:tr h="370840">
                <a:tc>
                  <a:txBody>
                    <a:bodyPr/>
                    <a:lstStyle/>
                    <a:p>
                      <a:pPr algn="ctr"/>
                      <a:endParaRPr lang="en-US" smtClean="0">
                        <a:latin typeface="Times New Roman" pitchFamily="18" charset="0"/>
                        <a:cs typeface="Times New Roman" pitchFamily="18" charset="0"/>
                      </a:endParaRPr>
                    </a:p>
                    <a:p>
                      <a:pPr algn="ctr"/>
                      <a:r>
                        <a:rPr lang="en-US" smtClean="0">
                          <a:latin typeface="Times New Roman" pitchFamily="18" charset="0"/>
                          <a:cs typeface="Times New Roman" pitchFamily="18" charset="0"/>
                        </a:rPr>
                        <a:t>Hà</a:t>
                      </a:r>
                      <a:r>
                        <a:rPr lang="en-US" baseline="0" smtClean="0">
                          <a:latin typeface="Times New Roman" pitchFamily="18" charset="0"/>
                          <a:cs typeface="Times New Roman" pitchFamily="18" charset="0"/>
                        </a:rPr>
                        <a:t> Bình Xuyên</a:t>
                      </a:r>
                      <a:endParaRPr lang="en-US">
                        <a:latin typeface="Times New Roman" pitchFamily="18" charset="0"/>
                        <a:cs typeface="Times New Roman" pitchFamily="18" charset="0"/>
                      </a:endParaRPr>
                    </a:p>
                  </a:txBody>
                  <a:tcPr/>
                </a:tc>
                <a:tc>
                  <a:txBody>
                    <a:bodyPr/>
                    <a:lstStyle/>
                    <a:p>
                      <a:pPr marL="285750" indent="-285750">
                        <a:buFontTx/>
                        <a:buChar char="-"/>
                      </a:pPr>
                      <a:r>
                        <a:rPr lang="en-US" baseline="0" smtClean="0">
                          <a:latin typeface="Times New Roman" pitchFamily="18" charset="0"/>
                          <a:cs typeface="Times New Roman" pitchFamily="18" charset="0"/>
                        </a:rPr>
                        <a:t>Khóa thống kê.</a:t>
                      </a:r>
                    </a:p>
                    <a:p>
                      <a:pPr marL="285750" indent="-285750">
                        <a:buFontTx/>
                        <a:buChar char="-"/>
                      </a:pPr>
                      <a:r>
                        <a:rPr lang="en-US" baseline="0" smtClean="0">
                          <a:latin typeface="Times New Roman" pitchFamily="18" charset="0"/>
                          <a:cs typeface="Times New Roman" pitchFamily="18" charset="0"/>
                        </a:rPr>
                        <a:t>Khôi phục thống kê.</a:t>
                      </a:r>
                    </a:p>
                    <a:p>
                      <a:pPr marL="285750" indent="-285750">
                        <a:buFontTx/>
                        <a:buChar char="-"/>
                      </a:pPr>
                      <a:r>
                        <a:rPr lang="en-US" baseline="0" smtClean="0">
                          <a:latin typeface="Times New Roman" pitchFamily="18" charset="0"/>
                          <a:cs typeface="Times New Roman" pitchFamily="18" charset="0"/>
                        </a:rPr>
                        <a:t>Import và export thống kê.</a:t>
                      </a:r>
                      <a:endParaRPr lang="en-US">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lstStyle/>
          <a:p>
            <a:r>
              <a:rPr lang="en-US" smtClean="0">
                <a:latin typeface="Times New Roman" pitchFamily="18" charset="0"/>
                <a:cs typeface="Times New Roman" pitchFamily="18" charset="0"/>
              </a:rPr>
              <a:t>Phân chia công việc</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7808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4"/>
            <a:ext cx="10515600" cy="4689475"/>
          </a:xfrm>
        </p:spPr>
        <p:txBody>
          <a:bodyPr>
            <a:normAutofit fontScale="92500" lnSpcReduction="20000"/>
          </a:bodyPr>
          <a:lstStyle/>
          <a:p>
            <a:pPr marL="0" marR="0"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Có </a:t>
            </a:r>
            <a:r>
              <a:rPr lang="en-US" dirty="0">
                <a:latin typeface="Times New Roman" panose="02020603050405020304" pitchFamily="18" charset="0"/>
                <a:ea typeface="Calibri" panose="020F0502020204030204" pitchFamily="34" charset="0"/>
              </a:rPr>
              <a:t>thể sử dụng Entersprise Manager và gói DBMS_STATS </a:t>
            </a:r>
            <a:r>
              <a:rPr lang="en-US">
                <a:latin typeface="Times New Roman" panose="02020603050405020304" pitchFamily="18" charset="0"/>
                <a:ea typeface="Calibri" panose="020F0502020204030204" pitchFamily="34" charset="0"/>
              </a:rPr>
              <a:t>để</a:t>
            </a:r>
            <a:r>
              <a:rPr lang="en-US" smtClean="0">
                <a:latin typeface="Times New Roman" panose="02020603050405020304" pitchFamily="18" charset="0"/>
                <a:ea typeface="Calibri" panose="020F0502020204030204" pitchFamily="34" charset="0"/>
              </a:rPr>
              <a:t>:</a:t>
            </a:r>
            <a:endParaRPr lang="en-US" dirty="0"/>
          </a:p>
          <a:p>
            <a:pPr marL="457200" lvl="1"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Tạo và quản lý số liệu thống kê cho việc tối ưu:</a:t>
            </a:r>
          </a:p>
          <a:p>
            <a:pPr marL="914400" lvl="2"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Thu thập/ Sửa.</a:t>
            </a:r>
          </a:p>
          <a:p>
            <a:pPr marL="914400" lvl="2"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Xem/ tên.</a:t>
            </a:r>
          </a:p>
          <a:p>
            <a:pPr marL="914400" lvl="2"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Nhập khẩu/ xuất khẩu.</a:t>
            </a:r>
          </a:p>
          <a:p>
            <a:pPr marL="914400" lvl="2"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Xóa/ khóa.</a:t>
            </a:r>
          </a:p>
          <a:p>
            <a:pPr marL="457200" lvl="1"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Thu thập số liệu thống kê về: </a:t>
            </a:r>
          </a:p>
          <a:p>
            <a:pPr marL="914400" lvl="2"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Chỉ số, bảng, cột, vách ngăn.</a:t>
            </a:r>
          </a:p>
          <a:p>
            <a:pPr marL="914400" lvl="2"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Đối tượng, lược đồ hoặc cơ sở dữ liệu.</a:t>
            </a:r>
          </a:p>
          <a:p>
            <a:pPr marL="457200" lvl="1"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Thu thập số liệu thống kê nối tiếp hoặc song song.</a:t>
            </a:r>
          </a:p>
          <a:p>
            <a:pPr marL="457200" lvl="1" indent="457200" algn="just">
              <a:lnSpc>
                <a:spcPct val="115000"/>
              </a:lnSpc>
              <a:spcBef>
                <a:spcPts val="0"/>
              </a:spcBef>
              <a:spcAft>
                <a:spcPts val="1000"/>
              </a:spcAft>
            </a:pPr>
            <a:r>
              <a:rPr lang="en-US" smtClean="0">
                <a:latin typeface="Times New Roman" panose="02020603050405020304" pitchFamily="18" charset="0"/>
                <a:ea typeface="Calibri" panose="020F0502020204030204" pitchFamily="34" charset="0"/>
              </a:rPr>
              <a:t>Thu thập, cài đặt hệ thống thống kê</a:t>
            </a:r>
            <a:endParaRPr lang="en-US" dirty="0">
              <a:latin typeface="Times New Roman" panose="02020603050405020304" pitchFamily="18" charset="0"/>
              <a:ea typeface="Calibri" panose="020F0502020204030204" pitchFamily="34" charset="0"/>
            </a:endParaRPr>
          </a:p>
        </p:txBody>
      </p:sp>
      <p:sp>
        <p:nvSpPr>
          <p:cNvPr id="3" name="Title 2"/>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rPr>
              <a:t>Thu thập số liệu thống kê </a:t>
            </a:r>
            <a:r>
              <a:rPr lang="en-US">
                <a:latin typeface="Times New Roman" panose="02020603050405020304" pitchFamily="18" charset="0"/>
                <a:ea typeface="Calibri" panose="020F0502020204030204" pitchFamily="34" charset="0"/>
              </a:rPr>
              <a:t>thủ </a:t>
            </a:r>
            <a:r>
              <a:rPr lang="en-US" smtClean="0">
                <a:latin typeface="Times New Roman" panose="02020603050405020304" pitchFamily="18" charset="0"/>
                <a:ea typeface="Calibri" panose="020F0502020204030204" pitchFamily="34" charset="0"/>
              </a:rPr>
              <a:t>công (1)</a:t>
            </a:r>
            <a:endParaRPr lang="en-US" dirty="0"/>
          </a:p>
        </p:txBody>
      </p:sp>
    </p:spTree>
    <p:extLst>
      <p:ext uri="{BB962C8B-B14F-4D97-AF65-F5344CB8AC3E}">
        <p14:creationId xmlns:p14="http://schemas.microsoft.com/office/powerpoint/2010/main" val="253040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smtClean="0">
                <a:latin typeface="Times New Roman" pitchFamily="18" charset="0"/>
                <a:ea typeface="Tahoma" pitchFamily="34" charset="0"/>
                <a:cs typeface="Times New Roman" pitchFamily="18" charset="0"/>
              </a:rPr>
              <a:t>Enterprise Manager và DMBS_STATS cho phép tạo và quản lý số liệu thống kê một cách tối </a:t>
            </a:r>
            <a:r>
              <a:rPr lang="en-US" sz="2400" smtClean="0">
                <a:latin typeface="Times New Roman" pitchFamily="18" charset="0"/>
                <a:ea typeface="Tahoma" pitchFamily="34" charset="0"/>
                <a:cs typeface="Times New Roman" pitchFamily="18" charset="0"/>
              </a:rPr>
              <a:t>ưu, </a:t>
            </a:r>
            <a:r>
              <a:rPr lang="en-US" sz="2400">
                <a:latin typeface="Times New Roman" pitchFamily="18" charset="0"/>
                <a:cs typeface="Times New Roman" pitchFamily="18" charset="0"/>
              </a:rPr>
              <a:t>có thể sử dụng gói DBMS_STATS để thu thập, chỉnh sửa, xem, import, export, khóa, xóa và thống </a:t>
            </a:r>
            <a:r>
              <a:rPr lang="en-US" sz="2400">
                <a:latin typeface="Times New Roman" pitchFamily="18" charset="0"/>
                <a:cs typeface="Times New Roman" pitchFamily="18" charset="0"/>
              </a:rPr>
              <a:t>kê</a:t>
            </a:r>
            <a:r>
              <a:rPr lang="en-US" sz="2400" smtClean="0">
                <a:latin typeface="Times New Roman" pitchFamily="18" charset="0"/>
                <a:cs typeface="Times New Roman" pitchFamily="18" charset="0"/>
              </a:rPr>
              <a:t>.</a:t>
            </a:r>
          </a:p>
          <a:p>
            <a:pPr algn="just"/>
            <a:r>
              <a:rPr lang="en-US" sz="2400">
                <a:latin typeface="Times New Roman" pitchFamily="18" charset="0"/>
                <a:cs typeface="Times New Roman" pitchFamily="18" charset="0"/>
              </a:rPr>
              <a:t>DBMS_STATS thu thập chỉ số thống kê cần thiết để tối ưu hóa, nó không thu thập số liệu thống kê khác. Ví dụ các bảng thông kê được thu thập bởi DBMS_STATS bao gồm số lượng hàng, số lượng các khối đang chứa dữ liệu và chiều dài hàng trung bình, nhưng không phải số lượng hàng bị kiểm soát, không gian tự do trung bình, hoặc số lượng các khối dữ liệu không sử dụng.</a:t>
            </a:r>
          </a:p>
          <a:p>
            <a:pPr algn="just"/>
            <a:endParaRPr lang="en-US" sz="2400">
              <a:latin typeface="Times New Roman" pitchFamily="18" charset="0"/>
              <a:ea typeface="Tahoma" pitchFamily="34" charset="0"/>
              <a:cs typeface="Times New Roman" pitchFamily="18" charset="0"/>
            </a:endParaRPr>
          </a:p>
        </p:txBody>
      </p:sp>
      <p:sp>
        <p:nvSpPr>
          <p:cNvPr id="3" name="Title 2"/>
          <p:cNvSpPr>
            <a:spLocks noGrp="1"/>
          </p:cNvSpPr>
          <p:nvPr>
            <p:ph type="title"/>
          </p:nvPr>
        </p:nvSpPr>
        <p:spPr/>
        <p:txBody>
          <a:bodyPr/>
          <a:lstStyle/>
          <a:p>
            <a:r>
              <a:rPr lang="en-US">
                <a:latin typeface="Times New Roman" panose="02020603050405020304" pitchFamily="18" charset="0"/>
                <a:ea typeface="Calibri" panose="020F0502020204030204" pitchFamily="34" charset="0"/>
              </a:rPr>
              <a:t>Thu thập số liệu thống kê thủ </a:t>
            </a:r>
            <a:r>
              <a:rPr lang="en-US" smtClean="0">
                <a:latin typeface="Times New Roman" panose="02020603050405020304" pitchFamily="18" charset="0"/>
                <a:ea typeface="Calibri" panose="020F0502020204030204" pitchFamily="34" charset="0"/>
              </a:rPr>
              <a:t>công (2)</a:t>
            </a:r>
            <a:endParaRPr lang="en-US"/>
          </a:p>
        </p:txBody>
      </p:sp>
    </p:spTree>
    <p:extLst>
      <p:ext uri="{BB962C8B-B14F-4D97-AF65-F5344CB8AC3E}">
        <p14:creationId xmlns:p14="http://schemas.microsoft.com/office/powerpoint/2010/main" val="63107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43050"/>
            <a:ext cx="10515600" cy="4895850"/>
          </a:xfrm>
        </p:spPr>
        <p:txBody>
          <a:bodyPr>
            <a:normAutofit fontScale="85000" lnSpcReduction="20000"/>
          </a:bodyPr>
          <a:lstStyle/>
          <a:p>
            <a:pPr indent="22860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Lấy mẫu động có thể được thực hiện cho các bảng và lập chỉ mục:</a:t>
            </a:r>
            <a:endParaRPr lang="en-US" sz="3200" dirty="0">
              <a:latin typeface="Times New Roman" panose="02020603050405020304" pitchFamily="18" charset="0"/>
              <a:ea typeface="Calibri" panose="020F0502020204030204" pitchFamily="34" charset="0"/>
            </a:endParaRP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Nếu không có số liệu thống kê.</a:t>
            </a: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Không thể tin tưởng người thống kê.</a:t>
            </a:r>
          </a:p>
          <a:p>
            <a:pPr indent="22860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Được sử dụng để xác định các số liệu thống kê chính xác hơn khi ước tính.</a:t>
            </a:r>
            <a:endParaRPr lang="en-US" sz="3200" dirty="0">
              <a:latin typeface="Times New Roman" panose="02020603050405020304" pitchFamily="18" charset="0"/>
              <a:ea typeface="Calibri" panose="020F0502020204030204" pitchFamily="34" charset="0"/>
            </a:endParaRP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Bảng yếu tố.</a:t>
            </a: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Vị từ chọn lọc.</a:t>
            </a:r>
          </a:p>
          <a:p>
            <a:pPr indent="22860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Tính năng được kiểm soát bởi:</a:t>
            </a:r>
            <a:endParaRPr lang="en-US" sz="3200" dirty="0">
              <a:latin typeface="Times New Roman" panose="02020603050405020304" pitchFamily="18" charset="0"/>
              <a:ea typeface="Calibri" panose="020F0502020204030204" pitchFamily="34" charset="0"/>
            </a:endParaRP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Tham số OPTIMIZER_DYNAMIC_SAMPLING</a:t>
            </a: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Tham số OPTIMIZER_FEATURES_ENABLE</a:t>
            </a: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Gợi ý </a:t>
            </a:r>
            <a:r>
              <a:rPr lang="en-US" dirty="0" smtClean="0">
                <a:latin typeface="Times New Roman" panose="02020603050405020304" pitchFamily="18" charset="0"/>
                <a:ea typeface="Calibri" panose="020F0502020204030204" pitchFamily="34" charset="0"/>
                <a:cs typeface="Times New Roman" panose="02020603050405020304" pitchFamily="18" charset="0"/>
              </a:rPr>
              <a:t>DYNAMIC_SAMPLING</a:t>
            </a:r>
          </a:p>
          <a:p>
            <a:pPr marL="800100" lvl="1" indent="-342900" algn="just">
              <a:lnSpc>
                <a:spcPct val="115000"/>
              </a:lnSpc>
              <a:spcBef>
                <a:spcPts val="0"/>
              </a:spcBef>
              <a:spcAft>
                <a:spcPts val="1000"/>
              </a:spcAft>
              <a:buFont typeface="Times New Roman" panose="02020603050405020304" pitchFamily="18" charset="0"/>
              <a:buChar char="-"/>
            </a:pPr>
            <a:r>
              <a:rPr lang="en-US" dirty="0" smtClean="0">
                <a:latin typeface="Times New Roman" panose="02020603050405020304" pitchFamily="18" charset="0"/>
                <a:ea typeface="Calibri" panose="020F0502020204030204" pitchFamily="34" charset="0"/>
              </a:rPr>
              <a:t>Gợi </a:t>
            </a:r>
            <a:r>
              <a:rPr lang="en-US" dirty="0">
                <a:latin typeface="Times New Roman" panose="02020603050405020304" pitchFamily="18" charset="0"/>
                <a:ea typeface="Calibri" panose="020F0502020204030204" pitchFamily="34" charset="0"/>
              </a:rPr>
              <a:t>ý  DYNAMIC_SAMPLING_EST_CDN</a:t>
            </a:r>
            <a:endParaRPr lang="en-US" dirty="0"/>
          </a:p>
        </p:txBody>
      </p:sp>
      <p:sp>
        <p:nvSpPr>
          <p:cNvPr id="3" name="Title 2"/>
          <p:cNvSpPr>
            <a:spLocks noGrp="1"/>
          </p:cNvSpPr>
          <p:nvPr>
            <p:ph type="title"/>
          </p:nvPr>
        </p:nvSpPr>
        <p:spPr>
          <a:xfrm>
            <a:off x="838200" y="1"/>
            <a:ext cx="10515600" cy="1238250"/>
          </a:xfrm>
        </p:spPr>
        <p:txBody>
          <a:bodyPr/>
          <a:lstStyle/>
          <a:p>
            <a:r>
              <a:rPr lang="en-US" dirty="0">
                <a:latin typeface="Times New Roman" panose="02020603050405020304" pitchFamily="18" charset="0"/>
                <a:ea typeface="Calibri" panose="020F0502020204030204" pitchFamily="34" charset="0"/>
              </a:rPr>
              <a:t>Tối ưu hóa việc lấy mẫu động</a:t>
            </a:r>
            <a:endParaRPr lang="en-US" dirty="0"/>
          </a:p>
        </p:txBody>
      </p:sp>
    </p:spTree>
    <p:extLst>
      <p:ext uri="{BB962C8B-B14F-4D97-AF65-F5344CB8AC3E}">
        <p14:creationId xmlns:p14="http://schemas.microsoft.com/office/powerpoint/2010/main" val="398059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19200"/>
            <a:ext cx="10801350" cy="5295900"/>
          </a:xfrm>
        </p:spPr>
        <p:txBody>
          <a:bodyPr>
            <a:normAutofit/>
          </a:bodyPr>
          <a:lstStyle/>
          <a:p>
            <a:pPr indent="228600" algn="just">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rPr>
              <a:t>Lấy mẫu động được thực hiện tại thời điểm biên dịch</a:t>
            </a: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Nếu câu truy vấn có ích từ việc lấy mẫu động:</a:t>
            </a:r>
          </a:p>
          <a:p>
            <a:pPr marL="457200" marR="0" algn="just">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Một câu lệnh SQL đệ quy được thực thi để lấy mẫu dữ liệu.</a:t>
            </a:r>
          </a:p>
          <a:p>
            <a:pPr marL="457200" marR="0" algn="just">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Số lượng các khối lấy mẫu phụ thuộc vào tham số khởi tạo OPTIMIZER_DYNAMIC_SAMPLING </a:t>
            </a: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Trong quá trình lấy mẫu động, các vị từ được áp dụng để lấy mẫu được xác định có chọn lọc.</a:t>
            </a:r>
          </a:p>
          <a:p>
            <a:pPr marL="800100" lvl="1" indent="-342900" algn="just">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Sử dụng mẫu động khi:</a:t>
            </a:r>
          </a:p>
          <a:p>
            <a:pPr marL="914400" lvl="1" algn="just">
              <a:lnSpc>
                <a:spcPct val="107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Thời gian lấy mẫu là một phần nhỏ trong thời gian thực hiện.</a:t>
            </a:r>
          </a:p>
          <a:p>
            <a:pPr marL="914400" lvl="1" algn="just">
              <a:lnSpc>
                <a:spcPct val="107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Câu truy vấn được thực hiện nhiều lần.</a:t>
            </a:r>
          </a:p>
          <a:p>
            <a:pPr marL="914400" lvl="1"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Bạn tin rằng có một kế hoạch tốt hơn có thể được tìm thấy.</a:t>
            </a:r>
          </a:p>
          <a:p>
            <a:pPr marL="0" indent="0">
              <a:buNone/>
            </a:pPr>
            <a:endParaRPr lang="en-US" sz="2400" dirty="0"/>
          </a:p>
        </p:txBody>
      </p:sp>
      <p:sp>
        <p:nvSpPr>
          <p:cNvPr id="3" name="Title 2"/>
          <p:cNvSpPr>
            <a:spLocks noGrp="1"/>
          </p:cNvSpPr>
          <p:nvPr>
            <p:ph type="title"/>
          </p:nvPr>
        </p:nvSpPr>
        <p:spPr>
          <a:xfrm>
            <a:off x="838200" y="1"/>
            <a:ext cx="10515600" cy="1219199"/>
          </a:xfrm>
        </p:spPr>
        <p:txBody>
          <a:bodyPr/>
          <a:lstStyle/>
          <a:p>
            <a:r>
              <a:rPr lang="en-US" dirty="0">
                <a:latin typeface="Times New Roman" panose="02020603050405020304" pitchFamily="18" charset="0"/>
                <a:ea typeface="Calibri" panose="020F0502020204030204" pitchFamily="34" charset="0"/>
              </a:rPr>
              <a:t>Tối ưu hóa lấy mẫu động trong công việc</a:t>
            </a:r>
            <a:endParaRPr lang="en-US" dirty="0"/>
          </a:p>
        </p:txBody>
      </p:sp>
    </p:spTree>
    <p:extLst>
      <p:ext uri="{BB962C8B-B14F-4D97-AF65-F5344CB8AC3E}">
        <p14:creationId xmlns:p14="http://schemas.microsoft.com/office/powerpoint/2010/main" val="156605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marR="0" indent="457200" algn="just">
              <a:lnSpc>
                <a:spcPct val="115000"/>
              </a:lnSpc>
              <a:spcBef>
                <a:spcPts val="0"/>
              </a:spcBef>
              <a:spcAft>
                <a:spcPts val="1000"/>
              </a:spcAft>
            </a:pPr>
            <a:r>
              <a:rPr lang="en-US" sz="2400" dirty="0" smtClean="0">
                <a:latin typeface="Times New Roman" panose="02020603050405020304" pitchFamily="18" charset="0"/>
                <a:ea typeface="Calibri" panose="020F0502020204030204" pitchFamily="34" charset="0"/>
              </a:rPr>
              <a:t>Khóa các thống kê</a:t>
            </a:r>
          </a:p>
          <a:p>
            <a:pPr marL="457200" lvl="1" indent="457200" algn="just">
              <a:lnSpc>
                <a:spcPct val="115000"/>
              </a:lnSpc>
              <a:spcBef>
                <a:spcPts val="0"/>
              </a:spcBef>
              <a:spcAft>
                <a:spcPts val="1000"/>
              </a:spcAft>
            </a:pPr>
            <a:r>
              <a:rPr lang="en-US" dirty="0" smtClean="0">
                <a:latin typeface="Times New Roman" panose="02020603050405020304" pitchFamily="18" charset="0"/>
                <a:ea typeface="Calibri" panose="020F0502020204030204" pitchFamily="34" charset="0"/>
              </a:rPr>
              <a:t>Ngăn </a:t>
            </a:r>
            <a:r>
              <a:rPr lang="en-US" dirty="0">
                <a:latin typeface="Times New Roman" panose="02020603050405020304" pitchFamily="18" charset="0"/>
                <a:ea typeface="Calibri" panose="020F0502020204030204" pitchFamily="34" charset="0"/>
              </a:rPr>
              <a:t>ngừa trước việc thu thập tự động.</a:t>
            </a:r>
          </a:p>
          <a:p>
            <a:pPr marL="457200" lvl="1" indent="45720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Được sử dụng chủ yếu cho các bảng không ổn định.</a:t>
            </a:r>
          </a:p>
          <a:p>
            <a:pPr marL="914400" lvl="2" indent="0" algn="just">
              <a:lnSpc>
                <a:spcPct val="115000"/>
              </a:lnSpc>
              <a:spcBef>
                <a:spcPts val="0"/>
              </a:spcBef>
              <a:spcAft>
                <a:spcPts val="1000"/>
              </a:spcAft>
              <a:buNone/>
              <a:tabLst>
                <a:tab pos="685800" algn="l"/>
              </a:tabLst>
            </a:pPr>
            <a:r>
              <a:rPr lang="en-US" sz="2400" dirty="0" smtClean="0">
                <a:latin typeface="Times New Roman" panose="02020603050405020304" pitchFamily="18" charset="0"/>
                <a:ea typeface="Calibri" panose="020F0502020204030204" pitchFamily="34" charset="0"/>
              </a:rPr>
              <a:t>-  Khóa </a:t>
            </a:r>
            <a:r>
              <a:rPr lang="en-US" sz="2400" dirty="0">
                <a:latin typeface="Times New Roman" panose="02020603050405020304" pitchFamily="18" charset="0"/>
                <a:ea typeface="Calibri" panose="020F0502020204030204" pitchFamily="34" charset="0"/>
              </a:rPr>
              <a:t>không thống kê bao hàm việc lấy mẫu động.</a:t>
            </a:r>
          </a:p>
          <a:p>
            <a:pPr marL="914400" lvl="2" indent="0" algn="just">
              <a:lnSpc>
                <a:spcPct val="115000"/>
              </a:lnSpc>
              <a:spcBef>
                <a:spcPts val="0"/>
              </a:spcBef>
              <a:spcAft>
                <a:spcPts val="1000"/>
              </a:spcAft>
              <a:buNone/>
            </a:pPr>
            <a:r>
              <a:rPr lang="en-US" sz="2400" dirty="0" smtClean="0">
                <a:latin typeface="Times New Roman" panose="02020603050405020304" pitchFamily="18" charset="0"/>
                <a:ea typeface="Calibri" panose="020F0502020204030204" pitchFamily="34" charset="0"/>
              </a:rPr>
              <a:t>-  Khóa </a:t>
            </a:r>
            <a:r>
              <a:rPr lang="en-US" sz="2400" dirty="0">
                <a:latin typeface="Times New Roman" panose="02020603050405020304" pitchFamily="18" charset="0"/>
                <a:ea typeface="Calibri" panose="020F0502020204030204" pitchFamily="34" charset="0"/>
              </a:rPr>
              <a:t>thống kê sử dụng cho các giá trị đại diện</a:t>
            </a:r>
          </a:p>
          <a:p>
            <a:pPr lvl="2" algn="just">
              <a:lnSpc>
                <a:spcPct val="115000"/>
              </a:lnSpc>
              <a:spcBef>
                <a:spcPts val="0"/>
              </a:spcBef>
              <a:spcAft>
                <a:spcPts val="1000"/>
              </a:spcAft>
              <a:buFontTx/>
              <a:buChar char="-"/>
            </a:pPr>
            <a:r>
              <a:rPr lang="en-US" sz="2400" dirty="0" smtClean="0">
                <a:latin typeface="Times New Roman" panose="02020603050405020304" pitchFamily="18" charset="0"/>
                <a:ea typeface="Calibri" panose="020F0502020204030204" pitchFamily="34" charset="0"/>
              </a:rPr>
              <a:t>Tham </a:t>
            </a:r>
            <a:r>
              <a:rPr lang="en-US" sz="2400" dirty="0">
                <a:latin typeface="Times New Roman" panose="02020603050405020304" pitchFamily="18" charset="0"/>
                <a:ea typeface="Calibri" panose="020F0502020204030204" pitchFamily="34" charset="0"/>
              </a:rPr>
              <a:t>số FORCE ghi đè việc khóa các thống </a:t>
            </a:r>
            <a:r>
              <a:rPr lang="en-US" sz="2400" dirty="0" smtClean="0">
                <a:latin typeface="Times New Roman" panose="02020603050405020304" pitchFamily="18" charset="0"/>
                <a:ea typeface="Calibri" panose="020F0502020204030204" pitchFamily="34" charset="0"/>
              </a:rPr>
              <a:t>kê</a:t>
            </a:r>
          </a:p>
        </p:txBody>
      </p:sp>
      <p:sp>
        <p:nvSpPr>
          <p:cNvPr id="3" name="Title 2"/>
          <p:cNvSpPr>
            <a:spLocks noGrp="1"/>
          </p:cNvSpPr>
          <p:nvPr>
            <p:ph type="title"/>
          </p:nvPr>
        </p:nvSpPr>
        <p:spPr/>
        <p:txBody>
          <a:bodyPr/>
          <a:lstStyle/>
          <a:p>
            <a:r>
              <a:rPr lang="en-US" dirty="0" smtClean="0">
                <a:latin typeface="Times New Roman" panose="02020603050405020304" pitchFamily="18" charset="0"/>
                <a:ea typeface="Calibri" panose="020F0502020204030204" pitchFamily="34" charset="0"/>
              </a:rPr>
              <a:t>Khóa, Khôi phục </a:t>
            </a:r>
            <a:r>
              <a:rPr lang="en-US" dirty="0">
                <a:latin typeface="Times New Roman" panose="02020603050405020304" pitchFamily="18" charset="0"/>
                <a:ea typeface="Calibri" panose="020F0502020204030204" pitchFamily="34" charset="0"/>
              </a:rPr>
              <a:t>các thống kê</a:t>
            </a:r>
            <a:endParaRPr lang="en-US" dirty="0"/>
          </a:p>
        </p:txBody>
      </p:sp>
    </p:spTree>
    <p:extLst>
      <p:ext uri="{BB962C8B-B14F-4D97-AF65-F5344CB8AC3E}">
        <p14:creationId xmlns:p14="http://schemas.microsoft.com/office/powerpoint/2010/main" val="419100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76350"/>
            <a:ext cx="10934700" cy="5391149"/>
          </a:xfrm>
        </p:spPr>
        <p:txBody>
          <a:bodyPr>
            <a:normAutofit fontScale="70000" lnSpcReduction="20000"/>
          </a:bodyPr>
          <a:lstStyle/>
          <a:p>
            <a:pPr marL="685800" marR="0" indent="-457200" algn="just">
              <a:lnSpc>
                <a:spcPct val="107000"/>
              </a:lnSpc>
              <a:spcBef>
                <a:spcPts val="0"/>
              </a:spcBef>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Các thống kê trước đó có thể được khôi phục với phương thức:</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dirty="0">
                <a:latin typeface="Times New Roman" panose="02020603050405020304" pitchFamily="18" charset="0"/>
                <a:ea typeface="Calibri" panose="020F0502020204030204" pitchFamily="34" charset="0"/>
              </a:rPr>
              <a:t>	DBMS_STATS.RESTORE_*_</a:t>
            </a:r>
            <a:r>
              <a:rPr lang="en-US" dirty="0" smtClean="0">
                <a:latin typeface="Times New Roman" panose="02020603050405020304" pitchFamily="18" charset="0"/>
                <a:ea typeface="Calibri" panose="020F0502020204030204" pitchFamily="34" charset="0"/>
              </a:rPr>
              <a:t>STATS</a:t>
            </a:r>
            <a:endParaRPr lang="en-US" sz="3200" dirty="0">
              <a:latin typeface="Times New Roman" panose="02020603050405020304" pitchFamily="18" charset="0"/>
              <a:ea typeface="Calibri" panose="020F0502020204030204" pitchFamily="34" charset="0"/>
            </a:endParaRPr>
          </a:p>
          <a:p>
            <a:pPr marL="0" marR="0" indent="0" algn="just">
              <a:lnSpc>
                <a:spcPct val="115000"/>
              </a:lnSpc>
              <a:spcBef>
                <a:spcPts val="0"/>
              </a:spcBef>
              <a:spcAft>
                <a:spcPts val="1000"/>
              </a:spcAft>
              <a:buNone/>
            </a:pPr>
            <a:r>
              <a:rPr lang="en-US" dirty="0">
                <a:latin typeface="Times New Roman" panose="02020603050405020304" pitchFamily="18" charset="0"/>
                <a:ea typeface="Calibri" panose="020F0502020204030204" pitchFamily="34" charset="0"/>
              </a:rPr>
              <a:t>	BEGIN</a:t>
            </a:r>
            <a:endParaRPr lang="en-US" sz="3200" dirty="0">
              <a:latin typeface="Times New Roman" panose="02020603050405020304" pitchFamily="18" charset="0"/>
              <a:ea typeface="Calibri" panose="020F0502020204030204" pitchFamily="34" charset="0"/>
            </a:endParaRPr>
          </a:p>
          <a:p>
            <a:pPr marL="0" marR="0" indent="0" algn="just">
              <a:lnSpc>
                <a:spcPct val="115000"/>
              </a:lnSpc>
              <a:spcBef>
                <a:spcPts val="0"/>
              </a:spcBef>
              <a:spcAft>
                <a:spcPts val="1000"/>
              </a:spcAft>
              <a:buNone/>
            </a:pPr>
            <a:r>
              <a:rPr lang="en-US" dirty="0">
                <a:latin typeface="Times New Roman" panose="02020603050405020304" pitchFamily="18" charset="0"/>
                <a:ea typeface="Calibri" panose="020F0502020204030204" pitchFamily="34" charset="0"/>
              </a:rPr>
              <a:t>	DBMS_STATS.RESTORE_TABLE_STATS(</a:t>
            </a:r>
            <a:endParaRPr lang="en-US" sz="3200" dirty="0">
              <a:latin typeface="Times New Roman" panose="02020603050405020304" pitchFamily="18" charset="0"/>
              <a:ea typeface="Calibri" panose="020F0502020204030204" pitchFamily="34" charset="0"/>
            </a:endParaRPr>
          </a:p>
          <a:p>
            <a:pPr marL="0" marR="0" indent="0" algn="just">
              <a:lnSpc>
                <a:spcPct val="115000"/>
              </a:lnSpc>
              <a:spcBef>
                <a:spcPts val="0"/>
              </a:spcBef>
              <a:spcAft>
                <a:spcPts val="1000"/>
              </a:spcAft>
              <a:buNone/>
            </a:pPr>
            <a:r>
              <a:rPr lang="en-US" dirty="0">
                <a:latin typeface="Times New Roman" panose="02020603050405020304" pitchFamily="18" charset="0"/>
                <a:ea typeface="Calibri" panose="020F0502020204030204" pitchFamily="34" charset="0"/>
              </a:rPr>
              <a:t>	OWNNAME=&gt;'OE', TABNAME=&gt;'INVENTORIES',</a:t>
            </a:r>
            <a:endParaRPr lang="en-US" sz="3200" dirty="0">
              <a:latin typeface="Times New Roman" panose="02020603050405020304" pitchFamily="18" charset="0"/>
              <a:ea typeface="Calibri" panose="020F0502020204030204" pitchFamily="34" charset="0"/>
            </a:endParaRPr>
          </a:p>
          <a:p>
            <a:pPr marL="0" marR="0" indent="0" algn="just">
              <a:lnSpc>
                <a:spcPct val="115000"/>
              </a:lnSpc>
              <a:spcBef>
                <a:spcPts val="0"/>
              </a:spcBef>
              <a:spcAft>
                <a:spcPts val="1000"/>
              </a:spcAft>
              <a:buNone/>
            </a:pPr>
            <a:r>
              <a:rPr lang="en-US" dirty="0">
                <a:latin typeface="Times New Roman" panose="02020603050405020304" pitchFamily="18" charset="0"/>
                <a:ea typeface="Calibri" panose="020F0502020204030204" pitchFamily="34" charset="0"/>
              </a:rPr>
              <a:t>	AS_OF_TIMESTAMP=&gt;'15-JUL-10 09.28.01.597526000 AM -05:00');</a:t>
            </a:r>
            <a:endParaRPr lang="en-US" sz="3200" dirty="0">
              <a:latin typeface="Times New Roman" panose="02020603050405020304" pitchFamily="18" charset="0"/>
              <a:ea typeface="Calibri" panose="020F0502020204030204" pitchFamily="34" charset="0"/>
            </a:endParaRPr>
          </a:p>
          <a:p>
            <a:pPr marL="0" marR="0" indent="0" algn="just">
              <a:lnSpc>
                <a:spcPct val="115000"/>
              </a:lnSpc>
              <a:spcBef>
                <a:spcPts val="0"/>
              </a:spcBef>
              <a:spcAft>
                <a:spcPts val="1000"/>
              </a:spcAft>
              <a:buNone/>
            </a:pPr>
            <a:r>
              <a:rPr lang="en-US" dirty="0">
                <a:latin typeface="Times New Roman" panose="02020603050405020304" pitchFamily="18" charset="0"/>
                <a:ea typeface="Calibri" panose="020F0502020204030204" pitchFamily="34" charset="0"/>
              </a:rPr>
              <a:t>	END;</a:t>
            </a:r>
            <a:endParaRPr lang="en-US" sz="3200" dirty="0">
              <a:latin typeface="Times New Roman" panose="02020603050405020304" pitchFamily="18" charset="0"/>
              <a:ea typeface="Calibri" panose="020F0502020204030204" pitchFamily="34" charset="0"/>
            </a:endParaRPr>
          </a:p>
          <a:p>
            <a:pPr marL="0" marR="0" indent="45720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Các thống kê được lưu trữ tự động</a:t>
            </a:r>
            <a:endParaRPr lang="en-US" sz="3200" dirty="0">
              <a:latin typeface="Times New Roman" panose="02020603050405020304" pitchFamily="18" charset="0"/>
              <a:ea typeface="Calibri" panose="020F0502020204030204" pitchFamily="34" charset="0"/>
            </a:endParaRPr>
          </a:p>
          <a:p>
            <a:pPr marL="457200" lvl="1" indent="0" algn="just">
              <a:lnSpc>
                <a:spcPct val="115000"/>
              </a:lnSpc>
              <a:spcBef>
                <a:spcPts val="0"/>
              </a:spcBef>
              <a:spcAft>
                <a:spcPts val="1000"/>
              </a:spcAft>
              <a:buNone/>
            </a:pPr>
            <a:r>
              <a:rPr lang="en-US" dirty="0" smtClean="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Với nhãn thời gian trong DBA_TAB_STATS_HISTORY</a:t>
            </a:r>
          </a:p>
          <a:p>
            <a:pPr marL="457200" lvl="1" indent="0" algn="just">
              <a:lnSpc>
                <a:spcPct val="115000"/>
              </a:lnSpc>
              <a:spcBef>
                <a:spcPts val="0"/>
              </a:spcBef>
              <a:spcAft>
                <a:spcPts val="1000"/>
              </a:spcAft>
              <a:buNone/>
            </a:pPr>
            <a:r>
              <a:rPr lang="en-US" dirty="0" smtClean="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Khi thu thập với phương thức DBMS_STATS</a:t>
            </a:r>
          </a:p>
          <a:p>
            <a:pPr marL="0" marR="0" indent="45720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Các thống kê được thanh lọc</a:t>
            </a:r>
            <a:endParaRPr lang="en-US" sz="3200" dirty="0">
              <a:latin typeface="Times New Roman" panose="02020603050405020304" pitchFamily="18" charset="0"/>
              <a:ea typeface="Calibri" panose="020F0502020204030204" pitchFamily="34" charset="0"/>
            </a:endParaRPr>
          </a:p>
          <a:p>
            <a:pPr marL="457200" lvl="1" indent="0" algn="just">
              <a:lnSpc>
                <a:spcPct val="115000"/>
              </a:lnSpc>
              <a:spcBef>
                <a:spcPts val="0"/>
              </a:spcBef>
              <a:spcAft>
                <a:spcPts val="1000"/>
              </a:spcAft>
              <a:buNone/>
            </a:pPr>
            <a:r>
              <a:rPr lang="en-US" dirty="0" smtClean="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Khi STATISTICS_LEVEL được thiết lập thành TYPICAL hay ALL một cách tự động.</a:t>
            </a:r>
          </a:p>
          <a:p>
            <a:pPr marL="457200" lvl="1" indent="0" algn="just">
              <a:lnSpc>
                <a:spcPct val="115000"/>
              </a:lnSpc>
              <a:spcBef>
                <a:spcPts val="0"/>
              </a:spcBef>
              <a:spcAft>
                <a:spcPts val="1000"/>
              </a:spcAft>
              <a:buNone/>
            </a:pPr>
            <a:r>
              <a:rPr lang="en-US" dirty="0" smtClean="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Sau 31 ngày hay thời gian được định nghĩa </a:t>
            </a:r>
            <a:r>
              <a:rPr lang="en-US" dirty="0" smtClean="0">
                <a:latin typeface="Times New Roman" panose="02020603050405020304" pitchFamily="18" charset="0"/>
                <a:ea typeface="Calibri" panose="020F0502020204030204" pitchFamily="34" charset="0"/>
              </a:rPr>
              <a:t>bởi DBMS_STATS.ALTER_STATS_HISTORY_RETENTION</a:t>
            </a:r>
            <a:endParaRPr lang="en-US" dirty="0"/>
          </a:p>
        </p:txBody>
      </p:sp>
      <p:sp>
        <p:nvSpPr>
          <p:cNvPr id="3" name="Title 2"/>
          <p:cNvSpPr>
            <a:spLocks noGrp="1"/>
          </p:cNvSpPr>
          <p:nvPr>
            <p:ph type="title"/>
          </p:nvPr>
        </p:nvSpPr>
        <p:spPr>
          <a:xfrm>
            <a:off x="838200" y="0"/>
            <a:ext cx="10515600" cy="1325563"/>
          </a:xfrm>
        </p:spPr>
        <p:txBody>
          <a:bodyPr/>
          <a:lstStyle/>
          <a:p>
            <a:r>
              <a:rPr lang="en-US" dirty="0" smtClean="0">
                <a:latin typeface="Times New Roman" pitchFamily="18" charset="0"/>
                <a:cs typeface="Times New Roman" pitchFamily="18" charset="0"/>
              </a:rPr>
              <a:t>Khôi phục các thống kê</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8107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838200" y="1757363"/>
            <a:ext cx="10515600" cy="4351338"/>
          </a:xfrm>
        </p:spPr>
        <p:txBody>
          <a:bodyPr>
            <a:normAutofit/>
          </a:bodyPr>
          <a:lstStyle/>
          <a:p>
            <a:pPr marL="342900" marR="0" lvl="0" indent="-342900" algn="just">
              <a:lnSpc>
                <a:spcPct val="107000"/>
              </a:lnSpc>
              <a:spcBef>
                <a:spcPts val="0"/>
              </a:spcBef>
              <a:spcAft>
                <a:spcPts val="0"/>
              </a:spcAft>
              <a:buFont typeface="Times New Roman" panose="02020603050405020304" pitchFamily="18"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Nắm được tối </a:t>
            </a:r>
            <a:r>
              <a:rPr lang="en-US" sz="2400" dirty="0">
                <a:latin typeface="Times New Roman" panose="02020603050405020304" pitchFamily="18" charset="0"/>
                <a:ea typeface="Calibri" panose="020F0502020204030204" pitchFamily="34" charset="0"/>
                <a:cs typeface="Times New Roman" panose="02020603050405020304" pitchFamily="18" charset="0"/>
              </a:rPr>
              <a:t>ưu thống kê dữ liệu.</a:t>
            </a:r>
          </a:p>
          <a:p>
            <a:pPr marL="342900" marR="0" lvl="0" indent="-342900" algn="just">
              <a:lnSpc>
                <a:spcPct val="107000"/>
              </a:lnSpc>
              <a:spcBef>
                <a:spcPts val="0"/>
              </a:spcBef>
              <a:spcAft>
                <a:spcPts val="0"/>
              </a:spcAft>
              <a:buFont typeface="Times New Roman" panose="02020603050405020304" pitchFamily="18"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Hiểu được </a:t>
            </a:r>
            <a:r>
              <a:rPr lang="en-US" sz="2400" dirty="0">
                <a:latin typeface="Times New Roman" panose="02020603050405020304" pitchFamily="18" charset="0"/>
                <a:ea typeface="Calibri" panose="020F0502020204030204" pitchFamily="34" charset="0"/>
                <a:cs typeface="Times New Roman" panose="02020603050405020304" pitchFamily="18" charset="0"/>
              </a:rPr>
              <a:t>thống kê hệ thống.</a:t>
            </a:r>
          </a:p>
          <a:p>
            <a:pPr marL="342900" marR="0" lvl="0" indent="-342900" algn="just">
              <a:lnSpc>
                <a:spcPct val="107000"/>
              </a:lnSpc>
              <a:spcBef>
                <a:spcPts val="0"/>
              </a:spcBef>
              <a:spcAft>
                <a:spcPts val="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Thiết lập được một số tùy chọn thống kê.</a:t>
            </a:r>
          </a:p>
          <a:p>
            <a:pPr marL="342900" marR="0" lvl="0" indent="-342900" algn="just">
              <a:lnSpc>
                <a:spcPct val="107000"/>
              </a:lnSpc>
              <a:spcBef>
                <a:spcPts val="0"/>
              </a:spcBef>
              <a:spcAft>
                <a:spcPts val="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Sử dụng </a:t>
            </a:r>
            <a:r>
              <a:rPr lang="en-US" sz="2400" smtClean="0">
                <a:latin typeface="Times New Roman" panose="02020603050405020304" pitchFamily="18" charset="0"/>
                <a:ea typeface="Calibri" panose="020F0502020204030204" pitchFamily="34" charset="0"/>
                <a:cs typeface="Times New Roman" panose="02020603050405020304" pitchFamily="18" charset="0"/>
              </a:rPr>
              <a:t>mẫu </a:t>
            </a:r>
            <a:r>
              <a:rPr lang="en-US" sz="2400" smtClean="0">
                <a:latin typeface="Times New Roman" panose="02020603050405020304" pitchFamily="18" charset="0"/>
                <a:ea typeface="Calibri" panose="020F0502020204030204" pitchFamily="34" charset="0"/>
                <a:cs typeface="Times New Roman" panose="02020603050405020304" pitchFamily="18" charset="0"/>
              </a:rPr>
              <a:t>động.</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Thao tác thống kê tối ưu.</a:t>
            </a:r>
          </a:p>
          <a:p>
            <a:pPr marL="0" lvl="0" indent="0">
              <a:buNone/>
            </a:pPr>
            <a:endParaRPr lang="en-US" sz="2400" dirty="0" smtClean="0"/>
          </a:p>
        </p:txBody>
      </p:sp>
      <p:sp>
        <p:nvSpPr>
          <p:cNvPr id="13" name="Title 12"/>
          <p:cNvSpPr>
            <a:spLocks noGrp="1"/>
          </p:cNvSpPr>
          <p:nvPr>
            <p:ph type="title"/>
          </p:nvPr>
        </p:nvSpPr>
        <p:spPr>
          <a:xfrm>
            <a:off x="814754" y="433754"/>
            <a:ext cx="10515600" cy="1325563"/>
          </a:xfrm>
        </p:spPr>
        <p:txBody>
          <a:bodyPr/>
          <a:lstStyle/>
          <a:p>
            <a:r>
              <a:rPr lang="en-US" dirty="0" smtClean="0">
                <a:latin typeface="Times New Roman" pitchFamily="18" charset="0"/>
                <a:cs typeface="Times New Roman" pitchFamily="18" charset="0"/>
              </a:rPr>
              <a:t>Mục tiêu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4311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smtClean="0">
                <a:latin typeface="Times New Roman" pitchFamily="18" charset="0"/>
                <a:cs typeface="Times New Roman" pitchFamily="18" charset="0"/>
              </a:rPr>
              <a:t>Tổng quan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Tối ưu hóa thống kê</a:t>
            </a:r>
          </a:p>
          <a:p>
            <a:r>
              <a:rPr lang="en-US" sz="2400" dirty="0" smtClean="0">
                <a:latin typeface="Times New Roman" pitchFamily="18" charset="0"/>
                <a:cs typeface="Times New Roman" pitchFamily="18" charset="0"/>
              </a:rPr>
              <a:t>Bảng thống kê</a:t>
            </a:r>
          </a:p>
          <a:p>
            <a:r>
              <a:rPr lang="en-US" sz="2400" dirty="0" smtClean="0">
                <a:latin typeface="Times New Roman" pitchFamily="18" charset="0"/>
                <a:cs typeface="Times New Roman" pitchFamily="18" charset="0"/>
              </a:rPr>
              <a:t>Chỉ mục thống kê</a:t>
            </a:r>
          </a:p>
          <a:p>
            <a:r>
              <a:rPr lang="en-US" sz="2400" dirty="0" smtClean="0">
                <a:latin typeface="Times New Roman" pitchFamily="18" charset="0"/>
                <a:cs typeface="Times New Roman" pitchFamily="18" charset="0"/>
              </a:rPr>
              <a:t>Các biểu đồ</a:t>
            </a:r>
          </a:p>
          <a:p>
            <a:r>
              <a:rPr lang="en-US" sz="2400" dirty="0" smtClean="0">
                <a:latin typeface="Times New Roman" pitchFamily="18" charset="0"/>
                <a:cs typeface="Times New Roman" pitchFamily="18" charset="0"/>
              </a:rPr>
              <a:t>Thống kê hệ thống</a:t>
            </a:r>
          </a:p>
          <a:p>
            <a:r>
              <a:rPr lang="en-US" sz="2400" dirty="0" smtClean="0">
                <a:latin typeface="Times New Roman" pitchFamily="18" charset="0"/>
                <a:cs typeface="Times New Roman" pitchFamily="18" charset="0"/>
              </a:rPr>
              <a:t>Cơ chế thu thập số liệu thống kê</a:t>
            </a:r>
          </a:p>
          <a:p>
            <a:r>
              <a:rPr lang="en-US" sz="2400" dirty="0" smtClean="0">
                <a:latin typeface="Times New Roman" pitchFamily="18" charset="0"/>
                <a:cs typeface="Times New Roman" pitchFamily="18" charset="0"/>
              </a:rPr>
              <a:t>Tối ưu hóa việc lấy mẫu động</a:t>
            </a:r>
          </a:p>
          <a:p>
            <a:r>
              <a:rPr lang="en-US" sz="2400" dirty="0" smtClean="0">
                <a:latin typeface="Times New Roman" pitchFamily="18" charset="0"/>
                <a:cs typeface="Times New Roman" pitchFamily="18" charset="0"/>
              </a:rPr>
              <a:t>Khóa, Khôi phục các thống kê</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0308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Tối ưu hóa thống kê</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838200" y="1825625"/>
            <a:ext cx="10515600" cy="4351338"/>
          </a:xfrm>
        </p:spPr>
        <p:txBody>
          <a:bodyPr>
            <a:normAutofit/>
          </a:bodyPr>
          <a:lstStyle/>
          <a:p>
            <a:pPr marR="0" lvl="0" algn="just">
              <a:lnSpc>
                <a:spcPct val="107000"/>
              </a:lnSpc>
              <a:spcBef>
                <a:spcPts val="0"/>
              </a:spcBef>
              <a:spcAft>
                <a:spcPts val="0"/>
              </a:spcAft>
              <a:buFont typeface="Wingdings" panose="05000000000000000000" pitchFamily="2" charset="2"/>
              <a:buChar char="Ø"/>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Thông </a:t>
            </a:r>
            <a:r>
              <a:rPr lang="en-US" sz="2400" dirty="0">
                <a:latin typeface="Times New Roman" panose="02020603050405020304" pitchFamily="18" charset="0"/>
                <a:ea typeface="Calibri" panose="020F0502020204030204" pitchFamily="34" charset="0"/>
                <a:cs typeface="Times New Roman" panose="02020603050405020304" pitchFamily="18" charset="0"/>
              </a:rPr>
              <a:t>tin được sử dụng bởi các truy vấn tối ưu để ước tính:</a:t>
            </a:r>
          </a:p>
          <a:p>
            <a:pPr marL="800100" lvl="1" indent="-342900" algn="just">
              <a:lnSpc>
                <a:spcPct val="107000"/>
              </a:lnSpc>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Độ chọn lọc của các </a:t>
            </a:r>
            <a:r>
              <a:rPr lang="en-US" sz="2000">
                <a:latin typeface="Times New Roman" panose="02020603050405020304" pitchFamily="18" charset="0"/>
                <a:ea typeface="Calibri" panose="020F0502020204030204" pitchFamily="34" charset="0"/>
                <a:cs typeface="Times New Roman" panose="02020603050405020304" pitchFamily="18" charset="0"/>
              </a:rPr>
              <a:t>vị </a:t>
            </a:r>
            <a:r>
              <a:rPr lang="en-US" sz="2000" smtClean="0">
                <a:latin typeface="Times New Roman" panose="02020603050405020304" pitchFamily="18" charset="0"/>
                <a:ea typeface="Calibri" panose="020F0502020204030204" pitchFamily="34" charset="0"/>
                <a:cs typeface="Times New Roman" panose="02020603050405020304" pitchFamily="18" charset="0"/>
              </a:rPr>
              <a:t>từ.</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Chi phí cho mỗi kế hoạch thực hiện.</a:t>
            </a:r>
          </a:p>
          <a:p>
            <a:pPr marL="800100" lvl="1" indent="-342900" algn="just">
              <a:lnSpc>
                <a:spcPct val="107000"/>
              </a:lnSpc>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Phương pháp tiếp cận, thứ tự tham gia và phương pháp </a:t>
            </a:r>
            <a:r>
              <a:rPr lang="en-US" sz="2000">
                <a:latin typeface="Times New Roman" panose="02020603050405020304" pitchFamily="18" charset="0"/>
                <a:ea typeface="Calibri" panose="020F0502020204030204" pitchFamily="34" charset="0"/>
                <a:cs typeface="Times New Roman" panose="02020603050405020304" pitchFamily="18" charset="0"/>
              </a:rPr>
              <a:t>tham </a:t>
            </a:r>
            <a:r>
              <a:rPr lang="en-US" sz="2000" smtClean="0">
                <a:latin typeface="Times New Roman" panose="02020603050405020304" pitchFamily="18" charset="0"/>
                <a:ea typeface="Calibri" panose="020F0502020204030204" pitchFamily="34" charset="0"/>
                <a:cs typeface="Times New Roman" panose="02020603050405020304" pitchFamily="18" charset="0"/>
              </a:rPr>
              <a:t>gia.</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CPU và chi phí đầu ra, đầu vào.</a:t>
            </a:r>
          </a:p>
          <a:p>
            <a:pPr marR="0" lvl="0" algn="just">
              <a:lnSpc>
                <a:spcPct val="107000"/>
              </a:lnSpc>
              <a:spcBef>
                <a:spcPts val="0"/>
              </a:spcBef>
              <a:spcAft>
                <a:spcPts val="0"/>
              </a:spcAft>
              <a:buFont typeface="Wingdings" panose="05000000000000000000" pitchFamily="2" charset="2"/>
              <a:buChar char="Ø"/>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Làm </a:t>
            </a:r>
            <a:r>
              <a:rPr lang="en-US" sz="2400" dirty="0">
                <a:latin typeface="Times New Roman" panose="02020603050405020304" pitchFamily="18" charset="0"/>
                <a:ea typeface="Calibri" panose="020F0502020204030204" pitchFamily="34" charset="0"/>
                <a:cs typeface="Times New Roman" panose="02020603050405020304" pitchFamily="18" charset="0"/>
              </a:rPr>
              <a:t>mới tối ưu hóa thống kê bất cứ khi nào nó được coi là cũ, và coi việc này cũng quan trọng như khi thu thập chúng:</a:t>
            </a:r>
          </a:p>
          <a:p>
            <a:pPr marL="800100" lvl="1" indent="-342900" algn="just">
              <a:lnSpc>
                <a:spcPct val="107000"/>
              </a:lnSpc>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Tự động thu thập bởi hệ thống.</a:t>
            </a:r>
          </a:p>
          <a:p>
            <a:pPr marL="800100" lvl="1" indent="-342900" algn="just">
              <a:lnSpc>
                <a:spcPct val="107000"/>
              </a:lnSpc>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Tự thu thập bằng người dùng với DBMS_STATS.</a:t>
            </a:r>
          </a:p>
          <a:p>
            <a:endParaRPr lang="en-US" sz="2400" dirty="0"/>
          </a:p>
        </p:txBody>
      </p:sp>
    </p:spTree>
    <p:extLst>
      <p:ext uri="{BB962C8B-B14F-4D97-AF65-F5344CB8AC3E}">
        <p14:creationId xmlns:p14="http://schemas.microsoft.com/office/powerpoint/2010/main" val="376019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838200" y="2111375"/>
            <a:ext cx="10515600" cy="4351338"/>
          </a:xfrm>
        </p:spPr>
        <p:txBody>
          <a:bodyPr>
            <a:normAutofit/>
          </a:bodyPr>
          <a:lstStyle/>
          <a:p>
            <a:pPr lvl="0" algn="just">
              <a:lnSpc>
                <a:spcPct val="107000"/>
              </a:lnSpc>
              <a:spcBef>
                <a:spcPts val="0"/>
              </a:spcBef>
              <a:buFont typeface="Wingdings" panose="05000000000000000000" pitchFamily="2" charset="2"/>
              <a:buChar char="Ø"/>
              <a:tabLst>
                <a:tab pos="6858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 Những số liệu thống kê được sử dụng bằng các câu truy vấn tối ưu để chọn ra một phương pháp thực thi tốt </a:t>
            </a:r>
            <a:r>
              <a:rPr lang="en-US" sz="2400">
                <a:latin typeface="Times New Roman" panose="02020603050405020304" pitchFamily="18" charset="0"/>
                <a:ea typeface="Calibri" panose="020F0502020204030204" pitchFamily="34" charset="0"/>
                <a:cs typeface="Times New Roman" panose="02020603050405020304" pitchFamily="18" charset="0"/>
              </a:rPr>
              <a:t>nhất </a:t>
            </a:r>
            <a:r>
              <a:rPr lang="en-US" sz="2400" smtClean="0">
                <a:latin typeface="Times New Roman" panose="02020603050405020304" pitchFamily="18" charset="0"/>
                <a:ea typeface="Calibri" panose="020F0502020204030204" pitchFamily="34" charset="0"/>
                <a:cs typeface="Times New Roman" panose="02020603050405020304" pitchFamily="18" charset="0"/>
              </a:rPr>
              <a:t>cho </a:t>
            </a:r>
            <a:r>
              <a:rPr lang="en-US" sz="2400" dirty="0">
                <a:latin typeface="Times New Roman" panose="02020603050405020304" pitchFamily="18" charset="0"/>
                <a:ea typeface="Calibri" panose="020F0502020204030204" pitchFamily="34" charset="0"/>
                <a:cs typeface="Times New Roman" panose="02020603050405020304" pitchFamily="18" charset="0"/>
              </a:rPr>
              <a:t>mỗi câu lệnh SQL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7000"/>
              </a:lnSpc>
              <a:spcBef>
                <a:spcPts val="0"/>
              </a:spcBef>
              <a:buNone/>
              <a:tabLst>
                <a:tab pos="685800" algn="l"/>
              </a:tabLs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Bef>
                <a:spcPts val="0"/>
              </a:spcBef>
              <a:spcAft>
                <a:spcPts val="800"/>
              </a:spcAft>
              <a:buFont typeface="Wingdings" panose="05000000000000000000" pitchFamily="2" charset="2"/>
              <a:buChar char="Ø"/>
              <a:tabLst>
                <a:tab pos="6858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  Bởi vì các đối tượng trong cơ sở dữ liệu thay đổi liên tục nên thống kê phải được cập nhật thường xuyên để có thể mô tả chính xác các đối tượng này. Thống kê này được duy trì tự động bởi cơ sở </a:t>
            </a:r>
            <a:r>
              <a:rPr lang="en-US" sz="2400">
                <a:latin typeface="Times New Roman" panose="02020603050405020304" pitchFamily="18" charset="0"/>
                <a:ea typeface="Calibri" panose="020F0502020204030204" pitchFamily="34" charset="0"/>
                <a:cs typeface="Times New Roman" panose="02020603050405020304" pitchFamily="18" charset="0"/>
              </a:rPr>
              <a:t>dữ </a:t>
            </a:r>
            <a:r>
              <a:rPr lang="en-US" sz="2400" smtClean="0">
                <a:latin typeface="Times New Roman" panose="02020603050405020304" pitchFamily="18" charset="0"/>
                <a:ea typeface="Calibri" panose="020F0502020204030204" pitchFamily="34" charset="0"/>
                <a:cs typeface="Times New Roman" panose="02020603050405020304" pitchFamily="18" charset="0"/>
              </a:rPr>
              <a:t>liệu </a:t>
            </a:r>
            <a:r>
              <a:rPr lang="en-US" sz="2400" dirty="0">
                <a:latin typeface="Times New Roman" panose="02020603050405020304" pitchFamily="18" charset="0"/>
                <a:ea typeface="Calibri" panose="020F0502020204030204" pitchFamily="34" charset="0"/>
                <a:cs typeface="Times New Roman" panose="02020603050405020304" pitchFamily="18" charset="0"/>
              </a:rPr>
              <a:t>Oracle, hoặc có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thể sử </a:t>
            </a:r>
            <a:r>
              <a:rPr lang="en-US" sz="2400" dirty="0">
                <a:latin typeface="Times New Roman" panose="02020603050405020304" pitchFamily="18" charset="0"/>
                <a:ea typeface="Calibri" panose="020F0502020204030204" pitchFamily="34" charset="0"/>
                <a:cs typeface="Times New Roman" panose="02020603050405020304" pitchFamily="18" charset="0"/>
              </a:rPr>
              <a:t>dụng gói DBMS_STATS.</a:t>
            </a:r>
            <a:endParaRPr lang="en-US" sz="2400" dirty="0"/>
          </a:p>
        </p:txBody>
      </p:sp>
      <p:sp>
        <p:nvSpPr>
          <p:cNvPr id="4" name="Title 3"/>
          <p:cNvSpPr>
            <a:spLocks noGrp="1"/>
          </p:cNvSpPr>
          <p:nvPr>
            <p:ph type="title"/>
          </p:nvPr>
        </p:nvSpPr>
        <p:spPr/>
        <p:txBody>
          <a:bodyPr/>
          <a:lstStyle/>
          <a:p>
            <a:r>
              <a:rPr lang="en-US" dirty="0">
                <a:latin typeface="Times New Roman" pitchFamily="18" charset="0"/>
                <a:cs typeface="Times New Roman" pitchFamily="18" charset="0"/>
              </a:rPr>
              <a:t>Tối ưu hóa thống kê</a:t>
            </a:r>
          </a:p>
        </p:txBody>
      </p:sp>
    </p:spTree>
    <p:extLst>
      <p:ext uri="{BB962C8B-B14F-4D97-AF65-F5344CB8AC3E}">
        <p14:creationId xmlns:p14="http://schemas.microsoft.com/office/powerpoint/2010/main" val="310240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marR="0" lvl="0" indent="-342900" algn="just">
              <a:lnSpc>
                <a:spcPct val="107000"/>
              </a:lnSpc>
              <a:spcBef>
                <a:spcPts val="0"/>
              </a:spcBef>
              <a:spcAft>
                <a:spcPts val="0"/>
              </a:spcAft>
              <a:buFont typeface="Times New Roman" panose="02020603050405020304" pitchFamily="18" charset="0"/>
              <a:buChar char="-"/>
            </a:pPr>
            <a:r>
              <a:rPr lang="en-US" sz="2400" smtClean="0">
                <a:latin typeface="Times New Roman" panose="02020603050405020304" pitchFamily="18" charset="0"/>
                <a:ea typeface="Calibri" panose="020F0502020204030204" pitchFamily="34" charset="0"/>
                <a:cs typeface="Times New Roman" panose="02020603050405020304" pitchFamily="18" charset="0"/>
              </a:rPr>
              <a:t>Thống kê bảng, dùng để:</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Xác định chi phí truy cập bảng.</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Kết hợp phép tính toán.</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Kết nối việc sắp xếp.</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Thống </a:t>
            </a:r>
            <a:r>
              <a:rPr lang="en-US" sz="2400" dirty="0">
                <a:latin typeface="Times New Roman" panose="02020603050405020304" pitchFamily="18" charset="0"/>
                <a:ea typeface="Calibri" panose="020F0502020204030204" pitchFamily="34" charset="0"/>
                <a:cs typeface="Times New Roman" panose="02020603050405020304" pitchFamily="18" charset="0"/>
              </a:rPr>
              <a:t>kê </a:t>
            </a:r>
            <a:r>
              <a:rPr lang="en-US" sz="2400">
                <a:latin typeface="Times New Roman" panose="02020603050405020304" pitchFamily="18" charset="0"/>
                <a:ea typeface="Calibri" panose="020F0502020204030204" pitchFamily="34" charset="0"/>
                <a:cs typeface="Times New Roman" panose="02020603050405020304" pitchFamily="18" charset="0"/>
              </a:rPr>
              <a:t>chỉ </a:t>
            </a:r>
            <a:r>
              <a:rPr lang="en-US" sz="2400" smtClean="0">
                <a:latin typeface="Times New Roman" panose="02020603050405020304" pitchFamily="18" charset="0"/>
                <a:ea typeface="Calibri" panose="020F0502020204030204" pitchFamily="34" charset="0"/>
                <a:cs typeface="Times New Roman" panose="02020603050405020304" pitchFamily="18" charset="0"/>
              </a:rPr>
              <a:t>mục, dùng để thu thập:</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C</a:t>
            </a:r>
            <a:r>
              <a:rPr lang="en-US" smtClean="0">
                <a:latin typeface="Times New Roman" panose="02020603050405020304" pitchFamily="18" charset="0"/>
                <a:ea typeface="Calibri" panose="020F0502020204030204" pitchFamily="34" charset="0"/>
                <a:cs typeface="Times New Roman" panose="02020603050405020304" pitchFamily="18" charset="0"/>
              </a:rPr>
              <a:t>ấp độ của B*-tree.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Số khối lá.</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Khóa phân biệt.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Yếu tố Cụm (</a:t>
            </a:r>
            <a:r>
              <a:rPr lang="en-US">
                <a:latin typeface="Times New Roman" panose="02020603050405020304" pitchFamily="18" charset="0"/>
                <a:ea typeface="Calibri" panose="020F0502020204030204" pitchFamily="34" charset="0"/>
                <a:cs typeface="Times New Roman" panose="02020603050405020304" pitchFamily="18" charset="0"/>
              </a:rPr>
              <a:t>clustering</a:t>
            </a:r>
            <a:r>
              <a:rPr lang="en-US" smtClean="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07000"/>
              </a:lnSpc>
              <a:spcBef>
                <a:spcPts val="0"/>
              </a:spcBef>
              <a:buFont typeface="Symbol" panose="05050102010706020507" pitchFamily="18" charset="2"/>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Số hàng dữ liệu trong chỉ số.</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Các loại tối ưu hóa thống kê</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3809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marR="0" lvl="0" indent="-342900" algn="just">
              <a:lnSpc>
                <a:spcPct val="107000"/>
              </a:lnSpc>
              <a:spcBef>
                <a:spcPts val="0"/>
              </a:spcBef>
              <a:spcAft>
                <a:spcPts val="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Thống kê hệ thống:</a:t>
            </a:r>
          </a:p>
          <a:p>
            <a:pPr marL="800100" lvl="1" indent="-342900" algn="just">
              <a:lnSpc>
                <a:spcPct val="107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Hiệu suất và sử dụng đầu vào / đầu ra.</a:t>
            </a:r>
          </a:p>
          <a:p>
            <a:pPr marL="800100" lvl="1" indent="-342900" algn="just">
              <a:lnSpc>
                <a:spcPct val="107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Hiệu suất và sử dụng CPU.</a:t>
            </a:r>
          </a:p>
          <a:p>
            <a:pPr marL="342900" marR="0" lvl="0" indent="-342900" algn="just">
              <a:lnSpc>
                <a:spcPct val="107000"/>
              </a:lnSpc>
              <a:spcBef>
                <a:spcPts val="0"/>
              </a:spcBef>
              <a:spcAft>
                <a:spcPts val="0"/>
              </a:spcAft>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Thống kê cột:</a:t>
            </a:r>
          </a:p>
          <a:p>
            <a:pPr marL="800100" lvl="1" indent="-342900" algn="just">
              <a:lnSpc>
                <a:spcPct val="107000"/>
              </a:lnSpc>
              <a:spcBef>
                <a:spcPts val="0"/>
              </a:spcBef>
              <a:buFont typeface="Symbol" panose="05050102010706020507" pitchFamily="18" charset="2"/>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Dùng trong tính toán chọn lọc.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Xác định phạm vi chọn lọc qua các giá trị thấp và cao.</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Các loại tối ưu hóa thống kê</a:t>
            </a:r>
          </a:p>
        </p:txBody>
      </p:sp>
    </p:spTree>
    <p:extLst>
      <p:ext uri="{BB962C8B-B14F-4D97-AF65-F5344CB8AC3E}">
        <p14:creationId xmlns:p14="http://schemas.microsoft.com/office/powerpoint/2010/main" val="81204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marR="0" lvl="0" indent="-342900" algn="just">
              <a:lnSpc>
                <a:spcPct val="107000"/>
              </a:lnSpc>
              <a:spcBef>
                <a:spcPts val="0"/>
              </a:spcBef>
              <a:spcAft>
                <a:spcPts val="0"/>
              </a:spcAft>
              <a:buFont typeface="Times New Roman" panose="02020603050405020304" pitchFamily="18" charset="0"/>
              <a:buChar char="-"/>
            </a:pPr>
            <a:r>
              <a:rPr lang="en-US" sz="2400" smtClean="0">
                <a:latin typeface="Times New Roman" panose="02020603050405020304" pitchFamily="18" charset="0"/>
                <a:ea typeface="Calibri" panose="020F0502020204030204" pitchFamily="34" charset="0"/>
                <a:cs typeface="Times New Roman" panose="02020603050405020304" pitchFamily="18" charset="0"/>
              </a:rPr>
              <a:t>Lưu </a:t>
            </a:r>
            <a:r>
              <a:rPr lang="en-US" sz="2400" dirty="0">
                <a:latin typeface="Times New Roman" panose="02020603050405020304" pitchFamily="18" charset="0"/>
                <a:ea typeface="Calibri" panose="020F0502020204030204" pitchFamily="34" charset="0"/>
                <a:cs typeface="Times New Roman" panose="02020603050405020304" pitchFamily="18" charset="0"/>
              </a:rPr>
              <a:t>trữ bổ sung thông tin phân </a:t>
            </a:r>
            <a:r>
              <a:rPr lang="en-US" sz="2400">
                <a:latin typeface="Times New Roman" panose="02020603050405020304" pitchFamily="18" charset="0"/>
                <a:ea typeface="Calibri" panose="020F0502020204030204" pitchFamily="34" charset="0"/>
                <a:cs typeface="Times New Roman" panose="02020603050405020304" pitchFamily="18" charset="0"/>
              </a:rPr>
              <a:t>bố </a:t>
            </a:r>
            <a:r>
              <a:rPr lang="en-US" sz="2400" smtClean="0">
                <a:latin typeface="Times New Roman" panose="02020603050405020304" pitchFamily="18" charset="0"/>
                <a:ea typeface="Calibri" panose="020F0502020204030204" pitchFamily="34" charset="0"/>
                <a:cs typeface="Times New Roman" panose="02020603050405020304" pitchFamily="18" charset="0"/>
              </a:rPr>
              <a:t>cột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2400" smtClean="0">
                <a:latin typeface="Times New Roman" panose="02020603050405020304" pitchFamily="18" charset="0"/>
                <a:ea typeface="Calibri" panose="020F0502020204030204" pitchFamily="34" charset="0"/>
                <a:cs typeface="Times New Roman" panose="02020603050405020304" pitchFamily="18" charset="0"/>
              </a:rPr>
              <a:t>Cung </a:t>
            </a:r>
            <a:r>
              <a:rPr lang="en-US" sz="2400">
                <a:latin typeface="Times New Roman" panose="02020603050405020304" pitchFamily="18" charset="0"/>
                <a:ea typeface="Calibri" panose="020F0502020204030204" pitchFamily="34" charset="0"/>
                <a:cs typeface="Times New Roman" panose="02020603050405020304" pitchFamily="18" charset="0"/>
              </a:rPr>
              <a:t>cấp </a:t>
            </a:r>
            <a:r>
              <a:rPr lang="en-US" sz="240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các ước tính chọn lọc trong trường hợp phân bố không đồng </a:t>
            </a:r>
            <a:r>
              <a:rPr lang="en-US" sz="2400">
                <a:latin typeface="Times New Roman" panose="02020603050405020304" pitchFamily="18" charset="0"/>
                <a:ea typeface="Calibri" panose="020F0502020204030204" pitchFamily="34" charset="0"/>
                <a:cs typeface="Times New Roman" panose="02020603050405020304" pitchFamily="18" charset="0"/>
              </a:rPr>
              <a:t>đều</a:t>
            </a:r>
            <a:r>
              <a:rPr lang="en-US" sz="240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Char char="-"/>
            </a:pPr>
            <a:r>
              <a:rPr lang="en-US" sz="2400" smtClean="0">
                <a:latin typeface="Times New Roman" panose="02020603050405020304" pitchFamily="18" charset="0"/>
                <a:ea typeface="Calibri" panose="020F0502020204030204" pitchFamily="34" charset="0"/>
                <a:cs typeface="Times New Roman" panose="02020603050405020304" pitchFamily="18" charset="0"/>
              </a:rPr>
              <a:t>Được lưu trữ trong DBA_TAB_HISTOGRAMS.</a:t>
            </a:r>
          </a:p>
          <a:p>
            <a:pPr marL="342900" marR="0" lvl="0" indent="-342900" algn="just">
              <a:lnSpc>
                <a:spcPct val="107000"/>
              </a:lnSpc>
              <a:spcBef>
                <a:spcPts val="0"/>
              </a:spcBef>
              <a:spcAft>
                <a:spcPts val="0"/>
              </a:spcAft>
              <a:buFont typeface="Times New Roman" panose="02020603050405020304" pitchFamily="18" charset="0"/>
              <a:buChar char="-"/>
            </a:pPr>
            <a:r>
              <a:rPr lang="en-US" sz="2400" smtClean="0">
                <a:latin typeface="Times New Roman" panose="02020603050405020304" pitchFamily="18" charset="0"/>
                <a:ea typeface="Calibri" panose="020F0502020204030204" pitchFamily="34" charset="0"/>
                <a:cs typeface="Times New Roman" panose="02020603050405020304" pitchFamily="18" charset="0"/>
              </a:rPr>
              <a:t>Có hai loại biểu đồ:</a:t>
            </a:r>
          </a:p>
          <a:p>
            <a:pPr marL="800100" lvl="1" indent="-342900" algn="just">
              <a:lnSpc>
                <a:spcPct val="107000"/>
              </a:lnSpc>
              <a:spcBef>
                <a:spcPts val="0"/>
              </a:spcBef>
              <a:buFont typeface="Times New Roman" panose="02020603050405020304" pitchFamily="18" charset="0"/>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Biểu đồ tần số: Frequency Histogram.</a:t>
            </a:r>
          </a:p>
          <a:p>
            <a:pPr marL="800100" lvl="1" indent="-342900" algn="just">
              <a:lnSpc>
                <a:spcPct val="107000"/>
              </a:lnSpc>
              <a:spcBef>
                <a:spcPts val="0"/>
              </a:spcBef>
              <a:buFont typeface="Times New Roman" panose="02020603050405020304" pitchFamily="18" charset="0"/>
              <a:buChar char="-"/>
            </a:pPr>
            <a:r>
              <a:rPr lang="en-US" smtClean="0">
                <a:latin typeface="Times New Roman" panose="02020603050405020304" pitchFamily="18" charset="0"/>
                <a:ea typeface="Calibri" panose="020F0502020204030204" pitchFamily="34" charset="0"/>
                <a:cs typeface="Times New Roman" panose="02020603050405020304" pitchFamily="18" charset="0"/>
              </a:rPr>
              <a:t>Biểu đồ chiều cao cân bằng: Height-balanced histogram.</a:t>
            </a:r>
          </a:p>
          <a:p>
            <a:pPr marL="342900" indent="-342900" algn="just">
              <a:lnSpc>
                <a:spcPct val="107000"/>
              </a:lnSpc>
              <a:spcBef>
                <a:spcPts val="0"/>
              </a:spcBef>
              <a:buFont typeface="Times New Roman" panose="02020603050405020304" pitchFamily="18" charset="0"/>
              <a:buChar char="-"/>
            </a:pPr>
            <a:r>
              <a:rPr lang="en-US" sz="2400" smtClean="0">
                <a:latin typeface="Times New Roman" panose="02020603050405020304" pitchFamily="18" charset="0"/>
                <a:ea typeface="Calibri" panose="020F0502020204030204" pitchFamily="34" charset="0"/>
                <a:cs typeface="Times New Roman" panose="02020603050405020304" pitchFamily="18" charset="0"/>
              </a:rPr>
              <a:t>Biểu đồ ghi lại sự phân bố các giá trị khác nhau trong một cột, do đó mang lại lợi ích tốt hơn ước lượng chọn lọc.</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a:bodyPr>
          <a:lstStyle/>
          <a:p>
            <a:pPr lvl="0"/>
            <a:r>
              <a:rPr lang="en-US" dirty="0">
                <a:latin typeface="Times New Roman" pitchFamily="18" charset="0"/>
                <a:cs typeface="Times New Roman" pitchFamily="18" charset="0"/>
              </a:rPr>
              <a:t>Biểu đồ (Histogram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8679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esentation level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xmlns=""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design slides (Level design)</Template>
  <TotalTime>0</TotalTime>
  <Words>2382</Words>
  <Application>Microsoft Office PowerPoint</Application>
  <PresentationFormat>Custom</PresentationFormat>
  <Paragraphs>188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Presentation level design</vt:lpstr>
      <vt:lpstr>Tìm hiểu Oracle Tuning</vt:lpstr>
      <vt:lpstr>Phân chia công việc</vt:lpstr>
      <vt:lpstr>Mục tiêu</vt:lpstr>
      <vt:lpstr>Tổng quan</vt:lpstr>
      <vt:lpstr>Tối ưu hóa thống kê</vt:lpstr>
      <vt:lpstr>Tối ưu hóa thống kê</vt:lpstr>
      <vt:lpstr>Các loại tối ưu hóa thống kê</vt:lpstr>
      <vt:lpstr>Các loại tối ưu hóa thống kê</vt:lpstr>
      <vt:lpstr>Biểu đồ (Histogram)</vt:lpstr>
      <vt:lpstr>Biểu đồ tần số (Frequency Histograms)</vt:lpstr>
      <vt:lpstr>Biều đồ chiều cao cân bằng (Height-Balance Histogram). </vt:lpstr>
      <vt:lpstr>Biều đồ chiều cao cân bằng (Height-Balance Histogram).</vt:lpstr>
      <vt:lpstr>Thống kê nhiều cột</vt:lpstr>
      <vt:lpstr>Thống kê biểu thức</vt:lpstr>
      <vt:lpstr>Thống kê biểu thức</vt:lpstr>
      <vt:lpstr>Thu thập số liệu thống kê của hệ thống</vt:lpstr>
      <vt:lpstr>Ví dụ hệ thống thu thập thống kê</vt:lpstr>
      <vt:lpstr>Tổng quan về các số liệu thống kê</vt:lpstr>
      <vt:lpstr>Thu thập số liệu thống kê thủ công</vt:lpstr>
      <vt:lpstr>Thu thập số liệu thống kê thủ công (1)</vt:lpstr>
      <vt:lpstr>Thu thập số liệu thống kê thủ công (2)</vt:lpstr>
      <vt:lpstr>Tối ưu hóa việc lấy mẫu động</vt:lpstr>
      <vt:lpstr>Tối ưu hóa lấy mẫu động trong công việc</vt:lpstr>
      <vt:lpstr>Khóa, Khôi phục các thống kê</vt:lpstr>
      <vt:lpstr>Khôi phục các thống kê</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2015-05-18T18:01:32Z</dcterms:created>
  <dcterms:modified xsi:type="dcterms:W3CDTF">2015-05-22T13:45:20Z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