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A338C8-CC9B-48C7-9410-67B278C88070}" type="datetimeFigureOut">
              <a:rPr lang="en-US" smtClean="0"/>
              <a:pPr/>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3328402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338C8-CC9B-48C7-9410-67B278C88070}" type="datetimeFigureOut">
              <a:rPr lang="en-US" smtClean="0"/>
              <a:pPr/>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165132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338C8-CC9B-48C7-9410-67B278C88070}" type="datetimeFigureOut">
              <a:rPr lang="en-US" smtClean="0"/>
              <a:pPr/>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122774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338C8-CC9B-48C7-9410-67B278C88070}" type="datetimeFigureOut">
              <a:rPr lang="en-US" smtClean="0"/>
              <a:pPr/>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323227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A338C8-CC9B-48C7-9410-67B278C88070}" type="datetimeFigureOut">
              <a:rPr lang="en-US" smtClean="0"/>
              <a:pPr/>
              <a:t>5/22/2015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95223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A338C8-CC9B-48C7-9410-67B278C88070}" type="datetimeFigureOut">
              <a:rPr lang="en-US" smtClean="0"/>
              <a:pPr/>
              <a:t>5/22/2015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180870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A338C8-CC9B-48C7-9410-67B278C88070}" type="datetimeFigureOut">
              <a:rPr lang="en-US" smtClean="0"/>
              <a:pPr/>
              <a:t>5/22/2015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411279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A338C8-CC9B-48C7-9410-67B278C88070}" type="datetimeFigureOut">
              <a:rPr lang="en-US" smtClean="0"/>
              <a:pPr/>
              <a:t>5/22/2015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416019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338C8-CC9B-48C7-9410-67B278C88070}" type="datetimeFigureOut">
              <a:rPr lang="en-US" smtClean="0"/>
              <a:pPr/>
              <a:t>5/22/2015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380218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338C8-CC9B-48C7-9410-67B278C88070}" type="datetimeFigureOut">
              <a:rPr lang="en-US" smtClean="0"/>
              <a:pPr/>
              <a:t>5/22/2015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106691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338C8-CC9B-48C7-9410-67B278C88070}" type="datetimeFigureOut">
              <a:rPr lang="en-US" smtClean="0"/>
              <a:pPr/>
              <a:t>5/22/2015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195723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338C8-CC9B-48C7-9410-67B278C88070}" type="datetimeFigureOut">
              <a:rPr lang="en-US" smtClean="0"/>
              <a:pPr/>
              <a:t>5/22/2015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671EB-9CB2-41AB-A0E3-E39438BB628A}" type="slidenum">
              <a:rPr lang="en-US" smtClean="0"/>
              <a:pPr/>
              <a:t>‹#›</a:t>
            </a:fld>
            <a:endParaRPr lang="en-US"/>
          </a:p>
        </p:txBody>
      </p:sp>
    </p:spTree>
    <p:extLst>
      <p:ext uri="{BB962C8B-B14F-4D97-AF65-F5344CB8AC3E}">
        <p14:creationId xmlns="" xmlns:p14="http://schemas.microsoft.com/office/powerpoint/2010/main" val="177359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304800"/>
            <a:ext cx="8229600" cy="584775"/>
          </a:xfrm>
          <a:prstGeom prst="rect">
            <a:avLst/>
          </a:prstGeom>
          <a:noFill/>
        </p:spPr>
        <p:txBody>
          <a:bodyPr wrap="square" rtlCol="0">
            <a:spAutoFit/>
          </a:bodyPr>
          <a:lstStyle/>
          <a:p>
            <a:r>
              <a:rPr lang="en-US" sz="3200" smtClean="0">
                <a:latin typeface="Times New Roman" pitchFamily="18" charset="0"/>
                <a:cs typeface="Times New Roman" pitchFamily="18" charset="0"/>
              </a:rPr>
              <a:t>Phân Công Công Việc</a:t>
            </a:r>
            <a:endParaRPr lang="en-US" sz="3200">
              <a:latin typeface="Times New Roman" pitchFamily="18" charset="0"/>
              <a:cs typeface="Times New Roman" pitchFamily="18" charset="0"/>
            </a:endParaRPr>
          </a:p>
        </p:txBody>
      </p:sp>
      <p:sp>
        <p:nvSpPr>
          <p:cNvPr id="9" name="TextBox 8"/>
          <p:cNvSpPr txBox="1"/>
          <p:nvPr/>
        </p:nvSpPr>
        <p:spPr>
          <a:xfrm>
            <a:off x="762000" y="1524000"/>
            <a:ext cx="7772400" cy="2308324"/>
          </a:xfrm>
          <a:prstGeom prst="rect">
            <a:avLst/>
          </a:prstGeom>
          <a:noFill/>
        </p:spPr>
        <p:txBody>
          <a:bodyPr wrap="square" rtlCol="0">
            <a:spAutoFit/>
          </a:bodyPr>
          <a:lstStyle/>
          <a:p>
            <a:r>
              <a:rPr lang="en-US" sz="2400" smtClean="0">
                <a:latin typeface="Times New Roman" pitchFamily="18" charset="0"/>
                <a:cs typeface="Times New Roman" pitchFamily="18" charset="0"/>
              </a:rPr>
              <a:t>Đỗ Văn Tuấn  đọc hiểu: </a:t>
            </a:r>
            <a:r>
              <a:rPr lang="en-US" sz="2400" smtClean="0">
                <a:latin typeface="Times New Roman" pitchFamily="18" charset="0"/>
                <a:cs typeface="Times New Roman" pitchFamily="18" charset="0"/>
              </a:rPr>
              <a:t>Objectives -&gt; Explain Plan Using </a:t>
            </a:r>
            <a:r>
              <a:rPr lang="en-US" sz="2400" smtClean="0">
                <a:latin typeface="Times New Roman" pitchFamily="18" charset="0"/>
                <a:cs typeface="Times New Roman" pitchFamily="18" charset="0"/>
              </a:rPr>
              <a:t>SQL </a:t>
            </a:r>
            <a:r>
              <a:rPr lang="en-US" sz="2400" smtClean="0">
                <a:latin typeface="Times New Roman" pitchFamily="18" charset="0"/>
                <a:cs typeface="Times New Roman" pitchFamily="18" charset="0"/>
              </a:rPr>
              <a:t>Developer</a:t>
            </a:r>
          </a:p>
          <a:p>
            <a:r>
              <a:rPr lang="en-US" sz="2400" smtClean="0">
                <a:latin typeface="Times New Roman" pitchFamily="18" charset="0"/>
                <a:cs typeface="Times New Roman" pitchFamily="18" charset="0"/>
              </a:rPr>
              <a:t>Lê Trung Kiên đọc hiểu: </a:t>
            </a:r>
            <a:r>
              <a:rPr lang="en-US" sz="2400" smtClean="0">
                <a:latin typeface="Times New Roman" pitchFamily="18" charset="0"/>
                <a:cs typeface="Times New Roman" pitchFamily="18" charset="0"/>
              </a:rPr>
              <a:t>AUTOTRACE -&gt; Generating SQL Reports from AWR </a:t>
            </a:r>
            <a:r>
              <a:rPr lang="en-US" sz="2400" smtClean="0">
                <a:latin typeface="Times New Roman" pitchFamily="18" charset="0"/>
                <a:cs typeface="Times New Roman" pitchFamily="18" charset="0"/>
              </a:rPr>
              <a:t>Data</a:t>
            </a:r>
            <a:r>
              <a:rPr lang="en-US" sz="2400" smtClean="0">
                <a:latin typeface="Times New Roman" pitchFamily="18" charset="0"/>
                <a:cs typeface="Times New Roman" pitchFamily="18" charset="0"/>
              </a:rPr>
              <a:t>.</a:t>
            </a:r>
          </a:p>
          <a:p>
            <a:r>
              <a:rPr lang="en-US" sz="2400" smtClean="0">
                <a:latin typeface="Times New Roman" pitchFamily="18" charset="0"/>
                <a:cs typeface="Times New Roman" pitchFamily="18" charset="0"/>
              </a:rPr>
              <a:t>Phùng Văn Huy đọc hiểu: </a:t>
            </a:r>
            <a:r>
              <a:rPr lang="en-US" sz="2400" smtClean="0">
                <a:latin typeface="Times New Roman" pitchFamily="18" charset="0"/>
                <a:cs typeface="Times New Roman" pitchFamily="18" charset="0"/>
              </a:rPr>
              <a:t>SQL Monitoring: Overview -&gt; Looking Beyond Execution Plans</a:t>
            </a:r>
            <a:endParaRPr lang="en-US" sz="2400">
              <a:latin typeface="Times New Roman" pitchFamily="18" charset="0"/>
              <a:cs typeface="Times New Roman" pitchFamily="18" charset="0"/>
            </a:endParaRPr>
          </a:p>
        </p:txBody>
      </p:sp>
    </p:spTree>
    <p:extLst>
      <p:ext uri="{BB962C8B-B14F-4D97-AF65-F5344CB8AC3E}">
        <p14:creationId xmlns="" xmlns:p14="http://schemas.microsoft.com/office/powerpoint/2010/main" val="1436185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Hiển thị từ bảng kế  hoạch: Đặc trưng</a:t>
            </a:r>
            <a:endParaRPr lang="en-US" dirty="0"/>
          </a:p>
        </p:txBody>
      </p:sp>
      <p:pic>
        <p:nvPicPr>
          <p:cNvPr id="4" name="Picture"/>
          <p:cNvPicPr>
            <a:picLocks noGrp="1"/>
          </p:cNvPicPr>
          <p:nvPr>
            <p:ph idx="1"/>
          </p:nvPr>
        </p:nvPicPr>
        <p:blipFill>
          <a:blip r:embed="rId2" cstate="print"/>
          <a:stretch>
            <a:fillRect/>
          </a:stretch>
        </p:blipFill>
        <p:spPr bwMode="auto">
          <a:xfrm>
            <a:off x="609600" y="1600200"/>
            <a:ext cx="7848600" cy="4419600"/>
          </a:xfrm>
          <a:prstGeom prst="rect">
            <a:avLst/>
          </a:prstGeom>
          <a:noFill/>
          <a:ln w="9525">
            <a:noFill/>
            <a:miter lim="800000"/>
            <a:headEnd/>
            <a:tailEnd/>
          </a:ln>
        </p:spPr>
      </p:pic>
    </p:spTree>
    <p:extLst>
      <p:ext uri="{BB962C8B-B14F-4D97-AF65-F5344CB8AC3E}">
        <p14:creationId xmlns="" xmlns:p14="http://schemas.microsoft.com/office/powerpoint/2010/main" val="2980067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US"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nhìn</a:t>
            </a:r>
            <a:r>
              <a:rPr lang="en-US" dirty="0" smtClean="0">
                <a:latin typeface="Times New Roman" pitchFamily="18" charset="0"/>
                <a:cs typeface="Times New Roman" pitchFamily="18" charset="0"/>
              </a:rPr>
              <a:t> TYPICAL(</a:t>
            </a:r>
            <a:r>
              <a:rPr lang="en-US" dirty="0" err="1" smtClean="0">
                <a:latin typeface="Times New Roman" pitchFamily="18" charset="0"/>
                <a:cs typeface="Times New Roman" pitchFamily="18" charset="0"/>
              </a:rPr>
              <a:t>tiêu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bảng</a:t>
            </a:r>
            <a:r>
              <a:rPr lang="en-US" smtClean="0">
                <a:latin typeface="Times New Roman" pitchFamily="18" charset="0"/>
                <a:cs typeface="Times New Roman" pitchFamily="18" charset="0"/>
              </a:rPr>
              <a:t> kế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filter_preds</a:t>
            </a:r>
            <a:r>
              <a:rPr lang="en-US" dirty="0" smtClean="0">
                <a:latin typeface="Times New Roman" pitchFamily="18" charset="0"/>
                <a:cs typeface="Times New Roman" pitchFamily="18" charset="0"/>
              </a:rPr>
              <a:t> : </a:t>
            </a:r>
            <a:r>
              <a:rPr lang="vi-VN" dirty="0" smtClean="0">
                <a:latin typeface="Times New Roman" pitchFamily="18" charset="0"/>
                <a:cs typeface="Times New Roman" pitchFamily="18" charset="0"/>
              </a:rPr>
              <a:t>Thông số này đại diện cho một bộ  lọc tiền xử lý để</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hạn chế tập các dòng được chọn </a:t>
            </a:r>
            <a:r>
              <a:rPr lang="vi-VN" smtClean="0">
                <a:latin typeface="Times New Roman" pitchFamily="18" charset="0"/>
                <a:cs typeface="Times New Roman" pitchFamily="18" charset="0"/>
              </a:rPr>
              <a:t>từ bảng</a:t>
            </a:r>
            <a:r>
              <a:rPr lang="en-US" smtClean="0">
                <a:latin typeface="Times New Roman" pitchFamily="18" charset="0"/>
                <a:cs typeface="Times New Roman" pitchFamily="18" charset="0"/>
              </a:rPr>
              <a:t> của</a:t>
            </a:r>
            <a:r>
              <a:rPr lang="vi-VN" smtClean="0">
                <a:latin typeface="Times New Roman" pitchFamily="18" charset="0"/>
                <a:cs typeface="Times New Roman" pitchFamily="18" charset="0"/>
              </a:rPr>
              <a:t> </a:t>
            </a:r>
            <a:r>
              <a:rPr lang="vi-VN" dirty="0" smtClean="0">
                <a:latin typeface="Times New Roman" pitchFamily="18" charset="0"/>
                <a:cs typeface="Times New Roman" pitchFamily="18" charset="0"/>
              </a:rPr>
              <a:t>kế  hoạch này được lưu trữ</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678529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Hiển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bảng</a:t>
            </a:r>
            <a:r>
              <a:rPr lang="en-US" smtClean="0">
                <a:latin typeface="Times New Roman" pitchFamily="18" charset="0"/>
                <a:cs typeface="Times New Roman" pitchFamily="18" charset="0"/>
              </a:rPr>
              <a:t> kế </a:t>
            </a:r>
            <a:r>
              <a:rPr lang="en-US" dirty="0" err="1" smtClean="0">
                <a:latin typeface="Times New Roman" pitchFamily="18" charset="0"/>
                <a:cs typeface="Times New Roman" pitchFamily="18" charset="0"/>
              </a:rPr>
              <a:t>hoạch</a:t>
            </a:r>
            <a:r>
              <a:rPr lang="en-US" smtClean="0">
                <a:latin typeface="Times New Roman" pitchFamily="18" charset="0"/>
                <a:cs typeface="Times New Roman" pitchFamily="18" charset="0"/>
              </a:rPr>
              <a:t>: ALL</a:t>
            </a:r>
            <a:endParaRPr lang="en-US" dirty="0">
              <a:latin typeface="Times New Roman" pitchFamily="18" charset="0"/>
              <a:cs typeface="Times New Roman" pitchFamily="18" charset="0"/>
            </a:endParaRPr>
          </a:p>
        </p:txBody>
      </p:sp>
      <p:pic>
        <p:nvPicPr>
          <p:cNvPr id="4" name="Picture"/>
          <p:cNvPicPr>
            <a:picLocks noGrp="1"/>
          </p:cNvPicPr>
          <p:nvPr>
            <p:ph idx="1"/>
          </p:nvPr>
        </p:nvPicPr>
        <p:blipFill>
          <a:blip r:embed="rId2" cstate="print"/>
          <a:stretch>
            <a:fillRect/>
          </a:stretch>
        </p:blipFill>
        <p:spPr bwMode="auto">
          <a:xfrm>
            <a:off x="914400" y="1524000"/>
            <a:ext cx="7391399" cy="4267200"/>
          </a:xfrm>
          <a:prstGeom prst="rect">
            <a:avLst/>
          </a:prstGeom>
          <a:noFill/>
          <a:ln w="9525">
            <a:noFill/>
            <a:miter lim="800000"/>
            <a:headEnd/>
            <a:tailEnd/>
          </a:ln>
        </p:spPr>
      </p:pic>
    </p:spTree>
    <p:extLst>
      <p:ext uri="{BB962C8B-B14F-4D97-AF65-F5344CB8AC3E}">
        <p14:creationId xmlns="" xmlns:p14="http://schemas.microsoft.com/office/powerpoint/2010/main" val="3706410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nâng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endParaRPr lang="en-US" dirty="0">
              <a:latin typeface="Times New Roman" pitchFamily="18" charset="0"/>
              <a:cs typeface="Times New Roman" pitchFamily="18" charset="0"/>
            </a:endParaRPr>
          </a:p>
        </p:txBody>
      </p:sp>
      <p:pic>
        <p:nvPicPr>
          <p:cNvPr id="4" name="Picture"/>
          <p:cNvPicPr>
            <a:picLocks noGrp="1"/>
          </p:cNvPicPr>
          <p:nvPr>
            <p:ph idx="1"/>
          </p:nvPr>
        </p:nvPicPr>
        <p:blipFill>
          <a:blip r:embed="rId2" cstate="print"/>
          <a:stretch>
            <a:fillRect/>
          </a:stretch>
        </p:blipFill>
        <p:spPr bwMode="auto">
          <a:xfrm>
            <a:off x="685800" y="1600200"/>
            <a:ext cx="7620000" cy="4495800"/>
          </a:xfrm>
          <a:prstGeom prst="rect">
            <a:avLst/>
          </a:prstGeom>
          <a:noFill/>
          <a:ln w="9525">
            <a:noFill/>
            <a:miter lim="800000"/>
            <a:headEnd/>
            <a:tailEnd/>
          </a:ln>
        </p:spPr>
      </p:pic>
    </p:spTree>
    <p:extLst>
      <p:ext uri="{BB962C8B-B14F-4D97-AF65-F5344CB8AC3E}">
        <p14:creationId xmlns="" xmlns:p14="http://schemas.microsoft.com/office/powerpoint/2010/main" val="738247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6.  </a:t>
            </a:r>
            <a:r>
              <a:rPr lang="en-US" dirty="0" err="1" smtClean="0">
                <a:latin typeface="Times New Roman" pitchFamily="18" charset="0"/>
                <a:cs typeface="Times New Roman" pitchFamily="18" charset="0"/>
              </a:rPr>
              <a:t>Autotrace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458200" cy="5257800"/>
          </a:xfrm>
        </p:spPr>
        <p:txBody>
          <a:bodyPr>
            <a:normAutofit/>
          </a:bodyPr>
          <a:lstStyle/>
          <a:p>
            <a:pPr>
              <a:buFontTx/>
              <a:buChar char="-"/>
            </a:pPr>
            <a:r>
              <a:rPr lang="vi-VN" sz="2200" dirty="0" smtClean="0">
                <a:latin typeface="+mj-lt"/>
              </a:rPr>
              <a:t>Khi chạy câu lệnh SQL bằng công cụ SQL*Plus hoặc SQL Developer, có thể tự động lấy báo cáo về kế hoạch thực thi (execution plan) và </a:t>
            </a:r>
            <a:r>
              <a:rPr lang="vi-VN" sz="2200" smtClean="0">
                <a:latin typeface="+mj-lt"/>
              </a:rPr>
              <a:t>các </a:t>
            </a:r>
            <a:r>
              <a:rPr lang="vi-VN" sz="2200" smtClean="0">
                <a:latin typeface="Times New Roman" pitchFamily="18" charset="0"/>
                <a:cs typeface="Times New Roman" pitchFamily="18" charset="0"/>
              </a:rPr>
              <a:t>th</a:t>
            </a:r>
            <a:r>
              <a:rPr lang="en-US" sz="2200" smtClean="0">
                <a:latin typeface="Times New Roman" pitchFamily="18" charset="0"/>
                <a:cs typeface="Times New Roman" pitchFamily="18" charset="0"/>
              </a:rPr>
              <a:t>ố</a:t>
            </a:r>
            <a:r>
              <a:rPr lang="vi-VN" sz="2200" smtClean="0">
                <a:latin typeface="Times New Roman" pitchFamily="18" charset="0"/>
                <a:cs typeface="Times New Roman" pitchFamily="18" charset="0"/>
              </a:rPr>
              <a:t>ng</a:t>
            </a:r>
            <a:r>
              <a:rPr lang="vi-VN" sz="2200" smtClean="0">
                <a:latin typeface="+mj-lt"/>
              </a:rPr>
              <a:t> </a:t>
            </a:r>
            <a:r>
              <a:rPr lang="vi-VN" sz="2200" dirty="0" smtClean="0">
                <a:latin typeface="+mj-lt"/>
              </a:rPr>
              <a:t>kê về câu lệnh đang thực thi</a:t>
            </a:r>
            <a:r>
              <a:rPr lang="en-US" sz="2200" dirty="0" smtClean="0">
                <a:latin typeface="+mj-lt"/>
              </a:rPr>
              <a:t>.</a:t>
            </a:r>
          </a:p>
          <a:p>
            <a:pPr>
              <a:buFontTx/>
              <a:buChar char="-"/>
            </a:pPr>
            <a:r>
              <a:rPr lang="vi-VN" sz="2200" dirty="0" smtClean="0">
                <a:latin typeface="+mj-lt"/>
              </a:rPr>
              <a:t>Để sử dụng chức năng này, cần phải để</a:t>
            </a:r>
            <a:r>
              <a:rPr lang="en-US" sz="2200" dirty="0" smtClean="0">
                <a:latin typeface="+mj-lt"/>
              </a:rPr>
              <a:t> </a:t>
            </a:r>
            <a:r>
              <a:rPr lang="vi-VN" sz="2200" dirty="0" smtClean="0">
                <a:latin typeface="+mj-lt"/>
              </a:rPr>
              <a:t>PLAN_TALBE</a:t>
            </a:r>
            <a:r>
              <a:rPr lang="en-US" sz="2200" dirty="0" smtClean="0">
                <a:latin typeface="+mj-lt"/>
              </a:rPr>
              <a:t> </a:t>
            </a:r>
            <a:r>
              <a:rPr lang="vi-VN" sz="2200" dirty="0" smtClean="0">
                <a:latin typeface="+mj-lt"/>
              </a:rPr>
              <a:t>ở chế độ sẵn sàng trong lược đồ hiện tại, đồng thời trong ca làm việc hiện tại người dùng phải được cấp quyền 'PLUSTRACE‘</a:t>
            </a:r>
            <a:endParaRPr lang="en-US" sz="2200" dirty="0" smtClean="0">
              <a:latin typeface="+mj-lt"/>
            </a:endParaRPr>
          </a:p>
          <a:p>
            <a:pPr>
              <a:buFontTx/>
              <a:buChar char="-"/>
            </a:pPr>
            <a:r>
              <a:rPr lang="vi-VN" sz="2200" dirty="0" smtClean="0">
                <a:latin typeface="+mj-lt"/>
              </a:rPr>
              <a:t>Trong nhiều phiên bản và nền tảng, mã thực thi trên là được chạy tại thời điểm tạo cơ sở dữ liệu</a:t>
            </a:r>
            <a:endParaRPr lang="en-US" sz="2200" dirty="0" smtClean="0">
              <a:latin typeface="+mj-lt"/>
            </a:endParaRPr>
          </a:p>
          <a:p>
            <a:pPr>
              <a:buFontTx/>
              <a:buChar char="-"/>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Đặc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quyền</a:t>
            </a:r>
            <a:r>
              <a:rPr lang="en-US" sz="2200" dirty="0" smtClean="0">
                <a:latin typeface="Times New Roman" pitchFamily="18" charset="0"/>
                <a:cs typeface="Times New Roman" pitchFamily="18" charset="0"/>
              </a:rPr>
              <a:t> PLUSTRACE </a:t>
            </a:r>
            <a:r>
              <a:rPr lang="en-US" sz="2200" dirty="0" err="1" smtClean="0">
                <a:latin typeface="Times New Roman" pitchFamily="18" charset="0"/>
                <a:cs typeface="Times New Roman" pitchFamily="18" charset="0"/>
              </a:rPr>
              <a:t>chứa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các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quyền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lựa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chọn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trên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khung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nhìn</a:t>
            </a:r>
            <a:r>
              <a:rPr lang="en-US" sz="2200" dirty="0" smtClean="0">
                <a:latin typeface="Times New Roman" pitchFamily="18" charset="0"/>
                <a:cs typeface="Times New Roman" pitchFamily="18" charset="0"/>
              </a:rPr>
              <a:t> 'V$'.</a:t>
            </a:r>
            <a:r>
              <a:rPr lang="vi-VN" sz="2200" dirty="0" smtClean="0">
                <a:latin typeface="Times New Roman" pitchFamily="18" charset="0"/>
                <a:cs typeface="Times New Roman" pitchFamily="18" charset="0"/>
              </a:rPr>
              <a:t> . Các quyền này là cần thiết được sản sinh khi thực hiện thống  kê bằng 'AUTOTRACE'.</a:t>
            </a:r>
            <a:endParaRPr lang="en-US" sz="2200" dirty="0" smtClean="0">
              <a:latin typeface="Times New Roman" pitchFamily="18" charset="0"/>
              <a:cs typeface="Times New Roman" pitchFamily="18" charset="0"/>
            </a:endParaRPr>
          </a:p>
          <a:p>
            <a:pPr>
              <a:buFontTx/>
              <a:buChar char="-"/>
            </a:pPr>
            <a:r>
              <a:rPr lang="vi-VN" sz="2200" dirty="0" smtClean="0">
                <a:latin typeface="Times New Roman" pitchFamily="18" charset="0"/>
                <a:cs typeface="Times New Roman" pitchFamily="18" charset="0"/>
              </a:rPr>
              <a:t>AUTOTRACE' là công cụ vô cùng hữu ích trong việc đánh giá và nâng cao hiệu năng các câu lệnh SQL</a:t>
            </a:r>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629577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smtClean="0">
                <a:latin typeface="Times New Roman" pitchFamily="18" charset="0"/>
                <a:cs typeface="Times New Roman" pitchFamily="18" charset="0"/>
              </a:rPr>
              <a:t>Cú</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'AUTOTRACE'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610600" cy="5486400"/>
          </a:xfrm>
        </p:spPr>
        <p:txBody>
          <a:bodyPr>
            <a:normAutofit/>
          </a:bodyPr>
          <a:lstStyle/>
          <a:p>
            <a:pPr marL="0" indent="0">
              <a:buNone/>
            </a:pPr>
            <a:r>
              <a:rPr lang="vi-VN" sz="2500" dirty="0" smtClean="0">
                <a:latin typeface="+mj-lt"/>
              </a:rPr>
              <a:t>Có thể bật chế độ 'AUTOTRACE' bằng nhiều cách tùy theo mục đích sử dụng với mẫu chung như sau:</a:t>
            </a:r>
            <a:endParaRPr lang="en-US" sz="2500" dirty="0" smtClean="0">
              <a:latin typeface="+mj-lt"/>
            </a:endParaRPr>
          </a:p>
          <a:p>
            <a:pPr marL="0" indent="0">
              <a:buNone/>
            </a:pPr>
            <a:r>
              <a:rPr lang="en-US" sz="2500" dirty="0">
                <a:latin typeface="+mj-lt"/>
              </a:rPr>
              <a:t>	</a:t>
            </a:r>
            <a:r>
              <a:rPr lang="en-US" sz="2500" dirty="0" smtClean="0">
                <a:latin typeface="+mj-lt"/>
              </a:rPr>
              <a:t>	</a:t>
            </a:r>
            <a:r>
              <a:rPr lang="en-US" sz="2500" b="1" dirty="0" smtClean="0">
                <a:latin typeface="Times New Roman" pitchFamily="18" charset="0"/>
                <a:cs typeface="Times New Roman" pitchFamily="18" charset="0"/>
              </a:rPr>
              <a:t>SET AUTOTRACE 'option‘</a:t>
            </a:r>
          </a:p>
          <a:p>
            <a:pPr marL="0" indent="0">
              <a:buNone/>
            </a:pPr>
            <a:r>
              <a:rPr lang="vi-VN" sz="2500" dirty="0" smtClean="0">
                <a:latin typeface="Times New Roman" pitchFamily="18" charset="0"/>
                <a:cs typeface="Times New Roman" pitchFamily="18" charset="0"/>
              </a:rPr>
              <a:t>- Một số tùy chọn như:</a:t>
            </a:r>
          </a:p>
          <a:p>
            <a:pPr marL="0" indent="0">
              <a:buNone/>
            </a:pPr>
            <a:r>
              <a:rPr lang="vi-VN" sz="2500" dirty="0" smtClean="0">
                <a:latin typeface="Times New Roman" pitchFamily="18" charset="0"/>
                <a:cs typeface="Times New Roman" pitchFamily="18" charset="0"/>
              </a:rPr>
              <a:t>+ 'OFF' : tắt chế độ tự động lưu vết câu lệnh SQL.</a:t>
            </a:r>
          </a:p>
          <a:p>
            <a:pPr marL="0" indent="0">
              <a:buNone/>
            </a:pPr>
            <a:r>
              <a:rPr lang="vi-VN" sz="2500" dirty="0" smtClean="0">
                <a:latin typeface="Times New Roman" pitchFamily="18" charset="0"/>
                <a:cs typeface="Times New Roman" pitchFamily="18" charset="0"/>
              </a:rPr>
              <a:t>+ 'ON' : bật chế độ tự động lưu vết câu lệnh SQL.</a:t>
            </a:r>
          </a:p>
          <a:p>
            <a:pPr marL="0" indent="0">
              <a:buNone/>
            </a:pPr>
            <a:r>
              <a:rPr lang="vi-VN" sz="2500" dirty="0" smtClean="0">
                <a:latin typeface="Times New Roman" pitchFamily="18" charset="0"/>
                <a:cs typeface="Times New Roman" pitchFamily="18" charset="0"/>
              </a:rPr>
              <a:t>+ 'TRACE' hoặc 'TRACE [ONLY]' : bật chế độ tự động lưu vết câu lệnh SQL và ngăn không hiển thị kết quả của câu lệnh.</a:t>
            </a:r>
          </a:p>
          <a:p>
            <a:pPr marL="0" indent="0">
              <a:buNone/>
            </a:pPr>
            <a:r>
              <a:rPr lang="vi-VN" sz="2500" dirty="0" smtClean="0">
                <a:latin typeface="Times New Roman" pitchFamily="18" charset="0"/>
                <a:cs typeface="Times New Roman" pitchFamily="18" charset="0"/>
              </a:rPr>
              <a:t>+ 'EXPLAIN': Hiển thị kế  hoạch thực thi nhưng không hiển thị các thống kê về câu lệnh.</a:t>
            </a:r>
          </a:p>
          <a:p>
            <a:pPr marL="0" indent="0">
              <a:buNone/>
            </a:pPr>
            <a:r>
              <a:rPr lang="vi-VN" sz="2500" dirty="0" smtClean="0">
                <a:latin typeface="Times New Roman" pitchFamily="18" charset="0"/>
                <a:cs typeface="Times New Roman" pitchFamily="18" charset="0"/>
              </a:rPr>
              <a:t>+ 'STATISTICS': Hiển thị thống kê chỉ số nhưng không hiển thị kết hoạch thực thi.</a:t>
            </a:r>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2484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'AUTOTRACE'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marL="400050" lvl="1" indent="0">
              <a:buNone/>
            </a:pPr>
            <a:r>
              <a:rPr lang="en-US" sz="2100" dirty="0" smtClean="0">
                <a:latin typeface="+mj-lt"/>
              </a:rPr>
              <a:t>-</a:t>
            </a:r>
            <a:r>
              <a:rPr lang="vi-VN" sz="2100" dirty="0" smtClean="0">
                <a:latin typeface="+mj-lt"/>
              </a:rPr>
              <a:t> </a:t>
            </a:r>
            <a:r>
              <a:rPr lang="vi-VN" sz="2100" b="1" dirty="0" smtClean="0">
                <a:latin typeface="+mj-lt"/>
              </a:rPr>
              <a:t>SET AUTOTRACE ON </a:t>
            </a:r>
            <a:r>
              <a:rPr lang="vi-VN" sz="2100" dirty="0" smtClean="0">
                <a:latin typeface="+mj-lt"/>
              </a:rPr>
              <a:t>: Thông báo đưa ra bởi 'AUTOTRACE' bao gồm cả kế hoạch thực thi tối ưu và các thống kê về  việc thực thi câu lệnh SQL.</a:t>
            </a:r>
          </a:p>
          <a:p>
            <a:pPr marL="400050" lvl="1" indent="0">
              <a:buNone/>
            </a:pPr>
            <a:r>
              <a:rPr lang="en-US" sz="2100" dirty="0" smtClean="0">
                <a:latin typeface="+mj-lt"/>
              </a:rPr>
              <a:t>-</a:t>
            </a:r>
            <a:r>
              <a:rPr lang="vi-VN" sz="2100" dirty="0" smtClean="0">
                <a:latin typeface="+mj-lt"/>
              </a:rPr>
              <a:t> </a:t>
            </a:r>
            <a:r>
              <a:rPr lang="vi-VN" sz="2100" b="1" dirty="0" smtClean="0">
                <a:latin typeface="+mj-lt"/>
              </a:rPr>
              <a:t>SET AUTOTRACE TRACEONLY EXPLAIN </a:t>
            </a:r>
            <a:r>
              <a:rPr lang="vi-VN" sz="2100" dirty="0" smtClean="0">
                <a:latin typeface="+mj-lt"/>
              </a:rPr>
              <a:t>: Thông báo đưa ra bởi 'AUTOTRACE' đưa ra chiến lược thực thi tối ưu nhưng không thực thi câu lệnh.</a:t>
            </a:r>
          </a:p>
          <a:p>
            <a:pPr marL="400050" lvl="1" indent="0">
              <a:buNone/>
            </a:pPr>
            <a:r>
              <a:rPr lang="en-US" sz="2100" b="1" dirty="0" smtClean="0">
                <a:latin typeface="+mj-lt"/>
              </a:rPr>
              <a:t>-</a:t>
            </a:r>
            <a:r>
              <a:rPr lang="vi-VN" sz="2100" b="1" dirty="0" smtClean="0">
                <a:latin typeface="+mj-lt"/>
              </a:rPr>
              <a:t> SET AUTOTRACE ON STATISTICS </a:t>
            </a:r>
            <a:r>
              <a:rPr lang="vi-VN" sz="2100" dirty="0" smtClean="0">
                <a:latin typeface="+mj-lt"/>
              </a:rPr>
              <a:t>: Thông báo đưa ra bởi 'AUTOTRACE' hiển thị</a:t>
            </a:r>
            <a:r>
              <a:rPr lang="en-US" sz="2100" dirty="0" smtClean="0">
                <a:latin typeface="+mj-lt"/>
              </a:rPr>
              <a:t> </a:t>
            </a:r>
            <a:r>
              <a:rPr lang="vi-VN" sz="2100" dirty="0" smtClean="0">
                <a:latin typeface="+mj-lt"/>
              </a:rPr>
              <a:t>các thống kê cũng như các dòng chịu tác động trong việc thực thi câu lệnh SQL</a:t>
            </a:r>
            <a:endParaRPr lang="en-US" sz="2100" dirty="0" smtClean="0">
              <a:latin typeface="+mj-lt"/>
            </a:endParaRPr>
          </a:p>
          <a:p>
            <a:pPr marL="400050" lvl="1" indent="0">
              <a:buNone/>
            </a:pPr>
            <a:r>
              <a:rPr lang="en-US" sz="2100" b="1" dirty="0" smtClean="0">
                <a:latin typeface="+mj-lt"/>
              </a:rPr>
              <a:t>- </a:t>
            </a:r>
            <a:r>
              <a:rPr lang="vi-VN" sz="2100" b="1" dirty="0" smtClean="0">
                <a:latin typeface="+mj-lt"/>
              </a:rPr>
              <a:t>SET AUTOTRACE OFF</a:t>
            </a:r>
            <a:r>
              <a:rPr lang="vi-VN" sz="2100" dirty="0" smtClean="0">
                <a:latin typeface="+mj-lt"/>
              </a:rPr>
              <a:t>: Thông báo bởi 'AUTOTRACE' không được sinh ra, đây là cài đặt m ặc định.</a:t>
            </a:r>
            <a:endParaRPr lang="en-US" sz="2100" dirty="0">
              <a:latin typeface="+mj-lt"/>
            </a:endParaRPr>
          </a:p>
        </p:txBody>
      </p:sp>
    </p:spTree>
    <p:extLst>
      <p:ext uri="{BB962C8B-B14F-4D97-AF65-F5344CB8AC3E}">
        <p14:creationId xmlns="" xmlns:p14="http://schemas.microsoft.com/office/powerpoint/2010/main" val="9712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AUTOTRACE: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00050" lvl="1" indent="0">
              <a:buNone/>
            </a:pPr>
            <a:r>
              <a:rPr lang="en-US" sz="2500" dirty="0" smtClean="0">
                <a:latin typeface="+mj-lt"/>
              </a:rPr>
              <a:t>- </a:t>
            </a:r>
            <a:r>
              <a:rPr lang="vi-VN" sz="2500" dirty="0" smtClean="0">
                <a:latin typeface="+mj-lt"/>
              </a:rPr>
              <a:t>Các thống kê đưa ra bởi 'AUTOTRACE' là các bản ghi của máy chủ khi câu truy vấn của bạn được thực thi, nó đưa ra chi tiết các loại tài nguyên trên máy chủ cũng như số lượng của chúng cần thiết để thực thi câu truy vấn.</a:t>
            </a:r>
            <a:endParaRPr lang="en-US" sz="2500" dirty="0" smtClean="0">
              <a:latin typeface="+mj-lt"/>
            </a:endParaRPr>
          </a:p>
          <a:p>
            <a:pPr marL="400050" lvl="1" indent="0">
              <a:buNone/>
            </a:pPr>
            <a:r>
              <a:rPr lang="en-US" sz="2500" dirty="0" smtClean="0">
                <a:latin typeface="+mj-lt"/>
              </a:rPr>
              <a:t>- </a:t>
            </a:r>
            <a:r>
              <a:rPr lang="vi-VN" sz="2500" dirty="0" smtClean="0">
                <a:latin typeface="+mj-lt"/>
              </a:rPr>
              <a:t>Kết quả đưa ra bao gồm một số thông số sau:</a:t>
            </a:r>
            <a:r>
              <a:rPr lang="en-US" sz="2500" dirty="0">
                <a:latin typeface="+mj-lt"/>
              </a:rPr>
              <a:t> </a:t>
            </a:r>
            <a:r>
              <a:rPr lang="en-US" sz="2500" dirty="0" smtClean="0">
                <a:latin typeface="Times New Roman" pitchFamily="18" charset="0"/>
                <a:cs typeface="Times New Roman" pitchFamily="18" charset="0"/>
              </a:rPr>
              <a:t>recursive calls, </a:t>
            </a:r>
            <a:r>
              <a:rPr lang="en-US" sz="2500" dirty="0" err="1" smtClean="0">
                <a:latin typeface="Times New Roman" pitchFamily="18" charset="0"/>
                <a:cs typeface="Times New Roman" pitchFamily="18" charset="0"/>
              </a:rPr>
              <a:t>db</a:t>
            </a:r>
            <a:r>
              <a:rPr lang="en-US" sz="2500" dirty="0" smtClean="0">
                <a:latin typeface="Times New Roman" pitchFamily="18" charset="0"/>
                <a:cs typeface="Times New Roman" pitchFamily="18" charset="0"/>
              </a:rPr>
              <a:t> block gets, consistent gets, physical reads, redo size, physical reads’, SQL*Net </a:t>
            </a:r>
            <a:r>
              <a:rPr lang="en-US" sz="2500" dirty="0" err="1" smtClean="0">
                <a:latin typeface="Times New Roman" pitchFamily="18" charset="0"/>
                <a:cs typeface="Times New Roman" pitchFamily="18" charset="0"/>
              </a:rPr>
              <a:t>roundtrips</a:t>
            </a:r>
            <a:r>
              <a:rPr lang="en-US" sz="2500" dirty="0" smtClean="0">
                <a:latin typeface="Times New Roman" pitchFamily="18" charset="0"/>
                <a:cs typeface="Times New Roman" pitchFamily="18" charset="0"/>
              </a:rPr>
              <a:t> to/from client, bytes sent via SQL*Net to client</a:t>
            </a:r>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02404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AUTOTRACE: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SQL Developer</a:t>
            </a:r>
            <a:endParaRPr lang="en-US" dirty="0">
              <a:latin typeface="Times New Roman" pitchFamily="18" charset="0"/>
              <a:cs typeface="Times New Roman" pitchFamily="18" charset="0"/>
            </a:endParaRPr>
          </a:p>
        </p:txBody>
      </p:sp>
      <p:pic>
        <p:nvPicPr>
          <p:cNvPr id="4" name="Picture" descr="Capture.JPG"/>
          <p:cNvPicPr>
            <a:picLocks noGrp="1"/>
          </p:cNvPicPr>
          <p:nvPr>
            <p:ph idx="1"/>
          </p:nvPr>
        </p:nvPicPr>
        <p:blipFill>
          <a:blip r:embed="rId2" cstate="print"/>
          <a:stretch>
            <a:fillRect/>
          </a:stretch>
        </p:blipFill>
        <p:spPr bwMode="auto">
          <a:xfrm>
            <a:off x="457200" y="1600200"/>
            <a:ext cx="8305800" cy="4724400"/>
          </a:xfrm>
          <a:prstGeom prst="rect">
            <a:avLst/>
          </a:prstGeom>
          <a:noFill/>
          <a:ln w="9525">
            <a:noFill/>
            <a:miter lim="800000"/>
            <a:headEnd/>
            <a:tailEnd/>
          </a:ln>
        </p:spPr>
      </p:pic>
    </p:spTree>
    <p:extLst>
      <p:ext uri="{BB962C8B-B14F-4D97-AF65-F5344CB8AC3E}">
        <p14:creationId xmlns="" xmlns:p14="http://schemas.microsoft.com/office/powerpoint/2010/main" val="1212462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pPr algn="l"/>
            <a:r>
              <a:rPr lang="en-US" dirty="0" smtClean="0">
                <a:latin typeface="Times New Roman" pitchFamily="18" charset="0"/>
                <a:cs typeface="Times New Roman" pitchFamily="18" charset="0"/>
              </a:rPr>
              <a:t>7.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nhìn</a:t>
            </a:r>
            <a:r>
              <a:rPr lang="en-US" dirty="0" smtClean="0">
                <a:latin typeface="Times New Roman" pitchFamily="18" charset="0"/>
                <a:cs typeface="Times New Roman" pitchFamily="18" charset="0"/>
              </a:rPr>
              <a:t> 'V$SQL_PLAN'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buFontTx/>
              <a:buChar char="-"/>
            </a:pPr>
            <a:r>
              <a:rPr lang="vi-VN" dirty="0" smtClean="0">
                <a:latin typeface="+mj-lt"/>
              </a:rPr>
              <a:t>Đây là khung nhìn hiển thị các kế hoạch thực thi cho các </a:t>
            </a:r>
            <a:r>
              <a:rPr lang="vi-VN" smtClean="0">
                <a:latin typeface="+mj-lt"/>
              </a:rPr>
              <a:t>con trỏ</a:t>
            </a:r>
            <a:r>
              <a:rPr lang="en-US" smtClean="0">
                <a:latin typeface="+mj-lt"/>
              </a:rPr>
              <a:t> </a:t>
            </a:r>
            <a:r>
              <a:rPr lang="en-US" smtClean="0">
                <a:latin typeface="Times New Roman" pitchFamily="18" charset="0"/>
                <a:cs typeface="Times New Roman" pitchFamily="18" charset="0"/>
              </a:rPr>
              <a:t>lệnh SQL</a:t>
            </a:r>
            <a:r>
              <a:rPr lang="vi-VN" smtClean="0">
                <a:latin typeface="+mj-lt"/>
              </a:rPr>
              <a:t> </a:t>
            </a:r>
            <a:r>
              <a:rPr lang="vi-VN" dirty="0" smtClean="0">
                <a:latin typeface="+mj-lt"/>
              </a:rPr>
              <a:t>vẫn nằm trong thư viện đệm</a:t>
            </a:r>
            <a:r>
              <a:rPr lang="en-US" dirty="0" smtClean="0">
                <a:latin typeface="+mj-lt"/>
              </a:rPr>
              <a:t>.</a:t>
            </a:r>
          </a:p>
          <a:p>
            <a:pPr lvl="1">
              <a:buFontTx/>
              <a:buChar char="-"/>
            </a:pPr>
            <a:r>
              <a:rPr lang="en-US" dirty="0" smtClean="0">
                <a:latin typeface="Times New Roman" pitchFamily="18" charset="0"/>
                <a:cs typeface="Times New Roman" pitchFamily="18" charset="0"/>
              </a:rPr>
              <a:t>V$SQL_PLAN' </a:t>
            </a:r>
            <a:r>
              <a:rPr lang="en-US" dirty="0" err="1" smtClean="0">
                <a:latin typeface="Times New Roman" pitchFamily="18" charset="0"/>
                <a:cs typeface="Times New Roman" pitchFamily="18" charset="0"/>
              </a:rPr>
              <a:t>hiển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kế</a:t>
            </a:r>
            <a:r>
              <a:rPr lang="en-US" smtClean="0">
                <a:latin typeface="Times New Roman" pitchFamily="18" charset="0"/>
                <a:cs typeface="Times New Roman" pitchFamily="18" charset="0"/>
              </a:rPr>
              <a:t> hoạch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hệ</a:t>
            </a:r>
            <a:r>
              <a:rPr lang="en-US" smtClean="0">
                <a:latin typeface="Times New Roman" pitchFamily="18" charset="0"/>
                <a:cs typeface="Times New Roman" pitchFamily="18" charset="0"/>
              </a:rPr>
              <a:t> với </a:t>
            </a:r>
            <a:r>
              <a:rPr lang="en-US" dirty="0" err="1" smtClean="0">
                <a:latin typeface="Times New Roman" pitchFamily="18" charset="0"/>
                <a:cs typeface="Times New Roman" pitchFamily="18" charset="0"/>
              </a:rPr>
              <a:t>câu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SQL</a:t>
            </a:r>
            <a:r>
              <a:rPr lang="en-US" dirty="0" smtClean="0">
                <a:latin typeface="+mj-lt"/>
              </a:rPr>
              <a:t>.</a:t>
            </a:r>
            <a:endParaRPr lang="en-US" dirty="0">
              <a:latin typeface="+mj-lt"/>
            </a:endParaRPr>
          </a:p>
        </p:txBody>
      </p:sp>
    </p:spTree>
    <p:extLst>
      <p:ext uri="{BB962C8B-B14F-4D97-AF65-F5344CB8AC3E}">
        <p14:creationId xmlns="" xmlns:p14="http://schemas.microsoft.com/office/powerpoint/2010/main" val="13574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a:bodyPr>
          <a:lstStyle/>
          <a:p>
            <a:r>
              <a:rPr lang="en-US" b="1" i="1" dirty="0" err="1" smtClean="0">
                <a:latin typeface="Times New Roman" pitchFamily="18" charset="0"/>
                <a:cs typeface="Times New Roman" pitchFamily="18" charset="0"/>
              </a:rPr>
              <a:t>Báo</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cáo</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bài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tập</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lớp</a:t>
            </a:r>
            <a:r>
              <a:rPr lang="en-US" b="1" i="1" dirty="0" smtClean="0">
                <a:latin typeface="Times New Roman" pitchFamily="18" charset="0"/>
                <a:cs typeface="Times New Roman" pitchFamily="18" charset="0"/>
              </a:rPr>
              <a:t/>
            </a:r>
            <a:br>
              <a:rPr lang="en-US" b="1" i="1" dirty="0" smtClean="0">
                <a:latin typeface="Times New Roman" pitchFamily="18" charset="0"/>
                <a:cs typeface="Times New Roman" pitchFamily="18" charset="0"/>
              </a:rPr>
            </a:br>
            <a:r>
              <a:rPr lang="en-US" sz="3300" dirty="0" err="1" smtClean="0">
                <a:latin typeface="Times New Roman" pitchFamily="18" charset="0"/>
                <a:cs typeface="Times New Roman" pitchFamily="18" charset="0"/>
              </a:rPr>
              <a:t>Thiết</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kế</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và</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quản</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trị</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cơ</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sở</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dữ</a:t>
            </a:r>
            <a:r>
              <a:rPr lang="en-US" sz="3300" dirty="0" smtClean="0">
                <a:latin typeface="Times New Roman" pitchFamily="18" charset="0"/>
                <a:cs typeface="Times New Roman" pitchFamily="18" charset="0"/>
              </a:rPr>
              <a:t> </a:t>
            </a:r>
            <a:r>
              <a:rPr lang="en-US" sz="3300" dirty="0" err="1" smtClean="0">
                <a:latin typeface="Times New Roman" pitchFamily="18" charset="0"/>
                <a:cs typeface="Times New Roman" pitchFamily="18" charset="0"/>
              </a:rPr>
              <a:t>liệu</a:t>
            </a:r>
            <a:endParaRPr lang="en-US" sz="33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38400"/>
            <a:ext cx="8229600" cy="3687763"/>
          </a:xfrm>
        </p:spPr>
        <p:txBody>
          <a:bodyPr/>
          <a:lstStyle/>
          <a:p>
            <a:pPr marL="0" indent="0">
              <a:buNone/>
            </a:pPr>
            <a:r>
              <a:rPr lang="en-US" b="1" i="1" dirty="0" err="1" smtClean="0">
                <a:latin typeface="Times New Roman" pitchFamily="18" charset="0"/>
                <a:cs typeface="Times New Roman" pitchFamily="18" charset="0"/>
              </a:rPr>
              <a:t>Đề</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Tài</a:t>
            </a:r>
            <a:r>
              <a:rPr lang="en-US" b="1" i="1" dirty="0" smtClean="0">
                <a:latin typeface="Times New Roman" pitchFamily="18" charset="0"/>
                <a:cs typeface="Times New Roman" pitchFamily="18" charset="0"/>
              </a:rPr>
              <a:t> : </a:t>
            </a:r>
            <a:r>
              <a:rPr lang="en-US" b="1" i="1" dirty="0" err="1" smtClean="0">
                <a:latin typeface="Times New Roman" pitchFamily="18" charset="0"/>
                <a:cs typeface="Times New Roman" pitchFamily="18" charset="0"/>
              </a:rPr>
              <a:t>Đọc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hiểu</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diễn</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giải</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kế</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hoạch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thực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thi</a:t>
            </a:r>
            <a:endParaRPr lang="en-US" b="1" i="1" dirty="0" smtClean="0">
              <a:latin typeface="Times New Roman" pitchFamily="18" charset="0"/>
              <a:cs typeface="Times New Roman" pitchFamily="18" charset="0"/>
            </a:endParaRPr>
          </a:p>
          <a:p>
            <a:pPr marL="400050" lvl="1" indent="0">
              <a:buNone/>
            </a:pPr>
            <a:endParaRPr lang="en-US" sz="2000" dirty="0" smtClean="0">
              <a:latin typeface="Times New Roman" pitchFamily="18" charset="0"/>
              <a:cs typeface="Times New Roman" pitchFamily="18" charset="0"/>
            </a:endParaRPr>
          </a:p>
          <a:p>
            <a:pPr marL="400050" lvl="1" indent="0">
              <a:buNone/>
            </a:pPr>
            <a:r>
              <a:rPr lang="vi-VN" sz="2000" dirty="0" smtClean="0">
                <a:latin typeface="Times New Roman" pitchFamily="18" charset="0"/>
                <a:cs typeface="Times New Roman" pitchFamily="18" charset="0"/>
              </a:rPr>
              <a:t>Nhóm sinh viên thực hiện: </a:t>
            </a:r>
          </a:p>
          <a:p>
            <a:pPr marL="400050" lvl="1" indent="0">
              <a:buNone/>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1.  Lê Trung Kiên 20111717</a:t>
            </a:r>
          </a:p>
          <a:p>
            <a:pPr marL="400050" lvl="1" indent="0">
              <a:buNone/>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2.  Đỗ Văn Tuấn   20112412</a:t>
            </a:r>
          </a:p>
          <a:p>
            <a:pPr marL="400050" lvl="1" indent="0">
              <a:buNone/>
            </a:pP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3.  Phùng Thanh </a:t>
            </a:r>
            <a:r>
              <a:rPr lang="vi-VN" sz="2000" smtClean="0">
                <a:latin typeface="Times New Roman" pitchFamily="18" charset="0"/>
                <a:cs typeface="Times New Roman" pitchFamily="18" charset="0"/>
              </a:rPr>
              <a:t>Huy 20111663</a:t>
            </a:r>
            <a:endParaRPr lang="en-US" sz="2000" smtClean="0">
              <a:latin typeface="Times New Roman" pitchFamily="18" charset="0"/>
              <a:cs typeface="Times New Roman" pitchFamily="18" charset="0"/>
            </a:endParaRPr>
          </a:p>
          <a:p>
            <a:pPr marL="400050" lvl="1" indent="0">
              <a:buNone/>
            </a:pPr>
            <a:endParaRPr lang="en-US" sz="2000" dirty="0" smtClean="0">
              <a:latin typeface="Times New Roman" pitchFamily="18" charset="0"/>
              <a:cs typeface="Times New Roman" pitchFamily="18" charset="0"/>
            </a:endParaRPr>
          </a:p>
          <a:p>
            <a:pPr marL="400050" lvl="1" indent="0">
              <a:buNone/>
            </a:pPr>
            <a:r>
              <a:rPr lang="en-US" sz="2000" dirty="0" err="1" smtClean="0">
                <a:latin typeface="Times New Roman" pitchFamily="18" charset="0"/>
                <a:cs typeface="Times New Roman" pitchFamily="18" charset="0"/>
              </a:rPr>
              <a:t>Giáo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viên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hướng</a:t>
            </a:r>
            <a:r>
              <a:rPr lang="en-US" sz="2000" dirty="0" smtClean="0">
                <a:latin typeface="Times New Roman" pitchFamily="18" charset="0"/>
                <a:cs typeface="Times New Roman" pitchFamily="18" charset="0"/>
              </a:rPr>
              <a:t> </a:t>
            </a:r>
            <a:r>
              <a:rPr lang="en-US" sz="2000" err="1" smtClean="0">
                <a:latin typeface="Times New Roman" pitchFamily="18" charset="0"/>
                <a:cs typeface="Times New Roman" pitchFamily="18" charset="0"/>
              </a:rPr>
              <a:t>dẫn</a:t>
            </a:r>
            <a:r>
              <a:rPr lang="en-US" sz="2000" smtClean="0">
                <a:latin typeface="Times New Roman" pitchFamily="18" charset="0"/>
                <a:cs typeface="Times New Roman" pitchFamily="18" charset="0"/>
              </a:rPr>
              <a:t> : </a:t>
            </a:r>
            <a:r>
              <a:rPr lang="en-US" sz="2000" b="1" smtClean="0">
                <a:latin typeface="Times New Roman" pitchFamily="18" charset="0"/>
                <a:cs typeface="Times New Roman" pitchFamily="18" charset="0"/>
              </a:rPr>
              <a:t>TS. Trần Việt Trung</a:t>
            </a:r>
            <a:endParaRPr lang="en-US" sz="2000" b="1" dirty="0" smtClean="0">
              <a:latin typeface="Times New Roman" pitchFamily="18" charset="0"/>
              <a:cs typeface="Times New Roman" pitchFamily="18" charset="0"/>
            </a:endParaRPr>
          </a:p>
          <a:p>
            <a:pPr marL="400050" lvl="1"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2462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'V$SQL_PLAN'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382000" cy="4495800"/>
          </a:xfrm>
          <a:ln>
            <a:solidFill>
              <a:schemeClr val="bg1"/>
            </a:solidFill>
          </a:ln>
        </p:spPr>
        <p:txBody>
          <a:bodyPr>
            <a:normAutofit fontScale="85000" lnSpcReduction="20000"/>
          </a:bodyPr>
          <a:lstStyle/>
          <a:p>
            <a:pPr marL="400050" lvl="1" indent="0">
              <a:buNone/>
            </a:pPr>
            <a:r>
              <a:rPr lang="vi-VN" dirty="0" smtClean="0">
                <a:latin typeface="+mj-lt"/>
              </a:rPr>
              <a:t>- HASH_VALUE: giá trị băm của câu lệnh cha trong thư viện đệm.</a:t>
            </a:r>
          </a:p>
          <a:p>
            <a:pPr marL="400050" lvl="1" indent="0">
              <a:buNone/>
            </a:pPr>
            <a:r>
              <a:rPr lang="vi-VN" dirty="0" smtClean="0">
                <a:latin typeface="+mj-lt"/>
              </a:rPr>
              <a:t>- ADDRESS: địa chỉ của câu lệnh cha của con trỏ hiện tại.</a:t>
            </a:r>
          </a:p>
          <a:p>
            <a:pPr marL="400050" lvl="1" indent="0">
              <a:buNone/>
            </a:pPr>
            <a:r>
              <a:rPr lang="vi-VN" dirty="0" smtClean="0">
                <a:latin typeface="+mj-lt"/>
              </a:rPr>
              <a:t>- CHILD_NUMBER: Chỉ số của con trỏ hiện tại trong kế  hoạch thực thi.</a:t>
            </a:r>
          </a:p>
          <a:p>
            <a:pPr marL="400050" lvl="1" indent="0">
              <a:buNone/>
            </a:pPr>
            <a:r>
              <a:rPr lang="vi-VN" dirty="0" smtClean="0">
                <a:latin typeface="+mj-lt"/>
              </a:rPr>
              <a:t>- POSITION: Số thự tự gọi thực thi cho tất cả các phép toán có cùng giá trị PARENT_ID.</a:t>
            </a:r>
          </a:p>
          <a:p>
            <a:pPr marL="400050" lvl="1" indent="0">
              <a:buNone/>
            </a:pPr>
            <a:r>
              <a:rPr lang="vi-VN" dirty="0" smtClean="0">
                <a:latin typeface="+mj-lt"/>
              </a:rPr>
              <a:t>- PARENT_ID: mã ID của bước thực thi tiếp theo có phép toán trên đầu ra của bước hiện tại.</a:t>
            </a:r>
          </a:p>
          <a:p>
            <a:pPr marL="400050" lvl="1" indent="0">
              <a:buNone/>
            </a:pPr>
            <a:r>
              <a:rPr lang="vi-VN" dirty="0" smtClean="0">
                <a:latin typeface="+mj-lt"/>
              </a:rPr>
              <a:t>- ID: Số hiệu gán cho từng bước thực thị trong kế hoạch thực thi.</a:t>
            </a:r>
          </a:p>
          <a:p>
            <a:pPr marL="400050" lvl="1" indent="0">
              <a:buNone/>
            </a:pPr>
            <a:r>
              <a:rPr lang="vi-VN" dirty="0" smtClean="0">
                <a:latin typeface="+mj-lt"/>
              </a:rPr>
              <a:t>- PLAN_HASH_VALUE: Số hiệu của kế hoạch SQL chứa con trỏ hiện tại</a:t>
            </a:r>
            <a:endParaRPr lang="en-US" dirty="0">
              <a:latin typeface="+mj-lt"/>
            </a:endParaRPr>
          </a:p>
        </p:txBody>
      </p:sp>
    </p:spTree>
    <p:extLst>
      <p:ext uri="{BB962C8B-B14F-4D97-AF65-F5344CB8AC3E}">
        <p14:creationId xmlns="" xmlns:p14="http://schemas.microsoft.com/office/powerpoint/2010/main" val="2236387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a:t>
            </a:r>
            <a:r>
              <a:rPr lang="vi-VN" dirty="0" smtClean="0"/>
              <a:t>Kết nối giữa các</a:t>
            </a:r>
            <a:r>
              <a:rPr lang="en-US" dirty="0" smtClean="0"/>
              <a:t> </a:t>
            </a:r>
            <a:r>
              <a:rPr lang="vi-VN" dirty="0" smtClean="0"/>
              <a:t>khung nhìn thực thi động quan trọng</a:t>
            </a:r>
            <a:endParaRPr lang="en-US" dirty="0"/>
          </a:p>
        </p:txBody>
      </p:sp>
      <p:sp>
        <p:nvSpPr>
          <p:cNvPr id="3" name="Content Placeholder 2"/>
          <p:cNvSpPr>
            <a:spLocks noGrp="1"/>
          </p:cNvSpPr>
          <p:nvPr>
            <p:ph idx="1"/>
          </p:nvPr>
        </p:nvSpPr>
        <p:spPr/>
        <p:txBody>
          <a:bodyPr>
            <a:normAutofit fontScale="62500" lnSpcReduction="20000"/>
          </a:bodyPr>
          <a:lstStyle/>
          <a:p>
            <a:pPr marL="400050" lvl="1" indent="0">
              <a:lnSpc>
                <a:spcPct val="170000"/>
              </a:lnSpc>
              <a:buNone/>
            </a:pPr>
            <a:r>
              <a:rPr lang="en-US" dirty="0" smtClean="0">
                <a:latin typeface="Times New Roman" pitchFamily="18" charset="0"/>
                <a:cs typeface="Times New Roman" pitchFamily="18" charset="0"/>
              </a:rPr>
              <a:t>- 'V$SQLAREA' </a:t>
            </a:r>
            <a:r>
              <a:rPr lang="en-US" dirty="0" err="1" smtClean="0">
                <a:latin typeface="Times New Roman" pitchFamily="18" charset="0"/>
                <a:cs typeface="Times New Roman" pitchFamily="18" charset="0"/>
              </a:rPr>
              <a:t>hiển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tin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chia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SQL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xâu</a:t>
            </a:r>
            <a:r>
              <a:rPr lang="en-US" dirty="0" smtClean="0">
                <a:latin typeface="Times New Roman" pitchFamily="18" charset="0"/>
                <a:cs typeface="Times New Roman" pitchFamily="18" charset="0"/>
              </a:rPr>
              <a:t> SQL</a:t>
            </a:r>
          </a:p>
          <a:p>
            <a:pPr marL="400050" lvl="1" indent="0">
              <a:lnSpc>
                <a:spcPct val="170000"/>
              </a:lnSpc>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'V$SQL' chứa danh sách các thống kê trong vùng chia sẽ SQL và chứa một dòng cho từng con của văn bản SQL gốc đã nhập vào</a:t>
            </a:r>
            <a:endParaRPr lang="en-US" dirty="0" smtClean="0">
              <a:latin typeface="Times New Roman" pitchFamily="18" charset="0"/>
              <a:cs typeface="Times New Roman" pitchFamily="18" charset="0"/>
            </a:endParaRPr>
          </a:p>
          <a:p>
            <a:pPr marL="400050" lvl="1" indent="0">
              <a:lnSpc>
                <a:spcPct val="170000"/>
              </a:lnSpc>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'V$SQL_PLAN' chứa thông tin kế  hoạch thực thi cho từng con trỏ con được tải vào trong thư viện đệm</a:t>
            </a:r>
            <a:r>
              <a:rPr lang="en-US" dirty="0" smtClean="0">
                <a:latin typeface="Times New Roman" pitchFamily="18" charset="0"/>
                <a:cs typeface="Times New Roman" pitchFamily="18" charset="0"/>
              </a:rPr>
              <a:t>.</a:t>
            </a:r>
          </a:p>
          <a:p>
            <a:pPr marL="400050" lvl="1" indent="0">
              <a:lnSpc>
                <a:spcPct val="170000"/>
              </a:lnSpc>
              <a:buNone/>
            </a:pPr>
            <a:r>
              <a:rPr lang="en-US" dirty="0" smtClean="0">
                <a:latin typeface="Times New Roman" pitchFamily="18" charset="0"/>
                <a:cs typeface="Times New Roman" pitchFamily="18" charset="0"/>
              </a:rPr>
              <a:t> - 'V$SQL_PLAN_STATISTICS' </a:t>
            </a:r>
            <a:r>
              <a:rPr lang="en-US" dirty="0" err="1" smtClean="0">
                <a:latin typeface="Times New Roman" pitchFamily="18" charset="0"/>
                <a:cs typeface="Times New Roman" pitchFamily="18" charset="0"/>
              </a:rPr>
              <a:t>cung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mức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trỏ</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con.</a:t>
            </a:r>
          </a:p>
          <a:p>
            <a:pPr marL="400050" lvl="1" indent="0">
              <a:lnSpc>
                <a:spcPct val="170000"/>
              </a:lnSpc>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'V$SQL_PLAN_STATISTICS_ALL' chứa các thống kê về sử dụng bộ  nhớ cho các tài nguyên dòng cần sử dụng bộ  nhớ SQL (như sắp xếp hoặc kết nối băm)</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709427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400050" lvl="1" indent="0">
              <a:buNone/>
            </a:pPr>
            <a:r>
              <a:rPr lang="en-US" sz="2300" dirty="0" smtClean="0">
                <a:latin typeface="Times New Roman" pitchFamily="18" charset="0"/>
                <a:cs typeface="Times New Roman" pitchFamily="18" charset="0"/>
              </a:rPr>
              <a:t>- V$SQL_WORKAREA'  </a:t>
            </a:r>
            <a:r>
              <a:rPr lang="en-US" sz="2300" dirty="0" err="1" smtClean="0">
                <a:latin typeface="Times New Roman" pitchFamily="18" charset="0"/>
                <a:cs typeface="Times New Roman" pitchFamily="18" charset="0"/>
              </a:rPr>
              <a:t>hiển</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thị</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thông</a:t>
            </a:r>
            <a:r>
              <a:rPr lang="en-US" sz="2300" dirty="0" smtClean="0">
                <a:latin typeface="Times New Roman" pitchFamily="18" charset="0"/>
                <a:cs typeface="Times New Roman" pitchFamily="18" charset="0"/>
              </a:rPr>
              <a:t> tin </a:t>
            </a:r>
            <a:r>
              <a:rPr lang="en-US" sz="2300" dirty="0" err="1" smtClean="0">
                <a:latin typeface="Times New Roman" pitchFamily="18" charset="0"/>
                <a:cs typeface="Times New Roman" pitchFamily="18" charset="0"/>
              </a:rPr>
              <a:t>về</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vùng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làm</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việc</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sử</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dụng</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bởi</a:t>
            </a: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các</a:t>
            </a:r>
            <a:r>
              <a:rPr lang="en-US" sz="2300" dirty="0" smtClean="0">
                <a:latin typeface="Times New Roman" pitchFamily="18" charset="0"/>
                <a:cs typeface="Times New Roman" pitchFamily="18" charset="0"/>
              </a:rPr>
              <a:t> con </a:t>
            </a:r>
            <a:r>
              <a:rPr lang="en-US" sz="2300" dirty="0" err="1" smtClean="0">
                <a:latin typeface="Times New Roman" pitchFamily="18" charset="0"/>
                <a:cs typeface="Times New Roman" pitchFamily="18" charset="0"/>
              </a:rPr>
              <a:t>trỏ</a:t>
            </a:r>
            <a:r>
              <a:rPr lang="en-US" sz="2300" dirty="0" smtClean="0">
                <a:latin typeface="Times New Roman" pitchFamily="18" charset="0"/>
                <a:cs typeface="Times New Roman" pitchFamily="18" charset="0"/>
              </a:rPr>
              <a:t> SQL.</a:t>
            </a:r>
          </a:p>
          <a:p>
            <a:pPr marL="400050" lvl="1" indent="0">
              <a:buNone/>
            </a:pPr>
            <a:r>
              <a:rPr lang="en-US" sz="2300" dirty="0" smtClean="0">
                <a:latin typeface="Times New Roman" pitchFamily="18" charset="0"/>
                <a:cs typeface="Times New Roman" pitchFamily="18" charset="0"/>
              </a:rPr>
              <a:t>- </a:t>
            </a:r>
            <a:r>
              <a:rPr lang="vi-VN" sz="2300" dirty="0" smtClean="0">
                <a:latin typeface="Times New Roman" pitchFamily="18" charset="0"/>
                <a:cs typeface="Times New Roman" pitchFamily="18" charset="0"/>
              </a:rPr>
              <a:t>'V$SQLSTATS' hiển thị các thống kê hiệu năng cở bản cho các con trỏ SQL, với từng dòng biểu diễn dữ liệu cho một kết hợp xác định của văn bản SQL và kế  hoạch tối ưu</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18026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9.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'V$SQL_PLAN'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610600" cy="5105400"/>
          </a:xfrm>
        </p:spPr>
        <p:txBody>
          <a:bodyPr>
            <a:normAutofit lnSpcReduction="10000"/>
          </a:bodyPr>
          <a:lstStyle/>
          <a:p>
            <a:pPr marL="400050" lvl="1"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'V$SQL_PLAN‘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DBMS_XPLAN, </a:t>
            </a:r>
            <a:r>
              <a:rPr lang="vi-VN" dirty="0" smtClean="0">
                <a:latin typeface="Times New Roman" pitchFamily="18" charset="0"/>
                <a:cs typeface="Times New Roman" pitchFamily="18" charset="0"/>
              </a:rPr>
              <a:t>DISPLAY_CURSOR() để</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hiển thị các truy vấn hiện tại hoặc trước đó. </a:t>
            </a:r>
            <a:endParaRPr lang="en-US" dirty="0">
              <a:latin typeface="Times New Roman" pitchFamily="18" charset="0"/>
              <a:cs typeface="Times New Roman" pitchFamily="18" charset="0"/>
            </a:endParaRPr>
          </a:p>
          <a:p>
            <a:pPr marL="400050" lvl="1" indent="0">
              <a:buNone/>
            </a:pPr>
            <a:r>
              <a:rPr lang="en-US" dirty="0" smtClean="0">
                <a:latin typeface="Times New Roman" pitchFamily="18" charset="0"/>
                <a:cs typeface="Times New Roman" pitchFamily="18" charset="0"/>
              </a:rPr>
              <a:t>- C</a:t>
            </a:r>
            <a:r>
              <a:rPr lang="vi-VN" dirty="0" smtClean="0">
                <a:latin typeface="Times New Roman" pitchFamily="18" charset="0"/>
                <a:cs typeface="Times New Roman" pitchFamily="18" charset="0"/>
              </a:rPr>
              <a:t>ó thể truyền giá trị SQL_ID cho câu truy vấn</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như một tham số để thu lại kế  hoạch thực thi cho câu truy vấn đã đưa</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SQL_ID là chỉ số của câu truy vấn SQL trong con trỏ bộ đệm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cột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SQL_ID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'V$SQL'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'V$SQLAREA'.</a:t>
            </a:r>
          </a:p>
          <a:p>
            <a:pPr marL="400050" lvl="1"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Tùy chọn, có thể chọn cột PREV_SQL_ID cho </a:t>
            </a:r>
          </a:p>
          <a:p>
            <a:pPr marL="400050" lvl="1" indent="0">
              <a:buNone/>
            </a:pPr>
            <a:r>
              <a:rPr lang="vi-VN" dirty="0" smtClean="0">
                <a:latin typeface="Times New Roman" pitchFamily="18" charset="0"/>
                <a:cs typeface="Times New Roman" pitchFamily="18" charset="0"/>
              </a:rPr>
              <a:t>một phiên làm việc xác định trong 'V$SESSION'.</a:t>
            </a:r>
            <a:endParaRPr lang="en-US" dirty="0" smtClean="0">
              <a:latin typeface="Times New Roman" pitchFamily="18" charset="0"/>
              <a:cs typeface="Times New Roman" pitchFamily="18" charset="0"/>
            </a:endParaRPr>
          </a:p>
          <a:p>
            <a:pPr lvl="1">
              <a:buFontTx/>
              <a:buChar char="-"/>
            </a:pP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045771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lvl="1">
              <a:buFontTx/>
              <a:buChar char="-"/>
            </a:pPr>
            <a:r>
              <a:rPr lang="en-US" dirty="0" smtClean="0">
                <a:latin typeface="Times New Roman" pitchFamily="18" charset="0"/>
                <a:cs typeface="Times New Roman" pitchFamily="18" charset="0"/>
              </a:rPr>
              <a:t>CHILD_NUMBER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thị</a:t>
            </a:r>
            <a:r>
              <a:rPr lang="en-US" dirty="0" smtClean="0">
                <a:latin typeface="Times New Roman" pitchFamily="18" charset="0"/>
                <a:cs typeface="Times New Roman" pitchFamily="18" charset="0"/>
              </a:rPr>
              <a:t>.</a:t>
            </a:r>
          </a:p>
          <a:p>
            <a:pPr lvl="1">
              <a:buFontTx/>
              <a:buChar char="-"/>
            </a:pPr>
            <a:r>
              <a:rPr lang="vi-VN" dirty="0" smtClean="0">
                <a:latin typeface="Times New Roman" pitchFamily="18" charset="0"/>
                <a:cs typeface="Times New Roman" pitchFamily="18" charset="0"/>
              </a:rPr>
              <a:t>Tham số FORMAT điều khiển mức độ chi tiết của kế hoạch</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ALLSTATS: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cả</a:t>
            </a:r>
            <a:r>
              <a:rPr lang="en-US" dirty="0" smtClean="0">
                <a:latin typeface="Times New Roman" pitchFamily="18" charset="0"/>
                <a:cs typeface="Times New Roman" pitchFamily="18" charset="0"/>
              </a:rPr>
              <a:t> 'IOSTATS' </a:t>
            </a:r>
            <a:r>
              <a:rPr lang="en-US" dirty="0" err="1" smtClean="0">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'MEMSTATS‘</a:t>
            </a:r>
          </a:p>
          <a:p>
            <a:pPr lvl="1">
              <a:buFontTx/>
              <a:buChar char="-"/>
            </a:pPr>
            <a:r>
              <a:rPr lang="vi-VN" dirty="0" smtClean="0">
                <a:latin typeface="Times New Roman" pitchFamily="18" charset="0"/>
                <a:cs typeface="Times New Roman" pitchFamily="18" charset="0"/>
              </a:rPr>
              <a:t> LAST: Mặc định các thống kê kế  hoạch là hiển thị cho tất cả các thực thi của con trỏ. </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537210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a:t>
            </a:r>
            <a:r>
              <a:rPr lang="vi-VN" dirty="0" smtClean="0"/>
              <a:t>Kho chứa lịch sử công việc tự động (AWR)</a:t>
            </a:r>
            <a:endParaRPr lang="en-US" dirty="0"/>
          </a:p>
        </p:txBody>
      </p:sp>
      <p:sp>
        <p:nvSpPr>
          <p:cNvPr id="3" name="Content Placeholder 2"/>
          <p:cNvSpPr>
            <a:spLocks noGrp="1"/>
          </p:cNvSpPr>
          <p:nvPr>
            <p:ph idx="1"/>
          </p:nvPr>
        </p:nvSpPr>
        <p:spPr/>
        <p:txBody>
          <a:bodyPr>
            <a:normAutofit/>
          </a:bodyPr>
          <a:lstStyle/>
          <a:p>
            <a:pPr marL="400050" lvl="1" indent="0">
              <a:buNone/>
            </a:pPr>
            <a:r>
              <a:rPr lang="en-US" dirty="0" smtClean="0">
                <a:latin typeface="+mj-lt"/>
              </a:rPr>
              <a:t>- </a:t>
            </a:r>
            <a:r>
              <a:rPr lang="vi-VN" dirty="0" smtClean="0">
                <a:latin typeface="+mj-lt"/>
              </a:rPr>
              <a:t>AWR là một phần của nền tảng thông minh được giới thiệu trong hệ quản trị cơ sở dữ liệu Oracle 10g</a:t>
            </a:r>
            <a:r>
              <a:rPr lang="en-US" dirty="0" smtClean="0">
                <a:latin typeface="+mj-lt"/>
              </a:rPr>
              <a:t>.</a:t>
            </a:r>
          </a:p>
          <a:p>
            <a:pPr marL="400050" lvl="1" indent="0">
              <a:buNone/>
            </a:pPr>
            <a:r>
              <a:rPr lang="en-US" dirty="0" smtClean="0">
                <a:latin typeface="+mj-lt"/>
              </a:rPr>
              <a:t> -</a:t>
            </a:r>
            <a:r>
              <a:rPr lang="vi-VN" dirty="0" smtClean="0">
                <a:latin typeface="+mj-lt"/>
              </a:rPr>
              <a:t>Nền tảng này được sử dụng bởi nhiều thành phần khác nhau, như hệ thống tự động kiểm soát lỗi (ADDM)</a:t>
            </a:r>
            <a:r>
              <a:rPr lang="en-US" dirty="0" smtClean="0">
                <a:latin typeface="+mj-lt"/>
              </a:rPr>
              <a:t>.</a:t>
            </a:r>
          </a:p>
          <a:p>
            <a:pPr marL="400050" lvl="1" indent="0">
              <a:buNone/>
            </a:pPr>
            <a:r>
              <a:rPr lang="en-US" dirty="0" smtClean="0">
                <a:latin typeface="+mj-lt"/>
              </a:rPr>
              <a:t> -</a:t>
            </a:r>
            <a:r>
              <a:rPr lang="vi-VN" dirty="0" smtClean="0">
                <a:latin typeface="+mj-lt"/>
              </a:rPr>
              <a:t>AWR tự động tập hợp, xử lý và duy trì các thống kê thao tác thực thi của hệ thống cho việc phát hiện vấn đề và mục đích tự nâng cao hiệu năng truy vấn, nó lưu trữ các thông tin này dài hạn trong cở sở dữ liệu</a:t>
            </a:r>
            <a:endParaRPr lang="en-US" dirty="0" smtClean="0">
              <a:latin typeface="+mj-lt"/>
            </a:endParaRPr>
          </a:p>
        </p:txBody>
      </p:sp>
    </p:spTree>
    <p:extLst>
      <p:ext uri="{BB962C8B-B14F-4D97-AF65-F5344CB8AC3E}">
        <p14:creationId xmlns="" xmlns:p14="http://schemas.microsoft.com/office/powerpoint/2010/main" val="3371718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11. </a:t>
            </a:r>
            <a:r>
              <a:rPr lang="en-US" dirty="0" err="1" smtClean="0">
                <a:latin typeface="Times New Roman" pitchFamily="18" charset="0"/>
                <a:cs typeface="Times New Roman" pitchFamily="18" charset="0"/>
              </a:rPr>
              <a:t>Quản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AWR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PL/SQL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400050" lvl="1" indent="0">
              <a:buNone/>
            </a:pPr>
            <a:r>
              <a:rPr lang="en-US" dirty="0" smtClean="0">
                <a:latin typeface="+mj-lt"/>
              </a:rPr>
              <a:t> -</a:t>
            </a:r>
            <a:r>
              <a:rPr lang="vi-VN" dirty="0" smtClean="0">
                <a:latin typeface="+mj-lt"/>
              </a:rPr>
              <a:t>Mặc dù giao diện nguyên thủy cho quản lý AWR là Enterprise Manager, nhưng các chức năng giám sát cũng có thể  quản lý với các thủ tục trong gói DBMS_WORKLOAD_REPOSITORY.</a:t>
            </a:r>
            <a:endParaRPr lang="en-US" dirty="0" smtClean="0">
              <a:latin typeface="+mj-lt"/>
            </a:endParaRPr>
          </a:p>
          <a:p>
            <a:pPr marL="400050" lvl="1" indent="0">
              <a:buNone/>
            </a:pPr>
            <a:r>
              <a:rPr lang="en-US" dirty="0" smtClean="0">
                <a:latin typeface="+mj-lt"/>
              </a:rPr>
              <a:t> -C</a:t>
            </a:r>
            <a:r>
              <a:rPr lang="vi-VN" dirty="0" smtClean="0">
                <a:latin typeface="+mj-lt"/>
              </a:rPr>
              <a:t>ó thể sử dụng </a:t>
            </a:r>
            <a:r>
              <a:rPr lang="vi-VN" smtClean="0">
                <a:latin typeface="+mj-lt"/>
              </a:rPr>
              <a:t>các </a:t>
            </a:r>
            <a:r>
              <a:rPr lang="en-US" smtClean="0">
                <a:latin typeface="Times New Roman" pitchFamily="18" charset="0"/>
                <a:cs typeface="Times New Roman" pitchFamily="18" charset="0"/>
              </a:rPr>
              <a:t>thủ </a:t>
            </a:r>
            <a:r>
              <a:rPr lang="vi-VN" smtClean="0">
                <a:latin typeface="+mj-lt"/>
              </a:rPr>
              <a:t>tục </a:t>
            </a:r>
            <a:r>
              <a:rPr lang="vi-VN" dirty="0" smtClean="0">
                <a:latin typeface="+mj-lt"/>
              </a:rPr>
              <a:t>của DBMS_WORKLOAD_REPOSITORY để tự thao tác việc tạo, lưu, chỉnh sửa các bản sao và thông tin cơ sở được sử dụng bởi ADDM</a:t>
            </a:r>
            <a:endParaRPr lang="en-US" dirty="0" smtClean="0">
              <a:latin typeface="+mj-lt"/>
            </a:endParaRPr>
          </a:p>
          <a:p>
            <a:pPr marL="400050" lvl="1" indent="0">
              <a:buNone/>
            </a:pPr>
            <a:r>
              <a:rPr lang="en-US" dirty="0" smtClean="0">
                <a:latin typeface="+mj-lt"/>
              </a:rPr>
              <a:t> -</a:t>
            </a:r>
            <a:r>
              <a:rPr lang="vi-VN" dirty="0" smtClean="0">
                <a:latin typeface="+mj-lt"/>
              </a:rPr>
              <a:t>Để sử dụng các thủ tục này người dùng cần có quyền gọi DBA</a:t>
            </a:r>
            <a:r>
              <a:rPr lang="en-US" dirty="0" smtClean="0">
                <a:latin typeface="+mj-lt"/>
              </a:rPr>
              <a:t>.</a:t>
            </a:r>
            <a:endParaRPr lang="en-US" dirty="0">
              <a:latin typeface="+mj-lt"/>
            </a:endParaRPr>
          </a:p>
        </p:txBody>
      </p:sp>
    </p:spTree>
    <p:extLst>
      <p:ext uri="{BB962C8B-B14F-4D97-AF65-F5344CB8AC3E}">
        <p14:creationId xmlns="" xmlns:p14="http://schemas.microsoft.com/office/powerpoint/2010/main" val="1130719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400050" lvl="1" indent="0">
              <a:buNone/>
            </a:pPr>
            <a:r>
              <a:rPr lang="en-US" sz="2600" dirty="0" err="1" smtClean="0">
                <a:latin typeface="Times New Roman" pitchFamily="18" charset="0"/>
                <a:cs typeface="Times New Roman" pitchFamily="18" charset="0"/>
              </a:rPr>
              <a:t>Các</a:t>
            </a:r>
            <a:r>
              <a:rPr lang="en-US" sz="2600" dirty="0" smtClean="0">
                <a:latin typeface="Times New Roman" pitchFamily="18" charset="0"/>
                <a:cs typeface="Times New Roman" pitchFamily="18" charset="0"/>
              </a:rPr>
              <a:t> </a:t>
            </a:r>
            <a:r>
              <a:rPr lang="en-US" sz="2600" err="1" smtClean="0">
                <a:latin typeface="Times New Roman" pitchFamily="18" charset="0"/>
                <a:cs typeface="Times New Roman" pitchFamily="18" charset="0"/>
              </a:rPr>
              <a:t>bước</a:t>
            </a:r>
            <a:r>
              <a:rPr lang="en-US" sz="2600" smtClean="0">
                <a:latin typeface="Times New Roman" pitchFamily="18" charset="0"/>
                <a:cs typeface="Times New Roman" pitchFamily="18" charset="0"/>
              </a:rPr>
              <a:t> sử dụng DBMS_WORKLOAD_REPOSITORY</a:t>
            </a:r>
            <a:r>
              <a:rPr lang="en-US" sz="2600" dirty="0" smtClean="0">
                <a:latin typeface="Times New Roman" pitchFamily="18" charset="0"/>
                <a:cs typeface="Times New Roman" pitchFamily="18" charset="0"/>
              </a:rPr>
              <a:t>:</a:t>
            </a:r>
          </a:p>
          <a:p>
            <a:pPr lvl="1">
              <a:buFontTx/>
              <a:buChar char="-"/>
            </a:pPr>
            <a:r>
              <a:rPr lang="vi-VN" sz="2600" b="1" dirty="0" smtClean="0">
                <a:latin typeface="Times New Roman" pitchFamily="18" charset="0"/>
                <a:cs typeface="Times New Roman" pitchFamily="18" charset="0"/>
              </a:rPr>
              <a:t>Tạo bản sao: </a:t>
            </a:r>
            <a:r>
              <a:rPr lang="vi-VN" sz="2600" dirty="0" smtClean="0">
                <a:latin typeface="Times New Roman" pitchFamily="18" charset="0"/>
                <a:cs typeface="Times New Roman" pitchFamily="18" charset="0"/>
              </a:rPr>
              <a:t>bạn có thể tự tạo các bản sao với thủ tục CREATE_SNAPSHOT nếu bạn muốn </a:t>
            </a:r>
            <a:r>
              <a:rPr lang="en-US" sz="2600" dirty="0" smtClean="0">
                <a:latin typeface="Times New Roman" pitchFamily="18" charset="0"/>
                <a:cs typeface="Times New Roman" pitchFamily="18" charset="0"/>
              </a:rPr>
              <a:t> </a:t>
            </a:r>
            <a:r>
              <a:rPr lang="vi-VN" sz="2600" dirty="0" smtClean="0">
                <a:latin typeface="Times New Roman" pitchFamily="18" charset="0"/>
                <a:cs typeface="Times New Roman" pitchFamily="18" charset="0"/>
              </a:rPr>
              <a:t>bắt các thống kê tại một thời khác so với các bản sao sản sinh tự động theo chu kỳ</a:t>
            </a:r>
            <a:r>
              <a:rPr lang="en-US" sz="2600" dirty="0" smtClean="0">
                <a:latin typeface="Times New Roman" pitchFamily="18" charset="0"/>
                <a:cs typeface="Times New Roman" pitchFamily="18" charset="0"/>
              </a:rPr>
              <a:t>.</a:t>
            </a:r>
          </a:p>
          <a:p>
            <a:pPr lvl="1">
              <a:buFontTx/>
              <a:buChar char="-"/>
            </a:pPr>
            <a:r>
              <a:rPr lang="vi-VN" sz="2600" b="1" dirty="0" smtClean="0">
                <a:latin typeface="Times New Roman" pitchFamily="18" charset="0"/>
                <a:cs typeface="Times New Roman" pitchFamily="18" charset="0"/>
              </a:rPr>
              <a:t>Lưu bản sao: </a:t>
            </a:r>
            <a:r>
              <a:rPr lang="vi-VN" sz="2600" dirty="0" smtClean="0">
                <a:latin typeface="Times New Roman" pitchFamily="18" charset="0"/>
                <a:cs typeface="Times New Roman" pitchFamily="18" charset="0"/>
              </a:rPr>
              <a:t>bạn có thể  lưu một khoảng bản sao sử dụng thủ tục DROP_SNAPSHOT_RANGE</a:t>
            </a:r>
            <a:r>
              <a:rPr lang="en-US" sz="2600" dirty="0" smtClean="0">
                <a:latin typeface="Times New Roman" pitchFamily="18" charset="0"/>
                <a:cs typeface="Times New Roman" pitchFamily="18" charset="0"/>
              </a:rPr>
              <a:t>.</a:t>
            </a:r>
          </a:p>
          <a:p>
            <a:pPr lvl="1">
              <a:buFontTx/>
              <a:buChar char="-"/>
            </a:pPr>
            <a:r>
              <a:rPr lang="vi-VN" sz="2600" b="1" dirty="0" smtClean="0">
                <a:latin typeface="Times New Roman" pitchFamily="18" charset="0"/>
                <a:cs typeface="Times New Roman" pitchFamily="18" charset="0"/>
              </a:rPr>
              <a:t>Chỉnh sửa các cài đặt bản sao</a:t>
            </a:r>
            <a:r>
              <a:rPr lang="vi-VN" sz="2600" dirty="0" smtClean="0">
                <a:latin typeface="Times New Roman" pitchFamily="18" charset="0"/>
                <a:cs typeface="Times New Roman" pitchFamily="18" charset="0"/>
              </a:rPr>
              <a:t>: Bạn có thể chỉnh sửa khoảng thời gian giữa hai lần tạo bản sao,</a:t>
            </a:r>
            <a:r>
              <a:rPr lang="en-US" sz="2600" dirty="0" smtClean="0">
                <a:latin typeface="Times New Roman" pitchFamily="18" charset="0"/>
                <a:cs typeface="Times New Roman" pitchFamily="18" charset="0"/>
              </a:rPr>
              <a:t> </a:t>
            </a:r>
            <a:r>
              <a:rPr lang="vi-VN" sz="2600" dirty="0" smtClean="0">
                <a:latin typeface="Times New Roman" pitchFamily="18" charset="0"/>
                <a:cs typeface="Times New Roman" pitchFamily="18" charset="0"/>
              </a:rPr>
              <a:t>cũng như thời gian duy trì bản sao cho một cơ sở dữ liệu xác định</a:t>
            </a:r>
            <a:endParaRPr lang="en-US" sz="2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546974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nhìn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AWR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610600" cy="5410200"/>
          </a:xfrm>
        </p:spPr>
        <p:txBody>
          <a:bodyPr>
            <a:noAutofit/>
          </a:bodyPr>
          <a:lstStyle/>
          <a:p>
            <a:pPr marL="0" indent="0">
              <a:buNone/>
            </a:pPr>
            <a:r>
              <a:rPr lang="en-US" sz="2200" dirty="0" smtClean="0">
                <a:latin typeface="+mj-lt"/>
              </a:rPr>
              <a:t>- </a:t>
            </a:r>
            <a:r>
              <a:rPr lang="vi-VN" sz="2200" dirty="0" smtClean="0">
                <a:latin typeface="+mj-lt"/>
              </a:rPr>
              <a:t>'V$ACTIVE_SESSION_HISTORY': Khung nhìn hiển thị hoạt động của các phiên làm việc trên cơ sở dữ liệu, các mẫu được lấy mỗi giây.</a:t>
            </a:r>
            <a:endParaRPr lang="en-US" sz="2200" dirty="0" smtClean="0">
              <a:latin typeface="+mj-lt"/>
            </a:endParaRPr>
          </a:p>
          <a:p>
            <a:pPr marL="0" indent="0">
              <a:buNone/>
            </a:pPr>
            <a:r>
              <a:rPr lang="en-US" sz="2200" dirty="0" smtClean="0">
                <a:latin typeface="+mj-lt"/>
              </a:rPr>
              <a:t>- </a:t>
            </a:r>
            <a:r>
              <a:rPr lang="vi-VN" sz="2200" dirty="0" smtClean="0">
                <a:latin typeface="+mj-lt"/>
              </a:rPr>
              <a:t>DBA_HIST_ACTIVE_SESS_HISTORY' hiển thị lịch sử nội dung của các mẫu phiên lịch sử hoạt động trong bộ nhớ  ghi lại các hoạt động gần đây của hệ thống</a:t>
            </a:r>
            <a:r>
              <a:rPr lang="en-US" sz="2200" dirty="0" smtClean="0">
                <a:latin typeface="+mj-lt"/>
              </a:rPr>
              <a:t>.</a:t>
            </a:r>
          </a:p>
          <a:p>
            <a:pPr marL="0" indent="0">
              <a:buNone/>
            </a:pPr>
            <a:r>
              <a:rPr lang="en-US" sz="2200" dirty="0" smtClean="0">
                <a:latin typeface="+mj-lt"/>
              </a:rPr>
              <a:t> -</a:t>
            </a:r>
            <a:r>
              <a:rPr lang="vi-VN" sz="2200" dirty="0" smtClean="0">
                <a:latin typeface="+mj-lt"/>
              </a:rPr>
              <a:t>'DBA_HIST_BASELINE' hiển thị các thông tin cơ sở đã bắt trong hệ thống.</a:t>
            </a:r>
          </a:p>
          <a:p>
            <a:pPr marL="0" indent="0">
              <a:buNone/>
            </a:pPr>
            <a:r>
              <a:rPr lang="en-US" sz="2200" dirty="0" smtClean="0">
                <a:latin typeface="+mj-lt"/>
              </a:rPr>
              <a:t> -</a:t>
            </a:r>
            <a:r>
              <a:rPr lang="vi-VN" sz="2200" dirty="0" smtClean="0">
                <a:latin typeface="+mj-lt"/>
              </a:rPr>
              <a:t>'DBA_HIST_DATABASE_INSTANCE' hi ển thị các thông tin về  môi trường cơ sở dữ</a:t>
            </a:r>
            <a:r>
              <a:rPr lang="en-US" sz="2200" dirty="0" smtClean="0">
                <a:latin typeface="+mj-lt"/>
              </a:rPr>
              <a:t> </a:t>
            </a:r>
            <a:r>
              <a:rPr lang="vi-VN" sz="2200" dirty="0" smtClean="0">
                <a:latin typeface="+mj-lt"/>
              </a:rPr>
              <a:t>liệu.</a:t>
            </a:r>
            <a:endParaRPr lang="en-US" sz="2200" dirty="0" smtClean="0">
              <a:latin typeface="+mj-lt"/>
            </a:endParaRPr>
          </a:p>
          <a:p>
            <a:pPr marL="0" indent="0">
              <a:buNone/>
            </a:pPr>
            <a:r>
              <a:rPr lang="en-US" sz="2200" dirty="0" smtClean="0">
                <a:latin typeface="+mj-lt"/>
              </a:rPr>
              <a:t>- </a:t>
            </a:r>
            <a:r>
              <a:rPr lang="vi-VN" sz="2200" dirty="0" smtClean="0">
                <a:latin typeface="+mj-lt"/>
              </a:rPr>
              <a:t>'DBA_HIST_SNAPSHOT' hiển thị thông tin về các bản sao trong hệ thống.</a:t>
            </a:r>
          </a:p>
          <a:p>
            <a:pPr marL="0" indent="0">
              <a:buNone/>
            </a:pPr>
            <a:r>
              <a:rPr lang="en-US" sz="2200" dirty="0" smtClean="0">
                <a:latin typeface="+mj-lt"/>
              </a:rPr>
              <a:t>- </a:t>
            </a:r>
            <a:r>
              <a:rPr lang="vi-VN" sz="2200" dirty="0" smtClean="0">
                <a:latin typeface="+mj-lt"/>
              </a:rPr>
              <a:t>'DBA_HIST_SQL_PLAN' hiển thị các kế  hoạch thực thi SQL.</a:t>
            </a:r>
          </a:p>
          <a:p>
            <a:pPr marL="0" indent="0">
              <a:buNone/>
            </a:pPr>
            <a:r>
              <a:rPr lang="en-US" sz="2200" dirty="0" smtClean="0">
                <a:latin typeface="+mj-lt"/>
              </a:rPr>
              <a:t>- </a:t>
            </a:r>
            <a:r>
              <a:rPr lang="vi-VN" sz="2200" dirty="0" smtClean="0">
                <a:latin typeface="+mj-lt"/>
              </a:rPr>
              <a:t>DBA_HIST_WR_CONTROL' hiển thị các cài đặt cho việc điều khiển AWR.</a:t>
            </a:r>
            <a:endParaRPr lang="en-US" sz="2200" dirty="0">
              <a:latin typeface="+mj-lt"/>
            </a:endParaRPr>
          </a:p>
        </p:txBody>
      </p:sp>
    </p:spTree>
    <p:extLst>
      <p:ext uri="{BB962C8B-B14F-4D97-AF65-F5344CB8AC3E}">
        <p14:creationId xmlns="" xmlns:p14="http://schemas.microsoft.com/office/powerpoint/2010/main" val="292479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305800" cy="1143000"/>
          </a:xfrm>
        </p:spPr>
        <p:txBody>
          <a:bodyPr>
            <a:noAutofit/>
          </a:bodyPr>
          <a:lstStyle/>
          <a:p>
            <a:pPr algn="l"/>
            <a:r>
              <a:rPr lang="en-US" sz="3800" dirty="0" smtClean="0">
                <a:latin typeface="Times New Roman" pitchFamily="18" charset="0"/>
                <a:cs typeface="Times New Roman" pitchFamily="18" charset="0"/>
              </a:rPr>
              <a:t>12. SQL Monitoring: </a:t>
            </a:r>
            <a:r>
              <a:rPr lang="en-US" sz="3800" dirty="0" err="1" smtClean="0">
                <a:latin typeface="Times New Roman" pitchFamily="18" charset="0"/>
                <a:cs typeface="Times New Roman" pitchFamily="18" charset="0"/>
              </a:rPr>
              <a:t>Tổng</a:t>
            </a: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quan</a:t>
            </a:r>
            <a:endParaRPr lang="en-US" sz="3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534400" cy="4953000"/>
          </a:xfrm>
        </p:spPr>
        <p:txBody>
          <a:bodyPr>
            <a:noAutofit/>
          </a:bodyPr>
          <a:lstStyle/>
          <a:p>
            <a:pPr marL="0" indent="0">
              <a:buNone/>
            </a:pPr>
            <a:r>
              <a:rPr lang="en-US" sz="2200" dirty="0" smtClean="0">
                <a:latin typeface="+mj-lt"/>
              </a:rPr>
              <a:t>- </a:t>
            </a:r>
            <a:r>
              <a:rPr lang="vi-VN" sz="2200" dirty="0" smtClean="0">
                <a:latin typeface="+mj-lt"/>
              </a:rPr>
              <a:t>Các tính năng giám sát SQL được kích hoạt </a:t>
            </a:r>
            <a:r>
              <a:rPr lang="vi-VN" sz="2200" smtClean="0">
                <a:latin typeface="+mj-lt"/>
              </a:rPr>
              <a:t>theo mặc </a:t>
            </a:r>
            <a:r>
              <a:rPr lang="vi-VN" sz="2200" dirty="0" smtClean="0">
                <a:latin typeface="+mj-lt"/>
              </a:rPr>
              <a:t>định khi khởi tạo STATISTICS_LEVEL</a:t>
            </a:r>
            <a:r>
              <a:rPr lang="en-US" sz="2200" dirty="0" smtClean="0">
                <a:latin typeface="+mj-lt"/>
              </a:rPr>
              <a:t> </a:t>
            </a:r>
            <a:r>
              <a:rPr lang="vi-VN" sz="2200" dirty="0" smtClean="0">
                <a:latin typeface="+mj-lt"/>
              </a:rPr>
              <a:t>Thông số này được được thiết lập là ALL hoặc TYPICAL (giá trị mặc định).</a:t>
            </a:r>
            <a:endParaRPr lang="en-US" sz="2200" dirty="0" smtClean="0">
              <a:latin typeface="+mj-lt"/>
            </a:endParaRPr>
          </a:p>
          <a:p>
            <a:pPr marL="0" indent="0">
              <a:buNone/>
            </a:pPr>
            <a:r>
              <a:rPr lang="en-US" sz="2200" dirty="0" smtClean="0">
                <a:latin typeface="+mj-lt"/>
              </a:rPr>
              <a:t>- </a:t>
            </a:r>
            <a:r>
              <a:rPr lang="vi-VN" sz="2200" dirty="0" smtClean="0">
                <a:latin typeface="+mj-lt"/>
              </a:rPr>
              <a:t>Ngoài ra, các tham số CONTROL_MANAGEMENT_PACK_ACCESS phải được thiết lập là</a:t>
            </a:r>
            <a:r>
              <a:rPr lang="en-US" sz="2200" dirty="0" smtClean="0">
                <a:latin typeface="+mj-lt"/>
              </a:rPr>
              <a:t> </a:t>
            </a:r>
            <a:r>
              <a:rPr lang="vi-VN" sz="2200" dirty="0" smtClean="0">
                <a:latin typeface="+mj-lt"/>
              </a:rPr>
              <a:t>DIAGNOSTIC+TUNING (giá trị mặc định), vì giám sát SQL là một tính năng của gói điều chỉnh </a:t>
            </a:r>
            <a:r>
              <a:rPr lang="en-US" sz="2200" dirty="0" smtClean="0">
                <a:latin typeface="+mj-lt"/>
              </a:rPr>
              <a:t> </a:t>
            </a:r>
            <a:r>
              <a:rPr lang="vi-VN" sz="2200" dirty="0" smtClean="0">
                <a:latin typeface="+mj-lt"/>
              </a:rPr>
              <a:t>cơ sở dữ liệu của Oracle</a:t>
            </a:r>
            <a:r>
              <a:rPr lang="en-US" sz="2200" dirty="0" smtClean="0">
                <a:latin typeface="+mj-lt"/>
              </a:rPr>
              <a:t>.</a:t>
            </a:r>
          </a:p>
          <a:p>
            <a:pPr marL="0" indent="0">
              <a:buNone/>
            </a:pPr>
            <a:r>
              <a:rPr lang="en-US" sz="2200" dirty="0" smtClean="0">
                <a:latin typeface="+mj-lt"/>
              </a:rPr>
              <a:t>- </a:t>
            </a:r>
            <a:r>
              <a:rPr lang="vi-VN" sz="2200" dirty="0" smtClean="0">
                <a:latin typeface="+mj-lt"/>
              </a:rPr>
              <a:t>Để thực hiện giám sát </a:t>
            </a:r>
            <a:r>
              <a:rPr lang="en-US" sz="2200" dirty="0" smtClean="0">
                <a:latin typeface="+mj-lt"/>
              </a:rPr>
              <a:t> </a:t>
            </a:r>
            <a:r>
              <a:rPr lang="vi-VN" sz="2200" dirty="0" smtClean="0">
                <a:latin typeface="+mj-lt"/>
              </a:rPr>
              <a:t>SQL, sử dụng lệnh MONITOR</a:t>
            </a:r>
            <a:r>
              <a:rPr lang="en-US" sz="2200" dirty="0" smtClean="0">
                <a:latin typeface="+mj-lt"/>
              </a:rPr>
              <a:t>, đ</a:t>
            </a:r>
            <a:r>
              <a:rPr lang="vi-VN" sz="2200" dirty="0" smtClean="0">
                <a:latin typeface="+mj-lt"/>
              </a:rPr>
              <a:t>ể ngăn chặn các câu lệnh SQL, sử dụng lệnh NO_MONITOR</a:t>
            </a:r>
            <a:r>
              <a:rPr lang="en-US" sz="2200" dirty="0" smtClean="0">
                <a:latin typeface="+mj-lt"/>
              </a:rPr>
              <a:t>.</a:t>
            </a:r>
          </a:p>
          <a:p>
            <a:pPr marL="0" indent="0">
              <a:buNone/>
            </a:pPr>
            <a:r>
              <a:rPr lang="en-US" sz="2200" dirty="0" smtClean="0">
                <a:latin typeface="+mj-lt"/>
              </a:rPr>
              <a:t>- </a:t>
            </a:r>
            <a:r>
              <a:rPr lang="vi-VN" sz="2200" dirty="0" smtClean="0">
                <a:latin typeface="+mj-lt"/>
              </a:rPr>
              <a:t>Sau khi theo dõi được bắt đầu, </a:t>
            </a:r>
            <a:r>
              <a:rPr lang="vi-VN" sz="2200" smtClean="0">
                <a:latin typeface="+mj-lt"/>
              </a:rPr>
              <a:t>một mục </a:t>
            </a:r>
            <a:r>
              <a:rPr lang="vi-VN" sz="2200" dirty="0" smtClean="0">
                <a:latin typeface="+mj-lt"/>
              </a:rPr>
              <a:t>được thêm vào hiệu suất động V$SQL_MONITOR</a:t>
            </a:r>
            <a:r>
              <a:rPr lang="en-US" sz="2200" dirty="0" smtClean="0">
                <a:latin typeface="+mj-lt"/>
              </a:rPr>
              <a:t>.</a:t>
            </a:r>
          </a:p>
          <a:p>
            <a:pPr marL="0" indent="0">
              <a:buNone/>
            </a:pPr>
            <a:r>
              <a:rPr lang="en-US" sz="2200" dirty="0" smtClean="0">
                <a:latin typeface="+mj-lt"/>
              </a:rPr>
              <a:t> -</a:t>
            </a:r>
            <a:r>
              <a:rPr lang="vi-VN" sz="2200" dirty="0" smtClean="0">
                <a:latin typeface="+mj-lt"/>
              </a:rPr>
              <a:t>Sau khi kết thúc, thông tin giám sát không bị xóa ngay lập tức, nó được lưu vào V$SQL_MONITOR ít nhất một phút</a:t>
            </a:r>
            <a:endParaRPr lang="en-US" sz="2200" dirty="0">
              <a:latin typeface="+mj-lt"/>
            </a:endParaRPr>
          </a:p>
        </p:txBody>
      </p:sp>
    </p:spTree>
    <p:extLst>
      <p:ext uri="{BB962C8B-B14F-4D97-AF65-F5344CB8AC3E}">
        <p14:creationId xmlns="" xmlns:p14="http://schemas.microsoft.com/office/powerpoint/2010/main" val="4072029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vi-VN" smtClean="0">
                <a:latin typeface="+mj-lt"/>
              </a:rPr>
              <a:t>- </a:t>
            </a:r>
            <a:r>
              <a:rPr lang="en-US" smtClean="0">
                <a:latin typeface="+mj-lt"/>
              </a:rPr>
              <a:t> </a:t>
            </a:r>
            <a:r>
              <a:rPr lang="vi-VN" sz="3600" smtClean="0">
                <a:latin typeface="+mj-lt"/>
              </a:rPr>
              <a:t> </a:t>
            </a:r>
            <a:r>
              <a:rPr lang="en-US" sz="3600" smtClean="0">
                <a:latin typeface="Times New Roman" pitchFamily="18" charset="0"/>
                <a:cs typeface="Times New Roman" pitchFamily="18" charset="0"/>
              </a:rPr>
              <a:t>Định nghĩa </a:t>
            </a:r>
            <a:r>
              <a:rPr lang="vi-VN" sz="3600" smtClean="0">
                <a:latin typeface="+mj-lt"/>
              </a:rPr>
              <a:t>kế </a:t>
            </a:r>
            <a:r>
              <a:rPr lang="vi-VN" sz="3600" dirty="0" smtClean="0">
                <a:latin typeface="+mj-lt"/>
              </a:rPr>
              <a:t>hoạch thực thi</a:t>
            </a:r>
          </a:p>
          <a:p>
            <a:pPr marL="0" indent="0">
              <a:buNone/>
            </a:pPr>
            <a:r>
              <a:rPr lang="vi-VN" sz="3600" dirty="0" smtClean="0">
                <a:latin typeface="+mj-lt"/>
              </a:rPr>
              <a:t>-  Trình </a:t>
            </a:r>
            <a:r>
              <a:rPr lang="vi-VN" sz="3600" smtClean="0">
                <a:latin typeface="+mj-lt"/>
              </a:rPr>
              <a:t>bày </a:t>
            </a:r>
            <a:r>
              <a:rPr lang="en-US" sz="3600" smtClean="0">
                <a:latin typeface="Times New Roman" pitchFamily="18" charset="0"/>
                <a:cs typeface="Times New Roman" pitchFamily="18" charset="0"/>
              </a:rPr>
              <a:t>các phương pháp tạo kế hoạch thực thi</a:t>
            </a:r>
            <a:endParaRPr lang="vi-VN" sz="3600" dirty="0" smtClean="0">
              <a:latin typeface="Times New Roman" pitchFamily="18" charset="0"/>
              <a:cs typeface="Times New Roman" pitchFamily="18" charset="0"/>
            </a:endParaRPr>
          </a:p>
          <a:p>
            <a:pPr marL="0" indent="0">
              <a:buNone/>
            </a:pPr>
            <a:r>
              <a:rPr lang="vi-VN" sz="3600" smtClean="0">
                <a:latin typeface="+mj-lt"/>
              </a:rPr>
              <a:t>-  </a:t>
            </a:r>
            <a:r>
              <a:rPr lang="en-US" sz="3600" smtClean="0">
                <a:latin typeface="Times New Roman" pitchFamily="18" charset="0"/>
                <a:cs typeface="Times New Roman" pitchFamily="18" charset="0"/>
              </a:rPr>
              <a:t>Mô tả chi tiết cấu trúc kế hoạch thực thi</a:t>
            </a:r>
            <a:endParaRPr lang="en-US" sz="3600" dirty="0">
              <a:latin typeface="+mj-lt"/>
            </a:endParaRPr>
          </a:p>
        </p:txBody>
      </p:sp>
    </p:spTree>
    <p:extLst>
      <p:ext uri="{BB962C8B-B14F-4D97-AF65-F5344CB8AC3E}">
        <p14:creationId xmlns="" xmlns:p14="http://schemas.microsoft.com/office/powerpoint/2010/main" val="124074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SQL Monitoring Report</a:t>
            </a:r>
            <a:endParaRPr lang="en-US" dirty="0">
              <a:latin typeface="Times New Roman" pitchFamily="18" charset="0"/>
              <a:cs typeface="Times New Roman" pitchFamily="18" charset="0"/>
            </a:endParaRPr>
          </a:p>
        </p:txBody>
      </p:sp>
      <p:pic>
        <p:nvPicPr>
          <p:cNvPr id="4" name="Content Placeholder 3" descr="Capture8.JPG"/>
          <p:cNvPicPr>
            <a:picLocks noGrp="1"/>
          </p:cNvPicPr>
          <p:nvPr>
            <p:ph idx="1"/>
          </p:nvPr>
        </p:nvPicPr>
        <p:blipFill>
          <a:blip r:embed="rId2" cstate="print"/>
          <a:stretch>
            <a:fillRect/>
          </a:stretch>
        </p:blipFill>
        <p:spPr>
          <a:xfrm>
            <a:off x="533400" y="1447800"/>
            <a:ext cx="8153400" cy="4343400"/>
          </a:xfrm>
          <a:prstGeom prst="rect">
            <a:avLst/>
          </a:prstGeom>
        </p:spPr>
      </p:pic>
    </p:spTree>
    <p:extLst>
      <p:ext uri="{BB962C8B-B14F-4D97-AF65-F5344CB8AC3E}">
        <p14:creationId xmlns="" xmlns:p14="http://schemas.microsoft.com/office/powerpoint/2010/main" val="552309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13</a:t>
            </a:r>
            <a:r>
              <a:rPr lang="en-US" smtClean="0">
                <a:latin typeface="Times New Roman" pitchFamily="18" charset="0"/>
                <a:cs typeface="Times New Roman" pitchFamily="18" charset="0"/>
              </a:rPr>
              <a:t>. Cấu trúc của kế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00050" lvl="1" indent="0">
              <a:buNone/>
            </a:pPr>
            <a:r>
              <a:rPr lang="en-US" smtClean="0">
                <a:latin typeface="+mj-lt"/>
              </a:rPr>
              <a:t>- </a:t>
            </a:r>
            <a:r>
              <a:rPr lang="en-US" smtClean="0">
                <a:latin typeface="Times New Roman" pitchFamily="18" charset="0"/>
                <a:cs typeface="Times New Roman" pitchFamily="18" charset="0"/>
              </a:rPr>
              <a:t>K</a:t>
            </a:r>
            <a:r>
              <a:rPr lang="vi-VN" smtClean="0">
                <a:latin typeface="+mj-lt"/>
              </a:rPr>
              <a:t>ế hoạch </a:t>
            </a:r>
            <a:r>
              <a:rPr lang="en-US" smtClean="0">
                <a:latin typeface="Times New Roman" pitchFamily="18" charset="0"/>
                <a:cs typeface="Times New Roman" pitchFamily="18" charset="0"/>
              </a:rPr>
              <a:t>thực thi </a:t>
            </a:r>
            <a:r>
              <a:rPr lang="vi-VN" smtClean="0">
                <a:latin typeface="+mj-lt"/>
              </a:rPr>
              <a:t>là </a:t>
            </a:r>
            <a:r>
              <a:rPr lang="vi-VN" dirty="0" smtClean="0">
                <a:latin typeface="+mj-lt"/>
              </a:rPr>
              <a:t>một đại diện của một </a:t>
            </a:r>
            <a:r>
              <a:rPr lang="vi-VN" smtClean="0">
                <a:latin typeface="+mj-lt"/>
              </a:rPr>
              <a:t>cây </a:t>
            </a:r>
            <a:r>
              <a:rPr lang="en-US" smtClean="0">
                <a:latin typeface="Times New Roman" pitchFamily="18" charset="0"/>
                <a:cs typeface="Times New Roman" pitchFamily="18" charset="0"/>
              </a:rPr>
              <a:t>thứ tự thực thi các thao tác cơ bản</a:t>
            </a:r>
            <a:r>
              <a:rPr lang="vi-VN" smtClean="0">
                <a:latin typeface="+mj-lt"/>
              </a:rPr>
              <a:t>. </a:t>
            </a:r>
            <a:r>
              <a:rPr lang="vi-VN" dirty="0" smtClean="0">
                <a:latin typeface="+mj-lt"/>
              </a:rPr>
              <a:t>Mỗi bước (dòng trong kế  hoạch thực hiện hoặc nút trong cây) đại diện cho </a:t>
            </a:r>
            <a:r>
              <a:rPr lang="vi-VN" smtClean="0">
                <a:latin typeface="+mj-lt"/>
              </a:rPr>
              <a:t>một </a:t>
            </a:r>
            <a:r>
              <a:rPr lang="en-US" smtClean="0">
                <a:latin typeface="Times New Roman" pitchFamily="18" charset="0"/>
                <a:cs typeface="Times New Roman" pitchFamily="18" charset="0"/>
              </a:rPr>
              <a:t>thao tác dòng cơ bản</a:t>
            </a:r>
            <a:r>
              <a:rPr lang="en-US" smtClean="0">
                <a:latin typeface="+mj-lt"/>
              </a:rPr>
              <a:t>.</a:t>
            </a:r>
            <a:endParaRPr lang="en-US" dirty="0" smtClean="0">
              <a:latin typeface="+mj-lt"/>
            </a:endParaRPr>
          </a:p>
          <a:p>
            <a:pPr marL="400050" lvl="1" indent="0">
              <a:buNone/>
            </a:pPr>
            <a:r>
              <a:rPr lang="en-US" smtClean="0">
                <a:latin typeface="+mj-lt"/>
              </a:rPr>
              <a:t>- </a:t>
            </a:r>
            <a:r>
              <a:rPr lang="vi-VN" smtClean="0">
                <a:latin typeface="+mj-lt"/>
              </a:rPr>
              <a:t>Các </a:t>
            </a:r>
            <a:r>
              <a:rPr lang="vi-VN" dirty="0" smtClean="0">
                <a:latin typeface="+mj-lt"/>
              </a:rPr>
              <a:t>bước của kế  hoạch thực hiện không được thực hiện theo thứ</a:t>
            </a:r>
            <a:r>
              <a:rPr lang="en-US" dirty="0" smtClean="0">
                <a:latin typeface="+mj-lt"/>
              </a:rPr>
              <a:t> </a:t>
            </a:r>
            <a:r>
              <a:rPr lang="vi-VN" dirty="0" smtClean="0">
                <a:latin typeface="+mj-lt"/>
              </a:rPr>
              <a:t>tự mà chúng được đánh số</a:t>
            </a:r>
            <a:r>
              <a:rPr lang="en-US" dirty="0" smtClean="0">
                <a:latin typeface="+mj-lt"/>
              </a:rPr>
              <a:t>, </a:t>
            </a:r>
            <a:r>
              <a:rPr lang="vi-VN" dirty="0" smtClean="0">
                <a:latin typeface="+mj-lt"/>
              </a:rPr>
              <a:t>có một mối quan hệ cha-con giữa các bước</a:t>
            </a:r>
            <a:r>
              <a:rPr lang="en-US" dirty="0" smtClean="0">
                <a:latin typeface="+mj-lt"/>
              </a:rPr>
              <a:t>.</a:t>
            </a:r>
          </a:p>
          <a:p>
            <a:pPr marL="400050" lvl="1" indent="0">
              <a:buNone/>
            </a:pPr>
            <a:r>
              <a:rPr lang="en-US" dirty="0" smtClean="0">
                <a:latin typeface="+mj-lt"/>
              </a:rPr>
              <a:t>- </a:t>
            </a:r>
            <a:r>
              <a:rPr lang="vi-VN" dirty="0" smtClean="0">
                <a:latin typeface="+mj-lt"/>
              </a:rPr>
              <a:t>Một cách để đọc một kế  hoạch thực hiện là chuyển đổi nó </a:t>
            </a:r>
            <a:r>
              <a:rPr lang="vi-VN" smtClean="0">
                <a:latin typeface="+mj-lt"/>
              </a:rPr>
              <a:t>thành một </a:t>
            </a:r>
            <a:r>
              <a:rPr lang="vi-VN" dirty="0" smtClean="0">
                <a:latin typeface="+mj-lt"/>
              </a:rPr>
              <a:t>cấu </a:t>
            </a:r>
            <a:r>
              <a:rPr lang="vi-VN" smtClean="0">
                <a:latin typeface="+mj-lt"/>
              </a:rPr>
              <a:t>trúc cây</a:t>
            </a:r>
            <a:r>
              <a:rPr lang="en-US" smtClean="0">
                <a:latin typeface="+mj-lt"/>
              </a:rPr>
              <a:t>.</a:t>
            </a:r>
            <a:endParaRPr lang="en-US" dirty="0">
              <a:latin typeface="+mj-lt"/>
            </a:endParaRPr>
          </a:p>
        </p:txBody>
      </p:sp>
    </p:spTree>
    <p:extLst>
      <p:ext uri="{BB962C8B-B14F-4D97-AF65-F5344CB8AC3E}">
        <p14:creationId xmlns="" xmlns:p14="http://schemas.microsoft.com/office/powerpoint/2010/main" val="1170847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marL="0" indent="0">
              <a:buNone/>
            </a:pPr>
            <a:r>
              <a:rPr lang="vi-VN" smtClean="0">
                <a:latin typeface="+mj-lt"/>
              </a:rPr>
              <a:t>Để </a:t>
            </a:r>
            <a:r>
              <a:rPr lang="en-US" smtClean="0">
                <a:latin typeface="Times New Roman" pitchFamily="18" charset="0"/>
                <a:cs typeface="Times New Roman" pitchFamily="18" charset="0"/>
              </a:rPr>
              <a:t>biểu diễn </a:t>
            </a:r>
            <a:r>
              <a:rPr lang="vi-VN" smtClean="0">
                <a:latin typeface="+mj-lt"/>
              </a:rPr>
              <a:t>kế </a:t>
            </a:r>
            <a:r>
              <a:rPr lang="vi-VN" dirty="0" smtClean="0">
                <a:latin typeface="+mj-lt"/>
              </a:rPr>
              <a:t>hoạch như một cây, làm như sau:</a:t>
            </a:r>
          </a:p>
          <a:p>
            <a:pPr marL="400050" lvl="1" indent="0">
              <a:buNone/>
            </a:pPr>
            <a:r>
              <a:rPr lang="vi-VN" dirty="0" smtClean="0">
                <a:latin typeface="+mj-lt"/>
              </a:rPr>
              <a:t>1.  Lấy </a:t>
            </a:r>
            <a:r>
              <a:rPr lang="vi-VN" smtClean="0">
                <a:latin typeface="+mj-lt"/>
              </a:rPr>
              <a:t>ID thấp </a:t>
            </a:r>
            <a:r>
              <a:rPr lang="vi-VN" dirty="0" smtClean="0">
                <a:latin typeface="+mj-lt"/>
              </a:rPr>
              <a:t>nhất và đặt nó </a:t>
            </a:r>
            <a:r>
              <a:rPr lang="vi-VN" smtClean="0">
                <a:latin typeface="+mj-lt"/>
              </a:rPr>
              <a:t>ở đầu</a:t>
            </a:r>
            <a:r>
              <a:rPr lang="en-US" smtClean="0">
                <a:latin typeface="+mj-lt"/>
              </a:rPr>
              <a:t> </a:t>
            </a:r>
            <a:r>
              <a:rPr lang="en-US" smtClean="0">
                <a:latin typeface="Times New Roman" pitchFamily="18" charset="0"/>
                <a:cs typeface="Times New Roman" pitchFamily="18" charset="0"/>
              </a:rPr>
              <a:t>cấu trúc</a:t>
            </a:r>
            <a:r>
              <a:rPr lang="vi-VN" smtClean="0">
                <a:latin typeface="+mj-lt"/>
              </a:rPr>
              <a:t>.</a:t>
            </a:r>
            <a:endParaRPr lang="vi-VN" dirty="0" smtClean="0">
              <a:latin typeface="+mj-lt"/>
            </a:endParaRPr>
          </a:p>
          <a:p>
            <a:pPr marL="400050" lvl="1" indent="0">
              <a:buNone/>
            </a:pPr>
            <a:r>
              <a:rPr lang="vi-VN" dirty="0" smtClean="0">
                <a:latin typeface="+mj-lt"/>
              </a:rPr>
              <a:t>2</a:t>
            </a:r>
            <a:r>
              <a:rPr lang="vi-VN" smtClean="0">
                <a:latin typeface="+mj-lt"/>
              </a:rPr>
              <a:t>.  </a:t>
            </a:r>
            <a:r>
              <a:rPr lang="en-US" smtClean="0">
                <a:latin typeface="Times New Roman" pitchFamily="18" charset="0"/>
                <a:cs typeface="Times New Roman" pitchFamily="18" charset="0"/>
              </a:rPr>
              <a:t>T</a:t>
            </a:r>
            <a:r>
              <a:rPr lang="vi-VN" smtClean="0">
                <a:latin typeface="+mj-lt"/>
              </a:rPr>
              <a:t>ìm </a:t>
            </a:r>
            <a:r>
              <a:rPr lang="vi-VN" dirty="0" smtClean="0">
                <a:latin typeface="+mj-lt"/>
              </a:rPr>
              <a:t>hàng có một PID (cha-mẹ) bằng với giá trị này.</a:t>
            </a:r>
          </a:p>
          <a:p>
            <a:pPr marL="400050" lvl="1" indent="0">
              <a:buNone/>
            </a:pPr>
            <a:r>
              <a:rPr lang="vi-VN" dirty="0" smtClean="0">
                <a:latin typeface="+mj-lt"/>
              </a:rPr>
              <a:t>3.  Những chỗ trong cây dưới cha-mẹ theo  giá trị POS của chúng từ mức thấp nhất lên cao nhất, thực hiện từ trái sang phải.</a:t>
            </a:r>
          </a:p>
          <a:p>
            <a:pPr marL="400050" lvl="1" indent="0">
              <a:buNone/>
            </a:pPr>
            <a:r>
              <a:rPr lang="vi-VN" dirty="0" smtClean="0">
                <a:latin typeface="+mj-lt"/>
              </a:rPr>
              <a:t>4.  Sau khi tất cả các ID cho một cha-mẹ được tìm thấy, di chuyển xuống ID tiếp theo và lặp </a:t>
            </a:r>
            <a:r>
              <a:rPr lang="en-US" dirty="0" smtClean="0">
                <a:latin typeface="+mj-lt"/>
              </a:rPr>
              <a:t>l</a:t>
            </a:r>
            <a:r>
              <a:rPr lang="vi-VN" dirty="0" smtClean="0">
                <a:latin typeface="+mj-lt"/>
              </a:rPr>
              <a:t>ại </a:t>
            </a:r>
            <a:r>
              <a:rPr lang="vi-VN" smtClean="0">
                <a:latin typeface="+mj-lt"/>
              </a:rPr>
              <a:t>quá trình.</a:t>
            </a:r>
            <a:r>
              <a:rPr lang="en-US" smtClean="0">
                <a:latin typeface="+mj-lt"/>
              </a:rPr>
              <a:t> </a:t>
            </a:r>
            <a:r>
              <a:rPr lang="vi-VN" dirty="0" smtClean="0">
                <a:latin typeface="+mj-lt"/>
              </a:rPr>
              <a:t>Điều đầu tiên xác định trong một kế  hoạch giải </a:t>
            </a:r>
            <a:r>
              <a:rPr lang="vi-VN" smtClean="0">
                <a:latin typeface="+mj-lt"/>
              </a:rPr>
              <a:t>thích là </a:t>
            </a:r>
            <a:r>
              <a:rPr lang="vi-VN" dirty="0" smtClean="0">
                <a:latin typeface="+mj-lt"/>
              </a:rPr>
              <a:t>nút được thực hiện </a:t>
            </a:r>
            <a:r>
              <a:rPr lang="vi-VN" smtClean="0">
                <a:latin typeface="+mj-lt"/>
              </a:rPr>
              <a:t>đầu tiên</a:t>
            </a:r>
            <a:r>
              <a:rPr lang="en-US" smtClean="0">
                <a:latin typeface="+mj-lt"/>
              </a:rPr>
              <a:t>, </a:t>
            </a:r>
            <a:r>
              <a:rPr lang="vi-VN" smtClean="0">
                <a:latin typeface="+mj-lt"/>
              </a:rPr>
              <a:t>nhưng </a:t>
            </a:r>
            <a:r>
              <a:rPr lang="vi-VN" dirty="0" smtClean="0">
                <a:latin typeface="+mj-lt"/>
              </a:rPr>
              <a:t>đôi khi có kế  hoạch phức tạp rất khó để làm điều này và cũng khó khăn để thực hiện theo các bước từ đầu đến cuối. Các quy tắc cơ bản áp dụng </a:t>
            </a:r>
            <a:r>
              <a:rPr lang="vi-VN" smtClean="0">
                <a:latin typeface="+mj-lt"/>
              </a:rPr>
              <a:t>tương tự</a:t>
            </a:r>
            <a:endParaRPr lang="en-US" dirty="0">
              <a:latin typeface="+mj-lt"/>
            </a:endParaRPr>
          </a:p>
        </p:txBody>
      </p:sp>
    </p:spTree>
    <p:extLst>
      <p:ext uri="{BB962C8B-B14F-4D97-AF65-F5344CB8AC3E}">
        <p14:creationId xmlns="" xmlns:p14="http://schemas.microsoft.com/office/powerpoint/2010/main" val="312613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latin typeface="Times New Roman" pitchFamily="18" charset="0"/>
                <a:cs typeface="Times New Roman" pitchFamily="18" charset="0"/>
              </a:rPr>
              <a:t>Execution Plan Interpretation: Example 1</a:t>
            </a:r>
            <a:endParaRPr lang="en-US" sz="3400" dirty="0">
              <a:latin typeface="Times New Roman" pitchFamily="18" charset="0"/>
              <a:cs typeface="Times New Roman" pitchFamily="18" charset="0"/>
            </a:endParaRPr>
          </a:p>
        </p:txBody>
      </p:sp>
      <p:pic>
        <p:nvPicPr>
          <p:cNvPr id="4" name="Picture" descr="Capture1.JPG"/>
          <p:cNvPicPr>
            <a:picLocks noGrp="1"/>
          </p:cNvPicPr>
          <p:nvPr>
            <p:ph idx="1"/>
          </p:nvPr>
        </p:nvPicPr>
        <p:blipFill>
          <a:blip r:embed="rId2" cstate="print"/>
          <a:stretch>
            <a:fillRect/>
          </a:stretch>
        </p:blipFill>
        <p:spPr bwMode="auto">
          <a:xfrm>
            <a:off x="381000" y="1600200"/>
            <a:ext cx="7924800" cy="4525963"/>
          </a:xfrm>
          <a:prstGeom prst="rect">
            <a:avLst/>
          </a:prstGeom>
          <a:noFill/>
          <a:ln w="9525">
            <a:noFill/>
            <a:miter lim="800000"/>
            <a:headEnd/>
            <a:tailEnd/>
          </a:ln>
        </p:spPr>
      </p:pic>
    </p:spTree>
    <p:extLst>
      <p:ext uri="{BB962C8B-B14F-4D97-AF65-F5344CB8AC3E}">
        <p14:creationId xmlns="" xmlns:p14="http://schemas.microsoft.com/office/powerpoint/2010/main" val="223034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gì</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mtClean="0">
                <a:latin typeface="Times New Roman" pitchFamily="18" charset="0"/>
                <a:cs typeface="Times New Roman" pitchFamily="18" charset="0"/>
              </a:rPr>
              <a:t>-  Một kế hoạch thực thi là đầu ra của bộ tối ưu hóa và thể hiện các bước thực hiện cho bộ thực thi. Kế hoạch chỉ thị các hoạt động của bộ thực thi phải thực hiện để truy vấn lấy dữ liệu một cách hiệu quả nhất</a:t>
            </a:r>
            <a:r>
              <a:rPr lang="vi-VN" smtClean="0">
                <a:latin typeface="Times New Roman" pitchFamily="18" charset="0"/>
                <a:cs typeface="Times New Roman" pitchFamily="18" charset="0"/>
              </a:rPr>
              <a:t>.</a:t>
            </a:r>
            <a:endParaRPr lang="vi-VN" dirty="0" smtClean="0">
              <a:latin typeface="Times New Roman" pitchFamily="18" charset="0"/>
              <a:cs typeface="Times New Roman" pitchFamily="18" charset="0"/>
            </a:endParaRPr>
          </a:p>
          <a:p>
            <a:pPr marL="0" indent="0">
              <a:buNone/>
            </a:pPr>
            <a:r>
              <a:rPr lang="vi-VN" dirty="0" smtClean="0">
                <a:latin typeface="+mj-lt"/>
              </a:rPr>
              <a:t>-  Bằng cách sử dụng các mối quan </a:t>
            </a:r>
            <a:r>
              <a:rPr lang="vi-VN" smtClean="0">
                <a:latin typeface="+mj-lt"/>
              </a:rPr>
              <a:t>hệ  cha-con</a:t>
            </a:r>
            <a:r>
              <a:rPr lang="en-US" smtClean="0">
                <a:latin typeface="+mj-lt"/>
              </a:rPr>
              <a:t> </a:t>
            </a:r>
            <a:r>
              <a:rPr lang="en-US" smtClean="0">
                <a:latin typeface="Times New Roman" pitchFamily="18" charset="0"/>
                <a:cs typeface="Times New Roman" pitchFamily="18" charset="0"/>
              </a:rPr>
              <a:t>của các thao tác cơ bản</a:t>
            </a:r>
            <a:r>
              <a:rPr lang="vi-VN" smtClean="0">
                <a:latin typeface="+mj-lt"/>
              </a:rPr>
              <a:t>, </a:t>
            </a:r>
            <a:r>
              <a:rPr lang="vi-VN" dirty="0" smtClean="0">
                <a:latin typeface="+mj-lt"/>
              </a:rPr>
              <a:t>kế  hoạch thực thi có thể được hiển thị trong một cấu trúc giống như cây</a:t>
            </a:r>
            <a:endParaRPr lang="en-US" dirty="0">
              <a:latin typeface="+mj-lt"/>
            </a:endParaRPr>
          </a:p>
        </p:txBody>
      </p:sp>
    </p:spTree>
    <p:extLst>
      <p:ext uri="{BB962C8B-B14F-4D97-AF65-F5344CB8AC3E}">
        <p14:creationId xmlns="" xmlns:p14="http://schemas.microsoft.com/office/powerpoint/2010/main" val="1321212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vi-VN" dirty="0" smtClean="0"/>
              <a:t>3.  </a:t>
            </a:r>
            <a:r>
              <a:rPr lang="vi-VN" smtClean="0"/>
              <a:t>Nơi </a:t>
            </a:r>
            <a:r>
              <a:rPr lang="en-US" smtClean="0">
                <a:latin typeface="Times New Roman" pitchFamily="18" charset="0"/>
                <a:cs typeface="Times New Roman" pitchFamily="18" charset="0"/>
              </a:rPr>
              <a:t>tìm</a:t>
            </a:r>
            <a:r>
              <a:rPr lang="vi-VN" smtClean="0"/>
              <a:t> </a:t>
            </a:r>
            <a:r>
              <a:rPr lang="vi-VN" dirty="0" smtClean="0"/>
              <a:t>kế hoạch thực thi?</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vi-VN" dirty="0" smtClean="0">
                <a:latin typeface="+mj-lt"/>
              </a:rPr>
              <a:t>Có rất nhiều cách để lấy kế  hoạch thực thi bên trong cơ sở dữ liệu</a:t>
            </a:r>
            <a:r>
              <a:rPr lang="en-US" dirty="0" smtClean="0">
                <a:latin typeface="+mj-lt"/>
              </a:rPr>
              <a:t> :</a:t>
            </a:r>
          </a:p>
          <a:p>
            <a:pPr marL="400050" lvl="1" indent="0">
              <a:buNone/>
            </a:pP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EXPLAIN PLAN</a:t>
            </a:r>
          </a:p>
          <a:p>
            <a:pPr marL="400050" lvl="1" indent="0">
              <a:buNone/>
            </a:pPr>
            <a:r>
              <a:rPr lang="en-US" dirty="0" smtClean="0">
                <a:latin typeface="Times New Roman" pitchFamily="18" charset="0"/>
                <a:cs typeface="Times New Roman" pitchFamily="18" charset="0"/>
              </a:rPr>
              <a:t>V$SQL_PLAN</a:t>
            </a:r>
          </a:p>
          <a:p>
            <a:pPr marL="400050" lvl="1" indent="0">
              <a:buNone/>
            </a:pPr>
            <a:r>
              <a:rPr lang="en-US" dirty="0" smtClean="0">
                <a:latin typeface="Times New Roman" pitchFamily="18" charset="0"/>
                <a:cs typeface="Times New Roman" pitchFamily="18" charset="0"/>
              </a:rPr>
              <a:t>V$SQL_PLAN_MONITOR</a:t>
            </a:r>
          </a:p>
          <a:p>
            <a:pPr marL="400050" lvl="1" indent="0">
              <a:buNone/>
            </a:pPr>
            <a:r>
              <a:rPr lang="en-US" dirty="0" smtClean="0">
                <a:latin typeface="Times New Roman" pitchFamily="18" charset="0"/>
                <a:cs typeface="Times New Roman" pitchFamily="18" charset="0"/>
              </a:rPr>
              <a:t>The Automatic Workload Repository (AWR)</a:t>
            </a:r>
          </a:p>
          <a:p>
            <a:pPr marL="400050" lvl="1" indent="0">
              <a:buNone/>
            </a:pPr>
            <a:r>
              <a:rPr lang="en-US" dirty="0" smtClean="0">
                <a:latin typeface="Times New Roman" pitchFamily="18" charset="0"/>
                <a:cs typeface="Times New Roman" pitchFamily="18" charset="0"/>
              </a:rPr>
              <a:t>DBMS_MONITOR</a:t>
            </a:r>
          </a:p>
          <a:p>
            <a:pPr marL="400050" lvl="1" indent="0">
              <a:buNone/>
            </a:pPr>
            <a:r>
              <a:rPr lang="vi-VN" dirty="0" smtClean="0">
                <a:latin typeface="Times New Roman" pitchFamily="18" charset="0"/>
                <a:cs typeface="Times New Roman" pitchFamily="18" charset="0"/>
              </a:rPr>
              <a:t>Các cơ sở quản lý SQL </a:t>
            </a:r>
            <a:r>
              <a:rPr lang="vi-VN" smtClean="0">
                <a:latin typeface="Times New Roman" pitchFamily="18" charset="0"/>
                <a:cs typeface="Times New Roman" pitchFamily="18" charset="0"/>
              </a:rPr>
              <a:t>(SMB)</a:t>
            </a:r>
            <a:endParaRPr lang="en-US" smtClean="0">
              <a:latin typeface="Times New Roman" pitchFamily="18" charset="0"/>
              <a:cs typeface="Times New Roman" pitchFamily="18" charset="0"/>
            </a:endParaRPr>
          </a:p>
          <a:p>
            <a:pPr marL="400050" lvl="1" indent="0">
              <a:buNone/>
            </a:pPr>
            <a:r>
              <a:rPr lang="en-US" smtClean="0">
                <a:latin typeface="Times New Roman" pitchFamily="18" charset="0"/>
                <a:cs typeface="Times New Roman" pitchFamily="18" charset="0"/>
              </a:rPr>
              <a:t>Autotrace</a:t>
            </a: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159873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itchFamily="18" charset="0"/>
                <a:cs typeface="Times New Roman" pitchFamily="18" charset="0"/>
              </a:rPr>
              <a:t>4</a:t>
            </a:r>
            <a:r>
              <a:rPr lang="en-US" smtClean="0">
                <a:latin typeface="Times New Roman" pitchFamily="18" charset="0"/>
                <a:cs typeface="Times New Roman" pitchFamily="18" charset="0"/>
              </a:rPr>
              <a:t>.  Lệnh EXPLAIN_PLAN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vi-VN" sz="3000" dirty="0" smtClean="0">
                <a:latin typeface="+mj-lt"/>
              </a:rPr>
              <a:t>Lệnh EXPLAIN_PLAN được sử dụng để sản sinh các kế  hoạch thực </a:t>
            </a:r>
            <a:r>
              <a:rPr lang="vi-VN" sz="3000" smtClean="0">
                <a:latin typeface="+mj-lt"/>
              </a:rPr>
              <a:t>thi </a:t>
            </a:r>
            <a:r>
              <a:rPr lang="en-US" sz="3000" smtClean="0">
                <a:latin typeface="Times New Roman" pitchFamily="18" charset="0"/>
                <a:cs typeface="Times New Roman" pitchFamily="18" charset="0"/>
              </a:rPr>
              <a:t>từ</a:t>
            </a:r>
            <a:r>
              <a:rPr lang="vi-VN" sz="3000" smtClean="0">
                <a:latin typeface="+mj-lt"/>
              </a:rPr>
              <a:t> </a:t>
            </a:r>
            <a:r>
              <a:rPr lang="vi-VN" sz="3000" dirty="0" smtClean="0">
                <a:latin typeface="+mj-lt"/>
              </a:rPr>
              <a:t>bộ tối ưu </a:t>
            </a:r>
            <a:r>
              <a:rPr lang="vi-VN" sz="3000" smtClean="0">
                <a:latin typeface="+mj-lt"/>
              </a:rPr>
              <a:t>hóa </a:t>
            </a:r>
            <a:r>
              <a:rPr lang="en-US" sz="3000" smtClean="0">
                <a:latin typeface="Times New Roman" pitchFamily="18" charset="0"/>
                <a:cs typeface="Times New Roman" pitchFamily="18" charset="0"/>
              </a:rPr>
              <a:t>đối với </a:t>
            </a:r>
            <a:r>
              <a:rPr lang="vi-VN" sz="3000" smtClean="0">
                <a:latin typeface="+mj-lt"/>
              </a:rPr>
              <a:t>một </a:t>
            </a:r>
            <a:r>
              <a:rPr lang="vi-VN" sz="3000" dirty="0" smtClean="0">
                <a:latin typeface="+mj-lt"/>
              </a:rPr>
              <a:t>câu </a:t>
            </a:r>
            <a:r>
              <a:rPr lang="vi-VN" sz="3000" smtClean="0">
                <a:latin typeface="+mj-lt"/>
              </a:rPr>
              <a:t>lệnh SQL</a:t>
            </a:r>
            <a:r>
              <a:rPr lang="en-US" sz="3000" smtClean="0">
                <a:latin typeface="Times New Roman" pitchFamily="18" charset="0"/>
                <a:cs typeface="Times New Roman" pitchFamily="18" charset="0"/>
              </a:rPr>
              <a:t>, nó không thực thi câu lệnh mà chỉ tạo ra kế hoạch thực thi có thể được thực thi.</a:t>
            </a:r>
            <a:endParaRPr lang="en-US" sz="3000" dirty="0" smtClean="0">
              <a:latin typeface="+mj-lt"/>
            </a:endParaRPr>
          </a:p>
          <a:p>
            <a:pPr marL="0" indent="0">
              <a:buNone/>
            </a:pPr>
            <a:r>
              <a:rPr lang="vi-VN" sz="3000" dirty="0" smtClean="0">
                <a:latin typeface="+mj-lt"/>
              </a:rPr>
              <a:t>Sử dụng EXPLAIN_PLAN:</a:t>
            </a:r>
          </a:p>
          <a:p>
            <a:pPr>
              <a:buFontTx/>
              <a:buChar char="-"/>
            </a:pPr>
            <a:r>
              <a:rPr lang="vi-VN" sz="3000" dirty="0" smtClean="0">
                <a:latin typeface="+mj-lt"/>
              </a:rPr>
              <a:t>Đầu tiên sử dụng lệnh EXPLAIN_PLAN </a:t>
            </a:r>
            <a:r>
              <a:rPr lang="vi-VN" sz="3000" smtClean="0">
                <a:latin typeface="+mj-lt"/>
              </a:rPr>
              <a:t>để </a:t>
            </a:r>
            <a:r>
              <a:rPr lang="en-US" sz="3000" smtClean="0">
                <a:latin typeface="Times New Roman" pitchFamily="18" charset="0"/>
                <a:cs typeface="Times New Roman" pitchFamily="18" charset="0"/>
              </a:rPr>
              <a:t>sản sinh kế hoạch thực thi</a:t>
            </a:r>
            <a:r>
              <a:rPr lang="en-US" sz="3000" smtClean="0">
                <a:latin typeface="+mj-lt"/>
              </a:rPr>
              <a:t>.</a:t>
            </a:r>
            <a:endParaRPr lang="en-US" sz="3000" dirty="0" smtClean="0">
              <a:latin typeface="+mj-lt"/>
            </a:endParaRPr>
          </a:p>
          <a:p>
            <a:pPr marL="0" indent="0">
              <a:buNone/>
            </a:pPr>
            <a:r>
              <a:rPr lang="vi-VN" sz="3000" dirty="0" smtClean="0">
                <a:latin typeface="+mj-lt"/>
              </a:rPr>
              <a:t>-  Sau đó lấy từng bước trong kế hoạch bằng cách truy vấn PLAN_TABLE</a:t>
            </a:r>
            <a:endParaRPr lang="en-US" sz="3000" dirty="0">
              <a:latin typeface="+mj-lt"/>
            </a:endParaRPr>
          </a:p>
        </p:txBody>
      </p:sp>
    </p:spTree>
    <p:extLst>
      <p:ext uri="{BB962C8B-B14F-4D97-AF65-F5344CB8AC3E}">
        <p14:creationId xmlns="" xmlns:p14="http://schemas.microsoft.com/office/powerpoint/2010/main" val="3109202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endParaRPr lang="en-US" dirty="0">
              <a:latin typeface="Times New Roman" pitchFamily="18" charset="0"/>
              <a:cs typeface="Times New Roman" pitchFamily="18" charset="0"/>
            </a:endParaRPr>
          </a:p>
        </p:txBody>
      </p:sp>
      <p:pic>
        <p:nvPicPr>
          <p:cNvPr id="4" name="Picture"/>
          <p:cNvPicPr>
            <a:picLocks noGrp="1"/>
          </p:cNvPicPr>
          <p:nvPr>
            <p:ph idx="1"/>
          </p:nvPr>
        </p:nvPicPr>
        <p:blipFill>
          <a:blip r:embed="rId2" cstate="print"/>
          <a:stretch>
            <a:fillRect/>
          </a:stretch>
        </p:blipFill>
        <p:spPr bwMode="auto">
          <a:xfrm>
            <a:off x="228600" y="1371600"/>
            <a:ext cx="8686800" cy="3200400"/>
          </a:xfrm>
          <a:prstGeom prst="rect">
            <a:avLst/>
          </a:prstGeom>
          <a:noFill/>
          <a:ln w="9525">
            <a:noFill/>
            <a:miter lim="800000"/>
            <a:headEnd/>
            <a:tailEnd/>
          </a:ln>
        </p:spPr>
      </p:pic>
      <p:sp>
        <p:nvSpPr>
          <p:cNvPr id="6" name="Rectangle 5"/>
          <p:cNvSpPr/>
          <p:nvPr/>
        </p:nvSpPr>
        <p:spPr>
          <a:xfrm>
            <a:off x="304800" y="4648200"/>
            <a:ext cx="8077200" cy="1631216"/>
          </a:xfrm>
          <a:prstGeom prst="rect">
            <a:avLst/>
          </a:prstGeom>
        </p:spPr>
        <p:txBody>
          <a:bodyPr wrap="square">
            <a:spAutoFit/>
          </a:bodyPr>
          <a:lstStyle/>
          <a:p>
            <a:r>
              <a:rPr lang="vi-VN" sz="2500" dirty="0" smtClean="0">
                <a:latin typeface="+mj-lt"/>
              </a:rPr>
              <a:t>Lệnh này sẽ chèn kế hoạch thực thi của câu lệnh SQL vào trong bảng kế  hoạch và thêm một nhãn tên tùy chọn "demo01" để tham khảo trong tương lai. Bạn cũng có thể sử dụng cú pháp sau đây</a:t>
            </a:r>
            <a:r>
              <a:rPr lang="en-US" sz="2500" dirty="0" smtClean="0">
                <a:latin typeface="+mj-lt"/>
              </a:rPr>
              <a:t> :</a:t>
            </a:r>
            <a:endParaRPr lang="en-US" sz="2500" dirty="0">
              <a:latin typeface="+mj-lt"/>
            </a:endParaRPr>
          </a:p>
        </p:txBody>
      </p:sp>
    </p:spTree>
    <p:extLst>
      <p:ext uri="{BB962C8B-B14F-4D97-AF65-F5344CB8AC3E}">
        <p14:creationId xmlns="" xmlns:p14="http://schemas.microsoft.com/office/powerpoint/2010/main" val="3431648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181600"/>
          </a:xfrm>
        </p:spPr>
        <p:txBody>
          <a:bodyPr/>
          <a:lstStyle/>
          <a:p>
            <a:pPr marL="0" indent="0">
              <a:buNone/>
            </a:pPr>
            <a:r>
              <a:rPr lang="en-US" dirty="0" smtClean="0">
                <a:latin typeface="Times New Roman" pitchFamily="18" charset="0"/>
                <a:cs typeface="Times New Roman" pitchFamily="18" charset="0"/>
              </a:rPr>
              <a:t>EXPLAIN PLAN FOR</a:t>
            </a:r>
          </a:p>
          <a:p>
            <a:pPr marL="0" indent="0">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e.last_name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d.department_name</a:t>
            </a: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hr.employees</a:t>
            </a:r>
            <a:r>
              <a:rPr lang="en-US" dirty="0" smtClean="0">
                <a:latin typeface="Times New Roman" pitchFamily="18" charset="0"/>
                <a:cs typeface="Times New Roman" pitchFamily="18" charset="0"/>
              </a:rPr>
              <a:t> e, </a:t>
            </a:r>
            <a:r>
              <a:rPr lang="en-US" dirty="0" err="1" smtClean="0">
                <a:latin typeface="Times New Roman" pitchFamily="18" charset="0"/>
                <a:cs typeface="Times New Roman" pitchFamily="18" charset="0"/>
              </a:rPr>
              <a:t>hr.departments</a:t>
            </a:r>
            <a:r>
              <a:rPr lang="en-US" dirty="0" smtClean="0">
                <a:latin typeface="Times New Roman" pitchFamily="18" charset="0"/>
                <a:cs typeface="Times New Roman" pitchFamily="18" charset="0"/>
              </a:rPr>
              <a:t> d</a:t>
            </a:r>
          </a:p>
          <a:p>
            <a:pPr marL="0" indent="0">
              <a:buNone/>
            </a:pPr>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e.department_id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d.department_id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89316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itchFamily="18" charset="0"/>
                <a:cs typeface="Times New Roman" pitchFamily="18" charset="0"/>
              </a:rPr>
              <a:t>5</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Bảng</a:t>
            </a:r>
            <a:r>
              <a:rPr lang="en-US" dirty="0" smtClean="0">
                <a:latin typeface="Times New Roman" pitchFamily="18" charset="0"/>
                <a:cs typeface="Times New Roman" pitchFamily="18" charset="0"/>
              </a:rPr>
              <a:t> </a:t>
            </a:r>
            <a:r>
              <a:rPr lang="en-US" err="1" smtClean="0">
                <a:latin typeface="Times New Roman" pitchFamily="18" charset="0"/>
                <a:cs typeface="Times New Roman" pitchFamily="18" charset="0"/>
              </a:rPr>
              <a:t>kế</a:t>
            </a:r>
            <a:r>
              <a:rPr lang="en-US" smtClean="0">
                <a:latin typeface="Times New Roman" pitchFamily="18" charset="0"/>
                <a:cs typeface="Times New Roman" pitchFamily="18" charset="0"/>
              </a:rPr>
              <a:t> hoạch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00200"/>
            <a:ext cx="8229600" cy="4525963"/>
          </a:xfrm>
        </p:spPr>
        <p:txBody>
          <a:bodyPr>
            <a:normAutofit fontScale="92500" lnSpcReduction="20000"/>
          </a:bodyPr>
          <a:lstStyle/>
          <a:p>
            <a:pPr marL="0" indent="0">
              <a:buNone/>
            </a:pPr>
            <a:r>
              <a:rPr lang="vi-VN" dirty="0" smtClean="0">
                <a:latin typeface="+mj-lt"/>
              </a:rPr>
              <a:t>- Được tự động tạo ra để chứa kết quả của câu lệnh EXPLAIN PLAN.</a:t>
            </a:r>
          </a:p>
          <a:p>
            <a:pPr marL="0" indent="0">
              <a:buNone/>
            </a:pPr>
            <a:r>
              <a:rPr lang="vi-VN" dirty="0" smtClean="0">
                <a:latin typeface="+mj-lt"/>
              </a:rPr>
              <a:t>- </a:t>
            </a:r>
            <a:r>
              <a:rPr lang="en-US" dirty="0" smtClean="0">
                <a:latin typeface="+mj-lt"/>
              </a:rPr>
              <a:t>C</a:t>
            </a:r>
            <a:r>
              <a:rPr lang="vi-VN" dirty="0" smtClean="0">
                <a:latin typeface="+mj-lt"/>
              </a:rPr>
              <a:t>ó thể tạo ra bằng cách sử dụng kịch bản</a:t>
            </a:r>
            <a:r>
              <a:rPr lang="en-US" dirty="0" smtClean="0">
                <a:latin typeface="+mj-lt"/>
              </a:rPr>
              <a:t> </a:t>
            </a:r>
            <a:r>
              <a:rPr lang="vi-VN" dirty="0" smtClean="0">
                <a:latin typeface="+mj-lt"/>
              </a:rPr>
              <a:t>utlxplan.sql.</a:t>
            </a:r>
          </a:p>
          <a:p>
            <a:pPr marL="0" indent="0">
              <a:buNone/>
            </a:pPr>
            <a:r>
              <a:rPr lang="vi-VN" b="1" dirty="0" smtClean="0">
                <a:latin typeface="+mj-lt"/>
              </a:rPr>
              <a:t>Ưu điểm</a:t>
            </a:r>
            <a:r>
              <a:rPr lang="vi-VN" dirty="0" smtClean="0">
                <a:latin typeface="+mj-lt"/>
              </a:rPr>
              <a:t>: Không cần thực thi câu lệnh SQL.</a:t>
            </a:r>
          </a:p>
          <a:p>
            <a:pPr marL="0" indent="0">
              <a:buNone/>
            </a:pPr>
            <a:r>
              <a:rPr lang="vi-VN" b="1" dirty="0" smtClean="0">
                <a:latin typeface="+mj-lt"/>
              </a:rPr>
              <a:t>Nhược điểm</a:t>
            </a:r>
            <a:r>
              <a:rPr lang="vi-VN" dirty="0" smtClean="0">
                <a:latin typeface="+mj-lt"/>
              </a:rPr>
              <a:t>: Có </a:t>
            </a:r>
            <a:r>
              <a:rPr lang="vi-VN" smtClean="0">
                <a:latin typeface="+mj-lt"/>
              </a:rPr>
              <a:t>thể </a:t>
            </a:r>
            <a:r>
              <a:rPr lang="en-US" smtClean="0">
                <a:latin typeface="Times New Roman" pitchFamily="18" charset="0"/>
                <a:cs typeface="Times New Roman" pitchFamily="18" charset="0"/>
              </a:rPr>
              <a:t>không </a:t>
            </a:r>
            <a:r>
              <a:rPr lang="vi-VN" smtClean="0">
                <a:latin typeface="+mj-lt"/>
              </a:rPr>
              <a:t>phải </a:t>
            </a:r>
            <a:r>
              <a:rPr lang="vi-VN" dirty="0" smtClean="0">
                <a:latin typeface="+mj-lt"/>
              </a:rPr>
              <a:t>là kế hoạch thực thi thực tế.</a:t>
            </a:r>
          </a:p>
          <a:p>
            <a:pPr marL="0" indent="0">
              <a:buNone/>
            </a:pPr>
            <a:r>
              <a:rPr lang="vi-VN" dirty="0" smtClean="0">
                <a:latin typeface="+mj-lt"/>
              </a:rPr>
              <a:t>• Bảng kế hoạch là bảng có thứ bậc.</a:t>
            </a:r>
          </a:p>
          <a:p>
            <a:pPr marL="0" indent="0">
              <a:buNone/>
            </a:pPr>
            <a:r>
              <a:rPr lang="vi-VN" dirty="0" smtClean="0">
                <a:latin typeface="+mj-lt"/>
              </a:rPr>
              <a:t>• Hệ thống cấp bậc được thiết lập thông qua cột ID và PARENT_ID</a:t>
            </a:r>
            <a:endParaRPr lang="en-US" dirty="0">
              <a:latin typeface="+mj-lt"/>
            </a:endParaRPr>
          </a:p>
        </p:txBody>
      </p:sp>
    </p:spTree>
    <p:extLst>
      <p:ext uri="{BB962C8B-B14F-4D97-AF65-F5344CB8AC3E}">
        <p14:creationId xmlns="" xmlns:p14="http://schemas.microsoft.com/office/powerpoint/2010/main" val="6200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2416</Words>
  <Application>Microsoft Office PowerPoint</Application>
  <PresentationFormat>On-screen Show (4:3)</PresentationFormat>
  <Paragraphs>143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Báo cáo bài tập lớp Thiết kế và quản trị cơ sở dữ liệu</vt:lpstr>
      <vt:lpstr>1. Mục tiêu</vt:lpstr>
      <vt:lpstr>2.  Kế hoạch thực thi là gì?</vt:lpstr>
      <vt:lpstr>3.  Nơi tìm kế hoạch thực thi?</vt:lpstr>
      <vt:lpstr>4.  Lệnh EXPLAIN_PLAN</vt:lpstr>
      <vt:lpstr>Ví dụ</vt:lpstr>
      <vt:lpstr>Slide 8</vt:lpstr>
      <vt:lpstr>5.  Bảng kế hoạch</vt:lpstr>
      <vt:lpstr>Hiển thị từ bảng kế  hoạch: Đặc trưng</vt:lpstr>
      <vt:lpstr>Slide 11</vt:lpstr>
      <vt:lpstr>Hiển thị từ bảng kế hoạch: ALL</vt:lpstr>
      <vt:lpstr>Hiện thị bảng kế hoạch: nâng cao</vt:lpstr>
      <vt:lpstr>6.  Autotrace</vt:lpstr>
      <vt:lpstr>Cú pháp của lệnh 'AUTOTRACE'</vt:lpstr>
      <vt:lpstr>Một số ví dụ về 'AUTOTRACE'</vt:lpstr>
      <vt:lpstr>AUTOTRACE: Thống kê</vt:lpstr>
      <vt:lpstr>AUTOTRACE: Sử dụng công cụ SQL Developer</vt:lpstr>
      <vt:lpstr>7. Sử dụng khung nhìn 'V$SQL_PLAN'</vt:lpstr>
      <vt:lpstr>Một số cột trong 'V$SQL_PLAN'</vt:lpstr>
      <vt:lpstr>8. Kết nối giữa các khung nhìn thực thi động quan trọng</vt:lpstr>
      <vt:lpstr>Slide 22</vt:lpstr>
      <vt:lpstr>9. Truy vấn 'V$SQL_PLAN'</vt:lpstr>
      <vt:lpstr>Slide 24</vt:lpstr>
      <vt:lpstr>10. Kho chứa lịch sử công việc tự động (AWR)</vt:lpstr>
      <vt:lpstr>11. Quản lý AWR với PL/SQL</vt:lpstr>
      <vt:lpstr>Slide 27</vt:lpstr>
      <vt:lpstr>Các khung nhìn quan trọng của AWR</vt:lpstr>
      <vt:lpstr>12. SQL Monitoring: Tổng quan</vt:lpstr>
      <vt:lpstr>Ví Dụ SQL Monitoring Report</vt:lpstr>
      <vt:lpstr>13. Cấu trúc của kế hoạch thực thi</vt:lpstr>
      <vt:lpstr>Slide 32</vt:lpstr>
      <vt:lpstr>Execution Plan Interpretation: Example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Kính chào thầy giáo và toàn thể các bạn !!!!!!!!</dc:title>
  <dc:creator>MINHGA</dc:creator>
  <cp:lastModifiedBy>ad</cp:lastModifiedBy>
  <cp:revision>92</cp:revision>
  <dcterms:created xsi:type="dcterms:W3CDTF">2015-05-18T16:40:57Z</dcterms:created>
  <dcterms:modified xsi:type="dcterms:W3CDTF">2015-05-22T05:38:41Z</dcterms:modified>
</cp:coreProperties>
</file>