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1" r:id="rId3"/>
    <p:sldId id="257" r:id="rId4"/>
    <p:sldId id="288" r:id="rId5"/>
    <p:sldId id="289" r:id="rId6"/>
    <p:sldId id="290" r:id="rId7"/>
    <p:sldId id="284" r:id="rId8"/>
    <p:sldId id="258" r:id="rId9"/>
    <p:sldId id="259" r:id="rId10"/>
    <p:sldId id="260" r:id="rId11"/>
    <p:sldId id="261" r:id="rId12"/>
    <p:sldId id="262" r:id="rId13"/>
    <p:sldId id="263" r:id="rId14"/>
    <p:sldId id="264" r:id="rId15"/>
    <p:sldId id="266" r:id="rId16"/>
    <p:sldId id="267" r:id="rId17"/>
    <p:sldId id="268" r:id="rId18"/>
    <p:sldId id="269" r:id="rId19"/>
    <p:sldId id="270" r:id="rId20"/>
    <p:sldId id="271" r:id="rId21"/>
    <p:sldId id="272" r:id="rId22"/>
    <p:sldId id="273" r:id="rId23"/>
    <p:sldId id="274" r:id="rId24"/>
    <p:sldId id="285" r:id="rId25"/>
    <p:sldId id="275" r:id="rId26"/>
    <p:sldId id="286" r:id="rId27"/>
    <p:sldId id="276" r:id="rId28"/>
    <p:sldId id="277" r:id="rId29"/>
    <p:sldId id="278" r:id="rId30"/>
    <p:sldId id="279" r:id="rId31"/>
    <p:sldId id="280" r:id="rId32"/>
    <p:sldId id="281" r:id="rId33"/>
    <p:sldId id="282" r:id="rId34"/>
    <p:sldId id="283"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25A243-5010-4B4F-A0D5-E939F0BF0003}" type="datetimeFigureOut">
              <a:rPr lang="en-US" smtClean="0"/>
              <a:t>21/05/2015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2BBFF-4019-41BE-93EE-ADDC4CA37D69}" type="slidenum">
              <a:rPr lang="en-US" smtClean="0"/>
              <a:t>‹#›</a:t>
            </a:fld>
            <a:endParaRPr lang="en-US"/>
          </a:p>
        </p:txBody>
      </p:sp>
    </p:spTree>
    <p:extLst>
      <p:ext uri="{BB962C8B-B14F-4D97-AF65-F5344CB8AC3E}">
        <p14:creationId xmlns:p14="http://schemas.microsoft.com/office/powerpoint/2010/main" val="32048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F387E42-8C29-455A-96D7-751BB7FC4B53}" type="datetimeFigureOut">
              <a:rPr lang="en-US" smtClean="0"/>
              <a:t>21/05/2015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C1330CC-16EB-4423-BFFD-3638D6695F63}"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87E42-8C29-455A-96D7-751BB7FC4B53}" type="datetimeFigureOut">
              <a:rPr lang="en-US" smtClean="0"/>
              <a:t>21/05/2015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30CC-16EB-4423-BFFD-3638D6695F63}"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87E42-8C29-455A-96D7-751BB7FC4B53}" type="datetimeFigureOut">
              <a:rPr lang="en-US" smtClean="0"/>
              <a:t>21/05/2015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30CC-16EB-4423-BFFD-3638D6695F63}"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87E42-8C29-455A-96D7-751BB7FC4B53}" type="datetimeFigureOut">
              <a:rPr lang="en-US" smtClean="0"/>
              <a:t>21/05/2015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30CC-16EB-4423-BFFD-3638D6695F63}"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87E42-8C29-455A-96D7-751BB7FC4B53}" type="datetimeFigureOut">
              <a:rPr lang="en-US" smtClean="0"/>
              <a:t>21/05/2015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30CC-16EB-4423-BFFD-3638D6695F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F387E42-8C29-455A-96D7-751BB7FC4B53}" type="datetimeFigureOut">
              <a:rPr lang="en-US" smtClean="0"/>
              <a:t>21/05/2015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330CC-16EB-4423-BFFD-3638D6695F63}"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387E42-8C29-455A-96D7-751BB7FC4B53}" type="datetimeFigureOut">
              <a:rPr lang="en-US" smtClean="0"/>
              <a:t>21/05/2015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330CC-16EB-4423-BFFD-3638D6695F63}"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387E42-8C29-455A-96D7-751BB7FC4B53}" type="datetimeFigureOut">
              <a:rPr lang="en-US" smtClean="0"/>
              <a:t>21/05/2015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330CC-16EB-4423-BFFD-3638D6695F63}"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87E42-8C29-455A-96D7-751BB7FC4B53}" type="datetimeFigureOut">
              <a:rPr lang="en-US" smtClean="0"/>
              <a:t>21/05/2015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330CC-16EB-4423-BFFD-3638D6695F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87E42-8C29-455A-96D7-751BB7FC4B53}" type="datetimeFigureOut">
              <a:rPr lang="en-US" smtClean="0"/>
              <a:t>21/05/2015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330CC-16EB-4423-BFFD-3638D6695F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87E42-8C29-455A-96D7-751BB7FC4B53}" type="datetimeFigureOut">
              <a:rPr lang="en-US" smtClean="0"/>
              <a:t>21/05/2015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330CC-16EB-4423-BFFD-3638D6695F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4F387E42-8C29-455A-96D7-751BB7FC4B53}" type="datetimeFigureOut">
              <a:rPr lang="en-US" smtClean="0"/>
              <a:t>21/05/2015</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4C1330CC-16EB-4423-BFFD-3638D6695F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TÌM HIỂU </a:t>
            </a:r>
            <a:br>
              <a:rPr lang="en-US" smtClean="0"/>
            </a:br>
            <a:r>
              <a:rPr lang="en-US" smtClean="0"/>
              <a:t>APPLICATION TRACING</a:t>
            </a:r>
            <a:endParaRPr lang="en-US"/>
          </a:p>
        </p:txBody>
      </p:sp>
      <p:sp>
        <p:nvSpPr>
          <p:cNvPr id="3" name="Subtitle 2"/>
          <p:cNvSpPr>
            <a:spLocks noGrp="1"/>
          </p:cNvSpPr>
          <p:nvPr>
            <p:ph type="subTitle" idx="1"/>
          </p:nvPr>
        </p:nvSpPr>
        <p:spPr>
          <a:xfrm>
            <a:off x="3276600" y="3810000"/>
            <a:ext cx="5791200" cy="1828800"/>
          </a:xfrm>
        </p:spPr>
        <p:txBody>
          <a:bodyPr>
            <a:normAutofit lnSpcReduction="10000"/>
          </a:bodyPr>
          <a:lstStyle/>
          <a:p>
            <a:pPr algn="l"/>
            <a:r>
              <a:rPr lang="en-US" sz="2000" err="1" smtClean="0">
                <a:latin typeface="Times New Roman" pitchFamily="18" charset="0"/>
                <a:cs typeface="Times New Roman" pitchFamily="18" charset="0"/>
              </a:rPr>
              <a:t>Nhóm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thực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hiện</a:t>
            </a:r>
            <a:r>
              <a:rPr lang="en-US" sz="2000" smtClean="0">
                <a:latin typeface="Times New Roman" pitchFamily="18" charset="0"/>
                <a:cs typeface="Times New Roman" pitchFamily="18" charset="0"/>
              </a:rPr>
              <a:t>:</a:t>
            </a:r>
          </a:p>
          <a:p>
            <a:pPr marL="342900" indent="-342900" algn="l">
              <a:buFont typeface="Arial" pitchFamily="34" charset="0"/>
              <a:buChar char="•"/>
            </a:pPr>
            <a:r>
              <a:rPr lang="en-US" sz="2000" smtClean="0">
                <a:latin typeface="Times New Roman" pitchFamily="18" charset="0"/>
                <a:cs typeface="Times New Roman" pitchFamily="18" charset="0"/>
              </a:rPr>
              <a:t>LÊ HỮU DIỆN 		- </a:t>
            </a:r>
            <a:r>
              <a:rPr lang="en-US" sz="2000" smtClean="0">
                <a:latin typeface="Times New Roman" pitchFamily="18" charset="0"/>
                <a:cs typeface="Times New Roman" pitchFamily="18" charset="0"/>
              </a:rPr>
              <a:t>20111328</a:t>
            </a:r>
            <a:r>
              <a:rPr lang="en-US" sz="2000" smtClean="0">
                <a:latin typeface="Times New Roman" pitchFamily="18" charset="0"/>
                <a:cs typeface="Times New Roman" pitchFamily="18" charset="0"/>
              </a:rPr>
              <a:t>	</a:t>
            </a:r>
          </a:p>
          <a:p>
            <a:pPr marL="342900" indent="-342900" algn="l">
              <a:buFont typeface="Arial" pitchFamily="34" charset="0"/>
              <a:buChar char="•"/>
            </a:pPr>
            <a:r>
              <a:rPr lang="en-US" sz="2000" smtClean="0">
                <a:latin typeface="Times New Roman" pitchFamily="18" charset="0"/>
                <a:cs typeface="Times New Roman" pitchFamily="18" charset="0"/>
              </a:rPr>
              <a:t>TRẦN KHÁNH DUY		- 20111351	</a:t>
            </a:r>
          </a:p>
          <a:p>
            <a:pPr marL="342900" indent="-342900" algn="l">
              <a:buFont typeface="Arial" pitchFamily="34" charset="0"/>
              <a:buChar char="•"/>
            </a:pPr>
            <a:r>
              <a:rPr lang="en-US" sz="2000" smtClean="0">
                <a:latin typeface="Times New Roman" pitchFamily="18" charset="0"/>
                <a:cs typeface="Times New Roman" pitchFamily="18" charset="0"/>
              </a:rPr>
              <a:t>NGUYỄN THÁI SƠN 		- 20112076</a:t>
            </a:r>
          </a:p>
          <a:p>
            <a:pPr marL="342900" indent="-342900" algn="l">
              <a:buFont typeface="Arial" pitchFamily="34" charset="0"/>
              <a:buChar char="•"/>
            </a:pPr>
            <a:r>
              <a:rPr lang="en-US" sz="2000" smtClean="0">
                <a:latin typeface="Times New Roman" pitchFamily="18" charset="0"/>
                <a:cs typeface="Times New Roman" pitchFamily="18" charset="0"/>
              </a:rPr>
              <a:t>NGUYỄN MINH VƯƠNG	- 20112485	</a:t>
            </a: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152419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a:latin typeface="Times New Roman" pitchFamily="18" charset="0"/>
                <a:cs typeface="Times New Roman" pitchFamily="18" charset="0"/>
              </a:rPr>
              <a:t>2</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Tìm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kiếm</a:t>
            </a:r>
            <a:r>
              <a:rPr lang="en-US" smtClean="0">
                <a:latin typeface="Times New Roman" pitchFamily="18" charset="0"/>
                <a:cs typeface="Times New Roman" pitchFamily="18" charset="0"/>
              </a:rPr>
              <a:t> service</a:t>
            </a:r>
          </a:p>
          <a:p>
            <a:pPr lvl="0" fontAlgn="ct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ứng</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service </a:t>
            </a:r>
            <a:r>
              <a:rPr lang="en-US" err="1">
                <a:latin typeface="Times New Roman" pitchFamily="18" charset="0"/>
                <a:cs typeface="Times New Roman" pitchFamily="18" charset="0"/>
              </a:rPr>
              <a:t>cần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phải</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đủ</a:t>
            </a:r>
            <a:r>
              <a:rPr lang="en-US">
                <a:latin typeface="Times New Roman" pitchFamily="18" charset="0"/>
                <a:cs typeface="Times New Roman" pitchFamily="18" charset="0"/>
              </a:rPr>
              <a:t> </a:t>
            </a:r>
            <a:r>
              <a:rPr lang="en-US" err="1">
                <a:latin typeface="Times New Roman" pitchFamily="18" charset="0"/>
                <a:cs typeface="Times New Roman" pitchFamily="18" charset="0"/>
              </a:rPr>
              <a:t>điều</a:t>
            </a:r>
            <a:r>
              <a:rPr lang="en-US">
                <a:latin typeface="Times New Roman" pitchFamily="18" charset="0"/>
                <a:cs typeface="Times New Roman" pitchFamily="18" charset="0"/>
              </a:rPr>
              <a:t> </a:t>
            </a:r>
            <a:r>
              <a:rPr lang="en-US" err="1">
                <a:latin typeface="Times New Roman" pitchFamily="18" charset="0"/>
                <a:cs typeface="Times New Roman" pitchFamily="18" charset="0"/>
              </a:rPr>
              <a:t>kiện</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như</a:t>
            </a:r>
            <a:r>
              <a:rPr lang="en-US"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Module </a:t>
            </a:r>
            <a:endParaRPr lang="en-US" sz="12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Action </a:t>
            </a:r>
            <a:endParaRPr lang="en-US" sz="1600" smtClean="0">
              <a:latin typeface="Times New Roman" pitchFamily="18" charset="0"/>
              <a:cs typeface="Times New Roman" pitchFamily="18" charset="0"/>
            </a:endParaRPr>
          </a:p>
          <a:p>
            <a:pPr lvl="1" fontAlgn="ctr"/>
            <a:r>
              <a:rPr lang="en-US" err="1" smtClean="0">
                <a:latin typeface="Times New Roman" pitchFamily="18" charset="0"/>
                <a:cs typeface="Times New Roman" pitchFamily="18" charset="0"/>
              </a:rPr>
              <a:t>Client_identifier</a:t>
            </a:r>
            <a:endParaRPr lang="en-US" sz="1600">
              <a:latin typeface="Times New Roman" pitchFamily="18" charset="0"/>
              <a:cs typeface="Times New Roman" pitchFamily="18" charset="0"/>
            </a:endParaRPr>
          </a:p>
          <a:p>
            <a:pPr lvl="0" fontAlgn="ctr"/>
            <a:r>
              <a:rPr lang="en-US" err="1">
                <a:latin typeface="Times New Roman" pitchFamily="18" charset="0"/>
                <a:cs typeface="Times New Roman" pitchFamily="18" charset="0"/>
              </a:rPr>
              <a:t>Thiết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lập</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theo</a:t>
            </a:r>
            <a:r>
              <a:rPr lang="en-US">
                <a:latin typeface="Times New Roman" pitchFamily="18" charset="0"/>
                <a:cs typeface="Times New Roman" pitchFamily="18" charset="0"/>
              </a:rPr>
              <a:t> </a:t>
            </a:r>
            <a:r>
              <a:rPr lang="en-US" err="1">
                <a:latin typeface="Times New Roman" pitchFamily="18" charset="0"/>
                <a:cs typeface="Times New Roman" pitchFamily="18" charset="0"/>
              </a:rPr>
              <a:t>sau</a:t>
            </a:r>
            <a:r>
              <a:rPr lang="en-US">
                <a:latin typeface="Times New Roman" pitchFamily="18" charset="0"/>
                <a:cs typeface="Times New Roman" pitchFamily="18" charset="0"/>
              </a:rPr>
              <a:t> </a:t>
            </a:r>
            <a:r>
              <a:rPr lang="en-US" err="1">
                <a:latin typeface="Times New Roman" pitchFamily="18" charset="0"/>
                <a:cs typeface="Times New Roman" pitchFamily="18" charset="0"/>
              </a:rPr>
              <a:t>gói</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PL/SQL</a:t>
            </a:r>
            <a:endParaRPr lang="en-US" sz="24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DBMS_APPICATION_INFO</a:t>
            </a:r>
            <a:endParaRPr lang="en-US" sz="12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DBMS_SESSION</a:t>
            </a:r>
            <a:endParaRPr lang="en-US" sz="1600">
              <a:latin typeface="Times New Roman" pitchFamily="18" charset="0"/>
              <a:cs typeface="Times New Roman" pitchFamily="18" charset="0"/>
            </a:endParaRPr>
          </a:p>
          <a:p>
            <a:pPr lvl="0" fontAlgn="ctr"/>
            <a:r>
              <a:rPr lang="en-US" err="1">
                <a:latin typeface="Times New Roman" pitchFamily="18" charset="0"/>
                <a:cs typeface="Times New Roman" pitchFamily="18" charset="0"/>
              </a:rPr>
              <a:t>Tím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dừng</a:t>
            </a:r>
            <a:r>
              <a:rPr lang="en-US">
                <a:latin typeface="Times New Roman" pitchFamily="18" charset="0"/>
                <a:cs typeface="Times New Roman" pitchFamily="18" charset="0"/>
              </a:rPr>
              <a:t> </a:t>
            </a:r>
            <a:r>
              <a:rPr lang="en-US" err="1">
                <a:latin typeface="Times New Roman" pitchFamily="18" charset="0"/>
                <a:cs typeface="Times New Roman" pitchFamily="18" charset="0"/>
              </a:rPr>
              <a:t>lại</a:t>
            </a:r>
            <a:r>
              <a:rPr lang="en-US">
                <a:latin typeface="Times New Roman" pitchFamily="18" charset="0"/>
                <a:cs typeface="Times New Roman" pitchFamily="18" charset="0"/>
              </a:rPr>
              <a:t> ở </a:t>
            </a:r>
            <a:r>
              <a:rPr lang="en-US" err="1">
                <a:latin typeface="Times New Roman" pitchFamily="18" charset="0"/>
                <a:cs typeface="Times New Roman" pitchFamily="18" charset="0"/>
              </a:rPr>
              <a:t>tất</a:t>
            </a:r>
            <a:r>
              <a:rPr lang="en-US">
                <a:latin typeface="Times New Roman" pitchFamily="18" charset="0"/>
                <a:cs typeface="Times New Roman" pitchFamily="18" charset="0"/>
              </a:rPr>
              <a:t> </a:t>
            </a:r>
            <a:r>
              <a:rPr lang="en-US" err="1">
                <a:latin typeface="Times New Roman" pitchFamily="18" charset="0"/>
                <a:cs typeface="Times New Roman" pitchFamily="18" charset="0"/>
              </a:rPr>
              <a:t>cả</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độ</a:t>
            </a:r>
            <a:r>
              <a:rPr lang="en-US"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CLIENT_IDENTIFIER</a:t>
            </a:r>
            <a:endParaRPr lang="en-US" sz="12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SESSION_ID</a:t>
            </a:r>
          </a:p>
          <a:p>
            <a:pPr lvl="1" fontAlgn="ctr"/>
            <a:r>
              <a:rPr lang="en-US" smtClean="0">
                <a:latin typeface="Times New Roman" pitchFamily="18" charset="0"/>
                <a:cs typeface="Times New Roman" pitchFamily="18" charset="0"/>
              </a:rPr>
              <a:t>SERVICE_NAMES</a:t>
            </a:r>
            <a:endParaRPr lang="en-US" sz="16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MODULE</a:t>
            </a:r>
            <a:endParaRPr lang="en-US" sz="1600" smtClean="0">
              <a:latin typeface="Times New Roman" pitchFamily="18" charset="0"/>
              <a:cs typeface="Times New Roman" pitchFamily="18" charset="0"/>
            </a:endParaRPr>
          </a:p>
          <a:p>
            <a:pPr lvl="1" fontAlgn="ctr"/>
            <a:r>
              <a:rPr lang="en-US" smtClean="0">
                <a:latin typeface="Times New Roman" pitchFamily="18" charset="0"/>
                <a:cs typeface="Times New Roman" pitchFamily="18" charset="0"/>
              </a:rPr>
              <a:t>ACTION</a:t>
            </a:r>
            <a:endParaRPr lang="en-US" sz="1600" smtClean="0">
              <a:latin typeface="Times New Roman" pitchFamily="18" charset="0"/>
              <a:cs typeface="Times New Roman" pitchFamily="18" charset="0"/>
            </a:endParaRPr>
          </a:p>
          <a:p>
            <a:pPr lvl="1" fontAlgn="ctr"/>
            <a:r>
              <a:rPr lang="en-US" err="1" smtClean="0">
                <a:latin typeface="Times New Roman" pitchFamily="18" charset="0"/>
                <a:cs typeface="Times New Roman" pitchFamily="18" charset="0"/>
              </a:rPr>
              <a:t>Kết</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cả</a:t>
            </a:r>
            <a:r>
              <a:rPr lang="en-US">
                <a:latin typeface="Times New Roman" pitchFamily="18" charset="0"/>
                <a:cs typeface="Times New Roman" pitchFamily="18" charset="0"/>
              </a:rPr>
              <a:t> 3 : </a:t>
            </a:r>
            <a:r>
              <a:rPr lang="en-US" err="1">
                <a:latin typeface="Times New Roman" pitchFamily="18" charset="0"/>
                <a:cs typeface="Times New Roman" pitchFamily="18" charset="0"/>
              </a:rPr>
              <a:t>service_name,module,action</a:t>
            </a:r>
            <a:r>
              <a:rPr lang="en-US" smtClean="0">
                <a:latin typeface="Times New Roman" pitchFamily="18" charset="0"/>
                <a:cs typeface="Times New Roman" pitchFamily="18" charset="0"/>
              </a:rPr>
              <a:t>.</a:t>
            </a:r>
            <a:endParaRPr lang="en-US" sz="160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	SERVICE</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727714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44963"/>
          </a:xfrm>
        </p:spPr>
        <p:txBody>
          <a:bodyPr>
            <a:normAutofit/>
          </a:bodyPr>
          <a:lstStyle/>
          <a:p>
            <a:pPr marL="0" indent="0">
              <a:buNone/>
            </a:pPr>
            <a:r>
              <a:rPr lang="en-US">
                <a:latin typeface="Times New Roman" pitchFamily="18" charset="0"/>
                <a:cs typeface="Times New Roman" pitchFamily="18" charset="0"/>
              </a:rPr>
              <a:t>2</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Tìm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kiếm</a:t>
            </a:r>
            <a:r>
              <a:rPr lang="en-US" smtClean="0">
                <a:latin typeface="Times New Roman" pitchFamily="18" charset="0"/>
                <a:cs typeface="Times New Roman" pitchFamily="18" charset="0"/>
              </a:rPr>
              <a:t> service</a:t>
            </a: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	SERVICE</a:t>
            </a:r>
            <a:endParaRPr lang="en-US" b="1"/>
          </a:p>
        </p:txBody>
      </p:sp>
      <p:graphicFrame>
        <p:nvGraphicFramePr>
          <p:cNvPr id="4" name="Table 3"/>
          <p:cNvGraphicFramePr>
            <a:graphicFrameLocks noGrp="1"/>
          </p:cNvGraphicFramePr>
          <p:nvPr>
            <p:extLst>
              <p:ext uri="{D42A27DB-BD31-4B8C-83A1-F6EECF244321}">
                <p14:modId xmlns:p14="http://schemas.microsoft.com/office/powerpoint/2010/main" val="627833238"/>
              </p:ext>
            </p:extLst>
          </p:nvPr>
        </p:nvGraphicFramePr>
        <p:xfrm>
          <a:off x="381000" y="2514600"/>
          <a:ext cx="8610600" cy="4211320"/>
        </p:xfrm>
        <a:graphic>
          <a:graphicData uri="http://schemas.openxmlformats.org/drawingml/2006/table">
            <a:tbl>
              <a:tblPr firstRow="1" bandRow="1">
                <a:tableStyleId>{5C22544A-7EE6-4342-B048-85BDC9FD1C3A}</a:tableStyleId>
              </a:tblPr>
              <a:tblGrid>
                <a:gridCol w="1981200"/>
                <a:gridCol w="6629400"/>
              </a:tblGrid>
              <a:tr h="132081">
                <a:tc>
                  <a:txBody>
                    <a:bodyPr/>
                    <a:lstStyle/>
                    <a:p>
                      <a:pPr algn="ctr"/>
                      <a:r>
                        <a:rPr lang="en-US" smtClean="0">
                          <a:latin typeface="Times New Roman" pitchFamily="18" charset="0"/>
                          <a:cs typeface="Times New Roman" pitchFamily="18" charset="0"/>
                        </a:rPr>
                        <a:t>TÊN</a:t>
                      </a:r>
                      <a:endParaRPr lang="en-US">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MÔ</a:t>
                      </a:r>
                      <a:r>
                        <a:rPr lang="en-US" baseline="0" smtClean="0">
                          <a:latin typeface="Times New Roman" pitchFamily="18" charset="0"/>
                          <a:cs typeface="Times New Roman" pitchFamily="18" charset="0"/>
                        </a:rPr>
                        <a:t> TẢ</a:t>
                      </a:r>
                      <a:endParaRPr lang="en-US">
                        <a:latin typeface="Times New Roman" pitchFamily="18" charset="0"/>
                        <a:cs typeface="Times New Roman" pitchFamily="18" charset="0"/>
                      </a:endParaRPr>
                    </a:p>
                  </a:txBody>
                  <a:tcPr/>
                </a:tc>
              </a:tr>
              <a:tr h="370840">
                <a:tc>
                  <a:txBody>
                    <a:bodyPr/>
                    <a:lstStyle/>
                    <a:p>
                      <a:r>
                        <a:rPr lang="en-US" sz="1800" kern="1200" smtClean="0">
                          <a:solidFill>
                            <a:schemeClr val="dk1"/>
                          </a:solidFill>
                          <a:effectLst/>
                          <a:latin typeface="Times New Roman" pitchFamily="18" charset="0"/>
                          <a:ea typeface="+mn-ea"/>
                          <a:cs typeface="Times New Roman" pitchFamily="18" charset="0"/>
                        </a:rPr>
                        <a:t>SERVICENAME </a:t>
                      </a:r>
                      <a:endParaRPr lang="en-US">
                        <a:latin typeface="Times New Roman" pitchFamily="18" charset="0"/>
                        <a:cs typeface="Times New Roman" pitchFamily="18" charset="0"/>
                      </a:endParaRPr>
                    </a:p>
                  </a:txBody>
                  <a:tcPr/>
                </a:tc>
                <a:tc>
                  <a:txBody>
                    <a:bodyPr/>
                    <a:lstStyle/>
                    <a:p>
                      <a:r>
                        <a:rPr lang="en-US" sz="1800" kern="1200" err="1" smtClean="0">
                          <a:solidFill>
                            <a:schemeClr val="dk1"/>
                          </a:solidFill>
                          <a:effectLst/>
                          <a:latin typeface="Times New Roman" pitchFamily="18" charset="0"/>
                          <a:ea typeface="+mn-ea"/>
                          <a:cs typeface="Times New Roman" pitchFamily="18" charset="0"/>
                        </a:rPr>
                        <a:t>Được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thiết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tự</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động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trong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thời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gian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đăng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nhập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dựa</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trên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mô</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tả</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kết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nối</a:t>
                      </a:r>
                      <a:endParaRPr lang="en-US">
                        <a:latin typeface="Times New Roman" pitchFamily="18" charset="0"/>
                        <a:cs typeface="Times New Roman" pitchFamily="18" charset="0"/>
                      </a:endParaRPr>
                    </a:p>
                  </a:txBody>
                  <a:tcPr/>
                </a:tc>
              </a:tr>
              <a:tr h="370840">
                <a:tc>
                  <a:txBody>
                    <a:bodyPr/>
                    <a:lstStyle/>
                    <a:p>
                      <a:r>
                        <a:rPr lang="en-US" sz="1800" kern="1200" smtClean="0">
                          <a:solidFill>
                            <a:schemeClr val="dk1"/>
                          </a:solidFill>
                          <a:effectLst/>
                          <a:latin typeface="Times New Roman" pitchFamily="18" charset="0"/>
                          <a:ea typeface="+mn-ea"/>
                          <a:cs typeface="Times New Roman" pitchFamily="18" charset="0"/>
                        </a:rPr>
                        <a:t>SESSION_ID </a:t>
                      </a:r>
                      <a:endParaRPr lang="en-US">
                        <a:latin typeface="Times New Roman" pitchFamily="18" charset="0"/>
                        <a:cs typeface="Times New Roman" pitchFamily="18" charset="0"/>
                      </a:endParaRPr>
                    </a:p>
                  </a:txBody>
                  <a:tcPr/>
                </a:tc>
                <a:tc>
                  <a:txBody>
                    <a:bodyPr/>
                    <a:lstStyle/>
                    <a:p>
                      <a:r>
                        <a:rPr lang="en-US" sz="1800" kern="1200" err="1" smtClean="0">
                          <a:solidFill>
                            <a:schemeClr val="dk1"/>
                          </a:solidFill>
                          <a:effectLst/>
                          <a:latin typeface="Times New Roman" pitchFamily="18" charset="0"/>
                          <a:ea typeface="+mn-ea"/>
                          <a:cs typeface="Times New Roman" pitchFamily="18" charset="0"/>
                        </a:rPr>
                        <a:t>Tự</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động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thiết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bởi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cơ</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sở</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dữ</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liệu</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khi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phiên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làm</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việc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được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khởi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tạo</a:t>
                      </a:r>
                      <a:endParaRPr lang="en-US">
                        <a:latin typeface="Times New Roman" pitchFamily="18" charset="0"/>
                        <a:cs typeface="Times New Roman" pitchFamily="18" charset="0"/>
                      </a:endParaRPr>
                    </a:p>
                  </a:txBody>
                  <a:tcPr/>
                </a:tc>
              </a:tr>
              <a:tr h="370840">
                <a:tc>
                  <a:txBody>
                    <a:bodyPr/>
                    <a:lstStyle/>
                    <a:p>
                      <a:r>
                        <a:rPr lang="en-US" sz="1800" kern="1200" smtClean="0">
                          <a:solidFill>
                            <a:schemeClr val="dk1"/>
                          </a:solidFill>
                          <a:effectLst/>
                          <a:latin typeface="Times New Roman" pitchFamily="18" charset="0"/>
                          <a:ea typeface="+mn-ea"/>
                          <a:cs typeface="Times New Roman" pitchFamily="18" charset="0"/>
                        </a:rPr>
                        <a:t>MODULE , ACTION </a:t>
                      </a:r>
                      <a:endParaRPr lang="en-US">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err="1" smtClean="0">
                          <a:solidFill>
                            <a:schemeClr val="dk1"/>
                          </a:solidFill>
                          <a:effectLst/>
                          <a:latin typeface="Times New Roman" pitchFamily="18" charset="0"/>
                          <a:ea typeface="+mn-ea"/>
                          <a:cs typeface="Times New Roman" pitchFamily="18" charset="0"/>
                        </a:rPr>
                        <a:t>Thiết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cho</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ứng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dụng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sử</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dụng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gói</a:t>
                      </a:r>
                      <a:r>
                        <a:rPr lang="en-US" sz="1800" kern="1200" smtClean="0">
                          <a:solidFill>
                            <a:schemeClr val="dk1"/>
                          </a:solidFill>
                          <a:effectLst/>
                          <a:latin typeface="Times New Roman" pitchFamily="18" charset="0"/>
                          <a:ea typeface="+mn-ea"/>
                          <a:cs typeface="Times New Roman" pitchFamily="18" charset="0"/>
                        </a:rPr>
                        <a:t> DBMS_APPLICATION_INFO PL/SQL . </a:t>
                      </a:r>
                      <a:r>
                        <a:rPr lang="en-US" sz="1800" kern="1200" err="1" smtClean="0">
                          <a:solidFill>
                            <a:schemeClr val="dk1"/>
                          </a:solidFill>
                          <a:effectLst/>
                          <a:latin typeface="Times New Roman" pitchFamily="18" charset="0"/>
                          <a:ea typeface="+mn-ea"/>
                          <a:cs typeface="Times New Roman" pitchFamily="18" charset="0"/>
                        </a:rPr>
                        <a:t>Hoặc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gọi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giao</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diện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đặc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biệt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Orracle</a:t>
                      </a:r>
                      <a:r>
                        <a:rPr lang="en-US" sz="1800" kern="1200" smtClean="0">
                          <a:solidFill>
                            <a:schemeClr val="dk1"/>
                          </a:solidFill>
                          <a:effectLst/>
                          <a:latin typeface="Times New Roman" pitchFamily="18" charset="0"/>
                          <a:ea typeface="+mn-ea"/>
                          <a:cs typeface="Times New Roman" pitchFamily="18" charset="0"/>
                        </a:rPr>
                        <a:t> Call Interface(OCI).</a:t>
                      </a:r>
                    </a:p>
                  </a:txBody>
                  <a:tcPr/>
                </a:tc>
              </a:tr>
              <a:tr h="370840">
                <a:tc>
                  <a:txBody>
                    <a:bodyPr/>
                    <a:lstStyle/>
                    <a:p>
                      <a:r>
                        <a:rPr lang="en-US" sz="1800" kern="1200" smtClean="0">
                          <a:solidFill>
                            <a:schemeClr val="dk1"/>
                          </a:solidFill>
                          <a:effectLst/>
                          <a:latin typeface="Times New Roman" pitchFamily="18" charset="0"/>
                          <a:ea typeface="+mn-ea"/>
                          <a:cs typeface="Times New Roman" pitchFamily="18" charset="0"/>
                        </a:rPr>
                        <a:t>MODULE </a:t>
                      </a:r>
                      <a:endParaRPr lang="en-US">
                        <a:latin typeface="Times New Roman" pitchFamily="18" charset="0"/>
                        <a:cs typeface="Times New Roman" pitchFamily="18" charset="0"/>
                      </a:endParaRPr>
                    </a:p>
                  </a:txBody>
                  <a:tcPr/>
                </a:tc>
                <a:tc>
                  <a:txBody>
                    <a:bodyPr/>
                    <a:lstStyle/>
                    <a:p>
                      <a:r>
                        <a:rPr lang="en-US" sz="1800" kern="1200" err="1" smtClean="0">
                          <a:solidFill>
                            <a:schemeClr val="dk1"/>
                          </a:solidFill>
                          <a:effectLst/>
                          <a:latin typeface="Times New Roman" pitchFamily="18" charset="0"/>
                          <a:ea typeface="+mn-ea"/>
                          <a:cs typeface="Times New Roman" pitchFamily="18" charset="0"/>
                        </a:rPr>
                        <a:t>Được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thiết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tên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mà</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được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nhận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ra</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bởi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người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sử</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dụng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cho</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chương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trình</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hiện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tại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thực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hiện</a:t>
                      </a:r>
                      <a:endParaRPr lang="en-US">
                        <a:latin typeface="Times New Roman" pitchFamily="18" charset="0"/>
                        <a:cs typeface="Times New Roman" pitchFamily="18" charset="0"/>
                      </a:endParaRPr>
                    </a:p>
                  </a:txBody>
                  <a:tcPr/>
                </a:tc>
              </a:tr>
              <a:tr h="370840">
                <a:tc>
                  <a:txBody>
                    <a:bodyPr/>
                    <a:lstStyle/>
                    <a:p>
                      <a:r>
                        <a:rPr lang="en-US" sz="1800" kern="1200" smtClean="0">
                          <a:solidFill>
                            <a:schemeClr val="dk1"/>
                          </a:solidFill>
                          <a:effectLst/>
                          <a:latin typeface="Times New Roman" pitchFamily="18" charset="0"/>
                          <a:ea typeface="+mn-ea"/>
                          <a:cs typeface="Times New Roman" pitchFamily="18" charset="0"/>
                        </a:rPr>
                        <a:t>ACTION</a:t>
                      </a:r>
                      <a:endParaRPr lang="en-US">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err="1" smtClean="0">
                          <a:solidFill>
                            <a:schemeClr val="dk1"/>
                          </a:solidFill>
                          <a:effectLst/>
                          <a:latin typeface="Times New Roman" pitchFamily="18" charset="0"/>
                          <a:ea typeface="+mn-ea"/>
                          <a:cs typeface="Times New Roman" pitchFamily="18" charset="0"/>
                        </a:rPr>
                        <a:t>Được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thiết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một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hoạt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động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đặc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biệt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hoặc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nhiệm</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vụ</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mà</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người</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sử</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dụng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thực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hiện</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trong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một</a:t>
                      </a:r>
                      <a:r>
                        <a:rPr lang="en-US" sz="1800" kern="1200" smtClean="0">
                          <a:solidFill>
                            <a:schemeClr val="dk1"/>
                          </a:solidFill>
                          <a:effectLst/>
                          <a:latin typeface="Times New Roman" pitchFamily="18" charset="0"/>
                          <a:ea typeface="+mn-ea"/>
                          <a:cs typeface="Times New Roman" pitchFamily="18" charset="0"/>
                        </a:rPr>
                        <a:t> module (</a:t>
                      </a:r>
                      <a:r>
                        <a:rPr lang="en-US" sz="1800" kern="1200" err="1" smtClean="0">
                          <a:solidFill>
                            <a:schemeClr val="dk1"/>
                          </a:solidFill>
                          <a:effectLst/>
                          <a:latin typeface="Times New Roman" pitchFamily="18" charset="0"/>
                          <a:ea typeface="+mn-ea"/>
                          <a:cs typeface="Times New Roman" pitchFamily="18" charset="0"/>
                        </a:rPr>
                        <a:t>ví</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dụ</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truy</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cập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một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khác</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hàng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mới</a:t>
                      </a:r>
                      <a:r>
                        <a:rPr lang="en-US" sz="1800" kern="1200" smtClean="0">
                          <a:solidFill>
                            <a:schemeClr val="dk1"/>
                          </a:solidFill>
                          <a:effectLst/>
                          <a:latin typeface="Times New Roman" pitchFamily="18" charset="0"/>
                          <a:ea typeface="+mn-ea"/>
                          <a:cs typeface="Times New Roman" pitchFamily="18" charset="0"/>
                        </a:rPr>
                        <a:t>). </a:t>
                      </a:r>
                      <a:endParaRPr lang="en-US" smtClean="0">
                        <a:latin typeface="Times New Roman" pitchFamily="18" charset="0"/>
                        <a:cs typeface="Times New Roman" pitchFamily="18" charset="0"/>
                      </a:endParaRPr>
                    </a:p>
                  </a:txBody>
                  <a:tcPr/>
                </a:tc>
              </a:tr>
              <a:tr h="132080">
                <a:tc>
                  <a:txBody>
                    <a:bodyPr/>
                    <a:lstStyle/>
                    <a:p>
                      <a:r>
                        <a:rPr lang="en-US" sz="1800" kern="1200" smtClean="0">
                          <a:solidFill>
                            <a:schemeClr val="dk1"/>
                          </a:solidFill>
                          <a:effectLst/>
                          <a:latin typeface="Times New Roman" pitchFamily="18" charset="0"/>
                          <a:ea typeface="+mn-ea"/>
                          <a:cs typeface="Times New Roman" pitchFamily="18" charset="0"/>
                        </a:rPr>
                        <a:t>CLIENT_IDENTIFIER </a:t>
                      </a:r>
                      <a:endParaRPr lang="en-US">
                        <a:latin typeface="Times New Roman" pitchFamily="18" charset="0"/>
                        <a:cs typeface="Times New Roman" pitchFamily="18" charset="0"/>
                      </a:endParaRPr>
                    </a:p>
                  </a:txBody>
                  <a:tcPr/>
                </a:tc>
                <a:tc>
                  <a:txBody>
                    <a:bodyPr/>
                    <a:lstStyle/>
                    <a:p>
                      <a:r>
                        <a:rPr lang="en-US" sz="1800" kern="1200" err="1" smtClean="0">
                          <a:solidFill>
                            <a:schemeClr val="dk1"/>
                          </a:solidFill>
                          <a:effectLst/>
                          <a:latin typeface="Times New Roman" pitchFamily="18" charset="0"/>
                          <a:ea typeface="+mn-ea"/>
                          <a:cs typeface="Times New Roman" pitchFamily="18" charset="0"/>
                        </a:rPr>
                        <a:t>Có</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thể</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thiết</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lập</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sử</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dụng</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thủ</a:t>
                      </a:r>
                      <a:r>
                        <a:rPr lang="en-US" sz="1800" kern="1200" smtClean="0">
                          <a:solidFill>
                            <a:schemeClr val="dk1"/>
                          </a:solidFill>
                          <a:effectLst/>
                          <a:latin typeface="Times New Roman" pitchFamily="18" charset="0"/>
                          <a:ea typeface="+mn-ea"/>
                          <a:cs typeface="Times New Roman" pitchFamily="18" charset="0"/>
                        </a:rPr>
                        <a:t> </a:t>
                      </a:r>
                      <a:r>
                        <a:rPr lang="en-US" sz="1800" kern="1200" err="1" smtClean="0">
                          <a:solidFill>
                            <a:schemeClr val="dk1"/>
                          </a:solidFill>
                          <a:effectLst/>
                          <a:latin typeface="Times New Roman" pitchFamily="18" charset="0"/>
                          <a:ea typeface="+mn-ea"/>
                          <a:cs typeface="Times New Roman" pitchFamily="18" charset="0"/>
                        </a:rPr>
                        <a:t>tục</a:t>
                      </a:r>
                      <a:r>
                        <a:rPr lang="en-US" sz="1800" kern="1200" smtClean="0">
                          <a:solidFill>
                            <a:schemeClr val="dk1"/>
                          </a:solidFill>
                          <a:effectLst/>
                          <a:latin typeface="Times New Roman" pitchFamily="18" charset="0"/>
                          <a:ea typeface="+mn-ea"/>
                          <a:cs typeface="Times New Roman" pitchFamily="18" charset="0"/>
                        </a:rPr>
                        <a:t> DBMS_SESSION.SET_IDENTIFIER</a:t>
                      </a:r>
                      <a:endParaRPr lang="en-US">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830529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981201"/>
            <a:ext cx="7745505" cy="4144962"/>
          </a:xfrm>
        </p:spPr>
        <p:txBody>
          <a:bodyPr>
            <a:normAutofit/>
          </a:bodyPr>
          <a:lstStyle/>
          <a:p>
            <a:pPr marL="0" indent="0">
              <a:buNone/>
            </a:pPr>
            <a:r>
              <a:rPr lang="en-US">
                <a:latin typeface="Times New Roman" pitchFamily="18" charset="0"/>
                <a:cs typeface="Times New Roman" pitchFamily="18" charset="0"/>
              </a:rPr>
              <a:t>2</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Tìm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kiếm</a:t>
            </a:r>
            <a:r>
              <a:rPr lang="en-US" smtClean="0">
                <a:latin typeface="Times New Roman" pitchFamily="18" charset="0"/>
                <a:cs typeface="Times New Roman" pitchFamily="18" charset="0"/>
              </a:rPr>
              <a:t> service</a:t>
            </a:r>
          </a:p>
          <a:p>
            <a:pPr>
              <a:buFont typeface="Wingdings" pitchFamily="2" charset="2"/>
              <a:buChar char="Ø"/>
            </a:pPr>
            <a:r>
              <a:rPr lang="en-US" sz="2000" err="1" smtClean="0">
                <a:latin typeface="Times New Roman" pitchFamily="18" charset="0"/>
                <a:cs typeface="Times New Roman" pitchFamily="18" charset="0"/>
              </a:rPr>
              <a:t>Sử</a:t>
            </a:r>
            <a:r>
              <a:rPr lang="en-US" sz="2000" smtClean="0">
                <a:latin typeface="Times New Roman" pitchFamily="18" charset="0"/>
                <a:cs typeface="Times New Roman" pitchFamily="18" charset="0"/>
              </a:rPr>
              <a:t> </a:t>
            </a:r>
            <a:r>
              <a:rPr lang="en-US" sz="2000" err="1">
                <a:latin typeface="Times New Roman" pitchFamily="18" charset="0"/>
                <a:cs typeface="Times New Roman" pitchFamily="18" charset="0"/>
              </a:rPr>
              <a:t>dụng</a:t>
            </a:r>
            <a:r>
              <a:rPr lang="en-US" sz="2000">
                <a:latin typeface="Times New Roman" pitchFamily="18" charset="0"/>
                <a:cs typeface="Times New Roman" pitchFamily="18" charset="0"/>
              </a:rPr>
              <a:t> Enterprise </a:t>
            </a:r>
            <a:r>
              <a:rPr lang="en-US" sz="2000" smtClean="0">
                <a:latin typeface="Times New Roman" pitchFamily="18" charset="0"/>
                <a:cs typeface="Times New Roman" pitchFamily="18" charset="0"/>
              </a:rPr>
              <a:t>Manager</a:t>
            </a: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	SERVICE</a:t>
            </a:r>
            <a:endParaRPr lang="en-US" b="1">
              <a:latin typeface="Times New Roman" pitchFamily="18" charset="0"/>
              <a:cs typeface="Times New Roman" pitchFamily="18" charset="0"/>
            </a:endParaRPr>
          </a:p>
        </p:txBody>
      </p:sp>
      <p:pic>
        <p:nvPicPr>
          <p:cNvPr id="4" name="Picture 3" descr="Machine generated alternative text: Use Enterprise Manager to Trace Services &#10;Use Enterprise Manager to Trace Services &#10;Tap &#10;Top Consumers &#10;Tops.rvic.s I.gp-CenE In-Senga; &#10;EnablesoL Trace Disable &#10;Sele'l_hll I &#10;a sy_SWSEES &#10;um ulativ. &#10;Earned Delta cpu &#10;500 FALSE &#10;250 FALSE &#10;290 FALSE &#10;OR ACI "/>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6629400" cy="3733800"/>
          </a:xfrm>
          <a:prstGeom prst="rect">
            <a:avLst/>
          </a:prstGeom>
          <a:noFill/>
          <a:ln>
            <a:noFill/>
          </a:ln>
        </p:spPr>
      </p:pic>
    </p:spTree>
    <p:extLst>
      <p:ext uri="{BB962C8B-B14F-4D97-AF65-F5344CB8AC3E}">
        <p14:creationId xmlns:p14="http://schemas.microsoft.com/office/powerpoint/2010/main" val="305241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mtClean="0">
                <a:latin typeface="Times New Roman" pitchFamily="18" charset="0"/>
                <a:cs typeface="Times New Roman" pitchFamily="18" charset="0"/>
              </a:rPr>
              <a:t>3. </a:t>
            </a:r>
            <a:r>
              <a:rPr lang="en-US" err="1" smtClean="0">
                <a:latin typeface="Times New Roman" pitchFamily="18" charset="0"/>
                <a:cs typeface="Times New Roman" pitchFamily="18" charset="0"/>
              </a:rPr>
              <a:t>Tìm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kiếm</a:t>
            </a:r>
            <a:r>
              <a:rPr lang="en-US" smtClean="0">
                <a:latin typeface="Times New Roman" pitchFamily="18" charset="0"/>
                <a:cs typeface="Times New Roman" pitchFamily="18" charset="0"/>
              </a:rPr>
              <a:t> service</a:t>
            </a:r>
          </a:p>
          <a:p>
            <a:pPr>
              <a:buFont typeface="Wingdings" pitchFamily="2" charset="2"/>
              <a:buChar char="Ø"/>
            </a:pPr>
            <a:r>
              <a:rPr lang="en-US" err="1">
                <a:latin typeface="Times New Roman" pitchFamily="18" charset="0"/>
                <a:cs typeface="Times New Roman" pitchFamily="18" charset="0"/>
              </a:rPr>
              <a:t>V</a:t>
            </a:r>
            <a:r>
              <a:rPr lang="en-US" err="1" smtClean="0">
                <a:latin typeface="Times New Roman" pitchFamily="18" charset="0"/>
                <a:cs typeface="Times New Roman" pitchFamily="18" charset="0"/>
              </a:rPr>
              <a:t>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a:t>
            </a: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	SERVICE</a:t>
            </a:r>
            <a:endParaRPr lang="en-US" b="1">
              <a:latin typeface="Times New Roman" pitchFamily="18" charset="0"/>
              <a:cs typeface="Times New Roman" pitchFamily="18" charset="0"/>
            </a:endParaRPr>
          </a:p>
        </p:txBody>
      </p:sp>
      <p:pic>
        <p:nvPicPr>
          <p:cNvPr id="6" name="Picture 5" descr="Machine generated alternative text: Service Tracing: Example &#10;Service Tracing: Example &#10;Trace on service, module, and action: &#10;exec DBMS MONITOR. SERV MOD ACT TRACE ENABLE( 'AP' ) ; &#10;exec DBMS MONITOR. SERV MOD ACT TRACE ENABLE(- &#10;' QUERY DELINQUENT • ) ; &#10;Trace a particular client identifier: &#10;exec DBMS MONITOR. CLIENT ID TRACE ENABLE &#10;(client id»'C4', waits TRUE, binds FALSE) ; &#10;ACI "/>
          <p:cNvPicPr/>
          <p:nvPr/>
        </p:nvPicPr>
        <p:blipFill>
          <a:blip r:embed="rId2">
            <a:extLst>
              <a:ext uri="{28A0092B-C50C-407E-A947-70E740481C1C}">
                <a14:useLocalDpi xmlns:a14="http://schemas.microsoft.com/office/drawing/2010/main" val="0"/>
              </a:ext>
            </a:extLst>
          </a:blip>
          <a:srcRect/>
          <a:stretch>
            <a:fillRect/>
          </a:stretch>
        </p:blipFill>
        <p:spPr bwMode="auto">
          <a:xfrm>
            <a:off x="2133599" y="3162869"/>
            <a:ext cx="4733925" cy="3657600"/>
          </a:xfrm>
          <a:prstGeom prst="rect">
            <a:avLst/>
          </a:prstGeom>
          <a:noFill/>
          <a:ln>
            <a:noFill/>
          </a:ln>
        </p:spPr>
      </p:pic>
    </p:spTree>
    <p:extLst>
      <p:ext uri="{BB962C8B-B14F-4D97-AF65-F5344CB8AC3E}">
        <p14:creationId xmlns:p14="http://schemas.microsoft.com/office/powerpoint/2010/main" val="983321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mtClean="0">
                <a:latin typeface="Times New Roman" pitchFamily="18" charset="0"/>
                <a:cs typeface="Times New Roman" pitchFamily="18" charset="0"/>
              </a:rPr>
              <a:t>3. </a:t>
            </a:r>
            <a:r>
              <a:rPr lang="en-US" err="1" smtClean="0">
                <a:latin typeface="Times New Roman" pitchFamily="18" charset="0"/>
                <a:cs typeface="Times New Roman" pitchFamily="18" charset="0"/>
              </a:rPr>
              <a:t>Tìm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kiếm</a:t>
            </a:r>
            <a:r>
              <a:rPr lang="en-US" smtClean="0">
                <a:latin typeface="Times New Roman" pitchFamily="18" charset="0"/>
                <a:cs typeface="Times New Roman" pitchFamily="18" charset="0"/>
              </a:rPr>
              <a:t> service</a:t>
            </a:r>
          </a:p>
          <a:p>
            <a:pPr>
              <a:buFont typeface="Wingdings" pitchFamily="2" charset="2"/>
              <a:buChar char="Ø"/>
            </a:pP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theo</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cấp</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độ</a:t>
            </a:r>
            <a:r>
              <a:rPr lang="en-US">
                <a:latin typeface="Times New Roman" pitchFamily="18" charset="0"/>
                <a:cs typeface="Times New Roman" pitchFamily="18" charset="0"/>
              </a:rPr>
              <a:t> </a:t>
            </a:r>
            <a:r>
              <a:rPr lang="en-US" err="1">
                <a:latin typeface="Times New Roman" pitchFamily="18" charset="0"/>
                <a:cs typeface="Times New Roman" pitchFamily="18" charset="0"/>
              </a:rPr>
              <a:t>phiên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làm</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việc</a:t>
            </a: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	SERVICE</a:t>
            </a:r>
            <a:endParaRPr lang="en-US" b="1">
              <a:latin typeface="Times New Roman" pitchFamily="18" charset="0"/>
              <a:cs typeface="Times New Roman" pitchFamily="18" charset="0"/>
            </a:endParaRPr>
          </a:p>
        </p:txBody>
      </p:sp>
      <p:pic>
        <p:nvPicPr>
          <p:cNvPr id="5" name="Picture 4" descr="Machine generated alternative text: Session Level Tracing: Example &#10;Session Level Tracing: Example &#10;For all sessions in the database: &#10;EXEC dbms monitor. DATABASE TRACE ENABLE (TRUE, TRUE) ; &#10;EXEC dbms monitor .DATÄBÄSE TRACE DISABLE() ; &#10;For a particular session: &#10;EXEC dbms monitor. SESSION TRACE ENABLE (session &#10;27, serial num-»60, waits--»TRUE, binds--»FALSE) ; &#10;EXEC dbms monitor. SESSION TRACE DISABLE (session id &#10;serial ; &#10;ACI "/>
          <p:cNvPicPr/>
          <p:nvPr/>
        </p:nvPicPr>
        <p:blipFill>
          <a:blip r:embed="rId2">
            <a:extLst>
              <a:ext uri="{28A0092B-C50C-407E-A947-70E740481C1C}">
                <a14:useLocalDpi xmlns:a14="http://schemas.microsoft.com/office/drawing/2010/main" val="0"/>
              </a:ext>
            </a:extLst>
          </a:blip>
          <a:srcRect/>
          <a:stretch>
            <a:fillRect/>
          </a:stretch>
        </p:blipFill>
        <p:spPr bwMode="auto">
          <a:xfrm>
            <a:off x="2163170" y="3080982"/>
            <a:ext cx="4667250" cy="3657600"/>
          </a:xfrm>
          <a:prstGeom prst="rect">
            <a:avLst/>
          </a:prstGeom>
          <a:noFill/>
          <a:ln>
            <a:noFill/>
          </a:ln>
        </p:spPr>
      </p:pic>
    </p:spTree>
    <p:extLst>
      <p:ext uri="{BB962C8B-B14F-4D97-AF65-F5344CB8AC3E}">
        <p14:creationId xmlns:p14="http://schemas.microsoft.com/office/powerpoint/2010/main" val="1206497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 generated alternative text: The trcsess Utility &#10;Client &#10;Ded i cated &#10;server &#10;The trcsess Utility &#10;Client &#10;Dedicated &#10;server &#10;Trace file &#10;for CRM service &#10;Client &#10;Dedicated &#10;Clients &#10;CRM ERP CRM &#10;Shared &#10;TRCSEss &#10;Trace file &#10;for one client &#10;server &#10;Trace &#10;ACI &#10;Shared &#10;Trace &#10;Report "/>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5816603" cy="4525963"/>
          </a:xfrm>
          <a:prstGeom prst="rect">
            <a:avLst/>
          </a:prstGeom>
          <a:noFill/>
          <a:ln>
            <a:noFill/>
          </a:ln>
        </p:spPr>
      </p:pic>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III.	TRCESS UTILITY</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887839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smtClean="0">
              <a:latin typeface="Times New Roman" pitchFamily="18" charset="0"/>
              <a:cs typeface="Times New Roman" pitchFamily="18" charset="0"/>
            </a:endParaRPr>
          </a:p>
          <a:p>
            <a:r>
              <a:rPr lang="en-US" err="1" smtClean="0">
                <a:latin typeface="Times New Roman" pitchFamily="18" charset="0"/>
                <a:cs typeface="Times New Roman" pitchFamily="18" charset="0"/>
              </a:rPr>
              <a:t>Trcess</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utility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từ</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lựa</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chọn</a:t>
            </a:r>
            <a:r>
              <a:rPr lang="en-US">
                <a:latin typeface="Times New Roman" pitchFamily="18" charset="0"/>
                <a:cs typeface="Times New Roman" pitchFamily="18" charset="0"/>
              </a:rPr>
              <a:t> </a:t>
            </a:r>
            <a:r>
              <a:rPr lang="en-US" err="1">
                <a:latin typeface="Times New Roman" pitchFamily="18" charset="0"/>
                <a:cs typeface="Times New Roman" pitchFamily="18" charset="0"/>
              </a:rPr>
              <a:t>trên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sở</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nhiều</a:t>
            </a:r>
            <a:r>
              <a:rPr lang="en-US">
                <a:latin typeface="Times New Roman" pitchFamily="18" charset="0"/>
                <a:cs typeface="Times New Roman" pitchFamily="18" charset="0"/>
              </a:rPr>
              <a:t> </a:t>
            </a:r>
            <a:r>
              <a:rPr lang="en-US" err="1">
                <a:latin typeface="Times New Roman" pitchFamily="18" charset="0"/>
                <a:cs typeface="Times New Roman" pitchFamily="18" charset="0"/>
              </a:rPr>
              <a:t>tiêu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chuẩn</a:t>
            </a:r>
            <a:r>
              <a:rPr lang="en-US">
                <a:latin typeface="Times New Roman" pitchFamily="18" charset="0"/>
                <a:cs typeface="Times New Roman" pitchFamily="18" charset="0"/>
              </a:rPr>
              <a:t>: ID </a:t>
            </a:r>
            <a:r>
              <a:rPr lang="en-US" err="1">
                <a:latin typeface="Times New Roman" pitchFamily="18" charset="0"/>
                <a:cs typeface="Times New Roman" pitchFamily="18" charset="0"/>
              </a:rPr>
              <a:t>phiên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làm</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danh</a:t>
            </a:r>
            <a:r>
              <a:rPr lang="en-US">
                <a:latin typeface="Times New Roman" pitchFamily="18" charset="0"/>
                <a:cs typeface="Times New Roman" pitchFamily="18" charset="0"/>
              </a:rPr>
              <a:t> client, </a:t>
            </a:r>
            <a:r>
              <a:rPr lang="en-US" err="1">
                <a:latin typeface="Times New Roman" pitchFamily="18" charset="0"/>
                <a:cs typeface="Times New Roman" pitchFamily="18" charset="0"/>
              </a:rPr>
              <a:t>tên</a:t>
            </a:r>
            <a:r>
              <a:rPr lang="en-US">
                <a:latin typeface="Times New Roman" pitchFamily="18" charset="0"/>
                <a:cs typeface="Times New Roman" pitchFamily="18" charset="0"/>
              </a:rPr>
              <a:t> service, </a:t>
            </a:r>
            <a:r>
              <a:rPr lang="en-US" err="1">
                <a:latin typeface="Times New Roman" pitchFamily="18" charset="0"/>
                <a:cs typeface="Times New Roman" pitchFamily="18" charset="0"/>
              </a:rPr>
              <a:t>tên</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hoạt</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động</a:t>
            </a:r>
            <a:r>
              <a:rPr lang="en-US">
                <a:latin typeface="Times New Roman" pitchFamily="18" charset="0"/>
                <a:cs typeface="Times New Roman" pitchFamily="18" charset="0"/>
              </a:rPr>
              <a:t>, </a:t>
            </a:r>
            <a:r>
              <a:rPr lang="en-US" err="1">
                <a:latin typeface="Times New Roman" pitchFamily="18" charset="0"/>
                <a:cs typeface="Times New Roman" pitchFamily="18" charset="0"/>
              </a:rPr>
              <a:t>tên</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module</a:t>
            </a:r>
          </a:p>
          <a:p>
            <a:r>
              <a:rPr lang="en-US" err="1" smtClean="0">
                <a:latin typeface="Times New Roman" pitchFamily="18" charset="0"/>
                <a:cs typeface="Times New Roman" pitchFamily="18" charset="0"/>
              </a:rPr>
              <a:t>Trcsess</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thông</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tin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dưới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tin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ra.</a:t>
            </a:r>
            <a:endParaRPr lang="en-US" smtClean="0">
              <a:latin typeface="Times New Roman" pitchFamily="18" charset="0"/>
              <a:cs typeface="Times New Roman" pitchFamily="18" charset="0"/>
            </a:endParaRPr>
          </a:p>
          <a:p>
            <a:r>
              <a:rPr lang="en-US" err="1">
                <a:latin typeface="Times New Roman" pitchFamily="18" charset="0"/>
                <a:cs typeface="Times New Roman" pitchFamily="18" charset="0"/>
              </a:rPr>
              <a:t>Trcsess</a:t>
            </a:r>
            <a:r>
              <a:rPr lang="en-US">
                <a:latin typeface="Times New Roman" pitchFamily="18" charset="0"/>
                <a:cs typeface="Times New Roman" pitchFamily="18" charset="0"/>
              </a:rPr>
              <a:t> utility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lợi</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việc</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phần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phiên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làm</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việc</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hoặc</a:t>
            </a:r>
            <a:r>
              <a:rPr lang="en-US">
                <a:latin typeface="Times New Roman" pitchFamily="18" charset="0"/>
                <a:cs typeface="Times New Roman" pitchFamily="18" charset="0"/>
              </a:rPr>
              <a:t> service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năng</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hoặc</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mục</a:t>
            </a:r>
            <a:r>
              <a:rPr lang="en-US">
                <a:latin typeface="Times New Roman" pitchFamily="18" charset="0"/>
                <a:cs typeface="Times New Roman" pitchFamily="18" charset="0"/>
              </a:rPr>
              <a:t> </a:t>
            </a:r>
            <a:r>
              <a:rPr lang="en-US" err="1">
                <a:latin typeface="Times New Roman" pitchFamily="18" charset="0"/>
                <a:cs typeface="Times New Roman" pitchFamily="18" charset="0"/>
              </a:rPr>
              <a:t>đích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lỗi</a:t>
            </a:r>
            <a:endParaRPr lang="en-US" smtClean="0">
              <a:latin typeface="Times New Roman" pitchFamily="18" charset="0"/>
              <a:cs typeface="Times New Roman" pitchFamily="18" charset="0"/>
            </a:endParaRPr>
          </a:p>
          <a:p>
            <a:r>
              <a:rPr lang="en-US" err="1">
                <a:latin typeface="Times New Roman" pitchFamily="18" charset="0"/>
                <a:cs typeface="Times New Roman" pitchFamily="18" charset="0"/>
              </a:rPr>
              <a:t>Khi</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DBMS_MONITOR.SERV_MOD_ACT_TRACE_ENABLE, </a:t>
            </a:r>
            <a:r>
              <a:rPr lang="en-US" err="1">
                <a:latin typeface="Times New Roman" pitchFamily="18" charset="0"/>
                <a:cs typeface="Times New Roman" pitchFamily="18" charset="0"/>
              </a:rPr>
              <a:t>thông</a:t>
            </a:r>
            <a:r>
              <a:rPr lang="en-US">
                <a:latin typeface="Times New Roman" pitchFamily="18" charset="0"/>
                <a:cs typeface="Times New Roman" pitchFamily="18" charset="0"/>
              </a:rPr>
              <a:t> tin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đưa</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trong</a:t>
            </a:r>
            <a:r>
              <a:rPr lang="en-US">
                <a:latin typeface="Times New Roman" pitchFamily="18" charset="0"/>
                <a:cs typeface="Times New Roman" pitchFamily="18" charset="0"/>
              </a:rPr>
              <a:t> </a:t>
            </a:r>
            <a:r>
              <a:rPr lang="en-US" err="1">
                <a:latin typeface="Times New Roman" pitchFamily="18" charset="0"/>
                <a:cs typeface="Times New Roman" pitchFamily="18" charset="0"/>
              </a:rPr>
              <a:t>nhiều</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bạn</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phải</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cụ</a:t>
            </a:r>
            <a:r>
              <a:rPr lang="en-US">
                <a:latin typeface="Times New Roman" pitchFamily="18" charset="0"/>
                <a:cs typeface="Times New Roman" pitchFamily="18" charset="0"/>
              </a:rPr>
              <a:t> </a:t>
            </a:r>
            <a:r>
              <a:rPr lang="en-US" err="1">
                <a:latin typeface="Times New Roman" pitchFamily="18" charset="0"/>
                <a:cs typeface="Times New Roman" pitchFamily="18" charset="0"/>
              </a:rPr>
              <a:t>trcsess</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sưu</a:t>
            </a:r>
            <a:r>
              <a:rPr lang="en-US">
                <a:latin typeface="Times New Roman" pitchFamily="18" charset="0"/>
                <a:cs typeface="Times New Roman" pitchFamily="18" charset="0"/>
              </a:rPr>
              <a:t> </a:t>
            </a:r>
            <a:r>
              <a:rPr lang="en-US" err="1">
                <a:latin typeface="Times New Roman" pitchFamily="18" charset="0"/>
                <a:cs typeface="Times New Roman" pitchFamily="18" charset="0"/>
              </a:rPr>
              <a:t>tập</a:t>
            </a:r>
            <a:r>
              <a:rPr lang="en-US">
                <a:latin typeface="Times New Roman" pitchFamily="18" charset="0"/>
                <a:cs typeface="Times New Roman" pitchFamily="18" charset="0"/>
              </a:rPr>
              <a:t> </a:t>
            </a:r>
            <a:r>
              <a:rPr lang="en-US" err="1">
                <a:latin typeface="Times New Roman" pitchFamily="18" charset="0"/>
                <a:cs typeface="Times New Roman" pitchFamily="18" charset="0"/>
              </a:rPr>
              <a:t>nó</a:t>
            </a:r>
            <a:r>
              <a:rPr lang="en-US">
                <a:latin typeface="Times New Roman" pitchFamily="18" charset="0"/>
                <a:cs typeface="Times New Roman" pitchFamily="18" charset="0"/>
              </a:rPr>
              <a:t> </a:t>
            </a:r>
            <a:r>
              <a:rPr lang="en-US" err="1">
                <a:latin typeface="Times New Roman" pitchFamily="18" charset="0"/>
                <a:cs typeface="Times New Roman" pitchFamily="18" charset="0"/>
              </a:rPr>
              <a:t>thành</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file.</a:t>
            </a: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III.	TRCESS UTILITY</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4272659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err="1">
                <a:latin typeface="Times New Roman" pitchFamily="18" charset="0"/>
                <a:cs typeface="Times New Roman" pitchFamily="18" charset="0"/>
              </a:rPr>
              <a:t>Cách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trcsess</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Utility</a:t>
            </a:r>
          </a:p>
          <a:p>
            <a:pPr marL="0" lvl="0" indent="0">
              <a:buNone/>
            </a:pPr>
            <a:endParaRPr lang="en-US">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III.	TRCESS UTILITY</a:t>
            </a:r>
            <a:endParaRPr lang="en-US" b="1">
              <a:latin typeface="Times New Roman" pitchFamily="18" charset="0"/>
              <a:cs typeface="Times New Roman" pitchFamily="18" charset="0"/>
            </a:endParaRPr>
          </a:p>
        </p:txBody>
      </p:sp>
      <p:pic>
        <p:nvPicPr>
          <p:cNvPr id="4" name="Picture 3" descr="Machine generated alternative text: Invoking the trcsess Utility &#10;trcsess &#10;Invoking the trcsess Utility &#10;(output—output file name) &#10;(session—session idl &#10;(clientid:client identifier) &#10;(service—service name) &#10;(action—action namel &#10;(module—module name) &#10;tetrace file name»J &#10;TRCSEss &#10;Consolidated &#10;trace file &#10;ORACLE "/>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95600"/>
            <a:ext cx="5105400" cy="3810000"/>
          </a:xfrm>
          <a:prstGeom prst="rect">
            <a:avLst/>
          </a:prstGeom>
          <a:noFill/>
          <a:ln>
            <a:noFill/>
          </a:ln>
        </p:spPr>
      </p:pic>
    </p:spTree>
    <p:extLst>
      <p:ext uri="{BB962C8B-B14F-4D97-AF65-F5344CB8AC3E}">
        <p14:creationId xmlns:p14="http://schemas.microsoft.com/office/powerpoint/2010/main" val="1104322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err="1">
                <a:latin typeface="Times New Roman" pitchFamily="18" charset="0"/>
                <a:cs typeface="Times New Roman" pitchFamily="18" charset="0"/>
              </a:rPr>
              <a:t>Cách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trcsess</a:t>
            </a:r>
            <a:r>
              <a:rPr lang="en-US">
                <a:latin typeface="Times New Roman" pitchFamily="18" charset="0"/>
                <a:cs typeface="Times New Roman" pitchFamily="18" charset="0"/>
              </a:rPr>
              <a:t> Utility</a:t>
            </a:r>
          </a:p>
          <a:p>
            <a:pPr lvl="0">
              <a:buFont typeface="Wingdings" pitchFamily="2" charset="2"/>
              <a:buChar char="Ø"/>
            </a:pPr>
            <a:r>
              <a:rPr lang="en-US" i="1" err="1">
                <a:latin typeface="Times New Roman" pitchFamily="18" charset="0"/>
                <a:cs typeface="Times New Roman" pitchFamily="18" charset="0"/>
              </a:rPr>
              <a:t>Chú</a:t>
            </a:r>
            <a:r>
              <a:rPr lang="en-US" i="1">
                <a:latin typeface="Times New Roman" pitchFamily="18" charset="0"/>
                <a:cs typeface="Times New Roman" pitchFamily="18" charset="0"/>
              </a:rPr>
              <a:t> ý : </a:t>
            </a:r>
            <a:r>
              <a:rPr lang="en-US" i="1" err="1">
                <a:latin typeface="Times New Roman" pitchFamily="18" charset="0"/>
                <a:cs typeface="Times New Roman" pitchFamily="18" charset="0"/>
              </a:rPr>
              <a:t>mỗi</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một</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session,clientId,service,action</a:t>
            </a:r>
            <a:r>
              <a:rPr lang="en-US" i="1">
                <a:latin typeface="Times New Roman" pitchFamily="18" charset="0"/>
                <a:cs typeface="Times New Roman" pitchFamily="18" charset="0"/>
              </a:rPr>
              <a:t> or module </a:t>
            </a:r>
            <a:r>
              <a:rPr lang="en-US" i="1" err="1">
                <a:latin typeface="Times New Roman" pitchFamily="18" charset="0"/>
                <a:cs typeface="Times New Roman" pitchFamily="18" charset="0"/>
              </a:rPr>
              <a:t>tùy</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chọn</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cần</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phải</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được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xác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định</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Nếu</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có</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nhiều</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hơn</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một</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lựa</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chọn</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xác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định</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các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tệp</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tìm</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kiếm</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đáp</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ứng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tất</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cả</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các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tiêu</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chí</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quy</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định</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được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hợp</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nhất</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thành</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các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tập</a:t>
            </a:r>
            <a:r>
              <a:rPr lang="en-US" i="1">
                <a:latin typeface="Times New Roman" pitchFamily="18" charset="0"/>
                <a:cs typeface="Times New Roman" pitchFamily="18" charset="0"/>
              </a:rPr>
              <a:t> tin </a:t>
            </a:r>
            <a:r>
              <a:rPr lang="en-US" i="1" err="1">
                <a:latin typeface="Times New Roman" pitchFamily="18" charset="0"/>
                <a:cs typeface="Times New Roman" pitchFamily="18" charset="0"/>
              </a:rPr>
              <a:t>đầu</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ra.</a:t>
            </a:r>
            <a:endParaRPr lang="en-US">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III.	TRCESS UTILITY</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1368482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 typeface="Wingdings" pitchFamily="2" charset="2"/>
              <a:buChar char="Ø"/>
            </a:pPr>
            <a:r>
              <a:rPr lang="en-US" err="1">
                <a:latin typeface="Times New Roman" pitchFamily="18" charset="0"/>
                <a:cs typeface="Times New Roman" pitchFamily="18" charset="0"/>
              </a:rPr>
              <a:t>V</a:t>
            </a:r>
            <a:r>
              <a:rPr lang="en-US" err="1" smtClean="0">
                <a:latin typeface="Times New Roman" pitchFamily="18" charset="0"/>
                <a:cs typeface="Times New Roman" pitchFamily="18" charset="0"/>
              </a:rPr>
              <a:t>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a:t>
            </a:r>
            <a:endParaRPr lang="en-US" smtClean="0">
              <a:latin typeface="Times New Roman" pitchFamily="18" charset="0"/>
              <a:cs typeface="Times New Roman" pitchFamily="18" charset="0"/>
            </a:endParaRPr>
          </a:p>
          <a:p>
            <a:pPr lvl="0"/>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III.	TRCESS UTILITY</a:t>
            </a:r>
            <a:endParaRPr lang="en-US" b="1">
              <a:latin typeface="Times New Roman" pitchFamily="18" charset="0"/>
              <a:cs typeface="Times New Roman" pitchFamily="18" charset="0"/>
            </a:endParaRPr>
          </a:p>
        </p:txBody>
      </p:sp>
      <p:pic>
        <p:nvPicPr>
          <p:cNvPr id="4" name="Picture 3" descr="Machine generated alternative text: The trcsess Utility: Example &#10;The trcsess Utility: Example &#10;exec dbmB session. set identifier ('HR session') ; &#10;First session &#10;Second session &#10;exec dbms session. set identifier ( 'HR session') ; &#10;exec DBMS MONITOR. CLIENT ID TRACE ENABLE( - &#10;client gesgion• &#10;waits FALSE, &#10;binds FALSE) ; &#10;select * from &#10;gel ect * from departments; &#10;exec DBMS MONITOR. CLIENT ID TRACE DISABLE( - &#10;client id 'HR session'); &#10;trcgegg Output—mytrace. trC clientid•'HR session' &#10;$ORACLE BASE/ diag/rdbms/orcl/orcl/trace/* . trc &#10;ORACLE "/>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4705350" cy="3657600"/>
          </a:xfrm>
          <a:prstGeom prst="rect">
            <a:avLst/>
          </a:prstGeom>
          <a:noFill/>
          <a:ln>
            <a:noFill/>
          </a:ln>
        </p:spPr>
      </p:pic>
    </p:spTree>
    <p:extLst>
      <p:ext uri="{BB962C8B-B14F-4D97-AF65-F5344CB8AC3E}">
        <p14:creationId xmlns:p14="http://schemas.microsoft.com/office/powerpoint/2010/main" val="1833902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5856449"/>
              </p:ext>
            </p:extLst>
          </p:nvPr>
        </p:nvGraphicFramePr>
        <p:xfrm>
          <a:off x="698500" y="2247900"/>
          <a:ext cx="7746999" cy="2936240"/>
        </p:xfrm>
        <a:graphic>
          <a:graphicData uri="http://schemas.openxmlformats.org/drawingml/2006/table">
            <a:tbl>
              <a:tblPr firstRow="1" bandRow="1">
                <a:tableStyleId>{5C22544A-7EE6-4342-B048-85BDC9FD1C3A}</a:tableStyleId>
              </a:tblPr>
              <a:tblGrid>
                <a:gridCol w="825500"/>
                <a:gridCol w="4339166"/>
                <a:gridCol w="2582333"/>
              </a:tblGrid>
              <a:tr h="370840">
                <a:tc>
                  <a:txBody>
                    <a:bodyPr/>
                    <a:lstStyle/>
                    <a:p>
                      <a:pPr algn="ctr"/>
                      <a:r>
                        <a:rPr lang="en-US" smtClean="0">
                          <a:latin typeface="Times New Roman" pitchFamily="18" charset="0"/>
                          <a:cs typeface="Times New Roman" pitchFamily="18" charset="0"/>
                        </a:rPr>
                        <a:t>STT</a:t>
                      </a:r>
                      <a:endParaRPr lang="en-US">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HỌ</a:t>
                      </a:r>
                      <a:r>
                        <a:rPr lang="en-US" baseline="0" smtClean="0">
                          <a:latin typeface="Times New Roman" pitchFamily="18" charset="0"/>
                          <a:cs typeface="Times New Roman" pitchFamily="18" charset="0"/>
                        </a:rPr>
                        <a:t> TÊN</a:t>
                      </a:r>
                      <a:endParaRPr lang="en-US">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CÔNG</a:t>
                      </a:r>
                      <a:r>
                        <a:rPr lang="en-US" baseline="0" smtClean="0">
                          <a:latin typeface="Times New Roman" pitchFamily="18" charset="0"/>
                          <a:cs typeface="Times New Roman" pitchFamily="18" charset="0"/>
                        </a:rPr>
                        <a:t> VIỆC</a:t>
                      </a:r>
                      <a:endParaRPr lang="en-US">
                        <a:latin typeface="Times New Roman" pitchFamily="18" charset="0"/>
                        <a:cs typeface="Times New Roman" pitchFamily="18" charset="0"/>
                      </a:endParaRPr>
                    </a:p>
                  </a:txBody>
                  <a:tcPr/>
                </a:tc>
              </a:tr>
              <a:tr h="370840">
                <a:tc>
                  <a:txBody>
                    <a:bodyPr/>
                    <a:lstStyle/>
                    <a:p>
                      <a:r>
                        <a:rPr lang="en-US" smtClean="0">
                          <a:latin typeface="Times New Roman" pitchFamily="18" charset="0"/>
                          <a:cs typeface="Times New Roman" pitchFamily="18" charset="0"/>
                        </a:rPr>
                        <a:t>1</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LÊ</a:t>
                      </a:r>
                      <a:r>
                        <a:rPr lang="en-US" baseline="0" smtClean="0">
                          <a:latin typeface="Times New Roman" pitchFamily="18" charset="0"/>
                          <a:cs typeface="Times New Roman" pitchFamily="18" charset="0"/>
                        </a:rPr>
                        <a:t> HỮU DIỆN</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Tìm</a:t>
                      </a:r>
                      <a:r>
                        <a:rPr lang="en-US" baseline="0" smtClean="0">
                          <a:latin typeface="Times New Roman" pitchFamily="18" charset="0"/>
                          <a:cs typeface="Times New Roman" pitchFamily="18" charset="0"/>
                        </a:rPr>
                        <a:t> hiểu thách thức và tổng hợp tài liệu viết báo cáo và slide</a:t>
                      </a:r>
                      <a:endParaRPr lang="en-US">
                        <a:latin typeface="Times New Roman" pitchFamily="18" charset="0"/>
                        <a:cs typeface="Times New Roman" pitchFamily="18" charset="0"/>
                      </a:endParaRPr>
                    </a:p>
                  </a:txBody>
                  <a:tcPr/>
                </a:tc>
              </a:tr>
              <a:tr h="370840">
                <a:tc>
                  <a:txBody>
                    <a:bodyPr/>
                    <a:lstStyle/>
                    <a:p>
                      <a:r>
                        <a:rPr lang="en-US" smtClean="0">
                          <a:latin typeface="Times New Roman" pitchFamily="18" charset="0"/>
                          <a:cs typeface="Times New Roman" pitchFamily="18" charset="0"/>
                        </a:rPr>
                        <a:t>2</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NGUYỄN</a:t>
                      </a:r>
                      <a:r>
                        <a:rPr lang="en-US" baseline="0" smtClean="0">
                          <a:latin typeface="Times New Roman" pitchFamily="18" charset="0"/>
                          <a:cs typeface="Times New Roman" pitchFamily="18" charset="0"/>
                        </a:rPr>
                        <a:t> MINH VƯƠNG</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Tìm</a:t>
                      </a:r>
                      <a:r>
                        <a:rPr lang="en-US" baseline="0" smtClean="0">
                          <a:latin typeface="Times New Roman" pitchFamily="18" charset="0"/>
                          <a:cs typeface="Times New Roman" pitchFamily="18" charset="0"/>
                        </a:rPr>
                        <a:t> hiểu về cấu hình sql trace và SERVICE</a:t>
                      </a:r>
                      <a:endParaRPr lang="en-US">
                        <a:latin typeface="Times New Roman" pitchFamily="18" charset="0"/>
                        <a:cs typeface="Times New Roman" pitchFamily="18" charset="0"/>
                      </a:endParaRPr>
                    </a:p>
                  </a:txBody>
                  <a:tcPr/>
                </a:tc>
              </a:tr>
              <a:tr h="370840">
                <a:tc>
                  <a:txBody>
                    <a:bodyPr/>
                    <a:lstStyle/>
                    <a:p>
                      <a:r>
                        <a:rPr lang="en-US" smtClean="0">
                          <a:latin typeface="Times New Roman" pitchFamily="18" charset="0"/>
                          <a:cs typeface="Times New Roman" pitchFamily="18" charset="0"/>
                        </a:rPr>
                        <a:t>3</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NGUYỄN</a:t>
                      </a:r>
                      <a:r>
                        <a:rPr lang="en-US" baseline="0" smtClean="0">
                          <a:latin typeface="Times New Roman" pitchFamily="18" charset="0"/>
                          <a:cs typeface="Times New Roman" pitchFamily="18" charset="0"/>
                        </a:rPr>
                        <a:t> THÁI SƠN</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Tìm</a:t>
                      </a:r>
                      <a:r>
                        <a:rPr lang="en-US" baseline="0" smtClean="0">
                          <a:latin typeface="Times New Roman" pitchFamily="18" charset="0"/>
                          <a:cs typeface="Times New Roman" pitchFamily="18" charset="0"/>
                        </a:rPr>
                        <a:t> hiểu về sql trace file và TRCESS UTILITY</a:t>
                      </a:r>
                      <a:endParaRPr lang="en-US">
                        <a:latin typeface="Times New Roman" pitchFamily="18" charset="0"/>
                        <a:cs typeface="Times New Roman" pitchFamily="18" charset="0"/>
                      </a:endParaRPr>
                    </a:p>
                  </a:txBody>
                  <a:tcPr/>
                </a:tc>
              </a:tr>
              <a:tr h="370840">
                <a:tc>
                  <a:txBody>
                    <a:bodyPr/>
                    <a:lstStyle/>
                    <a:p>
                      <a:r>
                        <a:rPr lang="en-US" smtClean="0">
                          <a:latin typeface="Times New Roman" pitchFamily="18" charset="0"/>
                          <a:cs typeface="Times New Roman" pitchFamily="18" charset="0"/>
                        </a:rPr>
                        <a:t>4</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TRẦN</a:t>
                      </a:r>
                      <a:r>
                        <a:rPr lang="en-US" baseline="0" smtClean="0">
                          <a:latin typeface="Times New Roman" pitchFamily="18" charset="0"/>
                          <a:cs typeface="Times New Roman" pitchFamily="18" charset="0"/>
                        </a:rPr>
                        <a:t> KHÁNH DUY</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Tìm</a:t>
                      </a:r>
                      <a:r>
                        <a:rPr lang="en-US" baseline="0" smtClean="0">
                          <a:latin typeface="Times New Roman" pitchFamily="18" charset="0"/>
                          <a:cs typeface="Times New Roman" pitchFamily="18" charset="0"/>
                        </a:rPr>
                        <a:t> hiểu về Tkrop</a:t>
                      </a:r>
                      <a:endParaRPr lang="en-US">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lstStyle/>
          <a:p>
            <a:r>
              <a:rPr lang="en-US" smtClean="0"/>
              <a:t>PHÂN CÔNG</a:t>
            </a:r>
            <a:endParaRPr lang="en-US"/>
          </a:p>
        </p:txBody>
      </p:sp>
    </p:spTree>
    <p:extLst>
      <p:ext uri="{BB962C8B-B14F-4D97-AF65-F5344CB8AC3E}">
        <p14:creationId xmlns:p14="http://schemas.microsoft.com/office/powerpoint/2010/main" val="34918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itchFamily="2" charset="2"/>
              <a:buChar char="Ø"/>
            </a:pPr>
            <a:r>
              <a:rPr lang="en-US">
                <a:latin typeface="Times New Roman" pitchFamily="18" charset="0"/>
                <a:cs typeface="Times New Roman" pitchFamily="18" charset="0"/>
              </a:rPr>
              <a:t> </a:t>
            </a:r>
            <a:r>
              <a:rPr lang="en-US" err="1">
                <a:latin typeface="Times New Roman" pitchFamily="18" charset="0"/>
                <a:cs typeface="Times New Roman" pitchFamily="18" charset="0"/>
              </a:rPr>
              <a:t>N</a:t>
            </a:r>
            <a:r>
              <a:rPr lang="en-US" err="1" smtClean="0">
                <a:latin typeface="Times New Roman" pitchFamily="18" charset="0"/>
                <a:cs typeface="Times New Roman" pitchFamily="18" charset="0"/>
              </a:rPr>
              <a:t>ội</a:t>
            </a:r>
            <a:r>
              <a:rPr lang="en-US" smtClean="0">
                <a:latin typeface="Times New Roman" pitchFamily="18" charset="0"/>
                <a:cs typeface="Times New Roman" pitchFamily="18" charset="0"/>
              </a:rPr>
              <a:t> dung</a:t>
            </a:r>
          </a:p>
          <a:p>
            <a:pPr lvl="1" fontAlgn="ctr"/>
            <a:r>
              <a:rPr lang="en-US" err="1">
                <a:latin typeface="Times New Roman" pitchFamily="18" charset="0"/>
                <a:cs typeface="Times New Roman" pitchFamily="18" charset="0"/>
              </a:rPr>
              <a:t>Phân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tích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cú</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thi</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lấy</a:t>
            </a:r>
            <a:r>
              <a:rPr lang="en-US">
                <a:latin typeface="Times New Roman" pitchFamily="18" charset="0"/>
                <a:cs typeface="Times New Roman" pitchFamily="18" charset="0"/>
              </a:rPr>
              <a:t> </a:t>
            </a: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lần</a:t>
            </a:r>
            <a:r>
              <a:rPr lang="en-US">
                <a:latin typeface="Times New Roman" pitchFamily="18" charset="0"/>
                <a:cs typeface="Times New Roman" pitchFamily="18" charset="0"/>
              </a:rPr>
              <a:t>.</a:t>
            </a:r>
          </a:p>
          <a:p>
            <a:pPr lvl="1" fontAlgn="ctr"/>
            <a:r>
              <a:rPr lang="en-US">
                <a:latin typeface="Times New Roman" pitchFamily="18" charset="0"/>
                <a:cs typeface="Times New Roman" pitchFamily="18" charset="0"/>
              </a:rPr>
              <a:t>CPU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lần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đã</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a:t>
            </a:r>
          </a:p>
          <a:p>
            <a:pPr lvl="1" fontAlgn="ct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lần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đọc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chỉ</a:t>
            </a:r>
            <a:r>
              <a:rPr lang="en-US">
                <a:latin typeface="Times New Roman" pitchFamily="18" charset="0"/>
                <a:cs typeface="Times New Roman" pitchFamily="18" charset="0"/>
              </a:rPr>
              <a:t> </a:t>
            </a:r>
            <a:r>
              <a:rPr lang="en-US" err="1">
                <a:latin typeface="Times New Roman" pitchFamily="18" charset="0"/>
                <a:cs typeface="Times New Roman" pitchFamily="18" charset="0"/>
              </a:rPr>
              <a:t>vật</a:t>
            </a:r>
            <a:r>
              <a:rPr lang="en-US">
                <a:latin typeface="Times New Roman" pitchFamily="18" charset="0"/>
                <a:cs typeface="Times New Roman" pitchFamily="18" charset="0"/>
              </a:rPr>
              <a:t> </a:t>
            </a:r>
            <a:r>
              <a:rPr lang="en-US" err="1">
                <a:latin typeface="Times New Roman" pitchFamily="18" charset="0"/>
                <a:cs typeface="Times New Roman" pitchFamily="18" charset="0"/>
              </a:rPr>
              <a:t>lý</a:t>
            </a:r>
            <a:r>
              <a:rPr lang="en-US">
                <a:latin typeface="Times New Roman" pitchFamily="18" charset="0"/>
                <a:cs typeface="Times New Roman" pitchFamily="18" charset="0"/>
              </a:rPr>
              <a:t>, </a:t>
            </a: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lần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đọc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địa</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chỉ</a:t>
            </a:r>
            <a:r>
              <a:rPr lang="en-US">
                <a:latin typeface="Times New Roman" pitchFamily="18" charset="0"/>
                <a:cs typeface="Times New Roman" pitchFamily="18" charset="0"/>
              </a:rPr>
              <a:t> logic.</a:t>
            </a:r>
          </a:p>
          <a:p>
            <a:pPr lvl="1" fontAlgn="ct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lượng</a:t>
            </a:r>
            <a:r>
              <a:rPr lang="en-US">
                <a:latin typeface="Times New Roman" pitchFamily="18" charset="0"/>
                <a:cs typeface="Times New Roman" pitchFamily="18" charset="0"/>
              </a:rPr>
              <a:t> </a:t>
            </a:r>
            <a:r>
              <a:rPr lang="en-US" err="1">
                <a:latin typeface="Times New Roman" pitchFamily="18" charset="0"/>
                <a:cs typeface="Times New Roman" pitchFamily="18" charset="0"/>
              </a:rPr>
              <a:t>hàng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đã</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xử</a:t>
            </a:r>
            <a:r>
              <a:rPr lang="en-US">
                <a:latin typeface="Times New Roman" pitchFamily="18" charset="0"/>
                <a:cs typeface="Times New Roman" pitchFamily="18" charset="0"/>
              </a:rPr>
              <a:t> </a:t>
            </a:r>
            <a:r>
              <a:rPr lang="en-US" err="1">
                <a:latin typeface="Times New Roman" pitchFamily="18" charset="0"/>
                <a:cs typeface="Times New Roman" pitchFamily="18" charset="0"/>
              </a:rPr>
              <a:t>lý</a:t>
            </a:r>
            <a:r>
              <a:rPr lang="en-US">
                <a:latin typeface="Times New Roman" pitchFamily="18" charset="0"/>
                <a:cs typeface="Times New Roman" pitchFamily="18" charset="0"/>
              </a:rPr>
              <a:t>.</a:t>
            </a:r>
          </a:p>
          <a:p>
            <a:pPr lvl="1" fontAlgn="ctr"/>
            <a:r>
              <a:rPr lang="en-US" err="1">
                <a:latin typeface="Times New Roman" pitchFamily="18" charset="0"/>
                <a:cs typeface="Times New Roman" pitchFamily="18" charset="0"/>
              </a:rPr>
              <a:t>Nhớ</a:t>
            </a:r>
            <a:r>
              <a:rPr lang="en-US">
                <a:latin typeface="Times New Roman" pitchFamily="18" charset="0"/>
                <a:cs typeface="Times New Roman" pitchFamily="18" charset="0"/>
              </a:rPr>
              <a:t> </a:t>
            </a:r>
            <a:r>
              <a:rPr lang="en-US" err="1">
                <a:latin typeface="Times New Roman" pitchFamily="18" charset="0"/>
                <a:cs typeface="Times New Roman" pitchFamily="18" charset="0"/>
              </a:rPr>
              <a:t>vào</a:t>
            </a:r>
            <a:r>
              <a:rPr lang="en-US">
                <a:latin typeface="Times New Roman" pitchFamily="18" charset="0"/>
                <a:cs typeface="Times New Roman" pitchFamily="18" charset="0"/>
              </a:rPr>
              <a:t> </a:t>
            </a:r>
            <a:r>
              <a:rPr lang="en-US" err="1">
                <a:latin typeface="Times New Roman" pitchFamily="18" charset="0"/>
                <a:cs typeface="Times New Roman" pitchFamily="18" charset="0"/>
              </a:rPr>
              <a:t>thư</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bộ</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nhớ</a:t>
            </a:r>
            <a:r>
              <a:rPr lang="en-US">
                <a:latin typeface="Times New Roman" pitchFamily="18" charset="0"/>
                <a:cs typeface="Times New Roman" pitchFamily="18" charset="0"/>
              </a:rPr>
              <a:t> cache.</a:t>
            </a:r>
          </a:p>
          <a:p>
            <a:pPr lvl="1" fontAlgn="ctr"/>
            <a:r>
              <a:rPr lang="en-US" err="1">
                <a:latin typeface="Times New Roman" pitchFamily="18" charset="0"/>
                <a:cs typeface="Times New Roman" pitchFamily="18" charset="0"/>
              </a:rPr>
              <a:t>Tên</a:t>
            </a:r>
            <a:r>
              <a:rPr lang="en-US">
                <a:latin typeface="Times New Roman" pitchFamily="18" charset="0"/>
                <a:cs typeface="Times New Roman" pitchFamily="18" charset="0"/>
              </a:rPr>
              <a:t> </a:t>
            </a:r>
            <a:r>
              <a:rPr lang="en-US" err="1">
                <a:latin typeface="Times New Roman" pitchFamily="18" charset="0"/>
                <a:cs typeface="Times New Roman" pitchFamily="18" charset="0"/>
              </a:rPr>
              <a:t>người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dùng</a:t>
            </a:r>
            <a:r>
              <a:rPr lang="en-US">
                <a:latin typeface="Times New Roman" pitchFamily="18" charset="0"/>
                <a:cs typeface="Times New Roman" pitchFamily="18" charset="0"/>
              </a:rPr>
              <a:t> </a:t>
            </a:r>
            <a:r>
              <a:rPr lang="en-US" err="1">
                <a:latin typeface="Times New Roman" pitchFamily="18" charset="0"/>
                <a:cs typeface="Times New Roman" pitchFamily="18" charset="0"/>
              </a:rPr>
              <a:t>dưới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mỗi</a:t>
            </a:r>
            <a:r>
              <a:rPr lang="en-US">
                <a:latin typeface="Times New Roman" pitchFamily="18" charset="0"/>
                <a:cs typeface="Times New Roman" pitchFamily="18" charset="0"/>
              </a:rPr>
              <a:t> </a:t>
            </a:r>
            <a:r>
              <a:rPr lang="en-US" err="1">
                <a:latin typeface="Times New Roman" pitchFamily="18" charset="0"/>
                <a:cs typeface="Times New Roman" pitchFamily="18" charset="0"/>
              </a:rPr>
              <a:t>lần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phân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tích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cú</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endParaRPr lang="en-US">
              <a:latin typeface="Times New Roman" pitchFamily="18" charset="0"/>
              <a:cs typeface="Times New Roman" pitchFamily="18" charset="0"/>
            </a:endParaRPr>
          </a:p>
          <a:p>
            <a:pPr lvl="1" fontAlgn="ctr"/>
            <a:r>
              <a:rPr lang="en-US" err="1">
                <a:latin typeface="Times New Roman" pitchFamily="18" charset="0"/>
                <a:cs typeface="Times New Roman" pitchFamily="18" charset="0"/>
              </a:rPr>
              <a:t>Mỗi</a:t>
            </a:r>
            <a:r>
              <a:rPr lang="en-US">
                <a:latin typeface="Times New Roman" pitchFamily="18" charset="0"/>
                <a:cs typeface="Times New Roman" pitchFamily="18" charset="0"/>
              </a:rPr>
              <a:t> </a:t>
            </a:r>
            <a:r>
              <a:rPr lang="en-US" err="1">
                <a:latin typeface="Times New Roman" pitchFamily="18" charset="0"/>
                <a:cs typeface="Times New Roman" pitchFamily="18" charset="0"/>
              </a:rPr>
              <a:t>ghi</a:t>
            </a:r>
            <a:r>
              <a:rPr lang="en-US">
                <a:latin typeface="Times New Roman" pitchFamily="18" charset="0"/>
                <a:cs typeface="Times New Roman" pitchFamily="18" charset="0"/>
              </a:rPr>
              <a:t> </a:t>
            </a:r>
            <a:r>
              <a:rPr lang="en-US" err="1">
                <a:latin typeface="Times New Roman" pitchFamily="18" charset="0"/>
                <a:cs typeface="Times New Roman" pitchFamily="18" charset="0"/>
              </a:rPr>
              <a:t>chép</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triệu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hồi</a:t>
            </a:r>
            <a:r>
              <a:rPr lang="en-US">
                <a:latin typeface="Times New Roman" pitchFamily="18" charset="0"/>
                <a:cs typeface="Times New Roman" pitchFamily="18" charset="0"/>
              </a:rPr>
              <a:t>.</a:t>
            </a:r>
          </a:p>
          <a:p>
            <a:pPr lvl="1"/>
            <a:r>
              <a:rPr lang="en-US" err="1">
                <a:latin typeface="Times New Roman" pitchFamily="18" charset="0"/>
                <a:cs typeface="Times New Roman" pitchFamily="18" charset="0"/>
              </a:rPr>
              <a:t>Chờ</a:t>
            </a:r>
            <a:r>
              <a:rPr lang="en-US">
                <a:latin typeface="Times New Roman" pitchFamily="18" charset="0"/>
                <a:cs typeface="Times New Roman" pitchFamily="18" charset="0"/>
              </a:rPr>
              <a:t> </a:t>
            </a:r>
            <a:r>
              <a:rPr lang="en-US" err="1">
                <a:latin typeface="Times New Roman" pitchFamily="18" charset="0"/>
                <a:cs typeface="Times New Roman" pitchFamily="18" charset="0"/>
              </a:rPr>
              <a:t>dữ</a:t>
            </a:r>
            <a:r>
              <a:rPr lang="en-US">
                <a:latin typeface="Times New Roman" pitchFamily="18" charset="0"/>
                <a:cs typeface="Times New Roman" pitchFamily="18" charset="0"/>
              </a:rPr>
              <a:t> </a:t>
            </a:r>
            <a:r>
              <a:rPr lang="en-US" err="1">
                <a:latin typeface="Times New Roman" pitchFamily="18" charset="0"/>
                <a:cs typeface="Times New Roman" pitchFamily="18" charset="0"/>
              </a:rPr>
              <a:t>liệu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sự</a:t>
            </a:r>
            <a:r>
              <a:rPr lang="en-US">
                <a:latin typeface="Times New Roman" pitchFamily="18" charset="0"/>
                <a:cs typeface="Times New Roman" pitchFamily="18" charset="0"/>
              </a:rPr>
              <a:t> </a:t>
            </a:r>
            <a:r>
              <a:rPr lang="en-US" err="1">
                <a:latin typeface="Times New Roman" pitchFamily="18" charset="0"/>
                <a:cs typeface="Times New Roman" pitchFamily="18" charset="0"/>
              </a:rPr>
              <a:t>kiện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mỗi</a:t>
            </a:r>
            <a:r>
              <a:rPr lang="en-US">
                <a:latin typeface="Times New Roman" pitchFamily="18" charset="0"/>
                <a:cs typeface="Times New Roman" pitchFamily="18" charset="0"/>
              </a:rPr>
              <a:t> </a:t>
            </a:r>
            <a:r>
              <a:rPr lang="en-US" err="1">
                <a:latin typeface="Times New Roman" pitchFamily="18" charset="0"/>
                <a:cs typeface="Times New Roman" pitchFamily="18" charset="0"/>
              </a:rPr>
              <a:t>câu</a:t>
            </a:r>
            <a:r>
              <a:rPr lang="en-US">
                <a:latin typeface="Times New Roman" pitchFamily="18" charset="0"/>
                <a:cs typeface="Times New Roman" pitchFamily="18" charset="0"/>
              </a:rPr>
              <a:t> </a:t>
            </a:r>
            <a:r>
              <a:rPr lang="en-US" err="1">
                <a:latin typeface="Times New Roman" pitchFamily="18" charset="0"/>
                <a:cs typeface="Times New Roman" pitchFamily="18" charset="0"/>
              </a:rPr>
              <a:t>lệnh</a:t>
            </a:r>
            <a:r>
              <a:rPr lang="en-US">
                <a:latin typeface="Times New Roman" pitchFamily="18" charset="0"/>
                <a:cs typeface="Times New Roman" pitchFamily="18" charset="0"/>
              </a:rPr>
              <a:t> </a:t>
            </a:r>
            <a:r>
              <a:rPr lang="en-US" err="1">
                <a:latin typeface="Times New Roman" pitchFamily="18" charset="0"/>
                <a:cs typeface="Times New Roman" pitchFamily="18" charset="0"/>
              </a:rPr>
              <a:t>sql</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sơ</a:t>
            </a:r>
            <a:r>
              <a:rPr lang="en-US">
                <a:latin typeface="Times New Roman" pitchFamily="18" charset="0"/>
                <a:cs typeface="Times New Roman" pitchFamily="18" charset="0"/>
              </a:rPr>
              <a:t> </a:t>
            </a:r>
            <a:r>
              <a:rPr lang="en-US" err="1">
                <a:latin typeface="Times New Roman" pitchFamily="18" charset="0"/>
                <a:cs typeface="Times New Roman" pitchFamily="18" charset="0"/>
              </a:rPr>
              <a:t>lược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mỗi</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IV.	TỆP TÌM KIẾM</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250257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fontAlgn="ctr">
              <a:buFont typeface="Wingdings" pitchFamily="2" charset="2"/>
              <a:buChar char="Ø"/>
            </a:pPr>
            <a:r>
              <a:rPr lang="en-US" i="1" err="1" smtClean="0">
                <a:latin typeface="Times New Roman" pitchFamily="18" charset="0"/>
                <a:cs typeface="Times New Roman" pitchFamily="18" charset="0"/>
              </a:rPr>
              <a:t>Chú</a:t>
            </a:r>
            <a:r>
              <a:rPr lang="en-US" i="1" smtClean="0">
                <a:latin typeface="Times New Roman" pitchFamily="18" charset="0"/>
                <a:cs typeface="Times New Roman" pitchFamily="18" charset="0"/>
              </a:rPr>
              <a:t> </a:t>
            </a:r>
            <a:r>
              <a:rPr lang="en-US" i="1">
                <a:latin typeface="Times New Roman" pitchFamily="18" charset="0"/>
                <a:cs typeface="Times New Roman" pitchFamily="18" charset="0"/>
              </a:rPr>
              <a:t>ý: </a:t>
            </a:r>
            <a:r>
              <a:rPr lang="en-US" i="1" err="1">
                <a:latin typeface="Times New Roman" pitchFamily="18" charset="0"/>
                <a:cs typeface="Times New Roman" pitchFamily="18" charset="0"/>
              </a:rPr>
              <a:t>sử</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dụng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công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cụ</a:t>
            </a:r>
            <a:r>
              <a:rPr lang="en-US" i="1">
                <a:latin typeface="Times New Roman" pitchFamily="18" charset="0"/>
                <a:cs typeface="Times New Roman" pitchFamily="18" charset="0"/>
              </a:rPr>
              <a:t> SQL Trace </a:t>
            </a:r>
            <a:r>
              <a:rPr lang="en-US" i="1" err="1">
                <a:latin typeface="Times New Roman" pitchFamily="18" charset="0"/>
                <a:cs typeface="Times New Roman" pitchFamily="18" charset="0"/>
              </a:rPr>
              <a:t>có</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thể</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có</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một</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tác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động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nghiêm</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trọng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tới</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hiệu</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năng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sử</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dụng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và</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kết</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quả</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có</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thể</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làm</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gia</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tăng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tải</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trọng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cho</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hệ</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thống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sử</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dụng</a:t>
            </a:r>
            <a:r>
              <a:rPr lang="en-US" i="1">
                <a:latin typeface="Times New Roman" pitchFamily="18" charset="0"/>
                <a:cs typeface="Times New Roman" pitchFamily="18" charset="0"/>
              </a:rPr>
              <a:t> CPU </a:t>
            </a:r>
            <a:r>
              <a:rPr lang="en-US" i="1" err="1">
                <a:latin typeface="Times New Roman" pitchFamily="18" charset="0"/>
                <a:cs typeface="Times New Roman" pitchFamily="18" charset="0"/>
              </a:rPr>
              <a:t>quá</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mức</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và</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không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gian</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đĩa</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không</a:t>
            </a:r>
            <a:r>
              <a:rPr lang="en-US" i="1">
                <a:latin typeface="Times New Roman" pitchFamily="18" charset="0"/>
                <a:cs typeface="Times New Roman" pitchFamily="18" charset="0"/>
              </a:rPr>
              <a:t> </a:t>
            </a:r>
            <a:r>
              <a:rPr lang="en-US" i="1" err="1">
                <a:latin typeface="Times New Roman" pitchFamily="18" charset="0"/>
                <a:cs typeface="Times New Roman" pitchFamily="18" charset="0"/>
              </a:rPr>
              <a:t>đủ</a:t>
            </a:r>
            <a:r>
              <a:rPr lang="en-US" i="1">
                <a:latin typeface="Times New Roman" pitchFamily="18" charset="0"/>
                <a:cs typeface="Times New Roman" pitchFamily="18" charset="0"/>
              </a:rPr>
              <a:t>.</a:t>
            </a: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IV.	TỆP TÌM KIẾM</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526157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fontAlgn="ctr">
              <a:buFont typeface="Wingdings" pitchFamily="2" charset="2"/>
              <a:buChar char="Ø"/>
            </a:pPr>
            <a:r>
              <a:rPr lang="en-US" i="1" err="1" smtClean="0">
                <a:latin typeface="Times New Roman" pitchFamily="18" charset="0"/>
                <a:cs typeface="Times New Roman" pitchFamily="18" charset="0"/>
              </a:rPr>
              <a:t>Ví</a:t>
            </a:r>
            <a:r>
              <a:rPr lang="en-US" i="1" smtClean="0">
                <a:latin typeface="Times New Roman" pitchFamily="18" charset="0"/>
                <a:cs typeface="Times New Roman" pitchFamily="18" charset="0"/>
              </a:rPr>
              <a:t> </a:t>
            </a:r>
            <a:r>
              <a:rPr lang="en-US" i="1" err="1" smtClean="0">
                <a:latin typeface="Times New Roman" pitchFamily="18" charset="0"/>
                <a:cs typeface="Times New Roman" pitchFamily="18" charset="0"/>
              </a:rPr>
              <a:t>dụ</a:t>
            </a:r>
            <a:endParaRPr lang="en-US" i="1" smtClean="0">
              <a:latin typeface="Times New Roman" pitchFamily="18" charset="0"/>
              <a:cs typeface="Times New Roman" pitchFamily="18" charset="0"/>
            </a:endParaRPr>
          </a:p>
          <a:p>
            <a:pPr marL="0" lvl="0" indent="0" fontAlgn="ctr">
              <a:buNone/>
            </a:pP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IV.	TỆP TÌM KIẾM</a:t>
            </a:r>
            <a:endParaRPr lang="en-US" b="1">
              <a:latin typeface="Times New Roman" pitchFamily="18" charset="0"/>
              <a:cs typeface="Times New Roman" pitchFamily="18" charset="0"/>
            </a:endParaRPr>
          </a:p>
        </p:txBody>
      </p:sp>
      <p:pic>
        <p:nvPicPr>
          <p:cNvPr id="4" name="Picture 3" descr="Machine generated alternative text: SQL Trace File Contents: Example &#10;SQL Trace File Contents: Example &#10;• I Unix pid &#10;15911 &#10;••• 2010-07-29 &#10;••• 2010-07-29 &#10;••• 2010-07-29 &#10;••• 2010-07-29 13143111.327 &#10;PARSING IN CURSOR &#10;69246757 ad-•4edS7aeO• &#10;• —ploy eu &#10;END OF STMT &#10;PARSE '2 e-3000, &#10;EXEC &#10;FETCH &#10;FETCH &#10;FETCH &#10;dep-o lid—BS &#10;STAT '2 pid-o pos-I obi-73933 'TABLE ACCESS FULL EMPLOYEES &#10;pr. O eogt.3 &#10;rlbk-o. rd &#10;OR ACI "/>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5562600" cy="3962400"/>
          </a:xfrm>
          <a:prstGeom prst="rect">
            <a:avLst/>
          </a:prstGeom>
          <a:noFill/>
          <a:ln>
            <a:noFill/>
          </a:ln>
        </p:spPr>
      </p:pic>
    </p:spTree>
    <p:extLst>
      <p:ext uri="{BB962C8B-B14F-4D97-AF65-F5344CB8AC3E}">
        <p14:creationId xmlns:p14="http://schemas.microsoft.com/office/powerpoint/2010/main" val="1939199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 generated alternative text: Formatting SQL Trace Files: Overview &#10;Formatting SQL Trace Files: Overview &#10;Use the tkprof utility to format your SQL trace files: &#10;Sort raw trace file to exhibit top SQL statements &#10;Filter dictionary statements &#10;Consolidated &#10;trace file &#10;Report &#10;Trace &#10;Concatenated &#10;trace file &#10;ACI "/>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057400" y="2590800"/>
            <a:ext cx="4977731" cy="3878263"/>
          </a:xfrm>
          <a:prstGeom prst="rect">
            <a:avLst/>
          </a:prstGeom>
          <a:noFill/>
          <a:ln>
            <a:noFill/>
          </a:ln>
        </p:spPr>
      </p:pic>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V.	TKPROF UTILITY</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115007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fontAlgn="ctr">
              <a:buFont typeface="Wingdings" pitchFamily="2" charset="2"/>
              <a:buChar char="Ø"/>
            </a:pPr>
            <a:r>
              <a:rPr lang="en-US" err="1">
                <a:latin typeface="Times New Roman" pitchFamily="18" charset="0"/>
                <a:cs typeface="Times New Roman" pitchFamily="18" charset="0"/>
              </a:rPr>
              <a:t>Sau</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SQL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tổ</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bạn</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điều</a:t>
            </a:r>
            <a:r>
              <a:rPr lang="en-US">
                <a:latin typeface="Times New Roman" pitchFamily="18" charset="0"/>
                <a:cs typeface="Times New Roman" pitchFamily="18" charset="0"/>
              </a:rPr>
              <a:t> </a:t>
            </a:r>
            <a:r>
              <a:rPr lang="en-US" err="1">
                <a:latin typeface="Times New Roman" pitchFamily="18" charset="0"/>
                <a:cs typeface="Times New Roman" pitchFamily="18" charset="0"/>
              </a:rPr>
              <a:t>sau</a:t>
            </a:r>
            <a:r>
              <a:rPr lang="en-US">
                <a:latin typeface="Times New Roman" pitchFamily="18" charset="0"/>
                <a:cs typeface="Times New Roman" pitchFamily="18" charset="0"/>
              </a:rPr>
              <a:t>:</a:t>
            </a:r>
          </a:p>
          <a:p>
            <a:pPr lvl="1" fontAlgn="ctr"/>
            <a:r>
              <a:rPr lang="en-US" err="1">
                <a:latin typeface="Times New Roman" pitchFamily="18" charset="0"/>
                <a:cs typeface="Times New Roman" pitchFamily="18" charset="0"/>
              </a:rPr>
              <a:t>Chạy</a:t>
            </a:r>
            <a:r>
              <a:rPr lang="en-US">
                <a:latin typeface="Times New Roman" pitchFamily="18" charset="0"/>
                <a:cs typeface="Times New Roman" pitchFamily="18" charset="0"/>
              </a:rPr>
              <a:t> </a:t>
            </a:r>
            <a:r>
              <a:rPr lang="en-US" err="1">
                <a:latin typeface="Times New Roman" pitchFamily="18" charset="0"/>
                <a:cs typeface="Times New Roman" pitchFamily="18" charset="0"/>
              </a:rPr>
              <a:t>tkprof</a:t>
            </a:r>
            <a:r>
              <a:rPr lang="en-US">
                <a:latin typeface="Times New Roman" pitchFamily="18" charset="0"/>
                <a:cs typeface="Times New Roman" pitchFamily="18" charset="0"/>
              </a:rPr>
              <a:t> </a:t>
            </a:r>
            <a:r>
              <a:rPr lang="en-US" err="1">
                <a:latin typeface="Times New Roman" pitchFamily="18" charset="0"/>
                <a:cs typeface="Times New Roman" pitchFamily="18" charset="0"/>
              </a:rPr>
              <a:t>trên</a:t>
            </a:r>
            <a:r>
              <a:rPr lang="en-US">
                <a:latin typeface="Times New Roman" pitchFamily="18" charset="0"/>
                <a:cs typeface="Times New Roman" pitchFamily="18" charset="0"/>
              </a:rPr>
              <a:t> </a:t>
            </a:r>
            <a:r>
              <a:rPr lang="en-US" err="1">
                <a:latin typeface="Times New Roman" pitchFamily="18" charset="0"/>
                <a:cs typeface="Times New Roman" pitchFamily="18" charset="0"/>
              </a:rPr>
              <a:t>mỗi</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riêng</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dạng</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số</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đã</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dạng</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mỗi</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phiên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làm</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việc</a:t>
            </a:r>
            <a:r>
              <a:rPr lang="en-US">
                <a:latin typeface="Times New Roman" pitchFamily="18" charset="0"/>
                <a:cs typeface="Times New Roman" pitchFamily="18" charset="0"/>
              </a:rPr>
              <a:t>.</a:t>
            </a:r>
          </a:p>
          <a:p>
            <a:pPr lvl="1" fontAlgn="ct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móc</a:t>
            </a:r>
            <a:r>
              <a:rPr lang="en-US">
                <a:latin typeface="Times New Roman" pitchFamily="18" charset="0"/>
                <a:cs typeface="Times New Roman" pitchFamily="18" charset="0"/>
              </a:rPr>
              <a:t> </a:t>
            </a:r>
            <a:r>
              <a:rPr lang="en-US" err="1">
                <a:latin typeface="Times New Roman" pitchFamily="18" charset="0"/>
                <a:cs typeface="Times New Roman" pitchFamily="18" charset="0"/>
              </a:rPr>
              <a:t>nối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với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nhau</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chay</a:t>
            </a:r>
            <a:r>
              <a:rPr lang="en-US">
                <a:latin typeface="Times New Roman" pitchFamily="18" charset="0"/>
                <a:cs typeface="Times New Roman" pitchFamily="18" charset="0"/>
              </a:rPr>
              <a:t> </a:t>
            </a:r>
            <a:r>
              <a:rPr lang="en-US" err="1">
                <a:latin typeface="Times New Roman" pitchFamily="18" charset="0"/>
                <a:cs typeface="Times New Roman" pitchFamily="18" charset="0"/>
              </a:rPr>
              <a:t>tkprof</a:t>
            </a:r>
            <a:r>
              <a:rPr lang="en-US">
                <a:latin typeface="Times New Roman" pitchFamily="18" charset="0"/>
                <a:cs typeface="Times New Roman" pitchFamily="18" charset="0"/>
              </a:rPr>
              <a:t> </a:t>
            </a:r>
            <a:r>
              <a:rPr lang="en-US" err="1">
                <a:latin typeface="Times New Roman" pitchFamily="18" charset="0"/>
                <a:cs typeface="Times New Roman" pitchFamily="18" charset="0"/>
              </a:rPr>
              <a:t>trên</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quả</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đưa</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đã</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 </a:t>
            </a:r>
            <a:r>
              <a:rPr lang="en-US" err="1">
                <a:latin typeface="Times New Roman" pitchFamily="18" charset="0"/>
                <a:cs typeface="Times New Roman" pitchFamily="18" charset="0"/>
              </a:rPr>
              <a:t>dạng</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toàn</a:t>
            </a:r>
            <a:r>
              <a:rPr lang="en-US">
                <a:latin typeface="Times New Roman" pitchFamily="18" charset="0"/>
                <a:cs typeface="Times New Roman" pitchFamily="18" charset="0"/>
              </a:rPr>
              <a:t> </a:t>
            </a:r>
            <a:r>
              <a:rPr lang="en-US" err="1">
                <a:latin typeface="Times New Roman" pitchFamily="18" charset="0"/>
                <a:cs typeface="Times New Roman" pitchFamily="18" charset="0"/>
              </a:rPr>
              <a:t>bộ</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trường</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a:t>
            </a:r>
          </a:p>
          <a:p>
            <a:pPr lvl="1" fontAlgn="ctr"/>
            <a:r>
              <a:rPr lang="en-US" err="1">
                <a:latin typeface="Times New Roman" pitchFamily="18" charset="0"/>
                <a:cs typeface="Times New Roman" pitchFamily="18" charset="0"/>
              </a:rPr>
              <a:t>Chạy</a:t>
            </a:r>
            <a:r>
              <a:rPr lang="en-US">
                <a:latin typeface="Times New Roman" pitchFamily="18" charset="0"/>
                <a:cs typeface="Times New Roman" pitchFamily="18" charset="0"/>
              </a:rPr>
              <a:t> </a:t>
            </a: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cụ</a:t>
            </a:r>
            <a:r>
              <a:rPr lang="en-US">
                <a:latin typeface="Times New Roman" pitchFamily="18" charset="0"/>
                <a:cs typeface="Times New Roman" pitchFamily="18" charset="0"/>
              </a:rPr>
              <a:t> </a:t>
            </a:r>
            <a:r>
              <a:rPr lang="en-US" err="1">
                <a:latin typeface="Times New Roman" pitchFamily="18" charset="0"/>
                <a:cs typeface="Times New Roman" pitchFamily="18" charset="0"/>
              </a:rPr>
              <a:t>dòng</a:t>
            </a:r>
            <a:r>
              <a:rPr lang="en-US">
                <a:latin typeface="Times New Roman" pitchFamily="18" charset="0"/>
                <a:cs typeface="Times New Roman" pitchFamily="18" charset="0"/>
              </a:rPr>
              <a:t> </a:t>
            </a:r>
            <a:r>
              <a:rPr lang="en-US" err="1">
                <a:latin typeface="Times New Roman" pitchFamily="18" charset="0"/>
                <a:cs typeface="Times New Roman" pitchFamily="18" charset="0"/>
              </a:rPr>
              <a:t>lệnh</a:t>
            </a:r>
            <a:r>
              <a:rPr lang="en-US">
                <a:latin typeface="Times New Roman" pitchFamily="18" charset="0"/>
                <a:cs typeface="Times New Roman" pitchFamily="18" charset="0"/>
              </a:rPr>
              <a:t> </a:t>
            </a:r>
            <a:r>
              <a:rPr lang="en-US" err="1">
                <a:latin typeface="Times New Roman" pitchFamily="18" charset="0"/>
                <a:cs typeface="Times New Roman" pitchFamily="18" charset="0"/>
              </a:rPr>
              <a:t>trcsess</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hợp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thông</a:t>
            </a:r>
            <a:r>
              <a:rPr lang="en-US">
                <a:latin typeface="Times New Roman" pitchFamily="18" charset="0"/>
                <a:cs typeface="Times New Roman" pitchFamily="18" charset="0"/>
              </a:rPr>
              <a:t> tin </a:t>
            </a:r>
            <a:r>
              <a:rPr lang="en-US" err="1">
                <a:latin typeface="Times New Roman" pitchFamily="18" charset="0"/>
                <a:cs typeface="Times New Roman" pitchFamily="18" charset="0"/>
              </a:rPr>
              <a:t>từ</a:t>
            </a:r>
            <a:r>
              <a:rPr lang="en-US">
                <a:latin typeface="Times New Roman" pitchFamily="18" charset="0"/>
                <a:cs typeface="Times New Roman" pitchFamily="18" charset="0"/>
              </a:rPr>
              <a:t> </a:t>
            </a:r>
            <a:r>
              <a:rPr lang="en-US" err="1">
                <a:latin typeface="Times New Roman" pitchFamily="18" charset="0"/>
                <a:cs typeface="Times New Roman" pitchFamily="18" charset="0"/>
              </a:rPr>
              <a:t>nhiều</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a:latin typeface="Times New Roman" pitchFamily="18" charset="0"/>
                <a:cs typeface="Times New Roman" pitchFamily="18" charset="0"/>
              </a:rPr>
              <a:t>kiếm</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chạy</a:t>
            </a:r>
            <a:r>
              <a:rPr lang="en-US">
                <a:latin typeface="Times New Roman" pitchFamily="18" charset="0"/>
                <a:cs typeface="Times New Roman" pitchFamily="18" charset="0"/>
              </a:rPr>
              <a:t> </a:t>
            </a:r>
            <a:r>
              <a:rPr lang="en-US" err="1">
                <a:latin typeface="Times New Roman" pitchFamily="18" charset="0"/>
                <a:cs typeface="Times New Roman" pitchFamily="18" charset="0"/>
              </a:rPr>
              <a:t>rkprof</a:t>
            </a:r>
            <a:r>
              <a:rPr lang="en-US">
                <a:latin typeface="Times New Roman" pitchFamily="18" charset="0"/>
                <a:cs typeface="Times New Roman" pitchFamily="18" charset="0"/>
              </a:rPr>
              <a:t> </a:t>
            </a:r>
            <a:r>
              <a:rPr lang="en-US" err="1">
                <a:latin typeface="Times New Roman" pitchFamily="18" charset="0"/>
                <a:cs typeface="Times New Roman" pitchFamily="18" charset="0"/>
              </a:rPr>
              <a:t>lấy</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quả</a:t>
            </a:r>
            <a:r>
              <a:rPr lang="en-US" smtClean="0">
                <a:latin typeface="Times New Roman" pitchFamily="18" charset="0"/>
                <a:cs typeface="Times New Roman" pitchFamily="18" charset="0"/>
              </a:rPr>
              <a:t>.</a:t>
            </a:r>
          </a:p>
          <a:p>
            <a:pPr lvl="1" fontAlgn="ctr"/>
            <a:r>
              <a:rPr lang="en-US" err="1">
                <a:latin typeface="Times New Roman" pitchFamily="18" charset="0"/>
                <a:cs typeface="Times New Roman" pitchFamily="18" charset="0"/>
              </a:rPr>
              <a:t>Tkproft</a:t>
            </a:r>
            <a:r>
              <a:rPr lang="en-US">
                <a:latin typeface="Times New Roman" pitchFamily="18" charset="0"/>
                <a:cs typeface="Times New Roman" pitchFamily="18" charset="0"/>
              </a:rPr>
              <a:t> </a:t>
            </a:r>
            <a:r>
              <a:rPr lang="en-US" err="1">
                <a:latin typeface="Times New Roman" pitchFamily="18" charset="0"/>
                <a:cs typeface="Times New Roman" pitchFamily="18" charset="0"/>
              </a:rPr>
              <a:t>không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báo</a:t>
            </a:r>
            <a:r>
              <a:rPr lang="en-US">
                <a:latin typeface="Times New Roman" pitchFamily="18" charset="0"/>
                <a:cs typeface="Times New Roman" pitchFamily="18" charset="0"/>
              </a:rPr>
              <a:t> </a:t>
            </a:r>
            <a:r>
              <a:rPr lang="en-US" err="1">
                <a:latin typeface="Times New Roman" pitchFamily="18" charset="0"/>
                <a:cs typeface="Times New Roman" pitchFamily="18" charset="0"/>
              </a:rPr>
              <a:t>cáo</a:t>
            </a:r>
            <a:r>
              <a:rPr lang="en-US">
                <a:latin typeface="Times New Roman" pitchFamily="18" charset="0"/>
                <a:cs typeface="Times New Roman" pitchFamily="18" charset="0"/>
              </a:rPr>
              <a:t> COMMITS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ROLLBACKS </a:t>
            </a:r>
            <a:r>
              <a:rPr lang="en-US" err="1">
                <a:latin typeface="Times New Roman" pitchFamily="18" charset="0"/>
                <a:cs typeface="Times New Roman" pitchFamily="18" charset="0"/>
              </a:rPr>
              <a:t>mà</a:t>
            </a:r>
            <a:r>
              <a:rPr lang="en-US">
                <a:latin typeface="Times New Roman" pitchFamily="18" charset="0"/>
                <a:cs typeface="Times New Roman" pitchFamily="18" charset="0"/>
              </a:rPr>
              <a:t> </a:t>
            </a:r>
            <a:r>
              <a:rPr lang="en-US" err="1">
                <a:latin typeface="Times New Roman" pitchFamily="18" charset="0"/>
                <a:cs typeface="Times New Roman" pitchFamily="18" charset="0"/>
              </a:rPr>
              <a:t>ghi</a:t>
            </a:r>
            <a:r>
              <a:rPr lang="en-US">
                <a:latin typeface="Times New Roman" pitchFamily="18" charset="0"/>
                <a:cs typeface="Times New Roman" pitchFamily="18" charset="0"/>
              </a:rPr>
              <a:t> </a:t>
            </a:r>
            <a:r>
              <a:rPr lang="en-US" err="1">
                <a:latin typeface="Times New Roman" pitchFamily="18" charset="0"/>
                <a:cs typeface="Times New Roman" pitchFamily="18" charset="0"/>
              </a:rPr>
              <a:t>trên</a:t>
            </a:r>
            <a:r>
              <a:rPr lang="en-US">
                <a:latin typeface="Times New Roman" pitchFamily="18" charset="0"/>
                <a:cs typeface="Times New Roman" pitchFamily="18" charset="0"/>
              </a:rPr>
              <a:t> </a:t>
            </a:r>
            <a:r>
              <a:rPr lang="en-US" err="1">
                <a:latin typeface="Times New Roman" pitchFamily="18" charset="0"/>
                <a:cs typeface="Times New Roman" pitchFamily="18" charset="0"/>
              </a:rPr>
              <a:t>tệp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kiếm</a:t>
            </a:r>
            <a:endParaRPr lang="en-US" smtClean="0">
              <a:latin typeface="Times New Roman" pitchFamily="18" charset="0"/>
              <a:cs typeface="Times New Roman" pitchFamily="18" charset="0"/>
            </a:endParaRPr>
          </a:p>
          <a:p>
            <a:pPr lvl="1" fontAlgn="ctr">
              <a:buFont typeface="Wingdings" pitchFamily="2" charset="2"/>
              <a:buChar char="v"/>
            </a:pPr>
            <a:r>
              <a:rPr lang="en-US" i="1">
                <a:latin typeface="Times New Roman" pitchFamily="18" charset="0"/>
                <a:cs typeface="Times New Roman" pitchFamily="18" charset="0"/>
              </a:rPr>
              <a:t> </a:t>
            </a:r>
            <a:r>
              <a:rPr lang="en-US" b="1" i="1" err="1" smtClean="0">
                <a:latin typeface="Times New Roman" pitchFamily="18" charset="0"/>
                <a:cs typeface="Times New Roman" pitchFamily="18" charset="0"/>
              </a:rPr>
              <a:t>Chú</a:t>
            </a:r>
            <a:r>
              <a:rPr lang="en-US" b="1" i="1" smtClean="0">
                <a:latin typeface="Times New Roman" pitchFamily="18" charset="0"/>
                <a:cs typeface="Times New Roman" pitchFamily="18" charset="0"/>
              </a:rPr>
              <a:t> </a:t>
            </a:r>
            <a:r>
              <a:rPr lang="en-US" b="1" i="1">
                <a:latin typeface="Times New Roman" pitchFamily="18" charset="0"/>
                <a:cs typeface="Times New Roman" pitchFamily="18" charset="0"/>
              </a:rPr>
              <a:t>ý: </a:t>
            </a:r>
            <a:r>
              <a:rPr lang="en-US" b="1" i="1" err="1">
                <a:latin typeface="Times New Roman" pitchFamily="18" charset="0"/>
                <a:cs typeface="Times New Roman" pitchFamily="18" charset="0"/>
              </a:rPr>
              <a:t>thiết</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lập</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tham</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số</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TIMEd_STATISTICS</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là</a:t>
            </a:r>
            <a:r>
              <a:rPr lang="en-US" b="1" i="1">
                <a:latin typeface="Times New Roman" pitchFamily="18" charset="0"/>
                <a:cs typeface="Times New Roman" pitchFamily="18" charset="0"/>
              </a:rPr>
              <a:t> TRUE </a:t>
            </a:r>
            <a:r>
              <a:rPr lang="en-US" b="1" i="1" err="1">
                <a:latin typeface="Times New Roman" pitchFamily="18" charset="0"/>
                <a:cs typeface="Times New Roman" pitchFamily="18" charset="0"/>
              </a:rPr>
              <a:t>khi</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tìm</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kiếm</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phiên</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làm</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việc</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bởi</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vì</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không</a:t>
            </a:r>
            <a:r>
              <a:rPr lang="en-US" b="1" i="1">
                <a:latin typeface="Times New Roman" pitchFamily="18" charset="0"/>
                <a:cs typeface="Times New Roman" pitchFamily="18" charset="0"/>
              </a:rPr>
              <a:t> so </a:t>
            </a:r>
            <a:r>
              <a:rPr lang="en-US" b="1" i="1" err="1">
                <a:latin typeface="Times New Roman" pitchFamily="18" charset="0"/>
                <a:cs typeface="Times New Roman" pitchFamily="18" charset="0"/>
              </a:rPr>
              <a:t>sánh</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dựa</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vào</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thời</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gian</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có</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thể</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thực</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hiện</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ngoài</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điều</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này</a:t>
            </a:r>
            <a:r>
              <a:rPr lang="en-US" b="1" i="1">
                <a:latin typeface="Times New Roman" pitchFamily="18" charset="0"/>
                <a:cs typeface="Times New Roman" pitchFamily="18" charset="0"/>
              </a:rPr>
              <a:t>. TRUE </a:t>
            </a:r>
            <a:r>
              <a:rPr lang="en-US" b="1" i="1" err="1">
                <a:latin typeface="Times New Roman" pitchFamily="18" charset="0"/>
                <a:cs typeface="Times New Roman" pitchFamily="18" charset="0"/>
              </a:rPr>
              <a:t>là</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giá</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trị</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mặc</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định</a:t>
            </a:r>
            <a:r>
              <a:rPr lang="en-US" b="1" i="1">
                <a:latin typeface="Times New Roman" pitchFamily="18" charset="0"/>
                <a:cs typeface="Times New Roman" pitchFamily="18" charset="0"/>
              </a:rPr>
              <a:t> </a:t>
            </a:r>
            <a:r>
              <a:rPr lang="en-US" b="1" i="1" err="1">
                <a:latin typeface="Times New Roman" pitchFamily="18" charset="0"/>
                <a:cs typeface="Times New Roman" pitchFamily="18" charset="0"/>
              </a:rPr>
              <a:t>với</a:t>
            </a:r>
            <a:r>
              <a:rPr lang="en-US" b="1" i="1">
                <a:latin typeface="Times New Roman" pitchFamily="18" charset="0"/>
                <a:cs typeface="Times New Roman" pitchFamily="18" charset="0"/>
              </a:rPr>
              <a:t> Oracle Database 11g.</a:t>
            </a:r>
            <a:endParaRPr lang="en-US" b="1">
              <a:latin typeface="Times New Roman" pitchFamily="18" charset="0"/>
              <a:cs typeface="Times New Roman" pitchFamily="18" charset="0"/>
            </a:endParaRPr>
          </a:p>
          <a:p>
            <a:pPr marL="457200" lvl="1" indent="0" fontAlgn="ctr">
              <a:buNone/>
            </a:pP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a:latin typeface="Times New Roman" pitchFamily="18" charset="0"/>
                <a:cs typeface="Times New Roman" pitchFamily="18" charset="0"/>
              </a:rPr>
              <a:t>V.	TKPROF UTILITY</a:t>
            </a:r>
            <a:endParaRPr lang="en-US"/>
          </a:p>
        </p:txBody>
      </p:sp>
    </p:spTree>
    <p:extLst>
      <p:ext uri="{BB962C8B-B14F-4D97-AF65-F5344CB8AC3E}">
        <p14:creationId xmlns:p14="http://schemas.microsoft.com/office/powerpoint/2010/main" val="1512128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t>Sử dụng Tkprof utility</a:t>
            </a:r>
          </a:p>
          <a:p>
            <a:pPr>
              <a:buFont typeface="Wingdings" pitchFamily="2" charset="2"/>
              <a:buChar char="Ø"/>
            </a:pPr>
            <a:endParaRPr lang="en-US"/>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V.	TKPROF UTILITY</a:t>
            </a:r>
            <a:endParaRPr lang="en-US"/>
          </a:p>
        </p:txBody>
      </p:sp>
      <p:pic>
        <p:nvPicPr>
          <p:cNvPr id="5" name="Content Placeholder 3" descr="Machine generated alternative text: Invoking the tkprof Utility &#10;Invoking the tkprof Utility &#10;tkprof inputfile outputfile twai I no) &#10;tsort:option) &#10;tprin t:nJ &#10;taggregate:yes I no) &#10;t insert—sqlscriptfi &#10;tsys:yes I no) &#10;ttable:schema. table) &#10;t explain—user/ password) &#10;trecord:s tatementfi leJ &#10;twidth:nJ "/>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6143625" cy="4010025"/>
          </a:xfrm>
          <a:prstGeom prst="rect">
            <a:avLst/>
          </a:prstGeom>
          <a:noFill/>
          <a:ln>
            <a:noFill/>
          </a:ln>
        </p:spPr>
      </p:pic>
    </p:spTree>
    <p:extLst>
      <p:ext uri="{BB962C8B-B14F-4D97-AF65-F5344CB8AC3E}">
        <p14:creationId xmlns:p14="http://schemas.microsoft.com/office/powerpoint/2010/main" val="2464374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07036076"/>
              </p:ext>
            </p:extLst>
          </p:nvPr>
        </p:nvGraphicFramePr>
        <p:xfrm>
          <a:off x="228600" y="1295397"/>
          <a:ext cx="8763000" cy="5275440"/>
        </p:xfrm>
        <a:graphic>
          <a:graphicData uri="http://schemas.openxmlformats.org/drawingml/2006/table">
            <a:tbl>
              <a:tblPr firstRow="1" bandRow="1">
                <a:tableStyleId>{5C22544A-7EE6-4342-B048-85BDC9FD1C3A}</a:tableStyleId>
              </a:tblPr>
              <a:tblGrid>
                <a:gridCol w="1524000"/>
                <a:gridCol w="7239000"/>
              </a:tblGrid>
              <a:tr h="283680">
                <a:tc>
                  <a:txBody>
                    <a:bodyPr/>
                    <a:lstStyle/>
                    <a:p>
                      <a:pPr algn="ctr"/>
                      <a:r>
                        <a:rPr lang="en-US" sz="1300" smtClean="0">
                          <a:latin typeface="Times New Roman" pitchFamily="18" charset="0"/>
                          <a:cs typeface="Times New Roman" pitchFamily="18" charset="0"/>
                        </a:rPr>
                        <a:t>Tên</a:t>
                      </a:r>
                      <a:r>
                        <a:rPr lang="en-US" sz="1300" baseline="0" smtClean="0">
                          <a:latin typeface="Times New Roman" pitchFamily="18" charset="0"/>
                          <a:cs typeface="Times New Roman" pitchFamily="18" charset="0"/>
                        </a:rPr>
                        <a:t> tham số</a:t>
                      </a:r>
                      <a:endParaRPr lang="en-US" sz="1300">
                        <a:latin typeface="Times New Roman" pitchFamily="18" charset="0"/>
                        <a:cs typeface="Times New Roman" pitchFamily="18" charset="0"/>
                      </a:endParaRPr>
                    </a:p>
                  </a:txBody>
                  <a:tcPr/>
                </a:tc>
                <a:tc>
                  <a:txBody>
                    <a:bodyPr/>
                    <a:lstStyle/>
                    <a:p>
                      <a:pPr algn="ctr"/>
                      <a:r>
                        <a:rPr lang="en-US" sz="1300" smtClean="0">
                          <a:latin typeface="Times New Roman" pitchFamily="18" charset="0"/>
                          <a:cs typeface="Times New Roman" pitchFamily="18" charset="0"/>
                        </a:rPr>
                        <a:t>Mô</a:t>
                      </a:r>
                      <a:r>
                        <a:rPr lang="en-US" sz="1300" baseline="0" smtClean="0">
                          <a:latin typeface="Times New Roman" pitchFamily="18" charset="0"/>
                          <a:cs typeface="Times New Roman" pitchFamily="18" charset="0"/>
                        </a:rPr>
                        <a:t> tả</a:t>
                      </a:r>
                      <a:endParaRPr lang="en-US" sz="1300">
                        <a:latin typeface="Times New Roman" pitchFamily="18" charset="0"/>
                        <a:cs typeface="Times New Roman" pitchFamily="18" charset="0"/>
                      </a:endParaRPr>
                    </a:p>
                  </a:txBody>
                  <a:tcPr/>
                </a:tc>
              </a:tr>
              <a:tr h="283680">
                <a:tc>
                  <a:txBody>
                    <a:bodyPr/>
                    <a:lstStyle/>
                    <a:p>
                      <a:r>
                        <a:rPr lang="en-US" sz="1300" b="1" kern="1200" smtClean="0">
                          <a:solidFill>
                            <a:schemeClr val="dk1"/>
                          </a:solidFill>
                          <a:effectLst/>
                          <a:latin typeface="Times New Roman" pitchFamily="18" charset="0"/>
                          <a:ea typeface="+mn-ea"/>
                          <a:cs typeface="Times New Roman" pitchFamily="18" charset="0"/>
                        </a:rPr>
                        <a:t>Inputfile</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Tệp tìm kiếm đầu vào SQL</a:t>
                      </a:r>
                      <a:endParaRPr lang="en-US" sz="1300">
                        <a:latin typeface="Times New Roman" pitchFamily="18" charset="0"/>
                        <a:cs typeface="Times New Roman" pitchFamily="18" charset="0"/>
                      </a:endParaRPr>
                    </a:p>
                  </a:txBody>
                  <a:tcPr/>
                </a:tc>
              </a:tr>
              <a:tr h="283680">
                <a:tc>
                  <a:txBody>
                    <a:bodyPr/>
                    <a:lstStyle/>
                    <a:p>
                      <a:r>
                        <a:rPr lang="en-US" sz="1300" b="1" kern="1200" smtClean="0">
                          <a:solidFill>
                            <a:schemeClr val="dk1"/>
                          </a:solidFill>
                          <a:effectLst/>
                          <a:latin typeface="Times New Roman" pitchFamily="18" charset="0"/>
                          <a:ea typeface="+mn-ea"/>
                          <a:cs typeface="Times New Roman" pitchFamily="18" charset="0"/>
                        </a:rPr>
                        <a:t>Outputfile</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Xác</a:t>
                      </a:r>
                      <a:r>
                        <a:rPr lang="en-US" sz="1300" kern="1200" baseline="0" smtClean="0">
                          <a:solidFill>
                            <a:schemeClr val="dk1"/>
                          </a:solidFill>
                          <a:effectLst/>
                          <a:latin typeface="Times New Roman" pitchFamily="18" charset="0"/>
                          <a:ea typeface="+mn-ea"/>
                          <a:cs typeface="Times New Roman" pitchFamily="18" charset="0"/>
                        </a:rPr>
                        <a:t> đ</a:t>
                      </a:r>
                      <a:r>
                        <a:rPr lang="en-US" sz="1300" kern="1200" smtClean="0">
                          <a:solidFill>
                            <a:schemeClr val="dk1"/>
                          </a:solidFill>
                          <a:effectLst/>
                          <a:latin typeface="Times New Roman" pitchFamily="18" charset="0"/>
                          <a:ea typeface="+mn-ea"/>
                          <a:cs typeface="Times New Roman" pitchFamily="18" charset="0"/>
                        </a:rPr>
                        <a:t>ịnh tệp mà tkprof ghi để định dạng đầu ra </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Waits</a:t>
                      </a:r>
                      <a:r>
                        <a:rPr lang="en-US" sz="1300" kern="1200" smtClean="0">
                          <a:solidFill>
                            <a:schemeClr val="dk1"/>
                          </a:solidFill>
                          <a:effectLst/>
                          <a:latin typeface="Times New Roman" pitchFamily="18" charset="0"/>
                          <a:ea typeface="+mn-ea"/>
                          <a:cs typeface="Times New Roman" pitchFamily="18" charset="0"/>
                        </a:rPr>
                        <a:t> </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Xác định có hoặc không có bản ghi chung cho bất kì sự kiện chờ được tìm thấy trong tệp tìm kiếm</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Sorts</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Sắp xếp câu lếnh SQL đã được tìm thấy theo thứ tự giảm dần của việc xác định sắp xếp tùy chọn trước khi trước khi liệt kê</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Print</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Danh sách các số nguyên đầu tiên được sắp xếp lệnh SQL từ tệp đầu ra</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Aggregate</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Nếu thiết lập là </a:t>
                      </a:r>
                      <a:r>
                        <a:rPr lang="en-US" sz="1300" b="1" kern="1200" smtClean="0">
                          <a:solidFill>
                            <a:schemeClr val="dk1"/>
                          </a:solidFill>
                          <a:effectLst/>
                          <a:latin typeface="Times New Roman" pitchFamily="18" charset="0"/>
                          <a:ea typeface="+mn-ea"/>
                          <a:cs typeface="Times New Roman" pitchFamily="18" charset="0"/>
                        </a:rPr>
                        <a:t>NO</a:t>
                      </a:r>
                      <a:r>
                        <a:rPr lang="en-US" sz="1300" kern="1200" smtClean="0">
                          <a:solidFill>
                            <a:schemeClr val="dk1"/>
                          </a:solidFill>
                          <a:effectLst/>
                          <a:latin typeface="Times New Roman" pitchFamily="18" charset="0"/>
                          <a:ea typeface="+mn-ea"/>
                          <a:cs typeface="Times New Roman" pitchFamily="18" charset="0"/>
                        </a:rPr>
                        <a:t>, tkprof không tập hợp sử dụng văn bản SQL giống nhau</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Sys</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Cho phép và vô hiệu hóa danh sách lệnh sql được đưa ra bởi người sử dụng </a:t>
                      </a:r>
                      <a:r>
                        <a:rPr lang="en-US" sz="1300" b="1" kern="1200" smtClean="0">
                          <a:solidFill>
                            <a:schemeClr val="dk1"/>
                          </a:solidFill>
                          <a:effectLst/>
                          <a:latin typeface="Times New Roman" pitchFamily="18" charset="0"/>
                          <a:ea typeface="+mn-ea"/>
                          <a:cs typeface="Times New Roman" pitchFamily="18" charset="0"/>
                        </a:rPr>
                        <a:t>SYS</a:t>
                      </a:r>
                      <a:r>
                        <a:rPr lang="en-US" sz="1300" kern="1200" smtClean="0">
                          <a:solidFill>
                            <a:schemeClr val="dk1"/>
                          </a:solidFill>
                          <a:effectLst/>
                          <a:latin typeface="Times New Roman" pitchFamily="18" charset="0"/>
                          <a:ea typeface="+mn-ea"/>
                          <a:cs typeface="Times New Roman" pitchFamily="18" charset="0"/>
                        </a:rPr>
                        <a:t>, hoặc lệnh SQL đệ quy, vào tệp tin đầu ra</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Table</a:t>
                      </a:r>
                      <a:r>
                        <a:rPr lang="en-US" sz="1300" kern="1200" smtClean="0">
                          <a:solidFill>
                            <a:schemeClr val="dk1"/>
                          </a:solidFill>
                          <a:effectLst/>
                          <a:latin typeface="Times New Roman" pitchFamily="18" charset="0"/>
                          <a:ea typeface="+mn-ea"/>
                          <a:cs typeface="Times New Roman" pitchFamily="18" charset="0"/>
                        </a:rPr>
                        <a:t> </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Xác định giản đồ và tên của bàng vào </a:t>
                      </a:r>
                      <a:r>
                        <a:rPr lang="en-US" sz="1300" b="1" kern="1200" smtClean="0">
                          <a:solidFill>
                            <a:schemeClr val="dk1"/>
                          </a:solidFill>
                          <a:effectLst/>
                          <a:latin typeface="Times New Roman" pitchFamily="18" charset="0"/>
                          <a:ea typeface="+mn-ea"/>
                          <a:cs typeface="Times New Roman" pitchFamily="18" charset="0"/>
                        </a:rPr>
                        <a:t>tkproft</a:t>
                      </a:r>
                      <a:r>
                        <a:rPr lang="en-US" sz="1300" kern="1200" smtClean="0">
                          <a:solidFill>
                            <a:schemeClr val="dk1"/>
                          </a:solidFill>
                          <a:effectLst/>
                          <a:latin typeface="Times New Roman" pitchFamily="18" charset="0"/>
                          <a:ea typeface="+mn-ea"/>
                          <a:cs typeface="Times New Roman" pitchFamily="18" charset="0"/>
                        </a:rPr>
                        <a:t> thực thi kế hoạch tạm thời trước khi ghi chúng vào tệp tin đầu ra</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Expain</a:t>
                      </a:r>
                      <a:r>
                        <a:rPr lang="en-US" sz="1300" kern="1200" smtClean="0">
                          <a:solidFill>
                            <a:schemeClr val="dk1"/>
                          </a:solidFill>
                          <a:effectLst/>
                          <a:latin typeface="Times New Roman" pitchFamily="18" charset="0"/>
                          <a:ea typeface="+mn-ea"/>
                          <a:cs typeface="Times New Roman" pitchFamily="18" charset="0"/>
                        </a:rPr>
                        <a:t> </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Quyết định việc thực hiện kế hoạch cho mỗi lệnh SQL trong tệp tìm kiếm và ghi kế hoạch thực thi vào tệp tin đầu ra</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Record</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Tạo một kịch bản SQL với tên tệp xác định tên </a:t>
                      </a:r>
                      <a:r>
                        <a:rPr lang="en-US" sz="1300" b="1" kern="1200" smtClean="0">
                          <a:solidFill>
                            <a:schemeClr val="dk1"/>
                          </a:solidFill>
                          <a:effectLst/>
                          <a:latin typeface="Times New Roman" pitchFamily="18" charset="0"/>
                          <a:ea typeface="+mn-ea"/>
                          <a:cs typeface="Times New Roman" pitchFamily="18" charset="0"/>
                        </a:rPr>
                        <a:t>statementfile</a:t>
                      </a:r>
                      <a:r>
                        <a:rPr lang="en-US" sz="1300" kern="1200" smtClean="0">
                          <a:solidFill>
                            <a:schemeClr val="dk1"/>
                          </a:solidFill>
                          <a:effectLst/>
                          <a:latin typeface="Times New Roman" pitchFamily="18" charset="0"/>
                          <a:ea typeface="+mn-ea"/>
                          <a:cs typeface="Times New Roman" pitchFamily="18" charset="0"/>
                        </a:rPr>
                        <a:t> với tất cả lệnh SQL không đệ quy trong tệp tìm kiếm</a:t>
                      </a:r>
                      <a:endParaRPr lang="en-US" sz="1300">
                        <a:latin typeface="Times New Roman" pitchFamily="18" charset="0"/>
                        <a:cs typeface="Times New Roman" pitchFamily="18" charset="0"/>
                      </a:endParaRPr>
                    </a:p>
                  </a:txBody>
                  <a:tcPr/>
                </a:tc>
              </a:tr>
              <a:tr h="489640">
                <a:tc>
                  <a:txBody>
                    <a:bodyPr/>
                    <a:lstStyle/>
                    <a:p>
                      <a:r>
                        <a:rPr lang="en-US" sz="1300" b="1" kern="1200" smtClean="0">
                          <a:solidFill>
                            <a:schemeClr val="dk1"/>
                          </a:solidFill>
                          <a:effectLst/>
                          <a:latin typeface="Times New Roman" pitchFamily="18" charset="0"/>
                          <a:ea typeface="+mn-ea"/>
                          <a:cs typeface="Times New Roman" pitchFamily="18" charset="0"/>
                        </a:rPr>
                        <a:t>Width</a:t>
                      </a:r>
                      <a:r>
                        <a:rPr lang="en-US" sz="1300" kern="1200" smtClean="0">
                          <a:solidFill>
                            <a:schemeClr val="dk1"/>
                          </a:solidFill>
                          <a:effectLst/>
                          <a:latin typeface="Times New Roman" pitchFamily="18" charset="0"/>
                          <a:ea typeface="+mn-ea"/>
                          <a:cs typeface="Times New Roman" pitchFamily="18" charset="0"/>
                        </a:rPr>
                        <a:t> </a:t>
                      </a:r>
                      <a:endParaRPr lang="en-US" sz="1300">
                        <a:latin typeface="Times New Roman" pitchFamily="18" charset="0"/>
                        <a:cs typeface="Times New Roman" pitchFamily="18" charset="0"/>
                      </a:endParaRPr>
                    </a:p>
                  </a:txBody>
                  <a:tcPr/>
                </a:tc>
                <a:tc>
                  <a:txBody>
                    <a:bodyPr/>
                    <a:lstStyle/>
                    <a:p>
                      <a:r>
                        <a:rPr lang="en-US" sz="1300" kern="1200" smtClean="0">
                          <a:solidFill>
                            <a:schemeClr val="dk1"/>
                          </a:solidFill>
                          <a:effectLst/>
                          <a:latin typeface="Times New Roman" pitchFamily="18" charset="0"/>
                          <a:ea typeface="+mn-ea"/>
                          <a:cs typeface="Times New Roman" pitchFamily="18" charset="0"/>
                        </a:rPr>
                        <a:t>Một số nguyên mà điều khiển độ rộng của dòng đầu ra của một số đầu ra </a:t>
                      </a:r>
                      <a:r>
                        <a:rPr lang="en-US" sz="1300" b="1" kern="1200" smtClean="0">
                          <a:solidFill>
                            <a:schemeClr val="dk1"/>
                          </a:solidFill>
                          <a:effectLst/>
                          <a:latin typeface="Times New Roman" pitchFamily="18" charset="0"/>
                          <a:ea typeface="+mn-ea"/>
                          <a:cs typeface="Times New Roman" pitchFamily="18" charset="0"/>
                        </a:rPr>
                        <a:t>tkprof</a:t>
                      </a:r>
                      <a:r>
                        <a:rPr lang="en-US" sz="1300" kern="1200" smtClean="0">
                          <a:solidFill>
                            <a:schemeClr val="dk1"/>
                          </a:solidFill>
                          <a:effectLst/>
                          <a:latin typeface="Times New Roman" pitchFamily="18" charset="0"/>
                          <a:ea typeface="+mn-ea"/>
                          <a:cs typeface="Times New Roman" pitchFamily="18" charset="0"/>
                        </a:rPr>
                        <a:t>, giống như giải thích kế hoạch</a:t>
                      </a:r>
                      <a:endParaRPr lang="en-US" sz="1300">
                        <a:latin typeface="Times New Roman" pitchFamily="18" charset="0"/>
                        <a:cs typeface="Times New Roman" pitchFamily="18" charset="0"/>
                      </a:endParaRPr>
                    </a:p>
                  </a:txBody>
                  <a:tcPr/>
                </a:tc>
              </a:tr>
            </a:tbl>
          </a:graphicData>
        </a:graphic>
      </p:graphicFrame>
      <p:sp>
        <p:nvSpPr>
          <p:cNvPr id="2" name="Title 1"/>
          <p:cNvSpPr>
            <a:spLocks noGrp="1"/>
          </p:cNvSpPr>
          <p:nvPr>
            <p:ph type="title"/>
          </p:nvPr>
        </p:nvSpPr>
        <p:spPr>
          <a:xfrm>
            <a:off x="685800" y="381000"/>
            <a:ext cx="7756263" cy="953844"/>
          </a:xfrm>
        </p:spPr>
        <p:txBody>
          <a:bodyPr/>
          <a:lstStyle/>
          <a:p>
            <a:r>
              <a:rPr lang="en-US" b="1">
                <a:latin typeface="Times New Roman" pitchFamily="18" charset="0"/>
                <a:cs typeface="Times New Roman" pitchFamily="18" charset="0"/>
              </a:rPr>
              <a:t>V.	TKPROF UTILITY</a:t>
            </a:r>
            <a:endParaRPr lang="en-US"/>
          </a:p>
        </p:txBody>
      </p:sp>
    </p:spTree>
    <p:extLst>
      <p:ext uri="{BB962C8B-B14F-4D97-AF65-F5344CB8AC3E}">
        <p14:creationId xmlns:p14="http://schemas.microsoft.com/office/powerpoint/2010/main" val="2189080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057401"/>
            <a:ext cx="7745505" cy="4068762"/>
          </a:xfrm>
        </p:spPr>
        <p:txBody>
          <a:bodyPr/>
          <a:lstStyle/>
          <a:p>
            <a:r>
              <a:rPr lang="en-US" err="1" smtClean="0">
                <a:latin typeface="Times New Roman" pitchFamily="18" charset="0"/>
                <a:cs typeface="Times New Roman" pitchFamily="18" charset="0"/>
              </a:rPr>
              <a:t>Sắp</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xếp</a:t>
            </a:r>
            <a:endParaRPr lang="en-US" smtClean="0">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TKPROF UTILITY</a:t>
            </a:r>
            <a:endParaRPr lang="en-US" b="1">
              <a:latin typeface="Times New Roman" pitchFamily="18" charset="0"/>
              <a:cs typeface="Times New Roman" pitchFamily="18" charset="0"/>
            </a:endParaRPr>
          </a:p>
        </p:txBody>
      </p:sp>
      <p:pic>
        <p:nvPicPr>
          <p:cNvPr id="5" name="Picture 4" descr="Machine generated alternative text: tkprof Sorting Options &#10;prscnt &#10;prscpu &#10;prsela &#10;prsdsk &#10;pr s qry &#10;prscu &#10;prsmzs &#10;execnt &#10;exec pu &#10;exeela &#10;exedsk &#10;exeqry &#10;execu &#10;tkprof Sorting Options &#10;Description &#10;Number of times parse was called &#10;CPU time parsing &#10;Elapsed time parsing &#10;Number of disk reads during parse &#10;Number of buffers for consistent read during parse &#10;Number of buffers for current read during parse &#10;Number of misses in the library cache during parse &#10;Number of executes that were called &#10;CPU time spent executing &#10;Elapsed time executing &#10;Number of disk reads during execute &#10;Number of buffers for consistent read during execute &#10;Number of buffers for current read during execute &#10;ACI "/>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848600" cy="4114800"/>
          </a:xfrm>
          <a:prstGeom prst="rect">
            <a:avLst/>
          </a:prstGeom>
          <a:noFill/>
          <a:ln>
            <a:noFill/>
          </a:ln>
        </p:spPr>
      </p:pic>
    </p:spTree>
    <p:extLst>
      <p:ext uri="{BB962C8B-B14F-4D97-AF65-F5344CB8AC3E}">
        <p14:creationId xmlns:p14="http://schemas.microsoft.com/office/powerpoint/2010/main" val="1724176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err="1" smtClean="0">
                <a:latin typeface="Times New Roman" pitchFamily="18" charset="0"/>
                <a:cs typeface="Times New Roman" pitchFamily="18" charset="0"/>
              </a:rPr>
              <a:t>Sắp</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xếp</a:t>
            </a:r>
            <a:endParaRPr lang="en-US" smtClean="0">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V.	TKPROF UTILITY</a:t>
            </a:r>
            <a:endParaRPr lang="en-US"/>
          </a:p>
        </p:txBody>
      </p:sp>
      <p:pic>
        <p:nvPicPr>
          <p:cNvPr id="6" name="Picture 5" descr="Machine generated alternative text: tkprof Sorting Options &#10;exerow &#10;exeml s &#10;f chcn t &#10;f chcpu &#10;f che I a &#10;f chdsk &#10;f chq IN &#10;f chcu &#10;f chrow &#10;seri d &#10;tkprof Sorting Options &#10;Description &#10;Number of rows processed during execute &#10;Number of library cache misses during execute &#10;Number of times fetch was called &#10;CPU time spent fetching &#10;Elapsed time fetching &#10;Number of disk reads during fetch &#10;Number of buffers for consistent read during fetch &#10;Number of buffers for current read during fetch &#10;Number of rows fetched &#10;User ID of user that parsed the cursor &#10;ACI "/>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7086600" cy="3810000"/>
          </a:xfrm>
          <a:prstGeom prst="rect">
            <a:avLst/>
          </a:prstGeom>
          <a:noFill/>
          <a:ln>
            <a:noFill/>
          </a:ln>
        </p:spPr>
      </p:pic>
    </p:spTree>
    <p:extLst>
      <p:ext uri="{BB962C8B-B14F-4D97-AF65-F5344CB8AC3E}">
        <p14:creationId xmlns:p14="http://schemas.microsoft.com/office/powerpoint/2010/main" val="2012652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Đầu </a:t>
            </a:r>
            <a:r>
              <a:rPr lang="en-US" sz="2000" b="1" err="1" smtClean="0">
                <a:latin typeface="Times New Roman" pitchFamily="18" charset="0"/>
                <a:cs typeface="Times New Roman" pitchFamily="18" charset="0"/>
              </a:rPr>
              <a:t>ra</a:t>
            </a:r>
            <a:r>
              <a:rPr lang="en-US" sz="2000" b="1" smtClean="0">
                <a:latin typeface="Times New Roman" pitchFamily="18" charset="0"/>
                <a:cs typeface="Times New Roman" pitchFamily="18" charset="0"/>
              </a:rPr>
              <a:t> </a:t>
            </a:r>
            <a:r>
              <a:rPr lang="en-US" sz="2000" b="1" err="1" smtClean="0">
                <a:latin typeface="Times New Roman" pitchFamily="18" charset="0"/>
                <a:cs typeface="Times New Roman" pitchFamily="18" charset="0"/>
              </a:rPr>
              <a:t>lệnh</a:t>
            </a:r>
            <a:r>
              <a:rPr lang="en-US" sz="2000" b="1" smtClean="0">
                <a:latin typeface="Times New Roman" pitchFamily="18" charset="0"/>
                <a:cs typeface="Times New Roman" pitchFamily="18" charset="0"/>
              </a:rPr>
              <a:t> tkprof</a:t>
            </a:r>
          </a:p>
          <a:p>
            <a:r>
              <a:rPr lang="en-US" sz="2000" smtClean="0">
                <a:latin typeface="Times New Roman" pitchFamily="18" charset="0"/>
                <a:cs typeface="Times New Roman" pitchFamily="18" charset="0"/>
              </a:rPr>
              <a:t>Text của các câu lệnh SQL</a:t>
            </a:r>
          </a:p>
          <a:p>
            <a:r>
              <a:rPr lang="en-US" sz="2000" smtClean="0">
                <a:latin typeface="Times New Roman" pitchFamily="18" charset="0"/>
                <a:cs typeface="Times New Roman" pitchFamily="18" charset="0"/>
              </a:rPr>
              <a:t>Thống kê tìm kiếm (cho các câu lệnh và gọi đệ quy)  tách ra từ 3 bước xử lý SQL.</a:t>
            </a:r>
          </a:p>
          <a:p>
            <a:pPr lvl="1" fontAlgn="ctr"/>
            <a:r>
              <a:rPr lang="en-US" sz="2000" b="1">
                <a:latin typeface="Times New Roman" pitchFamily="18" charset="0"/>
                <a:cs typeface="Times New Roman" pitchFamily="18" charset="0"/>
              </a:rPr>
              <a:t>PARSE</a:t>
            </a:r>
            <a:r>
              <a:rPr lang="en-US" sz="2000">
                <a:latin typeface="Times New Roman" pitchFamily="18" charset="0"/>
                <a:cs typeface="Times New Roman" pitchFamily="18" charset="0"/>
              </a:rPr>
              <a:t>: đây là bước phân tích lệnh SQL vào kế hoạch thực thi và bao gồm việc kiểm tra cho việc xác thực bảo mật một cách chính xác và kiểm tra sự tồn tại của bảng, các cột, và đối lượng liên quan.</a:t>
            </a:r>
          </a:p>
          <a:p>
            <a:pPr lvl="1" fontAlgn="ctr"/>
            <a:r>
              <a:rPr lang="en-US" sz="2000" b="1">
                <a:latin typeface="Times New Roman" pitchFamily="18" charset="0"/>
                <a:cs typeface="Times New Roman" pitchFamily="18" charset="0"/>
              </a:rPr>
              <a:t>EXECUTE</a:t>
            </a:r>
            <a:r>
              <a:rPr lang="en-US" sz="2000">
                <a:latin typeface="Times New Roman" pitchFamily="18" charset="0"/>
                <a:cs typeface="Times New Roman" pitchFamily="18" charset="0"/>
              </a:rPr>
              <a:t>: đây là bước thực thi lệnh bởi máy chủ Oracle. Các lệnh Insert, update,, delete, đây là bước thay đổi dữ liệu(bao gồm sắp xếp khi cần thiết). Với lệnh select , bước này xác định các hàng được lựa chọn.</a:t>
            </a:r>
          </a:p>
          <a:p>
            <a:pPr lvl="1"/>
            <a:r>
              <a:rPr lang="en-US" sz="2000" b="1">
                <a:latin typeface="Times New Roman" pitchFamily="18" charset="0"/>
                <a:cs typeface="Times New Roman" pitchFamily="18" charset="0"/>
              </a:rPr>
              <a:t>FETCH</a:t>
            </a:r>
            <a:r>
              <a:rPr lang="en-US" sz="2000">
                <a:latin typeface="Times New Roman" pitchFamily="18" charset="0"/>
                <a:cs typeface="Times New Roman" pitchFamily="18" charset="0"/>
              </a:rPr>
              <a:t>: đây là bước truy vấn các hàng được trả về bởi câu truy vấn và sắp xếp chúng khi cần thiết. Lấy chỉ được thực hiện cho lệnh select</a:t>
            </a: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V.	TKPROF UTILITY</a:t>
            </a:r>
            <a:endParaRPr lang="en-US"/>
          </a:p>
        </p:txBody>
      </p:sp>
    </p:spTree>
    <p:extLst>
      <p:ext uri="{BB962C8B-B14F-4D97-AF65-F5344CB8AC3E}">
        <p14:creationId xmlns:p14="http://schemas.microsoft.com/office/powerpoint/2010/main" val="1439558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752600"/>
            <a:ext cx="7696200" cy="4373563"/>
          </a:xfrm>
        </p:spPr>
        <p:txBody>
          <a:bodyPr>
            <a:normAutofit fontScale="92500" lnSpcReduction="20000"/>
          </a:bodyPr>
          <a:lstStyle/>
          <a:p>
            <a:pPr marL="571500" indent="-571500">
              <a:buFont typeface="+mj-lt"/>
              <a:buAutoNum type="romanUcPeriod"/>
            </a:pPr>
            <a:endParaRPr lang="en-US" b="1" smtClean="0">
              <a:latin typeface="Times New Roman" pitchFamily="18" charset="0"/>
              <a:cs typeface="Times New Roman" pitchFamily="18" charset="0"/>
            </a:endParaRPr>
          </a:p>
          <a:p>
            <a:pPr marL="571500" indent="-571500">
              <a:buFont typeface="+mj-lt"/>
              <a:buAutoNum type="romanUcPeriod"/>
            </a:pPr>
            <a:r>
              <a:rPr lang="en-US" b="1" smtClean="0">
                <a:latin typeface="Times New Roman" pitchFamily="18" charset="0"/>
                <a:cs typeface="Times New Roman" pitchFamily="18" charset="0"/>
              </a:rPr>
              <a:t>THÁCH THỨC</a:t>
            </a:r>
          </a:p>
          <a:p>
            <a:pPr marL="571500" indent="-571500">
              <a:buFont typeface="+mj-lt"/>
              <a:buAutoNum type="romanUcPeriod"/>
            </a:pPr>
            <a:endParaRPr lang="en-US" b="1" smtClean="0">
              <a:latin typeface="Times New Roman" pitchFamily="18" charset="0"/>
              <a:cs typeface="Times New Roman" pitchFamily="18" charset="0"/>
            </a:endParaRPr>
          </a:p>
          <a:p>
            <a:pPr marL="571500" indent="-571500">
              <a:buFont typeface="+mj-lt"/>
              <a:buAutoNum type="romanUcPeriod"/>
            </a:pPr>
            <a:r>
              <a:rPr lang="en-US" b="1" smtClean="0">
                <a:latin typeface="Times New Roman" pitchFamily="18" charset="0"/>
                <a:cs typeface="Times New Roman" pitchFamily="18" charset="0"/>
              </a:rPr>
              <a:t>CẤU HÌNH SQL TRACE</a:t>
            </a:r>
          </a:p>
          <a:p>
            <a:pPr marL="571500" indent="-571500">
              <a:buFont typeface="+mj-lt"/>
              <a:buAutoNum type="romanUcPeriod"/>
            </a:pPr>
            <a:endParaRPr lang="en-US" b="1" smtClean="0">
              <a:latin typeface="Times New Roman" pitchFamily="18" charset="0"/>
              <a:cs typeface="Times New Roman" pitchFamily="18" charset="0"/>
            </a:endParaRPr>
          </a:p>
          <a:p>
            <a:pPr marL="571500" indent="-571500">
              <a:buFont typeface="+mj-lt"/>
              <a:buAutoNum type="romanUcPeriod"/>
            </a:pPr>
            <a:r>
              <a:rPr lang="en-US" b="1" smtClean="0">
                <a:latin typeface="Times New Roman" pitchFamily="18" charset="0"/>
                <a:cs typeface="Times New Roman" pitchFamily="18" charset="0"/>
              </a:rPr>
              <a:t>SERVICE</a:t>
            </a:r>
          </a:p>
          <a:p>
            <a:pPr marL="571500" indent="-571500">
              <a:buFont typeface="+mj-lt"/>
              <a:buAutoNum type="romanUcPeriod"/>
            </a:pPr>
            <a:endParaRPr lang="en-US" b="1" smtClean="0">
              <a:latin typeface="Times New Roman" pitchFamily="18" charset="0"/>
              <a:cs typeface="Times New Roman" pitchFamily="18" charset="0"/>
            </a:endParaRPr>
          </a:p>
          <a:p>
            <a:pPr marL="571500" indent="-571500">
              <a:buFont typeface="+mj-lt"/>
              <a:buAutoNum type="romanUcPeriod"/>
            </a:pPr>
            <a:r>
              <a:rPr lang="en-US" b="1" smtClean="0">
                <a:latin typeface="Times New Roman" pitchFamily="18" charset="0"/>
                <a:cs typeface="Times New Roman" pitchFamily="18" charset="0"/>
              </a:rPr>
              <a:t>TRCESS UTILITY</a:t>
            </a:r>
          </a:p>
          <a:p>
            <a:pPr marL="571500" indent="-571500">
              <a:buFont typeface="+mj-lt"/>
              <a:buAutoNum type="romanUcPeriod"/>
            </a:pPr>
            <a:endParaRPr lang="en-US" b="1" smtClean="0">
              <a:latin typeface="Times New Roman" pitchFamily="18" charset="0"/>
              <a:cs typeface="Times New Roman" pitchFamily="18" charset="0"/>
            </a:endParaRPr>
          </a:p>
          <a:p>
            <a:pPr marL="571500" indent="-571500">
              <a:buFont typeface="+mj-lt"/>
              <a:buAutoNum type="romanUcPeriod"/>
            </a:pPr>
            <a:r>
              <a:rPr lang="en-US" b="1" smtClean="0">
                <a:latin typeface="Times New Roman" pitchFamily="18" charset="0"/>
                <a:cs typeface="Times New Roman" pitchFamily="18" charset="0"/>
              </a:rPr>
              <a:t>SQL TRACE FILE</a:t>
            </a:r>
          </a:p>
          <a:p>
            <a:pPr marL="571500" indent="-571500">
              <a:buFont typeface="+mj-lt"/>
              <a:buAutoNum type="romanUcPeriod"/>
            </a:pPr>
            <a:endParaRPr lang="en-US" b="1" smtClean="0">
              <a:latin typeface="Times New Roman" pitchFamily="18" charset="0"/>
              <a:cs typeface="Times New Roman" pitchFamily="18" charset="0"/>
            </a:endParaRPr>
          </a:p>
          <a:p>
            <a:pPr marL="571500" indent="-571500">
              <a:buFont typeface="+mj-lt"/>
              <a:buAutoNum type="romanUcPeriod"/>
            </a:pPr>
            <a:r>
              <a:rPr lang="en-US" b="1" smtClean="0">
                <a:latin typeface="Times New Roman" pitchFamily="18" charset="0"/>
                <a:cs typeface="Times New Roman" pitchFamily="18" charset="0"/>
              </a:rPr>
              <a:t>TKPROF UTILITY</a:t>
            </a:r>
            <a:endParaRPr lang="en-US" b="1">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1325562"/>
          </a:xfrm>
        </p:spPr>
        <p:txBody>
          <a:bodyPr>
            <a:normAutofit/>
          </a:bodyPr>
          <a:lstStyle/>
          <a:p>
            <a:r>
              <a:rPr lang="en-US" sz="4000" b="1" smtClean="0">
                <a:latin typeface="Times New Roman" pitchFamily="18" charset="0"/>
                <a:cs typeface="Times New Roman" pitchFamily="18" charset="0"/>
              </a:rPr>
              <a:t>NỘI DUNG</a:t>
            </a:r>
            <a:endParaRPr lang="en-US" sz="4000" b="1">
              <a:latin typeface="Times New Roman" pitchFamily="18" charset="0"/>
              <a:cs typeface="Times New Roman" pitchFamily="18" charset="0"/>
            </a:endParaRPr>
          </a:p>
        </p:txBody>
      </p:sp>
    </p:spTree>
    <p:extLst>
      <p:ext uri="{BB962C8B-B14F-4D97-AF65-F5344CB8AC3E}">
        <p14:creationId xmlns:p14="http://schemas.microsoft.com/office/powerpoint/2010/main" val="2879076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err="1" smtClean="0">
                <a:latin typeface="Times New Roman" pitchFamily="18" charset="0"/>
                <a:cs typeface="Times New Roman" pitchFamily="18" charset="0"/>
              </a:rPr>
              <a:t>Đầu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ra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lệnh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tkprof</a:t>
            </a: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V.	TKPROF UTILITY</a:t>
            </a:r>
            <a:endParaRPr lang="en-US"/>
          </a:p>
        </p:txBody>
      </p:sp>
      <p:pic>
        <p:nvPicPr>
          <p:cNvPr id="6" name="Picture 5" descr="Machine generated alternative text: Output of the tkprof Command &#10;Output of the tkprof Command &#10;There are seven categories of trace statistics: &#10;Count &#10;CPU &#10;El apsed &#10;Disk &#10;Query &#10;Current &#10;Rows &#10;Number of times the procedure was executed &#10;Number of seconds to process &#10;Total number of seconds to execute &#10;Number Of physical blocks read &#10;Number of logical buffers read for consistent read &#10;Number of logical buffers read in current mode &#10;Number of rows processed by the fetch or execute &#10;ACI "/>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7467600" cy="3886200"/>
          </a:xfrm>
          <a:prstGeom prst="rect">
            <a:avLst/>
          </a:prstGeom>
          <a:noFill/>
          <a:ln>
            <a:noFill/>
          </a:ln>
        </p:spPr>
      </p:pic>
    </p:spTree>
    <p:extLst>
      <p:ext uri="{BB962C8B-B14F-4D97-AF65-F5344CB8AC3E}">
        <p14:creationId xmlns:p14="http://schemas.microsoft.com/office/powerpoint/2010/main" val="1586787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err="1" smtClean="0">
                <a:latin typeface="Times New Roman" pitchFamily="18" charset="0"/>
                <a:cs typeface="Times New Roman" pitchFamily="18" charset="0"/>
              </a:rPr>
              <a:t>Ví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a:t>
            </a: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b="1" smtClean="0">
                <a:latin typeface="Times New Roman" pitchFamily="18" charset="0"/>
                <a:cs typeface="Times New Roman" pitchFamily="18" charset="0"/>
              </a:rPr>
              <a:t>V.	TKPROF UTILITY</a:t>
            </a:r>
            <a:endParaRPr lang="en-US">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25031620"/>
              </p:ext>
            </p:extLst>
          </p:nvPr>
        </p:nvGraphicFramePr>
        <p:xfrm>
          <a:off x="1295400" y="2743200"/>
          <a:ext cx="6705596" cy="3200401"/>
        </p:xfrm>
        <a:graphic>
          <a:graphicData uri="http://schemas.openxmlformats.org/drawingml/2006/table">
            <a:tbl>
              <a:tblPr firstRow="1" firstCol="1" bandRow="1">
                <a:tableStyleId>{5C22544A-7EE6-4342-B048-85BDC9FD1C3A}</a:tableStyleId>
              </a:tblPr>
              <a:tblGrid>
                <a:gridCol w="857969"/>
                <a:gridCol w="816304"/>
                <a:gridCol w="816304"/>
                <a:gridCol w="887730"/>
                <a:gridCol w="816304"/>
                <a:gridCol w="816304"/>
                <a:gridCol w="865622"/>
                <a:gridCol w="829059"/>
              </a:tblGrid>
              <a:tr h="858869">
                <a:tc>
                  <a:txBody>
                    <a:bodyPr/>
                    <a:lstStyle/>
                    <a:p>
                      <a:pPr marL="0" marR="0" algn="just">
                        <a:lnSpc>
                          <a:spcPct val="115000"/>
                        </a:lnSpc>
                        <a:spcBef>
                          <a:spcPts val="0"/>
                        </a:spcBef>
                        <a:spcAft>
                          <a:spcPts val="0"/>
                        </a:spcAft>
                      </a:pPr>
                      <a:r>
                        <a:rPr lang="en-US" sz="1400">
                          <a:effectLst/>
                        </a:rPr>
                        <a:t>Call</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Count</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Cpu</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Alapsed</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Disk</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Query </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Current</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Rows</a:t>
                      </a:r>
                      <a:endParaRPr lang="en-US" sz="1100">
                        <a:effectLst/>
                        <a:latin typeface="Calibri"/>
                        <a:ea typeface="Calibri"/>
                        <a:cs typeface="Times New Roman"/>
                      </a:endParaRPr>
                    </a:p>
                  </a:txBody>
                  <a:tcPr marL="50800" marR="50800" marT="50800" marB="50800"/>
                </a:tc>
              </a:tr>
              <a:tr h="494221">
                <a:tc>
                  <a:txBody>
                    <a:bodyPr/>
                    <a:lstStyle/>
                    <a:p>
                      <a:pPr marL="0" marR="0" algn="just">
                        <a:lnSpc>
                          <a:spcPct val="115000"/>
                        </a:lnSpc>
                        <a:spcBef>
                          <a:spcPts val="0"/>
                        </a:spcBef>
                        <a:spcAft>
                          <a:spcPts val="0"/>
                        </a:spcAft>
                      </a:pPr>
                      <a:r>
                        <a:rPr lang="en-US" sz="1400">
                          <a:effectLst/>
                        </a:rPr>
                        <a:t>Parse</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0.03</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0.06</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r>
              <a:tr h="858869">
                <a:tc>
                  <a:txBody>
                    <a:bodyPr/>
                    <a:lstStyle/>
                    <a:p>
                      <a:pPr marL="0" marR="0" algn="just">
                        <a:lnSpc>
                          <a:spcPct val="115000"/>
                        </a:lnSpc>
                        <a:spcBef>
                          <a:spcPts val="0"/>
                        </a:spcBef>
                        <a:spcAft>
                          <a:spcPts val="0"/>
                        </a:spcAft>
                      </a:pPr>
                      <a:r>
                        <a:rPr lang="en-US" sz="1400">
                          <a:effectLst/>
                        </a:rPr>
                        <a:t>Execute</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0.06</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0.30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3</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r>
              <a:tr h="494221">
                <a:tc>
                  <a:txBody>
                    <a:bodyPr/>
                    <a:lstStyle/>
                    <a:p>
                      <a:pPr marL="0" marR="0" algn="just">
                        <a:lnSpc>
                          <a:spcPct val="115000"/>
                        </a:lnSpc>
                        <a:spcBef>
                          <a:spcPts val="0"/>
                        </a:spcBef>
                        <a:spcAft>
                          <a:spcPts val="0"/>
                        </a:spcAft>
                      </a:pPr>
                      <a:r>
                        <a:rPr lang="en-US" sz="1400">
                          <a:effectLst/>
                        </a:rPr>
                        <a:t>Fetch</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2</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0.00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0.46</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50800" marR="50800" marT="50800" marB="50800"/>
                </a:tc>
              </a:tr>
              <a:tr h="494221">
                <a:tc>
                  <a:txBody>
                    <a:bodyPr/>
                    <a:lstStyle/>
                    <a:p>
                      <a:pPr marL="0" marR="0" algn="just">
                        <a:lnSpc>
                          <a:spcPct val="115000"/>
                        </a:lnSpc>
                        <a:spcBef>
                          <a:spcPts val="0"/>
                        </a:spcBef>
                        <a:spcAft>
                          <a:spcPts val="0"/>
                        </a:spcAft>
                      </a:pPr>
                      <a:r>
                        <a:rPr lang="en-US" sz="1400">
                          <a:effectLst/>
                        </a:rPr>
                        <a:t>Total</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4</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0.09</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0.83</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3</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50800" marR="50800" marT="50800" marB="50800"/>
                </a:tc>
                <a:tc>
                  <a:txBody>
                    <a:bodyPr/>
                    <a:lstStyle/>
                    <a:p>
                      <a:pPr marL="0" marR="0" algn="just">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64816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pPr>
              <a:buFont typeface="Wingdings" pitchFamily="2" charset="2"/>
              <a:buChar char="Ø"/>
            </a:pPr>
            <a:r>
              <a:rPr lang="en-US" err="1" smtClean="0">
                <a:latin typeface="Times New Roman" pitchFamily="18" charset="0"/>
                <a:cs typeface="Times New Roman" pitchFamily="18" charset="0"/>
              </a:rPr>
              <a:t>Đầu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ra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lệnh</a:t>
            </a:r>
            <a:r>
              <a:rPr lang="en-US" smtClean="0">
                <a:latin typeface="Times New Roman" pitchFamily="18" charset="0"/>
                <a:cs typeface="Times New Roman" pitchFamily="18" charset="0"/>
              </a:rPr>
              <a:t> tkprof bao gồm:</a:t>
            </a:r>
          </a:p>
          <a:p>
            <a:pPr marL="0" indent="0">
              <a:buNone/>
            </a:pP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V.	TKPROF UTILITY</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6163861"/>
              </p:ext>
            </p:extLst>
          </p:nvPr>
        </p:nvGraphicFramePr>
        <p:xfrm>
          <a:off x="457200" y="1904999"/>
          <a:ext cx="8534400" cy="4575610"/>
        </p:xfrm>
        <a:graphic>
          <a:graphicData uri="http://schemas.openxmlformats.org/drawingml/2006/table">
            <a:tbl>
              <a:tblPr firstRow="1" bandRow="1">
                <a:tableStyleId>{5C22544A-7EE6-4342-B048-85BDC9FD1C3A}</a:tableStyleId>
              </a:tblPr>
              <a:tblGrid>
                <a:gridCol w="1981200"/>
                <a:gridCol w="6553200"/>
              </a:tblGrid>
              <a:tr h="385951">
                <a:tc>
                  <a:txBody>
                    <a:bodyPr/>
                    <a:lstStyle/>
                    <a:p>
                      <a:r>
                        <a:rPr lang="en-US" sz="1400" smtClean="0">
                          <a:latin typeface="Times New Roman" pitchFamily="18" charset="0"/>
                          <a:cs typeface="Times New Roman" pitchFamily="18" charset="0"/>
                        </a:rPr>
                        <a:t>Các</a:t>
                      </a:r>
                      <a:r>
                        <a:rPr lang="en-US" sz="1400" baseline="0" smtClean="0">
                          <a:latin typeface="Times New Roman" pitchFamily="18" charset="0"/>
                          <a:cs typeface="Times New Roman" pitchFamily="18" charset="0"/>
                        </a:rPr>
                        <a:t> hoạt động</a:t>
                      </a:r>
                      <a:endParaRPr lang="en-US" sz="1400">
                        <a:latin typeface="Times New Roman" pitchFamily="18" charset="0"/>
                        <a:cs typeface="Times New Roman" pitchFamily="18" charset="0"/>
                      </a:endParaRPr>
                    </a:p>
                  </a:txBody>
                  <a:tcPr/>
                </a:tc>
                <a:tc>
                  <a:txBody>
                    <a:bodyPr/>
                    <a:lstStyle/>
                    <a:p>
                      <a:r>
                        <a:rPr lang="en-US" sz="1400" smtClean="0">
                          <a:latin typeface="Times New Roman" pitchFamily="18" charset="0"/>
                          <a:cs typeface="Times New Roman" pitchFamily="18" charset="0"/>
                        </a:rPr>
                        <a:t>Mô</a:t>
                      </a:r>
                      <a:r>
                        <a:rPr lang="en-US" sz="1400" baseline="0" smtClean="0">
                          <a:latin typeface="Times New Roman" pitchFamily="18" charset="0"/>
                          <a:cs typeface="Times New Roman" pitchFamily="18" charset="0"/>
                        </a:rPr>
                        <a:t> tả</a:t>
                      </a:r>
                      <a:endParaRPr lang="en-US" sz="1400">
                        <a:latin typeface="Times New Roman" pitchFamily="18" charset="0"/>
                        <a:cs typeface="Times New Roman" pitchFamily="18" charset="0"/>
                      </a:endParaRPr>
                    </a:p>
                  </a:txBody>
                  <a:tcPr/>
                </a:tc>
              </a:tr>
              <a:tr h="5392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smtClean="0">
                          <a:solidFill>
                            <a:schemeClr val="dk1"/>
                          </a:solidFill>
                          <a:effectLst/>
                          <a:latin typeface="Times New Roman" pitchFamily="18" charset="0"/>
                          <a:ea typeface="+mn-ea"/>
                          <a:cs typeface="Times New Roman" pitchFamily="18" charset="0"/>
                        </a:rPr>
                        <a:t>Gọi đệ quy</a:t>
                      </a:r>
                    </a:p>
                  </a:txBody>
                  <a:tcPr/>
                </a:tc>
                <a:tc>
                  <a:txBody>
                    <a:bodyPr/>
                    <a:lstStyle/>
                    <a:p>
                      <a:r>
                        <a:rPr lang="en-US" sz="1400" kern="1200" smtClean="0">
                          <a:solidFill>
                            <a:schemeClr val="dk1"/>
                          </a:solidFill>
                          <a:effectLst/>
                          <a:latin typeface="Times New Roman" pitchFamily="18" charset="0"/>
                          <a:ea typeface="+mn-ea"/>
                          <a:cs typeface="Times New Roman" pitchFamily="18" charset="0"/>
                        </a:rPr>
                        <a:t>Để thực thi lệnh SQL được đưa ra bởi người sử dụng, máy chủ Oracle phải đưa ra ngẫu nhiên thêm các lệnh. Như lệnh được gọi lệnh SQL đệ quy</a:t>
                      </a:r>
                      <a:endParaRPr lang="en-US" sz="1400">
                        <a:latin typeface="Times New Roman" pitchFamily="18" charset="0"/>
                        <a:cs typeface="Times New Roman" pitchFamily="18" charset="0"/>
                      </a:endParaRPr>
                    </a:p>
                  </a:txBody>
                  <a:tcPr/>
                </a:tc>
              </a:tr>
              <a:tr h="761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smtClean="0">
                          <a:solidFill>
                            <a:schemeClr val="dk1"/>
                          </a:solidFill>
                          <a:effectLst/>
                          <a:latin typeface="Times New Roman" pitchFamily="18" charset="0"/>
                          <a:ea typeface="+mn-ea"/>
                          <a:cs typeface="Times New Roman" pitchFamily="18" charset="0"/>
                        </a:rPr>
                        <a:t>Bộ nhớ Cache</a:t>
                      </a:r>
                    </a:p>
                  </a:txBody>
                  <a:tcPr/>
                </a:tc>
                <a:tc>
                  <a:txBody>
                    <a:bodyPr/>
                    <a:lstStyle/>
                    <a:p>
                      <a:r>
                        <a:rPr lang="en-US" sz="1400" kern="1200" smtClean="0">
                          <a:solidFill>
                            <a:schemeClr val="dk1"/>
                          </a:solidFill>
                          <a:effectLst/>
                          <a:latin typeface="Times New Roman" pitchFamily="18" charset="0"/>
                          <a:ea typeface="+mn-ea"/>
                          <a:cs typeface="Times New Roman" pitchFamily="18" charset="0"/>
                        </a:rPr>
                        <a:t>Tkprof cũng liệt kê các kết quả nhớ trên thư viện cache từ phân tích cú pháp và thực thi cho mỗi lệnh sql. Số liệu thống kê đưa ra trên dòng rời rạc dưới bảng số liệu thống kê</a:t>
                      </a:r>
                      <a:endParaRPr lang="en-US" sz="1400">
                        <a:latin typeface="Times New Roman" pitchFamily="18" charset="0"/>
                        <a:cs typeface="Times New Roman" pitchFamily="18" charset="0"/>
                      </a:endParaRPr>
                    </a:p>
                  </a:txBody>
                  <a:tcPr/>
                </a:tc>
              </a:tr>
              <a:tr h="980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smtClean="0">
                          <a:solidFill>
                            <a:schemeClr val="dk1"/>
                          </a:solidFill>
                          <a:effectLst/>
                          <a:latin typeface="Times New Roman" pitchFamily="18" charset="0"/>
                          <a:ea typeface="+mn-ea"/>
                          <a:cs typeface="Times New Roman" pitchFamily="18" charset="0"/>
                        </a:rPr>
                        <a:t>Row source Operations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smtClean="0">
                          <a:solidFill>
                            <a:schemeClr val="dk1"/>
                          </a:solidFill>
                          <a:effectLst/>
                          <a:latin typeface="Times New Roman" pitchFamily="18" charset="0"/>
                          <a:ea typeface="+mn-ea"/>
                          <a:cs typeface="Times New Roman" pitchFamily="18" charset="0"/>
                        </a:rPr>
                        <a:t>Cung cấp số lượng hàng đã được xử lý cho mỗi hoạt động đã thực thi trên các hàng và thông tin nguồn hàng được thêm, như đọc địa chỉ vật lý và ghi; cr=đọc tương ứng, w= ghi địa chỉ vật lý, r=đọc địa chỉ vật lý, time=thời gian(tính bằng microseconds)</a:t>
                      </a:r>
                    </a:p>
                  </a:txBody>
                  <a:tcPr/>
                </a:tc>
              </a:tr>
              <a:tr h="385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smtClean="0">
                          <a:solidFill>
                            <a:schemeClr val="dk1"/>
                          </a:solidFill>
                          <a:effectLst/>
                          <a:latin typeface="Times New Roman" pitchFamily="18" charset="0"/>
                          <a:ea typeface="+mn-ea"/>
                          <a:cs typeface="Times New Roman" pitchFamily="18" charset="0"/>
                        </a:rPr>
                        <a:t>Phân tích ID người dùng</a:t>
                      </a:r>
                    </a:p>
                  </a:txBody>
                  <a:tcPr/>
                </a:tc>
                <a:tc>
                  <a:txBody>
                    <a:bodyPr/>
                    <a:lstStyle/>
                    <a:p>
                      <a:r>
                        <a:rPr lang="en-US" sz="1400" kern="1200" smtClean="0">
                          <a:solidFill>
                            <a:schemeClr val="dk1"/>
                          </a:solidFill>
                          <a:effectLst/>
                          <a:latin typeface="Times New Roman" pitchFamily="18" charset="0"/>
                          <a:ea typeface="+mn-ea"/>
                          <a:cs typeface="Times New Roman" pitchFamily="18" charset="0"/>
                        </a:rPr>
                        <a:t>Đây là Id của người sử dụng cuối từ phân tích cú pháp câu lệnh</a:t>
                      </a:r>
                      <a:endParaRPr lang="en-US" sz="1400">
                        <a:latin typeface="Times New Roman" pitchFamily="18" charset="0"/>
                        <a:cs typeface="Times New Roman" pitchFamily="18" charset="0"/>
                      </a:endParaRPr>
                    </a:p>
                  </a:txBody>
                  <a:tcPr/>
                </a:tc>
              </a:tr>
              <a:tr h="761329">
                <a:tc>
                  <a:txBody>
                    <a:bodyPr/>
                    <a:lstStyle/>
                    <a:p>
                      <a:r>
                        <a:rPr lang="en-US" sz="1400" kern="1200" smtClean="0">
                          <a:solidFill>
                            <a:schemeClr val="dk1"/>
                          </a:solidFill>
                          <a:effectLst/>
                          <a:latin typeface="Times New Roman" pitchFamily="18" charset="0"/>
                          <a:ea typeface="+mn-ea"/>
                          <a:cs typeface="Times New Roman" pitchFamily="18" charset="0"/>
                        </a:rPr>
                        <a:t>Kế hoạch thực thi</a:t>
                      </a:r>
                      <a:endParaRPr lang="en-US" sz="1400">
                        <a:latin typeface="Times New Roman" pitchFamily="18" charset="0"/>
                        <a:cs typeface="Times New Roman" pitchFamily="18" charset="0"/>
                      </a:endParaRPr>
                    </a:p>
                  </a:txBody>
                  <a:tcPr/>
                </a:tc>
                <a:tc>
                  <a:txBody>
                    <a:bodyPr/>
                    <a:lstStyle/>
                    <a:p>
                      <a:r>
                        <a:rPr lang="en-US" sz="1400" kern="1200" smtClean="0">
                          <a:solidFill>
                            <a:schemeClr val="dk1"/>
                          </a:solidFill>
                          <a:effectLst/>
                          <a:latin typeface="Times New Roman" pitchFamily="18" charset="0"/>
                          <a:ea typeface="+mn-ea"/>
                          <a:cs typeface="Times New Roman" pitchFamily="18" charset="0"/>
                        </a:rPr>
                        <a:t>Nếu bạn chỉ định tham số EXPLAIN trên dòng lệnh tkprof , tkprof sử dụng lệnh EXPLAIN PLAN để tổ chức kế hoạch thực thi của mỗi lệnh tìm kiếm SQL. Tkprof cũng đưa ra số hàng đã được xử lý bởi mỗi bước trong kế hoạch thực thi</a:t>
                      </a:r>
                      <a:endParaRPr lang="en-US" sz="1400">
                        <a:latin typeface="Times New Roman" pitchFamily="18" charset="0"/>
                        <a:cs typeface="Times New Roman" pitchFamily="18" charset="0"/>
                      </a:endParaRPr>
                    </a:p>
                  </a:txBody>
                  <a:tcPr/>
                </a:tc>
              </a:tr>
              <a:tr h="761329">
                <a:tc>
                  <a:txBody>
                    <a:bodyPr/>
                    <a:lstStyle/>
                    <a:p>
                      <a:r>
                        <a:rPr lang="en-US" sz="1400" kern="1200" smtClean="0">
                          <a:solidFill>
                            <a:schemeClr val="dk1"/>
                          </a:solidFill>
                          <a:effectLst/>
                          <a:latin typeface="Times New Roman" pitchFamily="18" charset="0"/>
                          <a:ea typeface="+mn-ea"/>
                          <a:cs typeface="Times New Roman" pitchFamily="18" charset="0"/>
                        </a:rPr>
                        <a:t>Tối ưu hóa hoặc gợi ý</a:t>
                      </a:r>
                      <a:endParaRPr lang="en-US" sz="1400">
                        <a:latin typeface="Times New Roman" pitchFamily="18" charset="0"/>
                        <a:cs typeface="Times New Roman"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smtClean="0">
                          <a:solidFill>
                            <a:schemeClr val="dk1"/>
                          </a:solidFill>
                          <a:effectLst/>
                          <a:latin typeface="Times New Roman" pitchFamily="18" charset="0"/>
                          <a:ea typeface="+mn-ea"/>
                          <a:cs typeface="Times New Roman" pitchFamily="18" charset="0"/>
                        </a:rPr>
                        <a:t>Điều này đưa ra gợi ý tối ưu hóa mà được sử dụng trong thời gian thực thi của lệnh, nếu không gợi ý, nó sẽ đưa ra chế độ tối ưu hóa được sử dụng.</a:t>
                      </a:r>
                    </a:p>
                    <a:p>
                      <a:endParaRPr lang="en-US" sz="140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050844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err="1" smtClean="0">
                <a:latin typeface="Times New Roman" pitchFamily="18" charset="0"/>
                <a:cs typeface="Times New Roman" pitchFamily="18" charset="0"/>
              </a:rPr>
              <a:t>Ví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không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đánh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chỉ</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mục</a:t>
            </a: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TKPROF UTILITY</a:t>
            </a:r>
            <a:endParaRPr lang="en-US"/>
          </a:p>
        </p:txBody>
      </p:sp>
      <p:pic>
        <p:nvPicPr>
          <p:cNvPr id="6" name="Picture 5" descr="Machine generated alternative text: tkprof Output with No Index: Example &#10;tkprof Output with No Index: Example &#10;select credit I imit) from Where Cugt &#10;total &#10;1459 &#10;1459 &#10;0.00 &#10;0.00 &#10;0.02 &#10;0.02 &#10;0.00 &#10;0.00 &#10;0.10 &#10;0.10 &#10;Miggeg library cache during &#10;optimizer ALL Rows &#10;parsing id: BB &#10;ROW Source &#10;1 &#10;1 SORT AGGREGATE (cr-14S9 pr-72 pv-o time-o us) &#10;-77 TABLE ACCESS FULL CUSTOMERS (cr-14S9 pr-72 tine-4104 us &#10;cogt:40S Size—1260 card: 90) &#10;ACI "/>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7239000" cy="3581400"/>
          </a:xfrm>
          <a:prstGeom prst="rect">
            <a:avLst/>
          </a:prstGeom>
          <a:noFill/>
          <a:ln>
            <a:noFill/>
          </a:ln>
        </p:spPr>
      </p:pic>
    </p:spTree>
    <p:extLst>
      <p:ext uri="{BB962C8B-B14F-4D97-AF65-F5344CB8AC3E}">
        <p14:creationId xmlns:p14="http://schemas.microsoft.com/office/powerpoint/2010/main" val="136220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err="1" smtClean="0">
                <a:latin typeface="Times New Roman" pitchFamily="18" charset="0"/>
                <a:cs typeface="Times New Roman" pitchFamily="18" charset="0"/>
              </a:rPr>
              <a:t>Ví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đánh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chỉ</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mục</a:t>
            </a:r>
            <a:endParaRPr lang="en-US" smtClean="0">
              <a:latin typeface="Times New Roman" pitchFamily="18" charset="0"/>
              <a:cs typeface="Times New Roman" pitchFamily="18" charset="0"/>
            </a:endParaRPr>
          </a:p>
          <a:p>
            <a:pPr marL="0" indent="0">
              <a:buNone/>
            </a:pPr>
            <a:endParaRPr lang="en-US"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V.	TKPROF UTILITY</a:t>
            </a:r>
            <a:endParaRPr lang="en-US"/>
          </a:p>
        </p:txBody>
      </p:sp>
      <p:pic>
        <p:nvPicPr>
          <p:cNvPr id="5" name="Picture 4" descr="Machine generated alternative text: tkprof Output with Index: Example &#10;tkprof Output with Index: Example &#10;select credit limit) from Where &#10;C Ol_mt &#10;Cpu &#10;0.00 &#10;0.00 &#10;0.00 &#10;0.00 &#10;o. 00 &#10;0.00 &#10;0.00 &#10;0.00 &#10;Exec u t e &#10;F e tCh &#10;t Ota I &#10;Mig g eg library cache parse: &#10;optimizer ALL Rows &#10;parsing id: &#10;ROW Sour C e &#10;1 &#10;77 &#10;SORT AGGREGATE (cr-77 pr-1 time-o us) &#10;TABLE ACCESS BY INDEX ROWID CUSTOMERS (cr-77 pr-l tine-760 uS &#10;gizez1260 &#10;INDEX RANGE SCAN CUST CUST_CITY IDX (cr-2 pr-l time-IS2 us &#10;(Object id 78183) &#10;ACI "/>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391400" cy="3886200"/>
          </a:xfrm>
          <a:prstGeom prst="rect">
            <a:avLst/>
          </a:prstGeom>
          <a:noFill/>
          <a:ln>
            <a:noFill/>
          </a:ln>
        </p:spPr>
      </p:pic>
    </p:spTree>
    <p:extLst>
      <p:ext uri="{BB962C8B-B14F-4D97-AF65-F5344CB8AC3E}">
        <p14:creationId xmlns:p14="http://schemas.microsoft.com/office/powerpoint/2010/main" val="1023972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US" i="1"/>
              <a:t>Chú ý: chỉ mục chỉ xây dựng khi cần thiết. Chỉ mục làm chậm xử lý của insert , delete và update bởi vì liên quan tới các hàng cần phải được thêm, thay đổi hoặc loại bỏ. Chỉ mục chưa được sử dụng nên được gỡ bỏ. Tuy nhiên, thay cho việc xử lý tất cả ứng dụng SQL thông qua EXPLAIN PLAN , bạn có thể sử dụng tìm kiếm chỉ mục để xác định và loại bỏ hoàn toàn chỉ mục mà không được sử dụng</a:t>
            </a:r>
            <a:endParaRPr lang="en-US"/>
          </a:p>
        </p:txBody>
      </p:sp>
      <p:sp>
        <p:nvSpPr>
          <p:cNvPr id="2" name="Title 1"/>
          <p:cNvSpPr>
            <a:spLocks noGrp="1"/>
          </p:cNvSpPr>
          <p:nvPr>
            <p:ph type="title"/>
          </p:nvPr>
        </p:nvSpPr>
        <p:spPr/>
        <p:txBody>
          <a:bodyPr/>
          <a:lstStyle/>
          <a:p>
            <a:r>
              <a:rPr lang="en-US" b="1">
                <a:latin typeface="Times New Roman" pitchFamily="18" charset="0"/>
                <a:cs typeface="Times New Roman" pitchFamily="18" charset="0"/>
              </a:rPr>
              <a:t>V.	TKPROF UTILITY</a:t>
            </a:r>
            <a:endParaRPr lang="en-US"/>
          </a:p>
        </p:txBody>
      </p:sp>
    </p:spTree>
    <p:extLst>
      <p:ext uri="{BB962C8B-B14F-4D97-AF65-F5344CB8AC3E}">
        <p14:creationId xmlns:p14="http://schemas.microsoft.com/office/powerpoint/2010/main" val="675341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sz="4000" b="1" smtClean="0">
                <a:latin typeface="Times New Roman" pitchFamily="18" charset="0"/>
                <a:cs typeface="Times New Roman" pitchFamily="18" charset="0"/>
              </a:rPr>
              <a:t>I. THÁCH THỨC</a:t>
            </a:r>
            <a:endParaRPr lang="en-US" sz="4000" b="1">
              <a:latin typeface="Times New Roman" pitchFamily="18" charset="0"/>
              <a:cs typeface="Times New Roman" pitchFamily="18" charset="0"/>
            </a:endParaRPr>
          </a:p>
        </p:txBody>
      </p:sp>
      <p:pic>
        <p:nvPicPr>
          <p:cNvPr id="5" name="Content Placeholder 4" descr="Machine generated alternative text: End-to-End Application Tracing Challenge &#10;End-to-End Application Tracing Challenge &#10;Client &#10;Client OE &#10;Client &#10;Client &#10;Clients &#10;Client JF/Søssion 6 &#10;I want to retrieve traces from CRM service. &#10;I want to retrieve traces from client C4. &#10;I want to retrieve traces from session 6. &#10;OR ACI "/>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6460" y="2247900"/>
            <a:ext cx="4831080" cy="3619499"/>
          </a:xfrm>
          <a:prstGeom prst="rect">
            <a:avLst/>
          </a:prstGeom>
          <a:noFill/>
          <a:ln>
            <a:noFill/>
          </a:ln>
        </p:spPr>
      </p:pic>
    </p:spTree>
    <p:extLst>
      <p:ext uri="{BB962C8B-B14F-4D97-AF65-F5344CB8AC3E}">
        <p14:creationId xmlns:p14="http://schemas.microsoft.com/office/powerpoint/2010/main" val="100907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sz="4000" b="1">
                <a:latin typeface="Times New Roman" pitchFamily="18" charset="0"/>
                <a:cs typeface="Times New Roman" pitchFamily="18" charset="0"/>
              </a:rPr>
              <a:t>I. THÁCH THỨC</a:t>
            </a:r>
          </a:p>
        </p:txBody>
      </p:sp>
      <p:sp>
        <p:nvSpPr>
          <p:cNvPr id="3" name="Content Placeholder 2"/>
          <p:cNvSpPr>
            <a:spLocks noGrp="1"/>
          </p:cNvSpPr>
          <p:nvPr>
            <p:ph idx="1"/>
          </p:nvPr>
        </p:nvSpPr>
        <p:spPr/>
        <p:txBody>
          <a:bodyPr>
            <a:normAutofit fontScale="92500" lnSpcReduction="10000"/>
          </a:bodyPr>
          <a:lstStyle/>
          <a:p>
            <a:pPr marL="0" indent="0">
              <a:buNone/>
            </a:pPr>
            <a:r>
              <a:rPr lang="en-US" smtClean="0">
                <a:latin typeface="Times New Roman" pitchFamily="18" charset="0"/>
                <a:cs typeface="Times New Roman" pitchFamily="18" charset="0"/>
              </a:rPr>
              <a:t>1. Thách thức</a:t>
            </a:r>
          </a:p>
          <a:p>
            <a:r>
              <a:rPr lang="en-US" smtClean="0">
                <a:latin typeface="Times New Roman" pitchFamily="18" charset="0"/>
                <a:cs typeface="Times New Roman" pitchFamily="18" charset="0"/>
              </a:rPr>
              <a:t>Tìm kiếm một client cụ thể thường không là vấn đề trong mô hình máy chủ chuyên dụng.</a:t>
            </a:r>
          </a:p>
          <a:p>
            <a:r>
              <a:rPr lang="en-US" smtClean="0">
                <a:latin typeface="Times New Roman" pitchFamily="18" charset="0"/>
                <a:cs typeface="Times New Roman" pitchFamily="18" charset="0"/>
              </a:rPr>
              <a:t>Trong cấu hình máy chủ chia sẻ:</a:t>
            </a:r>
          </a:p>
          <a:p>
            <a:pPr lvl="1"/>
            <a:r>
              <a:rPr lang="en-US" smtClean="0">
                <a:latin typeface="Times New Roman" pitchFamily="18" charset="0"/>
                <a:cs typeface="Times New Roman" pitchFamily="18" charset="0"/>
              </a:rPr>
              <a:t>Một client được xử lý bởi các tiến trình khác nhau sau mỗi lần hoạt động.</a:t>
            </a:r>
          </a:p>
          <a:p>
            <a:pPr lvl="1"/>
            <a:r>
              <a:rPr lang="en-US" smtClean="0">
                <a:latin typeface="Times New Roman" pitchFamily="18" charset="0"/>
                <a:cs typeface="Times New Roman" pitchFamily="18" charset="0"/>
              </a:rPr>
              <a:t>Dấu vết liên quan tới phiên làm việc của người sử dụng tồn tại rải rác trên file tìm kiếm khác nhau thuộc quá trình xử lý khác nhau</a:t>
            </a:r>
          </a:p>
          <a:p>
            <a:pPr lvl="1"/>
            <a:r>
              <a:rPr lang="en-US" smtClean="0">
                <a:latin typeface="Times New Roman" pitchFamily="18" charset="0"/>
                <a:cs typeface="Times New Roman" pitchFamily="18" charset="0"/>
              </a:rPr>
              <a:t>Tìm kiếm thông tin cho một service cụ thể , cho hiệu năng hoặc cho mục đích gỡ lỗi cũng là một vấn đề khó khăn vì có nhiều client đang sử dụng các dịch vụ tương tự và từng tạo tệp tin tìm kiếm thuộc tiến trình máy chủ xử lý nó.</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320462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fontAlgn="ctr">
              <a:buNone/>
            </a:pPr>
            <a:r>
              <a:rPr lang="en-US" smtClean="0">
                <a:latin typeface="Times New Roman" pitchFamily="18" charset="0"/>
                <a:cs typeface="Times New Roman" pitchFamily="18" charset="0"/>
              </a:rPr>
              <a:t>2. Phương thức tìm kiếm End-to-end</a:t>
            </a:r>
          </a:p>
          <a:p>
            <a:pPr lvl="1" fontAlgn="ctr"/>
            <a:r>
              <a:rPr lang="en-US" smtClean="0">
                <a:latin typeface="Times New Roman" pitchFamily="18" charset="0"/>
                <a:cs typeface="Times New Roman" pitchFamily="18" charset="0"/>
              </a:rPr>
              <a:t>Làm đơn giản hóa việc dự đoán các vấn đề về hiệu năng trong môi trường đa tầng.</a:t>
            </a:r>
          </a:p>
          <a:p>
            <a:pPr lvl="1" fontAlgn="ctr"/>
            <a:r>
              <a:rPr lang="en-US" sz="2000" smtClean="0">
                <a:latin typeface="Times New Roman" pitchFamily="18" charset="0"/>
                <a:cs typeface="Times New Roman" pitchFamily="18" charset="0"/>
              </a:rPr>
              <a:t>Xác định nguồn của một khối lượng công việc lớn như một số lượng lớn câu lệnh sql.</a:t>
            </a:r>
          </a:p>
          <a:p>
            <a:pPr lvl="1" fontAlgn="ctr"/>
            <a:r>
              <a:rPr lang="en-US" sz="2000" smtClean="0">
                <a:latin typeface="Times New Roman" pitchFamily="18" charset="0"/>
                <a:cs typeface="Times New Roman" pitchFamily="18" charset="0"/>
              </a:rPr>
              <a:t>Làm đơn giản hóa quản lý khối lượng công việc ứng dụng bởi tìm kiếm các module cụ thể hoạt động trong một service xác định bởi:</a:t>
            </a:r>
          </a:p>
          <a:p>
            <a:pPr lvl="2" fontAlgn="ctr"/>
            <a:r>
              <a:rPr lang="en-US" sz="1800" smtClean="0">
                <a:latin typeface="Times New Roman" pitchFamily="18" charset="0"/>
                <a:cs typeface="Times New Roman" pitchFamily="18" charset="0"/>
              </a:rPr>
              <a:t>Client identifier </a:t>
            </a:r>
          </a:p>
          <a:p>
            <a:pPr lvl="2" fontAlgn="ctr"/>
            <a:r>
              <a:rPr lang="en-US" sz="1800" smtClean="0">
                <a:latin typeface="Times New Roman" pitchFamily="18" charset="0"/>
                <a:cs typeface="Times New Roman" pitchFamily="18" charset="0"/>
              </a:rPr>
              <a:t>Service</a:t>
            </a:r>
          </a:p>
          <a:p>
            <a:pPr lvl="2" fontAlgn="ctr"/>
            <a:r>
              <a:rPr lang="en-US" sz="1800" smtClean="0">
                <a:latin typeface="Times New Roman" pitchFamily="18" charset="0"/>
                <a:cs typeface="Times New Roman" pitchFamily="18" charset="0"/>
              </a:rPr>
              <a:t>Module</a:t>
            </a:r>
          </a:p>
          <a:p>
            <a:pPr lvl="2" fontAlgn="ctr"/>
            <a:r>
              <a:rPr lang="en-US" sz="1800" smtClean="0">
                <a:latin typeface="Times New Roman" pitchFamily="18" charset="0"/>
                <a:cs typeface="Times New Roman" pitchFamily="18" charset="0"/>
              </a:rPr>
              <a:t>Action</a:t>
            </a:r>
          </a:p>
          <a:p>
            <a:pPr lvl="2" fontAlgn="ctr"/>
            <a:r>
              <a:rPr lang="en-US" sz="1800" smtClean="0">
                <a:latin typeface="Times New Roman" pitchFamily="18" charset="0"/>
                <a:cs typeface="Times New Roman" pitchFamily="18" charset="0"/>
              </a:rPr>
              <a:t>session</a:t>
            </a:r>
            <a:endParaRPr lang="en-US" sz="180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z="4000" b="1">
                <a:latin typeface="Times New Roman" pitchFamily="18" charset="0"/>
                <a:cs typeface="Times New Roman" pitchFamily="18" charset="0"/>
              </a:rPr>
              <a:t>I. THÁCH THỨC</a:t>
            </a:r>
          </a:p>
        </p:txBody>
      </p:sp>
    </p:spTree>
    <p:extLst>
      <p:ext uri="{BB962C8B-B14F-4D97-AF65-F5344CB8AC3E}">
        <p14:creationId xmlns:p14="http://schemas.microsoft.com/office/powerpoint/2010/main" val="3727893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 generated alternative text: Location for Diagnostic Traces &#10;Location for Diagnostic Traces &#10;DIAGNOSTIC DEST &#10;Diagnostic Previous Location &#10;$ PDR &#10;$ADR &#10;$ADR &#10;$ADR &#10;$ADR &#10;$ADR &#10;Foreground process &#10;Backg round process &#10;Aert log data &#10;Core dumps &#10;Incident dumps &#10;USER DUMP DEST &#10;BACKGROUND DUMP &#10;BACKGROUND DUMP &#10;CORE DUMP DEST &#10;USER DUMP DEST &#10;BACKGROUND DUMP &#10;DEST &#10;DEST &#10;DEST &#10;HOME/ e race &#10;HOME/ trace &#10;HOME/ alert &#10;HOME/ trace &#10;HOME/ edump &#10;HOME/ n &#10;V$DIÄG INFO &#10;critical error trace &#10;ACI &#10;R_HOME/trace Oracle Database 1 lg trace "/>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8235" y="2247900"/>
            <a:ext cx="5187530" cy="3878263"/>
          </a:xfrm>
          <a:prstGeom prst="rect">
            <a:avLst/>
          </a:prstGeom>
          <a:noFill/>
          <a:ln>
            <a:noFill/>
          </a:ln>
        </p:spPr>
      </p:pic>
      <p:sp>
        <p:nvSpPr>
          <p:cNvPr id="2" name="Title 1"/>
          <p:cNvSpPr>
            <a:spLocks noGrp="1"/>
          </p:cNvSpPr>
          <p:nvPr>
            <p:ph type="title"/>
          </p:nvPr>
        </p:nvSpPr>
        <p:spPr>
          <a:xfrm>
            <a:off x="457200" y="274638"/>
            <a:ext cx="8229600" cy="1325562"/>
          </a:xfrm>
        </p:spPr>
        <p:txBody>
          <a:bodyPr>
            <a:normAutofit/>
          </a:bodyPr>
          <a:lstStyle/>
          <a:p>
            <a:r>
              <a:rPr lang="en-US" sz="4000" b="1" smtClean="0">
                <a:latin typeface="Times New Roman" pitchFamily="18" charset="0"/>
                <a:cs typeface="Times New Roman" pitchFamily="18" charset="0"/>
              </a:rPr>
              <a:t>II.	CẤU HÌNH</a:t>
            </a:r>
            <a:endParaRPr lang="en-US" sz="4000" b="1">
              <a:latin typeface="Times New Roman" pitchFamily="18" charset="0"/>
              <a:cs typeface="Times New Roman" pitchFamily="18" charset="0"/>
            </a:endParaRPr>
          </a:p>
        </p:txBody>
      </p:sp>
    </p:spTree>
    <p:extLst>
      <p:ext uri="{BB962C8B-B14F-4D97-AF65-F5344CB8AC3E}">
        <p14:creationId xmlns:p14="http://schemas.microsoft.com/office/powerpoint/2010/main" val="29636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514350" lvl="0" indent="-514350" fontAlgn="ctr">
              <a:buFont typeface="+mj-lt"/>
              <a:buAutoNum type="arabicPeriod"/>
            </a:pPr>
            <a:r>
              <a:rPr lang="en-US" err="1" smtClean="0">
                <a:latin typeface="Times New Roman" pitchFamily="18" charset="0"/>
                <a:cs typeface="Times New Roman" pitchFamily="18" charset="0"/>
              </a:rPr>
              <a:t>Khái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niệm</a:t>
            </a:r>
            <a:endParaRPr lang="en-US" smtClean="0">
              <a:latin typeface="Times New Roman" pitchFamily="18" charset="0"/>
              <a:cs typeface="Times New Roman" pitchFamily="18" charset="0"/>
            </a:endParaRPr>
          </a:p>
          <a:p>
            <a:pPr lvl="1" fontAlgn="ct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nhóm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phiên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làm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việc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thực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hiện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việc</a:t>
            </a:r>
            <a:r>
              <a:rPr lang="en-US">
                <a:latin typeface="Times New Roman" pitchFamily="18" charset="0"/>
                <a:cs typeface="Times New Roman" pitchFamily="18" charset="0"/>
              </a:rPr>
              <a:t> </a:t>
            </a:r>
            <a:r>
              <a:rPr lang="en-US" err="1">
                <a:latin typeface="Times New Roman" pitchFamily="18" charset="0"/>
                <a:cs typeface="Times New Roman" pitchFamily="18" charset="0"/>
              </a:rPr>
              <a:t>tương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tự</a:t>
            </a:r>
            <a:r>
              <a:rPr lang="en-US">
                <a:latin typeface="Times New Roman" pitchFamily="18" charset="0"/>
                <a:cs typeface="Times New Roman" pitchFamily="18" charset="0"/>
              </a:rPr>
              <a:t> </a:t>
            </a:r>
            <a:r>
              <a:rPr lang="en-US" err="1">
                <a:latin typeface="Times New Roman" pitchFamily="18" charset="0"/>
                <a:cs typeface="Times New Roman" pitchFamily="18" charset="0"/>
              </a:rPr>
              <a:t>nhau</a:t>
            </a:r>
            <a:r>
              <a:rPr lang="en-US">
                <a:latin typeface="Times New Roman" pitchFamily="18" charset="0"/>
                <a:cs typeface="Times New Roman" pitchFamily="18" charset="0"/>
              </a:rPr>
              <a:t>.</a:t>
            </a:r>
            <a:endParaRPr lang="en-US" sz="2000">
              <a:latin typeface="Times New Roman" pitchFamily="18" charset="0"/>
              <a:cs typeface="Times New Roman" pitchFamily="18" charset="0"/>
            </a:endParaRPr>
          </a:p>
          <a:p>
            <a:pPr lvl="1" fontAlgn="ctr"/>
            <a:r>
              <a:rPr lang="en-US" err="1">
                <a:latin typeface="Times New Roman" pitchFamily="18" charset="0"/>
                <a:cs typeface="Times New Roman" pitchFamily="18" charset="0"/>
              </a:rPr>
              <a:t>Cung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ảnh</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đơn</a:t>
            </a:r>
            <a:r>
              <a:rPr lang="en-US">
                <a:latin typeface="Times New Roman" pitchFamily="18" charset="0"/>
                <a:cs typeface="Times New Roman" pitchFamily="18" charset="0"/>
              </a:rPr>
              <a:t> </a:t>
            </a:r>
            <a:r>
              <a:rPr lang="en-US" err="1">
                <a:latin typeface="Times New Roman" pitchFamily="18" charset="0"/>
                <a:cs typeface="Times New Roman" pitchFamily="18" charset="0"/>
              </a:rPr>
              <a:t>thay</a:t>
            </a:r>
            <a:r>
              <a:rPr lang="en-US">
                <a:latin typeface="Times New Roman" pitchFamily="18" charset="0"/>
                <a:cs typeface="Times New Roman" pitchFamily="18" charset="0"/>
              </a:rPr>
              <a:t> </a:t>
            </a:r>
            <a:r>
              <a:rPr lang="en-US" err="1">
                <a:latin typeface="Times New Roman" pitchFamily="18" charset="0"/>
                <a:cs typeface="Times New Roman" pitchFamily="18" charset="0"/>
              </a:rPr>
              <a:t>vì</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ảnh</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đa</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a:t>
            </a:r>
            <a:endParaRPr lang="en-US" sz="2000">
              <a:latin typeface="Times New Roman" pitchFamily="18" charset="0"/>
              <a:cs typeface="Times New Roman" pitchFamily="18" charset="0"/>
            </a:endParaRPr>
          </a:p>
          <a:p>
            <a:pPr lvl="1" fontAlgn="ct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phần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tác</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quản</a:t>
            </a:r>
            <a:r>
              <a:rPr lang="en-US">
                <a:latin typeface="Times New Roman" pitchFamily="18" charset="0"/>
                <a:cs typeface="Times New Roman" pitchFamily="18" charset="0"/>
              </a:rPr>
              <a:t> </a:t>
            </a:r>
            <a:r>
              <a:rPr lang="en-US" err="1">
                <a:latin typeface="Times New Roman" pitchFamily="18" charset="0"/>
                <a:cs typeface="Times New Roman" pitchFamily="18" charset="0"/>
              </a:rPr>
              <a:t>trị</a:t>
            </a:r>
            <a:r>
              <a:rPr lang="en-US">
                <a:latin typeface="Times New Roman" pitchFamily="18" charset="0"/>
                <a:cs typeface="Times New Roman" pitchFamily="18" charset="0"/>
              </a:rPr>
              <a:t> </a:t>
            </a:r>
            <a:r>
              <a:rPr lang="en-US" err="1">
                <a:latin typeface="Times New Roman" pitchFamily="18" charset="0"/>
                <a:cs typeface="Times New Roman" pitchFamily="18" charset="0"/>
              </a:rPr>
              <a:t>thường</a:t>
            </a:r>
            <a:r>
              <a:rPr lang="en-US">
                <a:latin typeface="Times New Roman" pitchFamily="18" charset="0"/>
                <a:cs typeface="Times New Roman" pitchFamily="18" charset="0"/>
              </a:rPr>
              <a:t> </a:t>
            </a:r>
            <a:r>
              <a:rPr lang="en-US" err="1">
                <a:latin typeface="Times New Roman" pitchFamily="18" charset="0"/>
                <a:cs typeface="Times New Roman" pitchFamily="18" charset="0"/>
              </a:rPr>
              <a:t>xuyên</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cung</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err="1">
                <a:latin typeface="Times New Roman" pitchFamily="18" charset="0"/>
                <a:cs typeface="Times New Roman" pitchFamily="18" charset="0"/>
              </a:rPr>
              <a:t>dịch</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vụ</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động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theo</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yêu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cầu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được</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chỉ</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định</a:t>
            </a:r>
            <a:r>
              <a:rPr lang="en-US">
                <a:latin typeface="Times New Roman" pitchFamily="18" charset="0"/>
                <a:cs typeface="Times New Roman" pitchFamily="18" charset="0"/>
              </a:rPr>
              <a:t>.</a:t>
            </a:r>
            <a:endParaRPr lang="en-US" sz="2000">
              <a:latin typeface="Times New Roman" pitchFamily="18" charset="0"/>
              <a:cs typeface="Times New Roman" pitchFamily="18" charset="0"/>
            </a:endParaRPr>
          </a:p>
          <a:p>
            <a:pPr lvl="1" fontAlgn="ct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sở</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tính</a:t>
            </a:r>
            <a:r>
              <a:rPr lang="en-US">
                <a:latin typeface="Times New Roman" pitchFamily="18" charset="0"/>
                <a:cs typeface="Times New Roman" pitchFamily="18" charset="0"/>
              </a:rPr>
              <a:t> </a:t>
            </a:r>
            <a:r>
              <a:rPr lang="en-US" err="1">
                <a:latin typeface="Times New Roman" pitchFamily="18" charset="0"/>
                <a:cs typeface="Times New Roman" pitchFamily="18" charset="0"/>
              </a:rPr>
              <a:t>sẵn</a:t>
            </a:r>
            <a:r>
              <a:rPr lang="en-US">
                <a:latin typeface="Times New Roman" pitchFamily="18" charset="0"/>
                <a:cs typeface="Times New Roman" pitchFamily="18" charset="0"/>
              </a:rPr>
              <a:t> </a:t>
            </a:r>
            <a:r>
              <a:rPr lang="en-US" err="1">
                <a:latin typeface="Times New Roman" pitchFamily="18" charset="0"/>
                <a:cs typeface="Times New Roman" pitchFamily="18" charset="0"/>
              </a:rPr>
              <a:t>sàng</a:t>
            </a:r>
            <a:r>
              <a:rPr lang="en-US">
                <a:latin typeface="Times New Roman" pitchFamily="18" charset="0"/>
                <a:cs typeface="Times New Roman" pitchFamily="18" charset="0"/>
              </a:rPr>
              <a:t> </a:t>
            </a:r>
            <a:r>
              <a:rPr lang="en-US" err="1">
                <a:latin typeface="Times New Roman" pitchFamily="18" charset="0"/>
                <a:cs typeface="Times New Roman" pitchFamily="18" charset="0"/>
              </a:rPr>
              <a:t>cao</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của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nối</a:t>
            </a:r>
            <a:endParaRPr lang="en-US" sz="2000">
              <a:latin typeface="Times New Roman" pitchFamily="18" charset="0"/>
              <a:cs typeface="Times New Roman" pitchFamily="18" charset="0"/>
            </a:endParaRPr>
          </a:p>
          <a:p>
            <a:pPr lvl="1" fontAlgn="ctr"/>
            <a:r>
              <a:rPr lang="en-US" err="1">
                <a:latin typeface="Times New Roman" pitchFamily="18" charset="0"/>
                <a:cs typeface="Times New Roman" pitchFamily="18" charset="0"/>
              </a:rPr>
              <a:t>Cung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chiều</a:t>
            </a:r>
            <a:r>
              <a:rPr lang="en-US">
                <a:latin typeface="Times New Roman" pitchFamily="18" charset="0"/>
                <a:cs typeface="Times New Roman" pitchFamily="18" charset="0"/>
              </a:rPr>
              <a:t> </a:t>
            </a:r>
            <a:r>
              <a:rPr lang="en-US" err="1">
                <a:latin typeface="Times New Roman" pitchFamily="18" charset="0"/>
                <a:cs typeface="Times New Roman" pitchFamily="18" charset="0"/>
              </a:rPr>
              <a:t>hướng</a:t>
            </a:r>
            <a:r>
              <a:rPr lang="en-US">
                <a:latin typeface="Times New Roman" pitchFamily="18" charset="0"/>
                <a:cs typeface="Times New Roman" pitchFamily="18" charset="0"/>
              </a:rPr>
              <a:t> </a:t>
            </a:r>
            <a:r>
              <a:rPr lang="en-US" err="1">
                <a:latin typeface="Times New Roman" pitchFamily="18" charset="0"/>
                <a:cs typeface="Times New Roman" pitchFamily="18" charset="0"/>
              </a:rPr>
              <a:t>tinh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chỉnh</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năng</a:t>
            </a:r>
            <a:r>
              <a:rPr lang="en-US">
                <a:latin typeface="Times New Roman" pitchFamily="18" charset="0"/>
                <a:cs typeface="Times New Roman" pitchFamily="18" charset="0"/>
              </a:rPr>
              <a:t>.</a:t>
            </a:r>
            <a:endParaRPr lang="en-US" sz="2000">
              <a:latin typeface="Times New Roman" pitchFamily="18" charset="0"/>
              <a:cs typeface="Times New Roman" pitchFamily="18" charset="0"/>
            </a:endParaRPr>
          </a:p>
          <a:p>
            <a:pPr lvl="1"/>
            <a:r>
              <a:rPr lang="en-US" err="1">
                <a:latin typeface="Times New Roman" pitchFamily="18" charset="0"/>
                <a:cs typeface="Times New Roman" pitchFamily="18" charset="0"/>
              </a:rPr>
              <a:t>Thiết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lập</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cho</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lưu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giữ</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thông</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tin </a:t>
            </a:r>
            <a:r>
              <a:rPr lang="en-US" err="1">
                <a:latin typeface="Times New Roman" pitchFamily="18" charset="0"/>
                <a:cs typeface="Times New Roman" pitchFamily="18" charset="0"/>
              </a:rPr>
              <a:t>tìm</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kiếm</a:t>
            </a:r>
            <a:r>
              <a:rPr lang="en-US" smtClean="0">
                <a:latin typeface="Times New Roman" pitchFamily="18" charset="0"/>
                <a:cs typeface="Times New Roman" pitchFamily="18" charset="0"/>
              </a:rPr>
              <a:t>.</a:t>
            </a:r>
          </a:p>
          <a:p>
            <a:pPr lvl="1"/>
            <a:r>
              <a:rPr lang="en-US" smtClean="0">
                <a:latin typeface="Times New Roman" pitchFamily="18" charset="0"/>
                <a:cs typeface="Times New Roman" pitchFamily="18" charset="0"/>
              </a:rPr>
              <a:t>Tổ chức việc thực thi công việc trong phạm vi database -- &gt; service dễ dàng quản lý, tinh chỉnh được và phục hồi được. </a:t>
            </a:r>
          </a:p>
          <a:p>
            <a:pPr lvl="1"/>
            <a:r>
              <a:rPr lang="en-US" smtClean="0">
                <a:latin typeface="Times New Roman" pitchFamily="18" charset="0"/>
                <a:cs typeface="Times New Roman" pitchFamily="18" charset="0"/>
              </a:rPr>
              <a:t>Service có tính sẵn dùng: sau khi gặp sự cố ngừng hoạt động, một service sẽ phục hồi một cách tự động và nhanh chóng.</a:t>
            </a: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z="4000" b="1">
                <a:latin typeface="Times New Roman" pitchFamily="18" charset="0"/>
                <a:cs typeface="Times New Roman" pitchFamily="18" charset="0"/>
              </a:rPr>
              <a:t>II.	</a:t>
            </a:r>
            <a:r>
              <a:rPr lang="en-US" sz="4000" b="1" smtClean="0">
                <a:latin typeface="Times New Roman" pitchFamily="18" charset="0"/>
                <a:cs typeface="Times New Roman" pitchFamily="18" charset="0"/>
              </a:rPr>
              <a:t>SERVICE</a:t>
            </a:r>
            <a:endParaRPr lang="en-US" sz="4000" b="1">
              <a:latin typeface="Times New Roman" pitchFamily="18" charset="0"/>
              <a:cs typeface="Times New Roman" pitchFamily="18" charset="0"/>
            </a:endParaRPr>
          </a:p>
        </p:txBody>
      </p:sp>
    </p:spTree>
    <p:extLst>
      <p:ext uri="{BB962C8B-B14F-4D97-AF65-F5344CB8AC3E}">
        <p14:creationId xmlns:p14="http://schemas.microsoft.com/office/powerpoint/2010/main" val="3540791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99247" y="2057401"/>
            <a:ext cx="7745505" cy="4068762"/>
          </a:xfrm>
        </p:spPr>
        <p:txBody>
          <a:bodyPr/>
          <a:lstStyle/>
          <a:p>
            <a:pPr>
              <a:buFont typeface="Wingdings" pitchFamily="2" charset="2"/>
              <a:buChar char="v"/>
            </a:pP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a:t>
            </a:r>
            <a:endParaRPr lang="en-US" smtClean="0">
              <a:latin typeface="Times New Roman" pitchFamily="18" charset="0"/>
              <a:cs typeface="Times New Roman" pitchFamily="18" charset="0"/>
            </a:endParaRPr>
          </a:p>
          <a:p>
            <a:pPr marL="0" indent="0">
              <a:buNone/>
            </a:pP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II.	SERVICE</a:t>
            </a:r>
            <a:endParaRPr lang="en-US" b="1">
              <a:latin typeface="Times New Roman" pitchFamily="18" charset="0"/>
              <a:cs typeface="Times New Roman" pitchFamily="18" charset="0"/>
            </a:endParaRPr>
          </a:p>
        </p:txBody>
      </p:sp>
      <p:pic>
        <p:nvPicPr>
          <p:cNvPr id="6" name="Content Placeholder 3" descr="Machine generated alternative text: Using Services with Client Applications &#10;Using Services with Client Applications &#10;ERP- (DESCRIPTION- &#10;(ADDRESS- (PROTOCOL-TCP) (Hosrzmynode) (PORT-1521) ) &#10;(CONNECT (SERVICE NAME-ERP) ) ) &#10;j dbc : oracle : Oci &#10;url- &quot;jdbc : oracle : thin: e (DESCRIPTION- &#10;(ADDRESS- (PROTOCOL-TCP) (HOST-mynode) (PORT-1521) ) &#10;(CONNECT DATA- (SERVICE NAME-ERP) ) ) &quot; &#10;ACI "/>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14818" y="2590800"/>
            <a:ext cx="6281382" cy="3962400"/>
          </a:xfrm>
          <a:prstGeom prst="rect">
            <a:avLst/>
          </a:prstGeom>
          <a:noFill/>
          <a:ln>
            <a:noFill/>
          </a:ln>
        </p:spPr>
      </p:pic>
    </p:spTree>
    <p:extLst>
      <p:ext uri="{BB962C8B-B14F-4D97-AF65-F5344CB8AC3E}">
        <p14:creationId xmlns:p14="http://schemas.microsoft.com/office/powerpoint/2010/main" val="978465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219</TotalTime>
  <Words>2056</Words>
  <Application>Microsoft Office PowerPoint</Application>
  <PresentationFormat>On-screen Show (4:3)</PresentationFormat>
  <Paragraphs>249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Hardcover</vt:lpstr>
      <vt:lpstr>TÌM HIỂU  APPLICATION TRACING</vt:lpstr>
      <vt:lpstr>PHÂN CÔNG</vt:lpstr>
      <vt:lpstr>NỘI DUNG</vt:lpstr>
      <vt:lpstr>I. THÁCH THỨC</vt:lpstr>
      <vt:lpstr>I. THÁCH THỨC</vt:lpstr>
      <vt:lpstr>I. THÁCH THỨC</vt:lpstr>
      <vt:lpstr>II. CẤU HÌNH</vt:lpstr>
      <vt:lpstr>II. SERVICE</vt:lpstr>
      <vt:lpstr>II. SERVICE</vt:lpstr>
      <vt:lpstr>II. SERVICE</vt:lpstr>
      <vt:lpstr>II. SERVICE</vt:lpstr>
      <vt:lpstr>II. SERVICE</vt:lpstr>
      <vt:lpstr>II. SERVICE</vt:lpstr>
      <vt:lpstr>II. SERVICE</vt:lpstr>
      <vt:lpstr>III. TRCESS UTILITY</vt:lpstr>
      <vt:lpstr>III. TRCESS UTILITY</vt:lpstr>
      <vt:lpstr>III. TRCESS UTILITY</vt:lpstr>
      <vt:lpstr>III. TRCESS UTILITY</vt:lpstr>
      <vt:lpstr>III. TRCESS UTILITY</vt:lpstr>
      <vt:lpstr>IV. TỆP TÌM KIẾM</vt:lpstr>
      <vt:lpstr>IV. TỆP TÌM KIẾM</vt:lpstr>
      <vt:lpstr>IV. TỆP TÌM KIẾM</vt:lpstr>
      <vt:lpstr>V. TKPROF UTILITY</vt:lpstr>
      <vt:lpstr>V. TKPROF UTILITY</vt:lpstr>
      <vt:lpstr>V. TKPROF UTILITY</vt:lpstr>
      <vt:lpstr>V. TKPROF UTILITY</vt:lpstr>
      <vt:lpstr>TKPROF UTILITY</vt:lpstr>
      <vt:lpstr>V. TKPROF UTILITY</vt:lpstr>
      <vt:lpstr>V. TKPROF UTILITY</vt:lpstr>
      <vt:lpstr>V. TKPROF UTILITY</vt:lpstr>
      <vt:lpstr>V. TKPROF UTILITY</vt:lpstr>
      <vt:lpstr>V. TKPROF UTILITY</vt:lpstr>
      <vt:lpstr>TKPROF UTILITY</vt:lpstr>
      <vt:lpstr>V. TKPROF UTILITY</vt:lpstr>
      <vt:lpstr>V. TKPROF UTILITY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huu dien</dc:creator>
  <cp:lastModifiedBy>le huu dien</cp:lastModifiedBy>
  <cp:revision>205</cp:revision>
  <dcterms:created xsi:type="dcterms:W3CDTF">2015-05-03T15:17:14Z</dcterms:created>
  <dcterms:modified xsi:type="dcterms:W3CDTF">2015-05-21T12:36:40Z</dcterms:modified>
</cp:coreProperties>
</file>