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77"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276" r:id="rId33"/>
    <p:sldId id="316" r:id="rId34"/>
  </p:sldIdLst>
  <p:sldSz cx="9144000" cy="6858000" type="screen4x3"/>
  <p:notesSz cx="7102475" cy="89916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C866"/>
    <a:srgbClr val="467C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1" autoAdjust="0"/>
    <p:restoredTop sz="94660" autoAdjust="0"/>
  </p:normalViewPr>
  <p:slideViewPr>
    <p:cSldViewPr>
      <p:cViewPr varScale="1">
        <p:scale>
          <a:sx n="70" d="100"/>
          <a:sy n="70" d="100"/>
        </p:scale>
        <p:origin x="13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94211" name="Rectangle 3"/>
          <p:cNvSpPr>
            <a:spLocks noGrp="1" noChangeArrowheads="1"/>
          </p:cNvSpPr>
          <p:nvPr>
            <p:ph type="dt" sz="quarter" idx="1"/>
          </p:nvPr>
        </p:nvSpPr>
        <p:spPr bwMode="auto">
          <a:xfrm>
            <a:off x="4022725" y="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94212" name="Rectangle 4"/>
          <p:cNvSpPr>
            <a:spLocks noGrp="1" noChangeArrowheads="1"/>
          </p:cNvSpPr>
          <p:nvPr>
            <p:ph type="ftr" sz="quarter" idx="2"/>
          </p:nvPr>
        </p:nvSpPr>
        <p:spPr bwMode="auto">
          <a:xfrm>
            <a:off x="0" y="854075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94213" name="Rectangle 5"/>
          <p:cNvSpPr>
            <a:spLocks noGrp="1" noChangeArrowheads="1"/>
          </p:cNvSpPr>
          <p:nvPr>
            <p:ph type="sldNum" sz="quarter" idx="3"/>
          </p:nvPr>
        </p:nvSpPr>
        <p:spPr bwMode="auto">
          <a:xfrm>
            <a:off x="4022725" y="8540750"/>
            <a:ext cx="307816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A0B896E-59D3-4E83-A60B-DD16F897CA8C}" type="slidenum">
              <a:rPr lang="en-US" altLang="en-US"/>
              <a:pPr/>
              <a:t>‹#›</a:t>
            </a:fld>
            <a:endParaRPr lang="en-US" altLang="en-US"/>
          </a:p>
        </p:txBody>
      </p:sp>
    </p:spTree>
    <p:extLst>
      <p:ext uri="{BB962C8B-B14F-4D97-AF65-F5344CB8AC3E}">
        <p14:creationId xmlns:p14="http://schemas.microsoft.com/office/powerpoint/2010/main" val="4254415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508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2725" y="0"/>
            <a:ext cx="3078163" cy="450850"/>
          </a:xfrm>
          <a:prstGeom prst="rect">
            <a:avLst/>
          </a:prstGeom>
        </p:spPr>
        <p:txBody>
          <a:bodyPr vert="horz" lIns="91440" tIns="45720" rIns="91440" bIns="45720" rtlCol="0"/>
          <a:lstStyle>
            <a:lvl1pPr algn="r">
              <a:defRPr sz="1200"/>
            </a:lvl1pPr>
          </a:lstStyle>
          <a:p>
            <a:fld id="{F29BEA2A-835F-4BE9-B3F4-8112F4058AAB}" type="datetimeFigureOut">
              <a:rPr lang="en-US" smtClean="0"/>
              <a:t>5/26/2015</a:t>
            </a:fld>
            <a:endParaRPr lang="en-US"/>
          </a:p>
        </p:txBody>
      </p:sp>
      <p:sp>
        <p:nvSpPr>
          <p:cNvPr id="4" name="Slide Image Placeholder 3"/>
          <p:cNvSpPr>
            <a:spLocks noGrp="1" noRot="1" noChangeAspect="1"/>
          </p:cNvSpPr>
          <p:nvPr>
            <p:ph type="sldImg" idx="2"/>
          </p:nvPr>
        </p:nvSpPr>
        <p:spPr>
          <a:xfrm>
            <a:off x="1527175" y="1123950"/>
            <a:ext cx="4048125" cy="30353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327525"/>
            <a:ext cx="5683250" cy="35401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540750"/>
            <a:ext cx="3078163" cy="4508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2725" y="8540750"/>
            <a:ext cx="3078163" cy="450850"/>
          </a:xfrm>
          <a:prstGeom prst="rect">
            <a:avLst/>
          </a:prstGeom>
        </p:spPr>
        <p:txBody>
          <a:bodyPr vert="horz" lIns="91440" tIns="45720" rIns="91440" bIns="45720" rtlCol="0" anchor="b"/>
          <a:lstStyle>
            <a:lvl1pPr algn="r">
              <a:defRPr sz="1200"/>
            </a:lvl1pPr>
          </a:lstStyle>
          <a:p>
            <a:fld id="{B1E5682C-3E70-4B41-A71B-DD3B14D7C4A4}" type="slidenum">
              <a:rPr lang="en-US" smtClean="0"/>
              <a:t>‹#›</a:t>
            </a:fld>
            <a:endParaRPr lang="en-US"/>
          </a:p>
        </p:txBody>
      </p:sp>
    </p:spTree>
    <p:extLst>
      <p:ext uri="{BB962C8B-B14F-4D97-AF65-F5344CB8AC3E}">
        <p14:creationId xmlns:p14="http://schemas.microsoft.com/office/powerpoint/2010/main" val="1349741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E5682C-3E70-4B41-A71B-DD3B14D7C4A4}" type="slidenum">
              <a:rPr lang="en-US" smtClean="0"/>
              <a:t>2</a:t>
            </a:fld>
            <a:endParaRPr lang="en-US"/>
          </a:p>
        </p:txBody>
      </p:sp>
    </p:spTree>
    <p:extLst>
      <p:ext uri="{BB962C8B-B14F-4D97-AF65-F5344CB8AC3E}">
        <p14:creationId xmlns:p14="http://schemas.microsoft.com/office/powerpoint/2010/main" val="2296260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3089" name="Object 17"/>
          <p:cNvGraphicFramePr>
            <a:graphicFrameLocks noChangeAspect="1"/>
          </p:cNvGraphicFramePr>
          <p:nvPr/>
        </p:nvGraphicFramePr>
        <p:xfrm>
          <a:off x="0" y="2420938"/>
          <a:ext cx="9144000" cy="3529012"/>
        </p:xfrm>
        <a:graphic>
          <a:graphicData uri="http://schemas.openxmlformats.org/presentationml/2006/ole">
            <mc:AlternateContent xmlns:mc="http://schemas.openxmlformats.org/markup-compatibility/2006">
              <mc:Choice xmlns:v="urn:schemas-microsoft-com:vml" Requires="v">
                <p:oleObj spid="_x0000_s3484" name="Image" r:id="rId3" imgW="10438095" imgH="5980952" progId="Photoshop.Image.6">
                  <p:embed/>
                </p:oleObj>
              </mc:Choice>
              <mc:Fallback>
                <p:oleObj name="Image" r:id="rId3" imgW="10438095" imgH="5980952" progId="Photoshop.Image.6">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b="15599"/>
                      <a:stretch>
                        <a:fillRect/>
                      </a:stretch>
                    </p:blipFill>
                    <p:spPr bwMode="ltGray">
                      <a:xfrm>
                        <a:off x="0" y="2420938"/>
                        <a:ext cx="9144000" cy="352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0" name="Rectangle 18"/>
          <p:cNvSpPr>
            <a:spLocks noChangeArrowheads="1"/>
          </p:cNvSpPr>
          <p:nvPr/>
        </p:nvSpPr>
        <p:spPr bwMode="gray">
          <a:xfrm>
            <a:off x="0" y="2420938"/>
            <a:ext cx="9144000" cy="73025"/>
          </a:xfrm>
          <a:prstGeom prst="rect">
            <a:avLst/>
          </a:prstGeom>
          <a:gradFill rotWithShape="1">
            <a:gsLst>
              <a:gs pos="0">
                <a:schemeClr val="accent2"/>
              </a:gs>
              <a:gs pos="50000">
                <a:schemeClr val="accent2">
                  <a:gamma/>
                  <a:tint val="34902"/>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Rectangle 19"/>
          <p:cNvSpPr>
            <a:spLocks noChangeArrowheads="1"/>
          </p:cNvSpPr>
          <p:nvPr/>
        </p:nvSpPr>
        <p:spPr bwMode="white">
          <a:xfrm>
            <a:off x="0" y="6021388"/>
            <a:ext cx="9144000" cy="83661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 name="Rectangle 3"/>
          <p:cNvSpPr>
            <a:spLocks noGrp="1" noChangeArrowheads="1"/>
          </p:cNvSpPr>
          <p:nvPr>
            <p:ph type="subTitle" idx="1"/>
          </p:nvPr>
        </p:nvSpPr>
        <p:spPr bwMode="black">
          <a:xfrm>
            <a:off x="681038" y="6157913"/>
            <a:ext cx="7772400" cy="381000"/>
          </a:xfrm>
        </p:spPr>
        <p:txBody>
          <a:bodyPr/>
          <a:lstStyle>
            <a:lvl1pPr marL="0" indent="0" algn="ctr">
              <a:buFont typeface="Wingdings" panose="05000000000000000000" pitchFamily="2" charset="2"/>
              <a:buNone/>
              <a:defRPr sz="1600">
                <a:solidFill>
                  <a:schemeClr val="bg1"/>
                </a:solidFill>
              </a:defRPr>
            </a:lvl1pPr>
          </a:lstStyle>
          <a:p>
            <a:pPr lvl="0"/>
            <a:r>
              <a:rPr lang="en-US" altLang="en-US" noProof="0" smtClean="0"/>
              <a:t>Click to edit Master subtitle style</a:t>
            </a:r>
          </a:p>
        </p:txBody>
      </p:sp>
      <p:sp>
        <p:nvSpPr>
          <p:cNvPr id="3086" name="Text Box 14"/>
          <p:cNvSpPr txBox="1">
            <a:spLocks noChangeArrowheads="1"/>
          </p:cNvSpPr>
          <p:nvPr/>
        </p:nvSpPr>
        <p:spPr bwMode="auto">
          <a:xfrm>
            <a:off x="228600" y="228600"/>
            <a:ext cx="1079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chemeClr val="tx2"/>
                </a:solidFill>
                <a:latin typeface="Verdana" panose="020B0604030504040204" pitchFamily="34" charset="0"/>
              </a:rPr>
              <a:t>LOGO</a:t>
            </a:r>
          </a:p>
        </p:txBody>
      </p:sp>
      <p:sp>
        <p:nvSpPr>
          <p:cNvPr id="3092" name="Rectangle 20"/>
          <p:cNvSpPr>
            <a:spLocks noGrp="1" noChangeArrowheads="1"/>
          </p:cNvSpPr>
          <p:nvPr>
            <p:ph type="ctrTitle" sz="quarter"/>
          </p:nvPr>
        </p:nvSpPr>
        <p:spPr bwMode="black">
          <a:xfrm>
            <a:off x="900113" y="1135063"/>
            <a:ext cx="7416800" cy="1150937"/>
          </a:xfrm>
          <a:effectLst>
            <a:outerShdw dist="35921" dir="2700000" algn="ctr" rotWithShape="0">
              <a:schemeClr val="bg2">
                <a:alpha val="50000"/>
              </a:schemeClr>
            </a:outerShdw>
          </a:effectLst>
        </p:spPr>
        <p:txBody>
          <a:bodyPr/>
          <a:lstStyle>
            <a:lvl1pPr algn="ctr">
              <a:defRPr sz="4400">
                <a:solidFill>
                  <a:srgbClr val="467CE8"/>
                </a:solidFill>
              </a:defRPr>
            </a:lvl1pPr>
          </a:lstStyle>
          <a:p>
            <a:pPr lvl="0"/>
            <a:r>
              <a:rPr lang="en-US" altLang="ko-KR" noProof="0" smtClean="0"/>
              <a:t>Click to edit Master title style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Tuanla.hust@outlook.com</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8B2A4DA-DC97-49AD-A3DD-69B365D94507}" type="slidenum">
              <a:rPr lang="en-US" altLang="en-US"/>
              <a:pPr/>
              <a:t>‹#›</a:t>
            </a:fld>
            <a:endParaRPr lang="en-US" altLang="en-US"/>
          </a:p>
        </p:txBody>
      </p:sp>
    </p:spTree>
    <p:extLst>
      <p:ext uri="{BB962C8B-B14F-4D97-AF65-F5344CB8AC3E}">
        <p14:creationId xmlns:p14="http://schemas.microsoft.com/office/powerpoint/2010/main" val="3034514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191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19088"/>
            <a:ext cx="6019800" cy="6191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Tuanla.hust@outlook.com</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139735A-53E7-4571-9DA7-197C6C6CE331}" type="slidenum">
              <a:rPr lang="en-US" altLang="en-US"/>
              <a:pPr/>
              <a:t>‹#›</a:t>
            </a:fld>
            <a:endParaRPr lang="en-US" altLang="en-US"/>
          </a:p>
        </p:txBody>
      </p:sp>
    </p:spTree>
    <p:extLst>
      <p:ext uri="{BB962C8B-B14F-4D97-AF65-F5344CB8AC3E}">
        <p14:creationId xmlns:p14="http://schemas.microsoft.com/office/powerpoint/2010/main" val="3925435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33413" y="319088"/>
            <a:ext cx="7896225"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62063"/>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446838"/>
            <a:ext cx="2133600" cy="320675"/>
          </a:xfrm>
        </p:spPr>
        <p:txBody>
          <a:bodyPr/>
          <a:lstStyle>
            <a:lvl1pPr>
              <a:defRPr/>
            </a:lvl1pPr>
          </a:lstStyle>
          <a:p>
            <a:r>
              <a:rPr lang="en-US" altLang="en-US" smtClean="0"/>
              <a:t>Tuanla.hust@outlook.com</a:t>
            </a:r>
            <a:endParaRPr lang="en-US" altLang="en-US"/>
          </a:p>
        </p:txBody>
      </p:sp>
      <p:sp>
        <p:nvSpPr>
          <p:cNvPr id="5" name="Footer Placeholder 4"/>
          <p:cNvSpPr>
            <a:spLocks noGrp="1"/>
          </p:cNvSpPr>
          <p:nvPr>
            <p:ph type="ftr" sz="quarter" idx="11"/>
          </p:nvPr>
        </p:nvSpPr>
        <p:spPr>
          <a:xfrm>
            <a:off x="5753100" y="6457950"/>
            <a:ext cx="2895600" cy="320675"/>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3471863" y="6443663"/>
            <a:ext cx="2133600" cy="320675"/>
          </a:xfrm>
        </p:spPr>
        <p:txBody>
          <a:bodyPr/>
          <a:lstStyle>
            <a:lvl1pPr>
              <a:defRPr/>
            </a:lvl1pPr>
          </a:lstStyle>
          <a:p>
            <a:fld id="{B291F212-A8D7-43C5-9F0A-456514F118AC}" type="slidenum">
              <a:rPr lang="en-US" altLang="en-US"/>
              <a:pPr/>
              <a:t>‹#›</a:t>
            </a:fld>
            <a:endParaRPr lang="en-US" altLang="en-US"/>
          </a:p>
        </p:txBody>
      </p:sp>
    </p:spTree>
    <p:extLst>
      <p:ext uri="{BB962C8B-B14F-4D97-AF65-F5344CB8AC3E}">
        <p14:creationId xmlns:p14="http://schemas.microsoft.com/office/powerpoint/2010/main" val="6226220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33413" y="319088"/>
            <a:ext cx="7896225" cy="563562"/>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262063"/>
            <a:ext cx="8229600" cy="5248275"/>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446838"/>
            <a:ext cx="2133600" cy="320675"/>
          </a:xfrm>
        </p:spPr>
        <p:txBody>
          <a:bodyPr/>
          <a:lstStyle>
            <a:lvl1pPr>
              <a:defRPr/>
            </a:lvl1pPr>
          </a:lstStyle>
          <a:p>
            <a:r>
              <a:rPr lang="en-US" altLang="en-US" smtClean="0"/>
              <a:t>Tuanla.hust@outlook.com</a:t>
            </a:r>
            <a:endParaRPr lang="en-US" altLang="en-US"/>
          </a:p>
        </p:txBody>
      </p:sp>
      <p:sp>
        <p:nvSpPr>
          <p:cNvPr id="5" name="Footer Placeholder 4"/>
          <p:cNvSpPr>
            <a:spLocks noGrp="1"/>
          </p:cNvSpPr>
          <p:nvPr>
            <p:ph type="ftr" sz="quarter" idx="11"/>
          </p:nvPr>
        </p:nvSpPr>
        <p:spPr>
          <a:xfrm>
            <a:off x="5753100" y="6457950"/>
            <a:ext cx="2895600" cy="320675"/>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3471863" y="6443663"/>
            <a:ext cx="2133600" cy="320675"/>
          </a:xfrm>
        </p:spPr>
        <p:txBody>
          <a:bodyPr/>
          <a:lstStyle>
            <a:lvl1pPr>
              <a:defRPr/>
            </a:lvl1pPr>
          </a:lstStyle>
          <a:p>
            <a:fld id="{C38FD8DF-764C-4DA5-9A39-86ACE9CCBE79}" type="slidenum">
              <a:rPr lang="en-US" altLang="en-US"/>
              <a:pPr/>
              <a:t>‹#›</a:t>
            </a:fld>
            <a:endParaRPr lang="en-US" altLang="en-US"/>
          </a:p>
        </p:txBody>
      </p:sp>
    </p:spTree>
    <p:extLst>
      <p:ext uri="{BB962C8B-B14F-4D97-AF65-F5344CB8AC3E}">
        <p14:creationId xmlns:p14="http://schemas.microsoft.com/office/powerpoint/2010/main" val="26643439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Tuanla.hust@outlook.com</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427C95C-783E-4A48-A529-A188CD36B6C0}" type="slidenum">
              <a:rPr lang="en-US" altLang="en-US"/>
              <a:pPr/>
              <a:t>‹#›</a:t>
            </a:fld>
            <a:endParaRPr lang="en-US" altLang="en-US"/>
          </a:p>
        </p:txBody>
      </p:sp>
    </p:spTree>
    <p:extLst>
      <p:ext uri="{BB962C8B-B14F-4D97-AF65-F5344CB8AC3E}">
        <p14:creationId xmlns:p14="http://schemas.microsoft.com/office/powerpoint/2010/main" val="2174799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ltLang="en-US" smtClean="0"/>
              <a:t>Tuanla.hust@outlook.com</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7BABBE0-802F-42C8-BD54-6664FE77FFDA}" type="slidenum">
              <a:rPr lang="en-US" altLang="en-US"/>
              <a:pPr/>
              <a:t>‹#›</a:t>
            </a:fld>
            <a:endParaRPr lang="en-US" altLang="en-US"/>
          </a:p>
        </p:txBody>
      </p:sp>
    </p:spTree>
    <p:extLst>
      <p:ext uri="{BB962C8B-B14F-4D97-AF65-F5344CB8AC3E}">
        <p14:creationId xmlns:p14="http://schemas.microsoft.com/office/powerpoint/2010/main" val="1896172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62063"/>
            <a:ext cx="4038600" cy="5248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62063"/>
            <a:ext cx="4038600" cy="5248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ltLang="en-US" smtClean="0"/>
              <a:t>Tuanla.hust@outlook.com</a:t>
            </a:r>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0EC6414-62FB-4908-9BE7-0F526C98BAAE}" type="slidenum">
              <a:rPr lang="en-US" altLang="en-US"/>
              <a:pPr/>
              <a:t>‹#›</a:t>
            </a:fld>
            <a:endParaRPr lang="en-US" altLang="en-US"/>
          </a:p>
        </p:txBody>
      </p:sp>
    </p:spTree>
    <p:extLst>
      <p:ext uri="{BB962C8B-B14F-4D97-AF65-F5344CB8AC3E}">
        <p14:creationId xmlns:p14="http://schemas.microsoft.com/office/powerpoint/2010/main" val="3187554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ltLang="en-US" smtClean="0"/>
              <a:t>Tuanla.hust@outlook.com</a:t>
            </a:r>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E5DB4348-18E5-4FFD-A00F-25637698DDAF}" type="slidenum">
              <a:rPr lang="en-US" altLang="en-US"/>
              <a:pPr/>
              <a:t>‹#›</a:t>
            </a:fld>
            <a:endParaRPr lang="en-US" altLang="en-US"/>
          </a:p>
        </p:txBody>
      </p:sp>
    </p:spTree>
    <p:extLst>
      <p:ext uri="{BB962C8B-B14F-4D97-AF65-F5344CB8AC3E}">
        <p14:creationId xmlns:p14="http://schemas.microsoft.com/office/powerpoint/2010/main" val="1221227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ltLang="en-US" smtClean="0"/>
              <a:t>Tuanla.hust@outlook.com</a:t>
            </a:r>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87B9B4BD-8040-4A68-AD1C-431FCE80157A}" type="slidenum">
              <a:rPr lang="en-US" altLang="en-US"/>
              <a:pPr/>
              <a:t>‹#›</a:t>
            </a:fld>
            <a:endParaRPr lang="en-US" altLang="en-US"/>
          </a:p>
        </p:txBody>
      </p:sp>
    </p:spTree>
    <p:extLst>
      <p:ext uri="{BB962C8B-B14F-4D97-AF65-F5344CB8AC3E}">
        <p14:creationId xmlns:p14="http://schemas.microsoft.com/office/powerpoint/2010/main" val="3361496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smtClean="0"/>
              <a:t>Tuanla.hust@outlook.com</a:t>
            </a:r>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C48587C1-2FDB-4E26-BF0D-E0AE3E03CD53}" type="slidenum">
              <a:rPr lang="en-US" altLang="en-US"/>
              <a:pPr/>
              <a:t>‹#›</a:t>
            </a:fld>
            <a:endParaRPr lang="en-US" altLang="en-US"/>
          </a:p>
        </p:txBody>
      </p:sp>
    </p:spTree>
    <p:extLst>
      <p:ext uri="{BB962C8B-B14F-4D97-AF65-F5344CB8AC3E}">
        <p14:creationId xmlns:p14="http://schemas.microsoft.com/office/powerpoint/2010/main" val="3794658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smtClean="0"/>
              <a:t>Tuanla.hust@outlook.com</a:t>
            </a:r>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FC69D14-29D1-4729-98F2-9ECF34806FA8}" type="slidenum">
              <a:rPr lang="en-US" altLang="en-US"/>
              <a:pPr/>
              <a:t>‹#›</a:t>
            </a:fld>
            <a:endParaRPr lang="en-US" altLang="en-US"/>
          </a:p>
        </p:txBody>
      </p:sp>
    </p:spTree>
    <p:extLst>
      <p:ext uri="{BB962C8B-B14F-4D97-AF65-F5344CB8AC3E}">
        <p14:creationId xmlns:p14="http://schemas.microsoft.com/office/powerpoint/2010/main" val="3513782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smtClean="0"/>
              <a:t>Tuanla.hust@outlook.com</a:t>
            </a:r>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CCE7F75-BB85-4766-A50E-30C38F45BF39}" type="slidenum">
              <a:rPr lang="en-US" altLang="en-US"/>
              <a:pPr/>
              <a:t>‹#›</a:t>
            </a:fld>
            <a:endParaRPr lang="en-US" altLang="en-US"/>
          </a:p>
        </p:txBody>
      </p:sp>
    </p:spTree>
    <p:extLst>
      <p:ext uri="{BB962C8B-B14F-4D97-AF65-F5344CB8AC3E}">
        <p14:creationId xmlns:p14="http://schemas.microsoft.com/office/powerpoint/2010/main" val="3077388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981075"/>
            <a:ext cx="9144000" cy="1444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040" name="Object 16"/>
          <p:cNvGraphicFramePr>
            <a:graphicFrameLocks noChangeAspect="1"/>
          </p:cNvGraphicFramePr>
          <p:nvPr/>
        </p:nvGraphicFramePr>
        <p:xfrm>
          <a:off x="0" y="0"/>
          <a:ext cx="9144000" cy="981075"/>
        </p:xfrm>
        <a:graphic>
          <a:graphicData uri="http://schemas.openxmlformats.org/presentationml/2006/ole">
            <mc:AlternateContent xmlns:mc="http://schemas.openxmlformats.org/markup-compatibility/2006">
              <mc:Choice xmlns:v="urn:schemas-microsoft-com:vml" Requires="v">
                <p:oleObj spid="_x0000_s1432" name="Image" r:id="rId16" imgW="10387302" imgH="1205924" progId="Photoshop.Image.6">
                  <p:embed/>
                </p:oleObj>
              </mc:Choice>
              <mc:Fallback>
                <p:oleObj name="Image" r:id="rId16" imgW="10387302" imgH="1205924" progId="Photoshop.Image.6">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3"/>
          <p:cNvSpPr>
            <a:spLocks noGrp="1" noChangeArrowheads="1"/>
          </p:cNvSpPr>
          <p:nvPr>
            <p:ph type="body" idx="1"/>
          </p:nvPr>
        </p:nvSpPr>
        <p:spPr bwMode="auto">
          <a:xfrm>
            <a:off x="457200" y="1262063"/>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446838"/>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a:latin typeface="+mn-lt"/>
              </a:defRPr>
            </a:lvl1pPr>
          </a:lstStyle>
          <a:p>
            <a:r>
              <a:rPr lang="en-US" altLang="en-US" smtClean="0"/>
              <a:t>Tuanla.hust@outlook.com</a:t>
            </a:r>
            <a:endParaRPr lang="en-US" altLang="en-US"/>
          </a:p>
        </p:txBody>
      </p:sp>
      <p:sp>
        <p:nvSpPr>
          <p:cNvPr id="1029" name="Rectangle 5"/>
          <p:cNvSpPr>
            <a:spLocks noGrp="1" noChangeArrowheads="1"/>
          </p:cNvSpPr>
          <p:nvPr>
            <p:ph type="ftr" sz="quarter" idx="3"/>
          </p:nvPr>
        </p:nvSpPr>
        <p:spPr bwMode="auto">
          <a:xfrm>
            <a:off x="5753100" y="645795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defRPr>
            </a:lvl1pPr>
          </a:lstStyle>
          <a:p>
            <a:endParaRPr lang="en-US" altLang="en-US"/>
          </a:p>
        </p:txBody>
      </p:sp>
      <p:sp>
        <p:nvSpPr>
          <p:cNvPr id="1030" name="Rectangle 6"/>
          <p:cNvSpPr>
            <a:spLocks noGrp="1" noChangeArrowheads="1"/>
          </p:cNvSpPr>
          <p:nvPr>
            <p:ph type="sldNum" sz="quarter" idx="4"/>
          </p:nvPr>
        </p:nvSpPr>
        <p:spPr bwMode="auto">
          <a:xfrm>
            <a:off x="3471863" y="6443663"/>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mn-lt"/>
              </a:defRPr>
            </a:lvl1pPr>
          </a:lstStyle>
          <a:p>
            <a:fld id="{D1F93C17-C444-44D3-9156-864552B0D15A}" type="slidenum">
              <a:rPr lang="en-US" altLang="en-US"/>
              <a:pPr/>
              <a:t>‹#›</a:t>
            </a:fld>
            <a:endParaRPr lang="en-US" altLang="en-US"/>
          </a:p>
        </p:txBody>
      </p:sp>
      <p:sp>
        <p:nvSpPr>
          <p:cNvPr id="1026" name="Rectangle 2"/>
          <p:cNvSpPr>
            <a:spLocks noGrp="1" noChangeArrowheads="1"/>
          </p:cNvSpPr>
          <p:nvPr>
            <p:ph type="title"/>
          </p:nvPr>
        </p:nvSpPr>
        <p:spPr bwMode="white">
          <a:xfrm>
            <a:off x="633413" y="319088"/>
            <a:ext cx="7896225"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hf sldNum="0" hdr="0" ftr="0"/>
  <p:txStyles>
    <p:titleStyle>
      <a:lvl1pPr algn="r" rtl="0" eaLnBrk="1" fontAlgn="base" hangingPunct="1">
        <a:spcBef>
          <a:spcPct val="0"/>
        </a:spcBef>
        <a:spcAft>
          <a:spcPct val="0"/>
        </a:spcAft>
        <a:defRPr sz="3200" kern="1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Verdana" panose="020B0604030504040204" pitchFamily="34" charset="0"/>
        </a:defRPr>
      </a:lvl2pPr>
      <a:lvl3pPr algn="r" rtl="0" eaLnBrk="1" fontAlgn="base" hangingPunct="1">
        <a:spcBef>
          <a:spcPct val="0"/>
        </a:spcBef>
        <a:spcAft>
          <a:spcPct val="0"/>
        </a:spcAft>
        <a:defRPr sz="3200">
          <a:solidFill>
            <a:schemeClr val="bg1"/>
          </a:solidFill>
          <a:latin typeface="Verdana" panose="020B0604030504040204" pitchFamily="34" charset="0"/>
        </a:defRPr>
      </a:lvl3pPr>
      <a:lvl4pPr algn="r" rtl="0" eaLnBrk="1" fontAlgn="base" hangingPunct="1">
        <a:spcBef>
          <a:spcPct val="0"/>
        </a:spcBef>
        <a:spcAft>
          <a:spcPct val="0"/>
        </a:spcAft>
        <a:defRPr sz="3200">
          <a:solidFill>
            <a:schemeClr val="bg1"/>
          </a:solidFill>
          <a:latin typeface="Verdana" panose="020B0604030504040204" pitchFamily="34" charset="0"/>
        </a:defRPr>
      </a:lvl4pPr>
      <a:lvl5pPr algn="r" rtl="0" eaLnBrk="1" fontAlgn="base" hangingPunct="1">
        <a:spcBef>
          <a:spcPct val="0"/>
        </a:spcBef>
        <a:spcAft>
          <a:spcPct val="0"/>
        </a:spcAft>
        <a:defRPr sz="3200">
          <a:solidFill>
            <a:schemeClr val="bg1"/>
          </a:solidFill>
          <a:latin typeface="Verdana" panose="020B0604030504040204" pitchFamily="34" charset="0"/>
        </a:defRPr>
      </a:lvl5pPr>
      <a:lvl6pPr marL="457200" algn="r" rtl="0" eaLnBrk="1" fontAlgn="base" hangingPunct="1">
        <a:spcBef>
          <a:spcPct val="0"/>
        </a:spcBef>
        <a:spcAft>
          <a:spcPct val="0"/>
        </a:spcAft>
        <a:defRPr sz="3200">
          <a:solidFill>
            <a:schemeClr val="bg1"/>
          </a:solidFill>
          <a:latin typeface="Verdana" panose="020B0604030504040204" pitchFamily="34" charset="0"/>
        </a:defRPr>
      </a:lvl6pPr>
      <a:lvl7pPr marL="914400" algn="r" rtl="0" eaLnBrk="1" fontAlgn="base" hangingPunct="1">
        <a:spcBef>
          <a:spcPct val="0"/>
        </a:spcBef>
        <a:spcAft>
          <a:spcPct val="0"/>
        </a:spcAft>
        <a:defRPr sz="3200">
          <a:solidFill>
            <a:schemeClr val="bg1"/>
          </a:solidFill>
          <a:latin typeface="Verdana" panose="020B0604030504040204" pitchFamily="34" charset="0"/>
        </a:defRPr>
      </a:lvl7pPr>
      <a:lvl8pPr marL="1371600" algn="r" rtl="0" eaLnBrk="1" fontAlgn="base" hangingPunct="1">
        <a:spcBef>
          <a:spcPct val="0"/>
        </a:spcBef>
        <a:spcAft>
          <a:spcPct val="0"/>
        </a:spcAft>
        <a:defRPr sz="3200">
          <a:solidFill>
            <a:schemeClr val="bg1"/>
          </a:solidFill>
          <a:latin typeface="Verdana" panose="020B0604030504040204" pitchFamily="34" charset="0"/>
        </a:defRPr>
      </a:lvl8pPr>
      <a:lvl9pPr marL="1828800" algn="r" rtl="0" eaLnBrk="1" fontAlgn="base" hangingPunct="1">
        <a:spcBef>
          <a:spcPct val="0"/>
        </a:spcBef>
        <a:spcAft>
          <a:spcPct val="0"/>
        </a:spcAft>
        <a:defRPr sz="3200">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vi.wikipedia.org/wiki/B%E1%BA%A3ng_b%C4%83m" TargetMode="External"/><Relationship Id="rId2" Type="http://schemas.openxmlformats.org/officeDocument/2006/relationships/hyperlink" Target="http://vi.wikipedia.org/w/index.php?title=%C4%90%E1%BB%A5ng_%C4%91%E1%BB%99_b%C4%83m&amp;action=edit&amp;redlink=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43000" y="152399"/>
            <a:ext cx="7239000" cy="1133475"/>
          </a:xfrm>
        </p:spPr>
        <p:txBody>
          <a:bodyPr/>
          <a:lstStyle/>
          <a:p>
            <a:r>
              <a:rPr lang="en-US" altLang="en-US" smtClean="0">
                <a:solidFill>
                  <a:schemeClr val="tx2"/>
                </a:solidFill>
              </a:rPr>
              <a:t>Báo cáo</a:t>
            </a:r>
            <a:br>
              <a:rPr lang="en-US" altLang="en-US" smtClean="0">
                <a:solidFill>
                  <a:schemeClr val="tx2"/>
                </a:solidFill>
              </a:rPr>
            </a:br>
            <a:r>
              <a:rPr lang="en-US" altLang="en-US" sz="4000" smtClean="0">
                <a:solidFill>
                  <a:schemeClr val="tx2"/>
                </a:solidFill>
              </a:rPr>
              <a:t>Phân tích và thiết kế CSDL</a:t>
            </a:r>
            <a:endParaRPr lang="en-US" altLang="en-US" sz="4000" b="1"/>
          </a:p>
        </p:txBody>
      </p:sp>
      <p:sp>
        <p:nvSpPr>
          <p:cNvPr id="2051" name="Rectangle 3"/>
          <p:cNvSpPr>
            <a:spLocks noGrp="1" noChangeArrowheads="1"/>
          </p:cNvSpPr>
          <p:nvPr>
            <p:ph type="subTitle" idx="1"/>
          </p:nvPr>
        </p:nvSpPr>
        <p:spPr/>
        <p:txBody>
          <a:bodyPr/>
          <a:lstStyle/>
          <a:p>
            <a:r>
              <a:rPr lang="en-US" altLang="en-US" smtClean="0"/>
              <a:t>Tuanla.hust@outlook.com</a:t>
            </a:r>
            <a:endParaRPr lang="en-US" alt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75" y="152399"/>
            <a:ext cx="885825" cy="1133475"/>
          </a:xfrm>
          <a:prstGeom prst="rect">
            <a:avLst/>
          </a:prstGeom>
        </p:spPr>
      </p:pic>
      <p:sp>
        <p:nvSpPr>
          <p:cNvPr id="5" name="Rectangle 2"/>
          <p:cNvSpPr txBox="1">
            <a:spLocks noChangeArrowheads="1"/>
          </p:cNvSpPr>
          <p:nvPr/>
        </p:nvSpPr>
        <p:spPr bwMode="black">
          <a:xfrm>
            <a:off x="681038" y="1285874"/>
            <a:ext cx="7772400" cy="1133475"/>
          </a:xfrm>
          <a:prstGeom prst="rect">
            <a:avLst/>
          </a:prstGeom>
          <a:noFill/>
          <a:ln>
            <a:noFill/>
          </a:ln>
          <a:effectLst>
            <a:outerShdw dist="35921"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rgbClr val="467CE8"/>
                </a:solidFill>
                <a:latin typeface="+mj-lt"/>
                <a:ea typeface="+mj-ea"/>
                <a:cs typeface="+mj-cs"/>
              </a:defRPr>
            </a:lvl1pPr>
            <a:lvl2pPr algn="r" rtl="0" eaLnBrk="1" fontAlgn="base" hangingPunct="1">
              <a:spcBef>
                <a:spcPct val="0"/>
              </a:spcBef>
              <a:spcAft>
                <a:spcPct val="0"/>
              </a:spcAft>
              <a:defRPr sz="3200">
                <a:solidFill>
                  <a:schemeClr val="bg1"/>
                </a:solidFill>
                <a:latin typeface="Verdana" panose="020B0604030504040204" pitchFamily="34" charset="0"/>
              </a:defRPr>
            </a:lvl2pPr>
            <a:lvl3pPr algn="r" rtl="0" eaLnBrk="1" fontAlgn="base" hangingPunct="1">
              <a:spcBef>
                <a:spcPct val="0"/>
              </a:spcBef>
              <a:spcAft>
                <a:spcPct val="0"/>
              </a:spcAft>
              <a:defRPr sz="3200">
                <a:solidFill>
                  <a:schemeClr val="bg1"/>
                </a:solidFill>
                <a:latin typeface="Verdana" panose="020B0604030504040204" pitchFamily="34" charset="0"/>
              </a:defRPr>
            </a:lvl3pPr>
            <a:lvl4pPr algn="r" rtl="0" eaLnBrk="1" fontAlgn="base" hangingPunct="1">
              <a:spcBef>
                <a:spcPct val="0"/>
              </a:spcBef>
              <a:spcAft>
                <a:spcPct val="0"/>
              </a:spcAft>
              <a:defRPr sz="3200">
                <a:solidFill>
                  <a:schemeClr val="bg1"/>
                </a:solidFill>
                <a:latin typeface="Verdana" panose="020B0604030504040204" pitchFamily="34" charset="0"/>
              </a:defRPr>
            </a:lvl4pPr>
            <a:lvl5pPr algn="r" rtl="0" eaLnBrk="1" fontAlgn="base" hangingPunct="1">
              <a:spcBef>
                <a:spcPct val="0"/>
              </a:spcBef>
              <a:spcAft>
                <a:spcPct val="0"/>
              </a:spcAft>
              <a:defRPr sz="3200">
                <a:solidFill>
                  <a:schemeClr val="bg1"/>
                </a:solidFill>
                <a:latin typeface="Verdana" panose="020B0604030504040204" pitchFamily="34" charset="0"/>
              </a:defRPr>
            </a:lvl5pPr>
            <a:lvl6pPr marL="457200" algn="r" rtl="0" eaLnBrk="1" fontAlgn="base" hangingPunct="1">
              <a:spcBef>
                <a:spcPct val="0"/>
              </a:spcBef>
              <a:spcAft>
                <a:spcPct val="0"/>
              </a:spcAft>
              <a:defRPr sz="3200">
                <a:solidFill>
                  <a:schemeClr val="bg1"/>
                </a:solidFill>
                <a:latin typeface="Verdana" panose="020B0604030504040204" pitchFamily="34" charset="0"/>
              </a:defRPr>
            </a:lvl6pPr>
            <a:lvl7pPr marL="914400" algn="r" rtl="0" eaLnBrk="1" fontAlgn="base" hangingPunct="1">
              <a:spcBef>
                <a:spcPct val="0"/>
              </a:spcBef>
              <a:spcAft>
                <a:spcPct val="0"/>
              </a:spcAft>
              <a:defRPr sz="3200">
                <a:solidFill>
                  <a:schemeClr val="bg1"/>
                </a:solidFill>
                <a:latin typeface="Verdana" panose="020B0604030504040204" pitchFamily="34" charset="0"/>
              </a:defRPr>
            </a:lvl7pPr>
            <a:lvl8pPr marL="1371600" algn="r" rtl="0" eaLnBrk="1" fontAlgn="base" hangingPunct="1">
              <a:spcBef>
                <a:spcPct val="0"/>
              </a:spcBef>
              <a:spcAft>
                <a:spcPct val="0"/>
              </a:spcAft>
              <a:defRPr sz="3200">
                <a:solidFill>
                  <a:schemeClr val="bg1"/>
                </a:solidFill>
                <a:latin typeface="Verdana" panose="020B0604030504040204" pitchFamily="34" charset="0"/>
              </a:defRPr>
            </a:lvl8pPr>
            <a:lvl9pPr marL="1828800" algn="r" rtl="0" eaLnBrk="1" fontAlgn="base" hangingPunct="1">
              <a:spcBef>
                <a:spcPct val="0"/>
              </a:spcBef>
              <a:spcAft>
                <a:spcPct val="0"/>
              </a:spcAft>
              <a:defRPr sz="3200">
                <a:solidFill>
                  <a:schemeClr val="bg1"/>
                </a:solidFill>
                <a:latin typeface="Verdana" panose="020B0604030504040204" pitchFamily="34" charset="0"/>
              </a:defRPr>
            </a:lvl9pPr>
          </a:lstStyle>
          <a:p>
            <a:r>
              <a:rPr lang="en-US" altLang="en-US" sz="2400" smtClean="0"/>
              <a:t>Đề tài 16: Sử dụng gợi ý trong Oracle</a:t>
            </a:r>
          </a:p>
          <a:p>
            <a:r>
              <a:rPr lang="en-US" altLang="en-US" sz="2400" smtClean="0"/>
              <a:t>Sinh viên thực hiện: Lê Anh Tuấn - 20122675</a:t>
            </a:r>
            <a:endParaRPr lang="en-US" altLang="en-US" sz="240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Hash</a:t>
            </a:r>
            <a:endParaRPr lang="en-US"/>
          </a:p>
        </p:txBody>
      </p:sp>
      <p:sp>
        <p:nvSpPr>
          <p:cNvPr id="3" name="Content Placeholder 2"/>
          <p:cNvSpPr>
            <a:spLocks noGrp="1"/>
          </p:cNvSpPr>
          <p:nvPr>
            <p:ph idx="1"/>
          </p:nvPr>
        </p:nvSpPr>
        <p:spPr/>
        <p:txBody>
          <a:bodyPr/>
          <a:lstStyle/>
          <a:p>
            <a:r>
              <a:rPr lang="en-US"/>
              <a:t>Hàm băm (</a:t>
            </a:r>
            <a:r>
              <a:rPr lang="en-US" i="1"/>
              <a:t>hash function</a:t>
            </a:r>
            <a:r>
              <a:rPr lang="en-US"/>
              <a:t>) là giải thuật nhằm sinh ra các giá trị băm tương ứng với </a:t>
            </a:r>
            <a:r>
              <a:rPr lang="en-US" smtClean="0"/>
              <a:t>mỗi</a:t>
            </a:r>
            <a:r>
              <a:rPr lang="en-US"/>
              <a:t> khối dữ liệu. </a:t>
            </a:r>
            <a:endParaRPr lang="en-US" smtClean="0"/>
          </a:p>
          <a:p>
            <a:r>
              <a:rPr lang="en-US"/>
              <a:t>Giá trị băm đóng vai gần như một khóa để phân biệt các khối dữ </a:t>
            </a:r>
            <a:r>
              <a:rPr lang="en-US" smtClean="0"/>
              <a:t>liệu.</a:t>
            </a:r>
            <a:endParaRPr lang="en-US"/>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spTree>
    <p:extLst>
      <p:ext uri="{BB962C8B-B14F-4D97-AF65-F5344CB8AC3E}">
        <p14:creationId xmlns:p14="http://schemas.microsoft.com/office/powerpoint/2010/main" val="2727368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Hash</a:t>
            </a:r>
            <a:endParaRPr lang="en-US"/>
          </a:p>
        </p:txBody>
      </p:sp>
      <p:sp>
        <p:nvSpPr>
          <p:cNvPr id="3" name="Content Placeholder 2"/>
          <p:cNvSpPr>
            <a:spLocks noGrp="1"/>
          </p:cNvSpPr>
          <p:nvPr>
            <p:ph idx="1"/>
          </p:nvPr>
        </p:nvSpPr>
        <p:spPr/>
        <p:txBody>
          <a:bodyPr/>
          <a:lstStyle/>
          <a:p>
            <a:r>
              <a:rPr lang="en-US" smtClean="0"/>
              <a:t>Đầu vào của một hàm băm là một khối dữ liệu riêng biệt, nhưng đầu ra của hàm băm là một chuỗi các bit có độ dài cố định.</a:t>
            </a:r>
          </a:p>
          <a:p>
            <a:r>
              <a:rPr lang="en-US" smtClean="0"/>
              <a:t>Ví du:</a:t>
            </a:r>
          </a:p>
          <a:p>
            <a:pPr>
              <a:buFont typeface="Wingdings" panose="05000000000000000000" pitchFamily="2" charset="2"/>
              <a:buChar char="Ø"/>
            </a:pPr>
            <a:r>
              <a:rPr lang="en-US" smtClean="0"/>
              <a:t>Hàm băm MD4, MD5: 128bit</a:t>
            </a:r>
          </a:p>
          <a:p>
            <a:pPr>
              <a:buFont typeface="Wingdings" panose="05000000000000000000" pitchFamily="2" charset="2"/>
              <a:buChar char="Ø"/>
            </a:pPr>
            <a:r>
              <a:rPr lang="en-US" smtClean="0"/>
              <a:t>Hàm băm SHA-1: 160 bit</a:t>
            </a:r>
          </a:p>
          <a:p>
            <a:pPr>
              <a:buFont typeface="Wingdings" panose="05000000000000000000" pitchFamily="2" charset="2"/>
              <a:buChar char="Ø"/>
            </a:pPr>
            <a:r>
              <a:rPr lang="en-US" smtClean="0"/>
              <a:t>Hàm băm SHA-2: 256 bit</a:t>
            </a:r>
          </a:p>
          <a:p>
            <a:pPr>
              <a:buFont typeface="Wingdings" panose="05000000000000000000" pitchFamily="2" charset="2"/>
              <a:buChar char="Ø"/>
            </a:pPr>
            <a:r>
              <a:rPr lang="en-US" smtClean="0"/>
              <a:t>Hàm băm SHA-512: 512 bit</a:t>
            </a:r>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spTree>
    <p:extLst>
      <p:ext uri="{BB962C8B-B14F-4D97-AF65-F5344CB8AC3E}">
        <p14:creationId xmlns:p14="http://schemas.microsoft.com/office/powerpoint/2010/main" val="4196776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Hash</a:t>
            </a:r>
            <a:endParaRPr lang="en-US"/>
          </a:p>
        </p:txBody>
      </p:sp>
      <p:sp>
        <p:nvSpPr>
          <p:cNvPr id="3" name="Content Placeholder 2"/>
          <p:cNvSpPr>
            <a:spLocks noGrp="1"/>
          </p:cNvSpPr>
          <p:nvPr>
            <p:ph idx="1"/>
          </p:nvPr>
        </p:nvSpPr>
        <p:spPr/>
        <p:txBody>
          <a:bodyPr/>
          <a:lstStyle/>
          <a:p>
            <a:r>
              <a:rPr lang="en-US" smtClean="0"/>
              <a:t>Tuy </a:t>
            </a:r>
            <a:r>
              <a:rPr lang="en-US"/>
              <a:t>nhiên, người ta chấp hiện tượng trùng khóa hay còn gọi là </a:t>
            </a:r>
            <a:r>
              <a:rPr lang="en-US" u="sng">
                <a:hlinkClick r:id="rId2" tooltip="Đụng độ băm (trang chưa được viết)"/>
              </a:rPr>
              <a:t>đụng độ</a:t>
            </a:r>
            <a:r>
              <a:rPr lang="en-US"/>
              <a:t> và cố gắng cải thiện giải thuật để giảm thiểu sự </a:t>
            </a:r>
            <a:r>
              <a:rPr lang="en-US" u="sng">
                <a:hlinkClick r:id="rId2" tooltip="Đụng độ băm (trang chưa được viết)"/>
              </a:rPr>
              <a:t>đụng độ</a:t>
            </a:r>
            <a:r>
              <a:rPr lang="en-US"/>
              <a:t> đó. </a:t>
            </a:r>
            <a:endParaRPr lang="en-US" smtClean="0"/>
          </a:p>
          <a:p>
            <a:r>
              <a:rPr lang="en-US"/>
              <a:t>Hàm băm thường được dùng trong </a:t>
            </a:r>
            <a:r>
              <a:rPr lang="en-US" u="sng">
                <a:hlinkClick r:id="rId3" tooltip="Bảng băm"/>
              </a:rPr>
              <a:t>bảng băm</a:t>
            </a:r>
            <a:r>
              <a:rPr lang="en-US"/>
              <a:t> nhằm giảm chi phí tính toán khi tìm một khối dữ liệu trong một tập hợp (nhờ việc so sánh các giá trị băm nhanh hơn việc so sánh những </a:t>
            </a:r>
            <a:r>
              <a:rPr lang="en-US" i="1"/>
              <a:t>khối dữ liệu</a:t>
            </a:r>
            <a:r>
              <a:rPr lang="en-US"/>
              <a:t> có kích thước lớn).</a:t>
            </a:r>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spTree>
    <p:extLst>
      <p:ext uri="{BB962C8B-B14F-4D97-AF65-F5344CB8AC3E}">
        <p14:creationId xmlns:p14="http://schemas.microsoft.com/office/powerpoint/2010/main" val="3302521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Hash</a:t>
            </a:r>
            <a:endParaRPr lang="en-US"/>
          </a:p>
        </p:txBody>
      </p:sp>
      <p:sp>
        <p:nvSpPr>
          <p:cNvPr id="3" name="Content Placeholder 2"/>
          <p:cNvSpPr>
            <a:spLocks noGrp="1"/>
          </p:cNvSpPr>
          <p:nvPr>
            <p:ph idx="1"/>
          </p:nvPr>
        </p:nvSpPr>
        <p:spPr/>
        <p:txBody>
          <a:bodyPr/>
          <a:lstStyle/>
          <a:p>
            <a:r>
              <a:rPr lang="en-US" smtClean="0"/>
              <a:t>Kết quả của một số giá trị băm SHA-1.</a:t>
            </a:r>
          </a:p>
          <a:p>
            <a:endParaRPr lang="en-US"/>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2902265198"/>
              </p:ext>
            </p:extLst>
          </p:nvPr>
        </p:nvGraphicFramePr>
        <p:xfrm>
          <a:off x="1066797" y="2362199"/>
          <a:ext cx="7462840" cy="2743201"/>
        </p:xfrm>
        <a:graphic>
          <a:graphicData uri="http://schemas.openxmlformats.org/drawingml/2006/table">
            <a:tbl>
              <a:tblPr firstRow="1" firstCol="1" bandRow="1">
                <a:tableStyleId>{5C22544A-7EE6-4342-B048-85BDC9FD1C3A}</a:tableStyleId>
              </a:tblPr>
              <a:tblGrid>
                <a:gridCol w="2667003"/>
                <a:gridCol w="4795837"/>
              </a:tblGrid>
              <a:tr h="391885">
                <a:tc>
                  <a:txBody>
                    <a:bodyPr/>
                    <a:lstStyle/>
                    <a:p>
                      <a:pPr marL="0" marR="0">
                        <a:spcBef>
                          <a:spcPts val="400"/>
                        </a:spcBef>
                        <a:spcAft>
                          <a:spcPts val="400"/>
                        </a:spcAft>
                        <a:tabLst>
                          <a:tab pos="2895600" algn="l"/>
                          <a:tab pos="4000500" algn="l"/>
                        </a:tabLst>
                      </a:pPr>
                      <a:r>
                        <a:rPr lang="en-US" sz="2400">
                          <a:solidFill>
                            <a:schemeClr val="tx2">
                              <a:lumMod val="60000"/>
                              <a:lumOff val="40000"/>
                            </a:schemeClr>
                          </a:solidFill>
                          <a:effectLst/>
                          <a:latin typeface="Times New Roman" panose="02020603050405020304" pitchFamily="18" charset="0"/>
                          <a:cs typeface="Times New Roman" panose="02020603050405020304" pitchFamily="18" charset="0"/>
                        </a:rPr>
                        <a:t>Input</a:t>
                      </a:r>
                      <a:endParaRPr lang="en-US" sz="2400">
                        <a:solidFill>
                          <a:schemeClr val="tx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00"/>
                        </a:spcBef>
                        <a:spcAft>
                          <a:spcPts val="400"/>
                        </a:spcAft>
                        <a:tabLst>
                          <a:tab pos="2895600" algn="l"/>
                          <a:tab pos="4000500" algn="l"/>
                        </a:tabLst>
                      </a:pPr>
                      <a:r>
                        <a:rPr lang="en-US" sz="2400">
                          <a:solidFill>
                            <a:schemeClr val="tx2">
                              <a:lumMod val="60000"/>
                              <a:lumOff val="40000"/>
                            </a:schemeClr>
                          </a:solidFill>
                          <a:effectLst/>
                          <a:latin typeface="Times New Roman" panose="02020603050405020304" pitchFamily="18" charset="0"/>
                          <a:cs typeface="Times New Roman" panose="02020603050405020304" pitchFamily="18" charset="0"/>
                        </a:rPr>
                        <a:t>Output</a:t>
                      </a:r>
                      <a:endParaRPr lang="en-US" sz="2400">
                        <a:solidFill>
                          <a:schemeClr val="tx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783772">
                <a:tc>
                  <a:txBody>
                    <a:bodyPr/>
                    <a:lstStyle/>
                    <a:p>
                      <a:pPr marL="0" marR="0">
                        <a:spcBef>
                          <a:spcPts val="400"/>
                        </a:spcBef>
                        <a:spcAft>
                          <a:spcPts val="400"/>
                        </a:spcAft>
                        <a:tabLst>
                          <a:tab pos="2895600" algn="l"/>
                          <a:tab pos="4000500" algn="l"/>
                        </a:tabLst>
                      </a:pPr>
                      <a:r>
                        <a:rPr lang="en-US" sz="2400">
                          <a:solidFill>
                            <a:schemeClr val="tx2">
                              <a:lumMod val="60000"/>
                              <a:lumOff val="40000"/>
                            </a:schemeClr>
                          </a:solidFill>
                          <a:effectLst/>
                          <a:latin typeface="Times New Roman" panose="02020603050405020304" pitchFamily="18" charset="0"/>
                          <a:cs typeface="Times New Roman" panose="02020603050405020304" pitchFamily="18" charset="0"/>
                        </a:rPr>
                        <a:t>Lê Anh Tuấn</a:t>
                      </a:r>
                      <a:endParaRPr lang="en-US" sz="2400">
                        <a:solidFill>
                          <a:schemeClr val="tx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00"/>
                        </a:spcBef>
                        <a:spcAft>
                          <a:spcPts val="400"/>
                        </a:spcAft>
                        <a:tabLst>
                          <a:tab pos="2895600" algn="l"/>
                          <a:tab pos="4000500" algn="l"/>
                        </a:tabLst>
                      </a:pPr>
                      <a:r>
                        <a:rPr lang="en-US" sz="2400">
                          <a:solidFill>
                            <a:schemeClr val="tx2">
                              <a:lumMod val="60000"/>
                              <a:lumOff val="40000"/>
                            </a:schemeClr>
                          </a:solidFill>
                          <a:effectLst/>
                          <a:latin typeface="Times New Roman" panose="02020603050405020304" pitchFamily="18" charset="0"/>
                          <a:cs typeface="Times New Roman" panose="02020603050405020304" pitchFamily="18" charset="0"/>
                        </a:rPr>
                        <a:t>FE863D1D40FBF78B38231AAFA4D4F82AAD879D19</a:t>
                      </a:r>
                      <a:endParaRPr lang="en-US" sz="2400">
                        <a:solidFill>
                          <a:schemeClr val="tx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783772">
                <a:tc>
                  <a:txBody>
                    <a:bodyPr/>
                    <a:lstStyle/>
                    <a:p>
                      <a:pPr marL="0" marR="0">
                        <a:spcBef>
                          <a:spcPts val="400"/>
                        </a:spcBef>
                        <a:spcAft>
                          <a:spcPts val="400"/>
                        </a:spcAft>
                        <a:tabLst>
                          <a:tab pos="2895600" algn="l"/>
                          <a:tab pos="4000500" algn="l"/>
                        </a:tabLst>
                      </a:pPr>
                      <a:r>
                        <a:rPr lang="en-US" sz="2400">
                          <a:solidFill>
                            <a:schemeClr val="tx2">
                              <a:lumMod val="60000"/>
                              <a:lumOff val="40000"/>
                            </a:schemeClr>
                          </a:solidFill>
                          <a:effectLst/>
                          <a:latin typeface="Times New Roman" panose="02020603050405020304" pitchFamily="18" charset="0"/>
                          <a:cs typeface="Times New Roman" panose="02020603050405020304" pitchFamily="18" charset="0"/>
                        </a:rPr>
                        <a:t>Cryptographic hash function</a:t>
                      </a:r>
                      <a:endParaRPr lang="en-US" sz="2400">
                        <a:solidFill>
                          <a:schemeClr val="tx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00"/>
                        </a:spcBef>
                        <a:spcAft>
                          <a:spcPts val="400"/>
                        </a:spcAft>
                        <a:tabLst>
                          <a:tab pos="2895600" algn="l"/>
                          <a:tab pos="4000500" algn="l"/>
                        </a:tabLst>
                      </a:pPr>
                      <a:r>
                        <a:rPr lang="en-US" sz="2400">
                          <a:solidFill>
                            <a:schemeClr val="tx2">
                              <a:lumMod val="60000"/>
                              <a:lumOff val="40000"/>
                            </a:schemeClr>
                          </a:solidFill>
                          <a:effectLst/>
                          <a:latin typeface="Times New Roman" panose="02020603050405020304" pitchFamily="18" charset="0"/>
                          <a:cs typeface="Times New Roman" panose="02020603050405020304" pitchFamily="18" charset="0"/>
                        </a:rPr>
                        <a:t>442C19F8568C9E3748A5DA7CC591738A6831C815</a:t>
                      </a:r>
                      <a:endParaRPr lang="en-US" sz="2400">
                        <a:solidFill>
                          <a:schemeClr val="tx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783772">
                <a:tc>
                  <a:txBody>
                    <a:bodyPr/>
                    <a:lstStyle/>
                    <a:p>
                      <a:pPr marL="0" marR="0">
                        <a:spcBef>
                          <a:spcPts val="400"/>
                        </a:spcBef>
                        <a:spcAft>
                          <a:spcPts val="400"/>
                        </a:spcAft>
                        <a:tabLst>
                          <a:tab pos="2895600" algn="l"/>
                          <a:tab pos="4000500" algn="l"/>
                        </a:tabLst>
                      </a:pPr>
                      <a:r>
                        <a:rPr lang="en-US" sz="2400">
                          <a:solidFill>
                            <a:schemeClr val="tx2">
                              <a:lumMod val="60000"/>
                              <a:lumOff val="40000"/>
                            </a:schemeClr>
                          </a:solidFill>
                          <a:effectLst/>
                          <a:latin typeface="Times New Roman" panose="02020603050405020304" pitchFamily="18" charset="0"/>
                          <a:cs typeface="Times New Roman" panose="02020603050405020304" pitchFamily="18" charset="0"/>
                        </a:rPr>
                        <a:t>Cryptographic hash functions</a:t>
                      </a:r>
                      <a:endParaRPr lang="en-US" sz="2400">
                        <a:solidFill>
                          <a:schemeClr val="tx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400"/>
                        </a:spcBef>
                        <a:spcAft>
                          <a:spcPts val="400"/>
                        </a:spcAft>
                        <a:tabLst>
                          <a:tab pos="2895600" algn="l"/>
                          <a:tab pos="4000500" algn="l"/>
                        </a:tabLst>
                      </a:pPr>
                      <a:r>
                        <a:rPr lang="en-US" sz="2400">
                          <a:solidFill>
                            <a:schemeClr val="tx2">
                              <a:lumMod val="60000"/>
                              <a:lumOff val="40000"/>
                            </a:schemeClr>
                          </a:solidFill>
                          <a:effectLst/>
                          <a:latin typeface="Times New Roman" panose="02020603050405020304" pitchFamily="18" charset="0"/>
                          <a:cs typeface="Times New Roman" panose="02020603050405020304" pitchFamily="18" charset="0"/>
                        </a:rPr>
                        <a:t>90D6AA5CB8666B0717DB58C1E9DB75027359FDC0</a:t>
                      </a:r>
                      <a:endParaRPr lang="en-US" sz="2400">
                        <a:solidFill>
                          <a:schemeClr val="tx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859258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Bitmap Index</a:t>
            </a:r>
            <a:endParaRPr lang="en-US"/>
          </a:p>
        </p:txBody>
      </p:sp>
      <p:sp>
        <p:nvSpPr>
          <p:cNvPr id="3" name="Content Placeholder 2"/>
          <p:cNvSpPr>
            <a:spLocks noGrp="1"/>
          </p:cNvSpPr>
          <p:nvPr>
            <p:ph idx="1"/>
          </p:nvPr>
        </p:nvSpPr>
        <p:spPr/>
        <p:txBody>
          <a:bodyPr/>
          <a:lstStyle/>
          <a:p>
            <a:r>
              <a:rPr lang="en-US"/>
              <a:t>Lập chỉ mục đầy đủ của một bảng lớn với chỉ số B-tree truyền thống có thể gây tốn kém về không gian đĩa vì kích thước các chỉ số có thể lớn hơn gấp nhiều lần so với các dữ liệu trong bảng. </a:t>
            </a:r>
            <a:endParaRPr lang="en-US" smtClean="0"/>
          </a:p>
          <a:p>
            <a:r>
              <a:rPr lang="en-US" smtClean="0"/>
              <a:t>Chỉ </a:t>
            </a:r>
            <a:r>
              <a:rPr lang="en-US"/>
              <a:t>số bitmap thường chỉ có kích thước bằng một phần nhỏ trong kích thước của dữ liệu được lập chỉ mục trong bảng.</a:t>
            </a:r>
          </a:p>
          <a:p>
            <a:endParaRPr lang="en-US"/>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spTree>
    <p:extLst>
      <p:ext uri="{BB962C8B-B14F-4D97-AF65-F5344CB8AC3E}">
        <p14:creationId xmlns:p14="http://schemas.microsoft.com/office/powerpoint/2010/main" val="3975499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Bitmap Index</a:t>
            </a:r>
            <a:endParaRPr lang="en-US"/>
          </a:p>
        </p:txBody>
      </p:sp>
      <p:sp>
        <p:nvSpPr>
          <p:cNvPr id="3" name="Content Placeholder 2"/>
          <p:cNvSpPr>
            <a:spLocks noGrp="1"/>
          </p:cNvSpPr>
          <p:nvPr>
            <p:ph idx="1"/>
          </p:nvPr>
        </p:nvSpPr>
        <p:spPr/>
        <p:txBody>
          <a:bodyPr/>
          <a:lstStyle/>
          <a:p>
            <a:r>
              <a:rPr lang="en-US"/>
              <a:t>Chỉ số bitmap được thiết kế chủ yếu cho các ứng dụng kho dữ liệu mà người dùng truy vấn dữ liệu hơn là cập nhật nó. Chứ bitmap không thích hợp cho các ứng dụng OLTP với số lượng lớn các giao dịch đồng thời sửa đổi dữ liệu.</a:t>
            </a:r>
          </a:p>
          <a:p>
            <a:endParaRPr lang="en-US"/>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spTree>
    <p:extLst>
      <p:ext uri="{BB962C8B-B14F-4D97-AF65-F5344CB8AC3E}">
        <p14:creationId xmlns:p14="http://schemas.microsoft.com/office/powerpoint/2010/main" val="1208467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Bitmap Index</a:t>
            </a:r>
            <a:endParaRPr lang="en-US"/>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pic>
        <p:nvPicPr>
          <p:cNvPr id="5" name="Content Placeholder 4" descr="C:\Users\Thien\Desktop\dwhsg093.gi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905000"/>
            <a:ext cx="6781799" cy="3048000"/>
          </a:xfrm>
          <a:prstGeom prst="rect">
            <a:avLst/>
          </a:prstGeom>
          <a:noFill/>
          <a:ln>
            <a:noFill/>
          </a:ln>
        </p:spPr>
      </p:pic>
    </p:spTree>
    <p:extLst>
      <p:ext uri="{BB962C8B-B14F-4D97-AF65-F5344CB8AC3E}">
        <p14:creationId xmlns:p14="http://schemas.microsoft.com/office/powerpoint/2010/main" val="3883637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Tổng quan về gợi ý</a:t>
            </a:r>
            <a:endParaRPr lang="en-US"/>
          </a:p>
        </p:txBody>
      </p:sp>
      <p:sp>
        <p:nvSpPr>
          <p:cNvPr id="3" name="Content Placeholder 2"/>
          <p:cNvSpPr>
            <a:spLocks noGrp="1"/>
          </p:cNvSpPr>
          <p:nvPr>
            <p:ph idx="1"/>
          </p:nvPr>
        </p:nvSpPr>
        <p:spPr/>
        <p:txBody>
          <a:bodyPr/>
          <a:lstStyle/>
          <a:p>
            <a:r>
              <a:rPr lang="en-US"/>
              <a:t>Sử dụng  gợi ý làm ảnh hưởng đến các quyết định của tối ưu hóa. Cung cấp cho chúng ta một cơ chế chỉ đạo để lựa chọn một kế hoạch thực hiện câu truy vấn dựa trên các tiêu chí cụ thể.</a:t>
            </a:r>
          </a:p>
          <a:p>
            <a:r>
              <a:rPr lang="en-US"/>
              <a:t>Các dấu cộng (+) trong câu truy vấn nhằm giúp hệ thống hiểu đó là một danh sách các gợi ý. Các dấu cộng phải được thực hiện ngay sau các câu lệnh đầu tiên. </a:t>
            </a:r>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spTree>
    <p:extLst>
      <p:ext uri="{BB962C8B-B14F-4D97-AF65-F5344CB8AC3E}">
        <p14:creationId xmlns:p14="http://schemas.microsoft.com/office/powerpoint/2010/main" val="7804784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Tổng quan về gợi ý</a:t>
            </a:r>
            <a:endParaRPr lang="en-US"/>
          </a:p>
        </p:txBody>
      </p:sp>
      <p:sp>
        <p:nvSpPr>
          <p:cNvPr id="3" name="Content Placeholder 2"/>
          <p:cNvSpPr>
            <a:spLocks noGrp="1"/>
          </p:cNvSpPr>
          <p:nvPr>
            <p:ph idx="1"/>
          </p:nvPr>
        </p:nvSpPr>
        <p:spPr/>
        <p:txBody>
          <a:bodyPr/>
          <a:lstStyle/>
          <a:p>
            <a:r>
              <a:rPr lang="en-US" smtClean="0"/>
              <a:t>Ví dụ</a:t>
            </a:r>
            <a:r>
              <a:rPr lang="en-US" smtClean="0"/>
              <a:t>:</a:t>
            </a:r>
          </a:p>
          <a:p>
            <a:pPr marL="0" indent="0">
              <a:buNone/>
            </a:pPr>
            <a:r>
              <a:rPr lang="en-US" smtClean="0"/>
              <a:t>SELECT </a:t>
            </a:r>
            <a:r>
              <a:rPr lang="en-US"/>
              <a:t>/*+ FULL(e) */ employee_id, last_name</a:t>
            </a:r>
          </a:p>
          <a:p>
            <a:pPr marL="0" indent="0">
              <a:buNone/>
            </a:pPr>
            <a:r>
              <a:rPr lang="en-US"/>
              <a:t>FROM hr.employees e</a:t>
            </a:r>
          </a:p>
          <a:p>
            <a:pPr marL="0" indent="0">
              <a:buNone/>
            </a:pPr>
            <a:r>
              <a:rPr lang="en-US"/>
              <a:t>WHERE last_name LIKE ‘b1’;</a:t>
            </a:r>
          </a:p>
          <a:p>
            <a:pPr marL="0" indent="0">
              <a:buNone/>
            </a:pPr>
            <a:endParaRPr lang="en-US" smtClean="0"/>
          </a:p>
          <a:p>
            <a:endParaRPr lang="en-US"/>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spTree>
    <p:extLst>
      <p:ext uri="{BB962C8B-B14F-4D97-AF65-F5344CB8AC3E}">
        <p14:creationId xmlns:p14="http://schemas.microsoft.com/office/powerpoint/2010/main" val="4271939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loại gợi ý</a:t>
            </a:r>
            <a:endParaRPr lang="en-US"/>
          </a:p>
        </p:txBody>
      </p:sp>
      <p:sp>
        <p:nvSpPr>
          <p:cNvPr id="3" name="Content Placeholder 2"/>
          <p:cNvSpPr>
            <a:spLocks noGrp="1"/>
          </p:cNvSpPr>
          <p:nvPr>
            <p:ph idx="1"/>
          </p:nvPr>
        </p:nvSpPr>
        <p:spPr/>
        <p:txBody>
          <a:bodyPr/>
          <a:lstStyle/>
          <a:p>
            <a:pPr lvl="0"/>
            <a:r>
              <a:rPr lang="en-US" sz="2200"/>
              <a:t>Single-table: Gợi ý đơn bảng được chỉ định trên một bảng hoặc view. INDEX và USE_NL là ví dụ về những gợi ý đơn bảng.</a:t>
            </a:r>
          </a:p>
          <a:p>
            <a:pPr lvl="0"/>
            <a:r>
              <a:rPr lang="en-US" sz="2200"/>
              <a:t>Multitable: Gợi ý multitable giống như gợi ý đơn bảng, ngoại trừ những gợi ý có thể chỉ định một hoặc nhiều bảng hoặc khung nhìn. LEADING là một ví dụ về một gợi ý multitable.</a:t>
            </a:r>
          </a:p>
          <a:p>
            <a:pPr lvl="0"/>
            <a:r>
              <a:rPr lang="en-US" sz="2200"/>
              <a:t>Query block: Chặn truy vấn gợi ý hoạt động trên các khối truy vấn đơn. STAR_TRANSFORMATION và UNNEST là những ví dụ của các khối truy vấn gợi ý.</a:t>
            </a:r>
          </a:p>
          <a:p>
            <a:pPr lvl="0"/>
            <a:r>
              <a:rPr lang="en-US" sz="2200"/>
              <a:t>Statement: Gợi ý được áp dụng cho toàn bộ câu lệnh SQL. ALL_ROWS là một ví dụ về một gợi ý này.</a:t>
            </a:r>
          </a:p>
          <a:p>
            <a:endParaRPr lang="en-US" sz="2200"/>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spTree>
    <p:extLst>
      <p:ext uri="{BB962C8B-B14F-4D97-AF65-F5344CB8AC3E}">
        <p14:creationId xmlns:p14="http://schemas.microsoft.com/office/powerpoint/2010/main" val="4048558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Date Placeholder 3"/>
          <p:cNvSpPr>
            <a:spLocks noGrp="1"/>
          </p:cNvSpPr>
          <p:nvPr>
            <p:ph type="dt" sz="half" idx="10"/>
          </p:nvPr>
        </p:nvSpPr>
        <p:spPr/>
        <p:txBody>
          <a:bodyPr/>
          <a:lstStyle/>
          <a:p>
            <a:r>
              <a:rPr lang="en-US" altLang="en-US" smtClean="0"/>
              <a:t>Tuanla.hust@outlook.com</a:t>
            </a:r>
            <a:endParaRPr lang="en-US" altLang="en-US"/>
          </a:p>
        </p:txBody>
      </p:sp>
      <p:sp>
        <p:nvSpPr>
          <p:cNvPr id="87042" name="Rectangle 2"/>
          <p:cNvSpPr>
            <a:spLocks noGrp="1" noChangeArrowheads="1"/>
          </p:cNvSpPr>
          <p:nvPr>
            <p:ph type="title"/>
          </p:nvPr>
        </p:nvSpPr>
        <p:spPr/>
        <p:txBody>
          <a:bodyPr/>
          <a:lstStyle/>
          <a:p>
            <a:r>
              <a:rPr lang="en-US" altLang="en-US"/>
              <a:t>Contents</a:t>
            </a:r>
            <a:endParaRPr lang="en-US" altLang="en-US">
              <a:solidFill>
                <a:schemeClr val="accent1"/>
              </a:solidFill>
            </a:endParaRPr>
          </a:p>
        </p:txBody>
      </p:sp>
      <p:sp>
        <p:nvSpPr>
          <p:cNvPr id="87043"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87044" name="AutoShape 4"/>
          <p:cNvSpPr>
            <a:spLocks noChangeArrowheads="1"/>
          </p:cNvSpPr>
          <p:nvPr/>
        </p:nvSpPr>
        <p:spPr bwMode="ltGray">
          <a:xfrm rot="5400000">
            <a:off x="-2422526" y="16271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87045" name="AutoShape 5"/>
          <p:cNvSpPr>
            <a:spLocks noChangeArrowheads="1"/>
          </p:cNvSpPr>
          <p:nvPr/>
        </p:nvSpPr>
        <p:spPr bwMode="ltGray">
          <a:xfrm rot="5400000" flipH="1">
            <a:off x="-2016918" y="20629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7046" name="AutoShape 6"/>
          <p:cNvSpPr>
            <a:spLocks noChangeArrowheads="1"/>
          </p:cNvSpPr>
          <p:nvPr/>
        </p:nvSpPr>
        <p:spPr bwMode="gray">
          <a:xfrm>
            <a:off x="1822450" y="5251450"/>
            <a:ext cx="44196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hangingPunct="0"/>
            <a:r>
              <a:rPr lang="en-US" altLang="en-US" sz="2400" b="1" smtClean="0">
                <a:solidFill>
                  <a:schemeClr val="tx2">
                    <a:lumMod val="50000"/>
                  </a:schemeClr>
                </a:solidFill>
                <a:latin typeface="Times New Roman" panose="02020603050405020304" pitchFamily="18" charset="0"/>
                <a:cs typeface="Times New Roman" panose="02020603050405020304" pitchFamily="18" charset="0"/>
              </a:rPr>
              <a:t>Tổng kết</a:t>
            </a:r>
            <a:endParaRPr lang="en-US" altLang="en-US" sz="2400" b="1">
              <a:solidFill>
                <a:schemeClr val="tx2">
                  <a:lumMod val="50000"/>
                </a:schemeClr>
              </a:solidFill>
              <a:latin typeface="Times New Roman" panose="02020603050405020304" pitchFamily="18" charset="0"/>
              <a:cs typeface="Times New Roman" panose="02020603050405020304" pitchFamily="18" charset="0"/>
            </a:endParaRPr>
          </a:p>
        </p:txBody>
      </p:sp>
      <p:sp>
        <p:nvSpPr>
          <p:cNvPr id="87047" name="AutoShape 7"/>
          <p:cNvSpPr>
            <a:spLocks noChangeArrowheads="1"/>
          </p:cNvSpPr>
          <p:nvPr/>
        </p:nvSpPr>
        <p:spPr bwMode="gray">
          <a:xfrm>
            <a:off x="2317750" y="4424363"/>
            <a:ext cx="44196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auto">
              <a:spcBef>
                <a:spcPts val="0"/>
              </a:spcBef>
              <a:spcAft>
                <a:spcPts val="0"/>
              </a:spcAft>
              <a:defRPr/>
            </a:pPr>
            <a:r>
              <a:rPr lang="en-US" sz="2400" b="1">
                <a:solidFill>
                  <a:schemeClr val="tx2">
                    <a:lumMod val="50000"/>
                  </a:schemeClr>
                </a:solidFill>
                <a:latin typeface="Times New Roman" panose="02020603050405020304" pitchFamily="18" charset="0"/>
                <a:cs typeface="Times New Roman" panose="02020603050405020304" pitchFamily="18" charset="0"/>
              </a:rPr>
              <a:t>Sử dụng gợi ý trong Oracle</a:t>
            </a:r>
            <a:endParaRPr lang="en-US" sz="24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87048" name="AutoShape 8"/>
          <p:cNvSpPr>
            <a:spLocks noChangeArrowheads="1"/>
          </p:cNvSpPr>
          <p:nvPr/>
        </p:nvSpPr>
        <p:spPr bwMode="gray">
          <a:xfrm>
            <a:off x="2438400" y="3611563"/>
            <a:ext cx="44196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auto">
              <a:spcBef>
                <a:spcPts val="0"/>
              </a:spcBef>
              <a:spcAft>
                <a:spcPts val="0"/>
              </a:spcAft>
              <a:defRPr/>
            </a:pPr>
            <a:r>
              <a:rPr lang="en-US" sz="2400" b="1">
                <a:solidFill>
                  <a:schemeClr val="tx2">
                    <a:lumMod val="50000"/>
                  </a:schemeClr>
                </a:solidFill>
                <a:latin typeface="Times New Roman" panose="02020603050405020304" pitchFamily="18" charset="0"/>
                <a:cs typeface="Times New Roman" panose="02020603050405020304" pitchFamily="18" charset="0"/>
              </a:rPr>
              <a:t>Giới thiệu về gợi ý trong Oracle</a:t>
            </a:r>
            <a:endParaRPr lang="en-US" sz="24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87049" name="AutoShape 9"/>
          <p:cNvSpPr>
            <a:spLocks noChangeArrowheads="1"/>
          </p:cNvSpPr>
          <p:nvPr/>
        </p:nvSpPr>
        <p:spPr bwMode="gray">
          <a:xfrm>
            <a:off x="2286000" y="2743200"/>
            <a:ext cx="44196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auto">
              <a:spcBef>
                <a:spcPts val="0"/>
              </a:spcBef>
              <a:spcAft>
                <a:spcPts val="0"/>
              </a:spcAft>
              <a:defRPr/>
            </a:pPr>
            <a:r>
              <a:rPr lang="en-US" sz="2400" b="1">
                <a:solidFill>
                  <a:schemeClr val="tx2">
                    <a:lumMod val="50000"/>
                  </a:schemeClr>
                </a:solidFill>
                <a:latin typeface="Times New Roman" panose="02020603050405020304" pitchFamily="18" charset="0"/>
                <a:cs typeface="Times New Roman" panose="02020603050405020304" pitchFamily="18" charset="0"/>
              </a:rPr>
              <a:t>Các khái niệm cơ bản</a:t>
            </a:r>
            <a:endParaRPr lang="en-US" sz="24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87050" name="AutoShape 10"/>
          <p:cNvSpPr>
            <a:spLocks noChangeArrowheads="1"/>
          </p:cNvSpPr>
          <p:nvPr/>
        </p:nvSpPr>
        <p:spPr bwMode="gray">
          <a:xfrm>
            <a:off x="1765300" y="1973263"/>
            <a:ext cx="44196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fontAlgn="auto">
              <a:spcBef>
                <a:spcPts val="0"/>
              </a:spcBef>
              <a:spcAft>
                <a:spcPts val="0"/>
              </a:spcAft>
              <a:defRPr/>
            </a:pPr>
            <a:r>
              <a:rPr lang="en-US" sz="2400" b="1" smtClean="0">
                <a:solidFill>
                  <a:schemeClr val="tx2">
                    <a:lumMod val="50000"/>
                  </a:schemeClr>
                </a:solidFill>
                <a:latin typeface="Times New Roman" panose="02020603050405020304" pitchFamily="18" charset="0"/>
                <a:cs typeface="Times New Roman" panose="02020603050405020304" pitchFamily="18" charset="0"/>
              </a:rPr>
              <a:t>Nội dung</a:t>
            </a:r>
            <a:endParaRPr lang="en-US" sz="2400" b="1" dirty="0">
              <a:solidFill>
                <a:schemeClr val="tx2">
                  <a:lumMod val="50000"/>
                </a:schemeClr>
              </a:solidFill>
              <a:latin typeface="Times New Roman" panose="02020603050405020304" pitchFamily="18" charset="0"/>
              <a:cs typeface="Times New Roman" panose="02020603050405020304" pitchFamily="18" charset="0"/>
            </a:endParaRPr>
          </a:p>
        </p:txBody>
      </p:sp>
      <p:grpSp>
        <p:nvGrpSpPr>
          <p:cNvPr id="87051" name="Group 11"/>
          <p:cNvGrpSpPr>
            <a:grpSpLocks/>
          </p:cNvGrpSpPr>
          <p:nvPr/>
        </p:nvGrpSpPr>
        <p:grpSpPr bwMode="auto">
          <a:xfrm>
            <a:off x="1447800" y="2062163"/>
            <a:ext cx="381000" cy="381000"/>
            <a:chOff x="2078" y="1680"/>
            <a:chExt cx="1615" cy="1615"/>
          </a:xfrm>
        </p:grpSpPr>
        <p:sp>
          <p:nvSpPr>
            <p:cNvPr id="87052" name="Oval 1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87053" name="Oval 1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87054" name="Oval 1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7055" name="Oval 15"/>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7056" name="Oval 1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7057" name="Oval 17"/>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87058" name="Group 18"/>
          <p:cNvGrpSpPr>
            <a:grpSpLocks/>
          </p:cNvGrpSpPr>
          <p:nvPr/>
        </p:nvGrpSpPr>
        <p:grpSpPr bwMode="auto">
          <a:xfrm>
            <a:off x="1981200" y="2849563"/>
            <a:ext cx="381000" cy="381000"/>
            <a:chOff x="2078" y="1680"/>
            <a:chExt cx="1615" cy="1615"/>
          </a:xfrm>
        </p:grpSpPr>
        <p:sp>
          <p:nvSpPr>
            <p:cNvPr id="87059" name="Oval 1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87060" name="Oval 2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87061" name="Oval 21"/>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7062" name="Oval 22"/>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7063" name="Oval 23"/>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7064" name="Oval 24"/>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87065" name="Group 25"/>
          <p:cNvGrpSpPr>
            <a:grpSpLocks/>
          </p:cNvGrpSpPr>
          <p:nvPr/>
        </p:nvGrpSpPr>
        <p:grpSpPr bwMode="auto">
          <a:xfrm>
            <a:off x="2133600" y="3687763"/>
            <a:ext cx="381000" cy="381000"/>
            <a:chOff x="2078" y="1680"/>
            <a:chExt cx="1615" cy="1615"/>
          </a:xfrm>
        </p:grpSpPr>
        <p:sp>
          <p:nvSpPr>
            <p:cNvPr id="87066" name="Oval 2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87067" name="Oval 2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87068" name="Oval 28"/>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7069" name="Oval 29"/>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7070" name="Oval 30"/>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7071" name="Oval 31"/>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87072" name="Group 32"/>
          <p:cNvGrpSpPr>
            <a:grpSpLocks/>
          </p:cNvGrpSpPr>
          <p:nvPr/>
        </p:nvGrpSpPr>
        <p:grpSpPr bwMode="auto">
          <a:xfrm>
            <a:off x="1981200" y="4525963"/>
            <a:ext cx="381000" cy="381000"/>
            <a:chOff x="2078" y="1680"/>
            <a:chExt cx="1615" cy="1615"/>
          </a:xfrm>
        </p:grpSpPr>
        <p:sp>
          <p:nvSpPr>
            <p:cNvPr id="87073" name="Oval 3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87074" name="Oval 3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87075" name="Oval 3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7076" name="Oval 36"/>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7077" name="Oval 3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7078" name="Oval 38"/>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87079" name="Group 39"/>
          <p:cNvGrpSpPr>
            <a:grpSpLocks/>
          </p:cNvGrpSpPr>
          <p:nvPr/>
        </p:nvGrpSpPr>
        <p:grpSpPr bwMode="auto">
          <a:xfrm>
            <a:off x="1524000" y="5300663"/>
            <a:ext cx="355600" cy="381000"/>
            <a:chOff x="2078" y="1680"/>
            <a:chExt cx="1615" cy="1615"/>
          </a:xfrm>
        </p:grpSpPr>
        <p:sp>
          <p:nvSpPr>
            <p:cNvPr id="87080" name="Oval 4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87081" name="Oval 4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87082" name="Oval 4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7083" name="Oval 43"/>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7084" name="Oval 4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7085" name="Oval 45"/>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7050"/>
                                        </p:tgtEl>
                                        <p:attrNameLst>
                                          <p:attrName>style.visibility</p:attrName>
                                        </p:attrNameLst>
                                      </p:cBhvr>
                                      <p:to>
                                        <p:strVal val="visible"/>
                                      </p:to>
                                    </p:set>
                                    <p:animEffect transition="in" filter="fade">
                                      <p:cBhvr>
                                        <p:cTn id="7" dur="1000"/>
                                        <p:tgtEl>
                                          <p:spTgt spid="87050"/>
                                        </p:tgtEl>
                                      </p:cBhvr>
                                    </p:animEffect>
                                    <p:anim calcmode="lin" valueType="num">
                                      <p:cBhvr>
                                        <p:cTn id="8" dur="1000" fill="hold"/>
                                        <p:tgtEl>
                                          <p:spTgt spid="87050"/>
                                        </p:tgtEl>
                                        <p:attrNameLst>
                                          <p:attrName>ppt_x</p:attrName>
                                        </p:attrNameLst>
                                      </p:cBhvr>
                                      <p:tavLst>
                                        <p:tav tm="0">
                                          <p:val>
                                            <p:strVal val="#ppt_x"/>
                                          </p:val>
                                        </p:tav>
                                        <p:tav tm="100000">
                                          <p:val>
                                            <p:strVal val="#ppt_x"/>
                                          </p:val>
                                        </p:tav>
                                      </p:tavLst>
                                    </p:anim>
                                    <p:anim calcmode="lin" valueType="num">
                                      <p:cBhvr>
                                        <p:cTn id="9" dur="1000" fill="hold"/>
                                        <p:tgtEl>
                                          <p:spTgt spid="8705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7051"/>
                                        </p:tgtEl>
                                        <p:attrNameLst>
                                          <p:attrName>style.visibility</p:attrName>
                                        </p:attrNameLst>
                                      </p:cBhvr>
                                      <p:to>
                                        <p:strVal val="visible"/>
                                      </p:to>
                                    </p:set>
                                    <p:animEffect transition="in" filter="fade">
                                      <p:cBhvr>
                                        <p:cTn id="12" dur="1000"/>
                                        <p:tgtEl>
                                          <p:spTgt spid="87051"/>
                                        </p:tgtEl>
                                      </p:cBhvr>
                                    </p:animEffect>
                                    <p:anim calcmode="lin" valueType="num">
                                      <p:cBhvr>
                                        <p:cTn id="13" dur="1000" fill="hold"/>
                                        <p:tgtEl>
                                          <p:spTgt spid="87051"/>
                                        </p:tgtEl>
                                        <p:attrNameLst>
                                          <p:attrName>ppt_x</p:attrName>
                                        </p:attrNameLst>
                                      </p:cBhvr>
                                      <p:tavLst>
                                        <p:tav tm="0">
                                          <p:val>
                                            <p:strVal val="#ppt_x"/>
                                          </p:val>
                                        </p:tav>
                                        <p:tav tm="100000">
                                          <p:val>
                                            <p:strVal val="#ppt_x"/>
                                          </p:val>
                                        </p:tav>
                                      </p:tavLst>
                                    </p:anim>
                                    <p:anim calcmode="lin" valueType="num">
                                      <p:cBhvr>
                                        <p:cTn id="14" dur="1000" fill="hold"/>
                                        <p:tgtEl>
                                          <p:spTgt spid="8705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7058"/>
                                        </p:tgtEl>
                                        <p:attrNameLst>
                                          <p:attrName>style.visibility</p:attrName>
                                        </p:attrNameLst>
                                      </p:cBhvr>
                                      <p:to>
                                        <p:strVal val="visible"/>
                                      </p:to>
                                    </p:set>
                                    <p:animEffect transition="in" filter="fade">
                                      <p:cBhvr>
                                        <p:cTn id="19" dur="1000"/>
                                        <p:tgtEl>
                                          <p:spTgt spid="87058"/>
                                        </p:tgtEl>
                                      </p:cBhvr>
                                    </p:animEffect>
                                    <p:anim calcmode="lin" valueType="num">
                                      <p:cBhvr>
                                        <p:cTn id="20" dur="1000" fill="hold"/>
                                        <p:tgtEl>
                                          <p:spTgt spid="87058"/>
                                        </p:tgtEl>
                                        <p:attrNameLst>
                                          <p:attrName>ppt_x</p:attrName>
                                        </p:attrNameLst>
                                      </p:cBhvr>
                                      <p:tavLst>
                                        <p:tav tm="0">
                                          <p:val>
                                            <p:strVal val="#ppt_x"/>
                                          </p:val>
                                        </p:tav>
                                        <p:tav tm="100000">
                                          <p:val>
                                            <p:strVal val="#ppt_x"/>
                                          </p:val>
                                        </p:tav>
                                      </p:tavLst>
                                    </p:anim>
                                    <p:anim calcmode="lin" valueType="num">
                                      <p:cBhvr>
                                        <p:cTn id="21" dur="1000" fill="hold"/>
                                        <p:tgtEl>
                                          <p:spTgt spid="8705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7049"/>
                                        </p:tgtEl>
                                        <p:attrNameLst>
                                          <p:attrName>style.visibility</p:attrName>
                                        </p:attrNameLst>
                                      </p:cBhvr>
                                      <p:to>
                                        <p:strVal val="visible"/>
                                      </p:to>
                                    </p:set>
                                    <p:animEffect transition="in" filter="fade">
                                      <p:cBhvr>
                                        <p:cTn id="24" dur="1000"/>
                                        <p:tgtEl>
                                          <p:spTgt spid="87049"/>
                                        </p:tgtEl>
                                      </p:cBhvr>
                                    </p:animEffect>
                                    <p:anim calcmode="lin" valueType="num">
                                      <p:cBhvr>
                                        <p:cTn id="25" dur="1000" fill="hold"/>
                                        <p:tgtEl>
                                          <p:spTgt spid="87049"/>
                                        </p:tgtEl>
                                        <p:attrNameLst>
                                          <p:attrName>ppt_x</p:attrName>
                                        </p:attrNameLst>
                                      </p:cBhvr>
                                      <p:tavLst>
                                        <p:tav tm="0">
                                          <p:val>
                                            <p:strVal val="#ppt_x"/>
                                          </p:val>
                                        </p:tav>
                                        <p:tav tm="100000">
                                          <p:val>
                                            <p:strVal val="#ppt_x"/>
                                          </p:val>
                                        </p:tav>
                                      </p:tavLst>
                                    </p:anim>
                                    <p:anim calcmode="lin" valueType="num">
                                      <p:cBhvr>
                                        <p:cTn id="26" dur="1000" fill="hold"/>
                                        <p:tgtEl>
                                          <p:spTgt spid="8704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7048"/>
                                        </p:tgtEl>
                                        <p:attrNameLst>
                                          <p:attrName>style.visibility</p:attrName>
                                        </p:attrNameLst>
                                      </p:cBhvr>
                                      <p:to>
                                        <p:strVal val="visible"/>
                                      </p:to>
                                    </p:set>
                                    <p:animEffect transition="in" filter="fade">
                                      <p:cBhvr>
                                        <p:cTn id="31" dur="1000"/>
                                        <p:tgtEl>
                                          <p:spTgt spid="87048"/>
                                        </p:tgtEl>
                                      </p:cBhvr>
                                    </p:animEffect>
                                    <p:anim calcmode="lin" valueType="num">
                                      <p:cBhvr>
                                        <p:cTn id="32" dur="1000" fill="hold"/>
                                        <p:tgtEl>
                                          <p:spTgt spid="87048"/>
                                        </p:tgtEl>
                                        <p:attrNameLst>
                                          <p:attrName>ppt_x</p:attrName>
                                        </p:attrNameLst>
                                      </p:cBhvr>
                                      <p:tavLst>
                                        <p:tav tm="0">
                                          <p:val>
                                            <p:strVal val="#ppt_x"/>
                                          </p:val>
                                        </p:tav>
                                        <p:tav tm="100000">
                                          <p:val>
                                            <p:strVal val="#ppt_x"/>
                                          </p:val>
                                        </p:tav>
                                      </p:tavLst>
                                    </p:anim>
                                    <p:anim calcmode="lin" valueType="num">
                                      <p:cBhvr>
                                        <p:cTn id="33" dur="1000" fill="hold"/>
                                        <p:tgtEl>
                                          <p:spTgt spid="8704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87065"/>
                                        </p:tgtEl>
                                        <p:attrNameLst>
                                          <p:attrName>style.visibility</p:attrName>
                                        </p:attrNameLst>
                                      </p:cBhvr>
                                      <p:to>
                                        <p:strVal val="visible"/>
                                      </p:to>
                                    </p:set>
                                    <p:animEffect transition="in" filter="fade">
                                      <p:cBhvr>
                                        <p:cTn id="36" dur="1000"/>
                                        <p:tgtEl>
                                          <p:spTgt spid="87065"/>
                                        </p:tgtEl>
                                      </p:cBhvr>
                                    </p:animEffect>
                                    <p:anim calcmode="lin" valueType="num">
                                      <p:cBhvr>
                                        <p:cTn id="37" dur="1000" fill="hold"/>
                                        <p:tgtEl>
                                          <p:spTgt spid="87065"/>
                                        </p:tgtEl>
                                        <p:attrNameLst>
                                          <p:attrName>ppt_x</p:attrName>
                                        </p:attrNameLst>
                                      </p:cBhvr>
                                      <p:tavLst>
                                        <p:tav tm="0">
                                          <p:val>
                                            <p:strVal val="#ppt_x"/>
                                          </p:val>
                                        </p:tav>
                                        <p:tav tm="100000">
                                          <p:val>
                                            <p:strVal val="#ppt_x"/>
                                          </p:val>
                                        </p:tav>
                                      </p:tavLst>
                                    </p:anim>
                                    <p:anim calcmode="lin" valueType="num">
                                      <p:cBhvr>
                                        <p:cTn id="38" dur="1000" fill="hold"/>
                                        <p:tgtEl>
                                          <p:spTgt spid="8706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87072"/>
                                        </p:tgtEl>
                                        <p:attrNameLst>
                                          <p:attrName>style.visibility</p:attrName>
                                        </p:attrNameLst>
                                      </p:cBhvr>
                                      <p:to>
                                        <p:strVal val="visible"/>
                                      </p:to>
                                    </p:set>
                                    <p:animEffect transition="in" filter="fade">
                                      <p:cBhvr>
                                        <p:cTn id="43" dur="1000"/>
                                        <p:tgtEl>
                                          <p:spTgt spid="87072"/>
                                        </p:tgtEl>
                                      </p:cBhvr>
                                    </p:animEffect>
                                    <p:anim calcmode="lin" valueType="num">
                                      <p:cBhvr>
                                        <p:cTn id="44" dur="1000" fill="hold"/>
                                        <p:tgtEl>
                                          <p:spTgt spid="87072"/>
                                        </p:tgtEl>
                                        <p:attrNameLst>
                                          <p:attrName>ppt_x</p:attrName>
                                        </p:attrNameLst>
                                      </p:cBhvr>
                                      <p:tavLst>
                                        <p:tav tm="0">
                                          <p:val>
                                            <p:strVal val="#ppt_x"/>
                                          </p:val>
                                        </p:tav>
                                        <p:tav tm="100000">
                                          <p:val>
                                            <p:strVal val="#ppt_x"/>
                                          </p:val>
                                        </p:tav>
                                      </p:tavLst>
                                    </p:anim>
                                    <p:anim calcmode="lin" valueType="num">
                                      <p:cBhvr>
                                        <p:cTn id="45" dur="1000" fill="hold"/>
                                        <p:tgtEl>
                                          <p:spTgt spid="8707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87047"/>
                                        </p:tgtEl>
                                        <p:attrNameLst>
                                          <p:attrName>style.visibility</p:attrName>
                                        </p:attrNameLst>
                                      </p:cBhvr>
                                      <p:to>
                                        <p:strVal val="visible"/>
                                      </p:to>
                                    </p:set>
                                    <p:animEffect transition="in" filter="fade">
                                      <p:cBhvr>
                                        <p:cTn id="48" dur="1000"/>
                                        <p:tgtEl>
                                          <p:spTgt spid="87047"/>
                                        </p:tgtEl>
                                      </p:cBhvr>
                                    </p:animEffect>
                                    <p:anim calcmode="lin" valueType="num">
                                      <p:cBhvr>
                                        <p:cTn id="49" dur="1000" fill="hold"/>
                                        <p:tgtEl>
                                          <p:spTgt spid="87047"/>
                                        </p:tgtEl>
                                        <p:attrNameLst>
                                          <p:attrName>ppt_x</p:attrName>
                                        </p:attrNameLst>
                                      </p:cBhvr>
                                      <p:tavLst>
                                        <p:tav tm="0">
                                          <p:val>
                                            <p:strVal val="#ppt_x"/>
                                          </p:val>
                                        </p:tav>
                                        <p:tav tm="100000">
                                          <p:val>
                                            <p:strVal val="#ppt_x"/>
                                          </p:val>
                                        </p:tav>
                                      </p:tavLst>
                                    </p:anim>
                                    <p:anim calcmode="lin" valueType="num">
                                      <p:cBhvr>
                                        <p:cTn id="50" dur="1000" fill="hold"/>
                                        <p:tgtEl>
                                          <p:spTgt spid="8704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7046"/>
                                        </p:tgtEl>
                                        <p:attrNameLst>
                                          <p:attrName>style.visibility</p:attrName>
                                        </p:attrNameLst>
                                      </p:cBhvr>
                                      <p:to>
                                        <p:strVal val="visible"/>
                                      </p:to>
                                    </p:set>
                                    <p:animEffect transition="in" filter="fade">
                                      <p:cBhvr>
                                        <p:cTn id="55" dur="1000"/>
                                        <p:tgtEl>
                                          <p:spTgt spid="87046"/>
                                        </p:tgtEl>
                                      </p:cBhvr>
                                    </p:animEffect>
                                    <p:anim calcmode="lin" valueType="num">
                                      <p:cBhvr>
                                        <p:cTn id="56" dur="1000" fill="hold"/>
                                        <p:tgtEl>
                                          <p:spTgt spid="87046"/>
                                        </p:tgtEl>
                                        <p:attrNameLst>
                                          <p:attrName>ppt_x</p:attrName>
                                        </p:attrNameLst>
                                      </p:cBhvr>
                                      <p:tavLst>
                                        <p:tav tm="0">
                                          <p:val>
                                            <p:strVal val="#ppt_x"/>
                                          </p:val>
                                        </p:tav>
                                        <p:tav tm="100000">
                                          <p:val>
                                            <p:strVal val="#ppt_x"/>
                                          </p:val>
                                        </p:tav>
                                      </p:tavLst>
                                    </p:anim>
                                    <p:anim calcmode="lin" valueType="num">
                                      <p:cBhvr>
                                        <p:cTn id="57" dur="1000" fill="hold"/>
                                        <p:tgtEl>
                                          <p:spTgt spid="87046"/>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87079"/>
                                        </p:tgtEl>
                                        <p:attrNameLst>
                                          <p:attrName>style.visibility</p:attrName>
                                        </p:attrNameLst>
                                      </p:cBhvr>
                                      <p:to>
                                        <p:strVal val="visible"/>
                                      </p:to>
                                    </p:set>
                                    <p:animEffect transition="in" filter="fade">
                                      <p:cBhvr>
                                        <p:cTn id="60" dur="1000"/>
                                        <p:tgtEl>
                                          <p:spTgt spid="87079"/>
                                        </p:tgtEl>
                                      </p:cBhvr>
                                    </p:animEffect>
                                    <p:anim calcmode="lin" valueType="num">
                                      <p:cBhvr>
                                        <p:cTn id="61" dur="1000" fill="hold"/>
                                        <p:tgtEl>
                                          <p:spTgt spid="87079"/>
                                        </p:tgtEl>
                                        <p:attrNameLst>
                                          <p:attrName>ppt_x</p:attrName>
                                        </p:attrNameLst>
                                      </p:cBhvr>
                                      <p:tavLst>
                                        <p:tav tm="0">
                                          <p:val>
                                            <p:strVal val="#ppt_x"/>
                                          </p:val>
                                        </p:tav>
                                        <p:tav tm="100000">
                                          <p:val>
                                            <p:strVal val="#ppt_x"/>
                                          </p:val>
                                        </p:tav>
                                      </p:tavLst>
                                    </p:anim>
                                    <p:anim calcmode="lin" valueType="num">
                                      <p:cBhvr>
                                        <p:cTn id="62" dur="1000" fill="hold"/>
                                        <p:tgtEl>
                                          <p:spTgt spid="870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6" grpId="0" animBg="1"/>
      <p:bldP spid="87047" grpId="0" animBg="1"/>
      <p:bldP spid="87048" grpId="0" animBg="1"/>
      <p:bldP spid="87049" grpId="0" animBg="1"/>
      <p:bldP spid="8705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của gợi ý</a:t>
            </a:r>
            <a:endParaRPr lang="en-US"/>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pic>
        <p:nvPicPr>
          <p:cNvPr id="5" name="Content Placeholder 4" descr="C:\Users\Thien\Desktop\Untitled.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5730" y="1769004"/>
            <a:ext cx="7811590" cy="3791479"/>
          </a:xfrm>
          <a:prstGeom prst="rect">
            <a:avLst/>
          </a:prstGeom>
          <a:noFill/>
          <a:ln>
            <a:noFill/>
          </a:ln>
        </p:spPr>
      </p:pic>
    </p:spTree>
    <p:extLst>
      <p:ext uri="{BB962C8B-B14F-4D97-AF65-F5344CB8AC3E}">
        <p14:creationId xmlns:p14="http://schemas.microsoft.com/office/powerpoint/2010/main" val="1976192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 gợi ý</a:t>
            </a:r>
            <a:endParaRPr lang="en-US"/>
          </a:p>
        </p:txBody>
      </p:sp>
      <p:sp>
        <p:nvSpPr>
          <p:cNvPr id="3" name="Content Placeholder 2"/>
          <p:cNvSpPr>
            <a:spLocks noGrp="1"/>
          </p:cNvSpPr>
          <p:nvPr>
            <p:ph idx="1"/>
          </p:nvPr>
        </p:nvSpPr>
        <p:spPr/>
        <p:txBody>
          <a:bodyPr/>
          <a:lstStyle/>
          <a:p>
            <a:r>
              <a:rPr lang="en-US"/>
              <a:t>Optimization Goals and </a:t>
            </a:r>
            <a:r>
              <a:rPr lang="en-US" smtClean="0"/>
              <a:t>Approaches</a:t>
            </a:r>
          </a:p>
          <a:p>
            <a:r>
              <a:rPr lang="en-US"/>
              <a:t>Hints for Access </a:t>
            </a:r>
            <a:r>
              <a:rPr lang="en-US" smtClean="0"/>
              <a:t>Paths</a:t>
            </a:r>
          </a:p>
          <a:p>
            <a:r>
              <a:rPr lang="en-US"/>
              <a:t>Hints for Query </a:t>
            </a:r>
            <a:r>
              <a:rPr lang="en-US" smtClean="0"/>
              <a:t>Transformation</a:t>
            </a:r>
          </a:p>
          <a:p>
            <a:r>
              <a:rPr lang="en-US"/>
              <a:t>Hints for Join </a:t>
            </a:r>
            <a:r>
              <a:rPr lang="en-US" smtClean="0"/>
              <a:t>Orders</a:t>
            </a:r>
          </a:p>
          <a:p>
            <a:r>
              <a:rPr lang="en-US"/>
              <a:t>Hints for Join Operations</a:t>
            </a:r>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spTree>
    <p:extLst>
      <p:ext uri="{BB962C8B-B14F-4D97-AF65-F5344CB8AC3E}">
        <p14:creationId xmlns:p14="http://schemas.microsoft.com/office/powerpoint/2010/main" val="1980499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smtClean="0"/>
              <a:t>Optimization Goals and Approaches</a:t>
            </a:r>
            <a:endParaRPr lang="en-US" sz="2800"/>
          </a:p>
        </p:txBody>
      </p:sp>
      <p:sp>
        <p:nvSpPr>
          <p:cNvPr id="3" name="Content Placeholder 2"/>
          <p:cNvSpPr>
            <a:spLocks noGrp="1"/>
          </p:cNvSpPr>
          <p:nvPr>
            <p:ph idx="1"/>
          </p:nvPr>
        </p:nvSpPr>
        <p:spPr/>
        <p:txBody>
          <a:bodyPr/>
          <a:lstStyle/>
          <a:p>
            <a:pPr lvl="0"/>
            <a:r>
              <a:rPr lang="en-US"/>
              <a:t>FIRST_ROWS Hint</a:t>
            </a:r>
          </a:p>
          <a:p>
            <a:r>
              <a:rPr lang="en-US"/>
              <a:t>ALL_ROWS Hint</a:t>
            </a:r>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spTree>
    <p:extLst>
      <p:ext uri="{BB962C8B-B14F-4D97-AF65-F5344CB8AC3E}">
        <p14:creationId xmlns:p14="http://schemas.microsoft.com/office/powerpoint/2010/main" val="438964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FIRST_ROWS Hint</a:t>
            </a:r>
            <a:endParaRPr lang="en-US"/>
          </a:p>
        </p:txBody>
      </p:sp>
      <p:sp>
        <p:nvSpPr>
          <p:cNvPr id="3" name="Content Placeholder 2"/>
          <p:cNvSpPr>
            <a:spLocks noGrp="1"/>
          </p:cNvSpPr>
          <p:nvPr>
            <p:ph idx="1"/>
          </p:nvPr>
        </p:nvSpPr>
        <p:spPr/>
        <p:txBody>
          <a:bodyPr/>
          <a:lstStyle/>
          <a:p>
            <a:r>
              <a:rPr lang="en-US"/>
              <a:t>Sử dung phương pháp tối ưu hóa để tối ưu các khối lệnh và trả về kết quả với </a:t>
            </a:r>
            <a:r>
              <a:rPr lang="en-US" smtClean="0"/>
              <a:t>thời gian </a:t>
            </a:r>
            <a:r>
              <a:rPr lang="en-US"/>
              <a:t>đáp ứng tốt nhất</a:t>
            </a:r>
            <a:r>
              <a:rPr lang="en-US" smtClean="0"/>
              <a:t>:</a:t>
            </a:r>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pic>
        <p:nvPicPr>
          <p:cNvPr id="8" name="Picture 7" descr="Description of first_rows_hint.gif follows"/>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124200"/>
            <a:ext cx="7086600" cy="609600"/>
          </a:xfrm>
          <a:prstGeom prst="rect">
            <a:avLst/>
          </a:prstGeom>
          <a:noFill/>
          <a:ln>
            <a:noFill/>
          </a:ln>
        </p:spPr>
      </p:pic>
    </p:spTree>
    <p:extLst>
      <p:ext uri="{BB962C8B-B14F-4D97-AF65-F5344CB8AC3E}">
        <p14:creationId xmlns:p14="http://schemas.microsoft.com/office/powerpoint/2010/main" val="3094512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FIRST_ROWS Hint</a:t>
            </a:r>
            <a:endParaRPr lang="en-US"/>
          </a:p>
        </p:txBody>
      </p:sp>
      <p:sp>
        <p:nvSpPr>
          <p:cNvPr id="3" name="Content Placeholder 2"/>
          <p:cNvSpPr>
            <a:spLocks noGrp="1"/>
          </p:cNvSpPr>
          <p:nvPr>
            <p:ph idx="1"/>
          </p:nvPr>
        </p:nvSpPr>
        <p:spPr/>
        <p:txBody>
          <a:bodyPr/>
          <a:lstStyle/>
          <a:p>
            <a:pPr marL="0" indent="0">
              <a:buNone/>
            </a:pPr>
            <a:r>
              <a:rPr lang="en-US"/>
              <a:t>SELECT /*+ FIRST_ROWS(10) */ employee_id, last_name, salary, </a:t>
            </a:r>
            <a:r>
              <a:rPr lang="en-US" smtClean="0"/>
              <a:t>job_id</a:t>
            </a:r>
          </a:p>
          <a:p>
            <a:pPr marL="0" indent="0">
              <a:buNone/>
            </a:pPr>
            <a:r>
              <a:rPr lang="en-US" smtClean="0"/>
              <a:t>FROM </a:t>
            </a:r>
            <a:r>
              <a:rPr lang="en-US"/>
              <a:t>employees</a:t>
            </a:r>
          </a:p>
          <a:p>
            <a:pPr marL="0" indent="0">
              <a:buNone/>
            </a:pPr>
            <a:r>
              <a:rPr lang="en-US"/>
              <a:t>WHERE department_id = 20;</a:t>
            </a:r>
            <a:r>
              <a:rPr lang="en-US" u="sng"/>
              <a:t> </a:t>
            </a:r>
            <a:endParaRPr lang="en-US"/>
          </a:p>
          <a:p>
            <a:r>
              <a:rPr lang="en-US"/>
              <a:t>Trong ví dụ này, mỗi văn phòng có chứa nhiều nhân viên. Nhưng người dùng muốn lấy ra 10 nhân viên đầu tiên của văn phòng có ID bằng 20 sẽ được hiển thị càng nhanh càng tốt.</a:t>
            </a:r>
          </a:p>
          <a:p>
            <a:endParaRPr lang="en-US"/>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spTree>
    <p:extLst>
      <p:ext uri="{BB962C8B-B14F-4D97-AF65-F5344CB8AC3E}">
        <p14:creationId xmlns:p14="http://schemas.microsoft.com/office/powerpoint/2010/main" val="17863145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Hints for Access Paths</a:t>
            </a:r>
            <a:endParaRPr lang="en-US"/>
          </a:p>
        </p:txBody>
      </p:sp>
      <p:sp>
        <p:nvSpPr>
          <p:cNvPr id="3" name="Content Placeholder 2"/>
          <p:cNvSpPr>
            <a:spLocks noGrp="1"/>
          </p:cNvSpPr>
          <p:nvPr>
            <p:ph idx="1"/>
          </p:nvPr>
        </p:nvSpPr>
        <p:spPr/>
        <p:txBody>
          <a:bodyPr/>
          <a:lstStyle/>
          <a:p>
            <a:r>
              <a:rPr lang="en-US"/>
              <a:t>FULL </a:t>
            </a:r>
            <a:r>
              <a:rPr lang="en-US" smtClean="0"/>
              <a:t>Hint</a:t>
            </a:r>
          </a:p>
          <a:p>
            <a:r>
              <a:rPr lang="en-US"/>
              <a:t>CLUSTER </a:t>
            </a:r>
            <a:r>
              <a:rPr lang="en-US" smtClean="0"/>
              <a:t>Hint</a:t>
            </a:r>
          </a:p>
          <a:p>
            <a:pPr lvl="0"/>
            <a:r>
              <a:rPr lang="en-US"/>
              <a:t>HASH Hint</a:t>
            </a:r>
          </a:p>
          <a:p>
            <a:r>
              <a:rPr lang="en-US"/>
              <a:t>INDEX </a:t>
            </a:r>
            <a:r>
              <a:rPr lang="en-US" smtClean="0"/>
              <a:t>Hint</a:t>
            </a:r>
          </a:p>
          <a:p>
            <a:r>
              <a:rPr lang="en-US"/>
              <a:t>NO_INDEX </a:t>
            </a:r>
            <a:r>
              <a:rPr lang="en-US" smtClean="0"/>
              <a:t>Hint</a:t>
            </a:r>
          </a:p>
          <a:p>
            <a:r>
              <a:rPr lang="en-US"/>
              <a:t>INDEX_ASC </a:t>
            </a:r>
            <a:r>
              <a:rPr lang="en-US" smtClean="0"/>
              <a:t>Hint</a:t>
            </a:r>
          </a:p>
          <a:p>
            <a:r>
              <a:rPr lang="en-US"/>
              <a:t>INDEX_DESC Hint</a:t>
            </a:r>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spTree>
    <p:extLst>
      <p:ext uri="{BB962C8B-B14F-4D97-AF65-F5344CB8AC3E}">
        <p14:creationId xmlns:p14="http://schemas.microsoft.com/office/powerpoint/2010/main" val="2699806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FULL Hint</a:t>
            </a:r>
            <a:endParaRPr lang="en-US"/>
          </a:p>
        </p:txBody>
      </p:sp>
      <p:sp>
        <p:nvSpPr>
          <p:cNvPr id="3" name="Content Placeholder 2"/>
          <p:cNvSpPr>
            <a:spLocks noGrp="1"/>
          </p:cNvSpPr>
          <p:nvPr>
            <p:ph idx="1"/>
          </p:nvPr>
        </p:nvSpPr>
        <p:spPr/>
        <p:txBody>
          <a:bodyPr/>
          <a:lstStyle/>
          <a:p>
            <a:r>
              <a:rPr lang="en-US"/>
              <a:t>Các gợi ý FULL yêu cầu bộ tối ưu thực hiện một phương án quét toàn bộ bảng quy định. Ví dụ như</a:t>
            </a:r>
            <a:r>
              <a:rPr lang="en-US" smtClean="0"/>
              <a:t>:</a:t>
            </a:r>
          </a:p>
          <a:p>
            <a:endParaRPr lang="en-US" smtClean="0"/>
          </a:p>
          <a:p>
            <a:endParaRPr lang="en-US"/>
          </a:p>
          <a:p>
            <a:pPr marL="0" indent="0">
              <a:buNone/>
            </a:pPr>
            <a:r>
              <a:rPr lang="en-US"/>
              <a:t>SELECT /*+ FULL(e) */ employee_id, last_name</a:t>
            </a:r>
          </a:p>
          <a:p>
            <a:pPr marL="0" indent="0">
              <a:buNone/>
            </a:pPr>
            <a:r>
              <a:rPr lang="en-US"/>
              <a:t>FROM hr.employees e</a:t>
            </a:r>
          </a:p>
          <a:p>
            <a:pPr marL="0" indent="0">
              <a:buNone/>
            </a:pPr>
            <a:r>
              <a:rPr lang="en-US"/>
              <a:t>WHERE last_name LIKE </a:t>
            </a:r>
            <a:r>
              <a:rPr lang="en-US" smtClean="0"/>
              <a:t>‘b1’;</a:t>
            </a:r>
            <a:endParaRPr lang="en-US"/>
          </a:p>
          <a:p>
            <a:endParaRPr lang="en-US"/>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pic>
        <p:nvPicPr>
          <p:cNvPr id="5" name="Picture 4" descr="Description of full_hint.gif follows"/>
          <p:cNvPicPr/>
          <p:nvPr/>
        </p:nvPicPr>
        <p:blipFill>
          <a:blip r:embed="rId2">
            <a:extLst>
              <a:ext uri="{28A0092B-C50C-407E-A947-70E740481C1C}">
                <a14:useLocalDpi xmlns:a14="http://schemas.microsoft.com/office/drawing/2010/main" val="0"/>
              </a:ext>
            </a:extLst>
          </a:blip>
          <a:srcRect/>
          <a:stretch>
            <a:fillRect/>
          </a:stretch>
        </p:blipFill>
        <p:spPr bwMode="auto">
          <a:xfrm>
            <a:off x="633413" y="2667000"/>
            <a:ext cx="7443787" cy="914400"/>
          </a:xfrm>
          <a:prstGeom prst="rect">
            <a:avLst/>
          </a:prstGeom>
          <a:noFill/>
          <a:ln>
            <a:noFill/>
          </a:ln>
        </p:spPr>
      </p:pic>
    </p:spTree>
    <p:extLst>
      <p:ext uri="{BB962C8B-B14F-4D97-AF65-F5344CB8AC3E}">
        <p14:creationId xmlns:p14="http://schemas.microsoft.com/office/powerpoint/2010/main" val="26176322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FULL Hint</a:t>
            </a:r>
            <a:endParaRPr lang="en-US"/>
          </a:p>
        </p:txBody>
      </p:sp>
      <p:sp>
        <p:nvSpPr>
          <p:cNvPr id="3" name="Content Placeholder 2"/>
          <p:cNvSpPr>
            <a:spLocks noGrp="1"/>
          </p:cNvSpPr>
          <p:nvPr>
            <p:ph idx="1"/>
          </p:nvPr>
        </p:nvSpPr>
        <p:spPr/>
        <p:txBody>
          <a:bodyPr/>
          <a:lstStyle/>
          <a:p>
            <a:r>
              <a:rPr lang="en-US"/>
              <a:t>Cơ sở dữ liệu Oracle thực hiện một phương án quét toàn bộ trên các bảng nhân viên để thực hiện câu lệnh này.</a:t>
            </a:r>
          </a:p>
          <a:p>
            <a:r>
              <a:rPr lang="en-US"/>
              <a:t>Các bảng nhân viên có bí danh là e trong mệnh đề FROM, vì vậy những gợi ý phải tham khảo bảng bằng bí danh của nó chứ không theo tên của bảng ban đầu. Không nên dùng tên lược đồ trong những gợi ý ngay cả khi họ được sử dụng trong mệnh đề FROM</a:t>
            </a:r>
            <a:r>
              <a:rPr lang="en-US" smtClean="0"/>
              <a:t>.</a:t>
            </a:r>
            <a:endParaRPr lang="en-US"/>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spTree>
    <p:extLst>
      <p:ext uri="{BB962C8B-B14F-4D97-AF65-F5344CB8AC3E}">
        <p14:creationId xmlns:p14="http://schemas.microsoft.com/office/powerpoint/2010/main" val="3649109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a:t>Hints for Query </a:t>
            </a:r>
            <a:r>
              <a:rPr lang="en-US" b="1" smtClean="0"/>
              <a:t>Transformation</a:t>
            </a:r>
            <a:endParaRPr lang="en-US"/>
          </a:p>
        </p:txBody>
      </p:sp>
      <p:sp>
        <p:nvSpPr>
          <p:cNvPr id="3" name="Content Placeholder 2"/>
          <p:cNvSpPr>
            <a:spLocks noGrp="1"/>
          </p:cNvSpPr>
          <p:nvPr>
            <p:ph idx="1"/>
          </p:nvPr>
        </p:nvSpPr>
        <p:spPr/>
        <p:txBody>
          <a:bodyPr/>
          <a:lstStyle/>
          <a:p>
            <a:r>
              <a:rPr lang="en-US"/>
              <a:t>NO_QUERY_TRANSFORMATION </a:t>
            </a:r>
            <a:r>
              <a:rPr lang="en-US" smtClean="0"/>
              <a:t>Hint</a:t>
            </a:r>
          </a:p>
          <a:p>
            <a:r>
              <a:rPr lang="en-US"/>
              <a:t>USE_CONCAT </a:t>
            </a:r>
            <a:r>
              <a:rPr lang="en-US" smtClean="0"/>
              <a:t>Hint</a:t>
            </a:r>
          </a:p>
          <a:p>
            <a:r>
              <a:rPr lang="en-US"/>
              <a:t>NO_EXPAND </a:t>
            </a:r>
            <a:r>
              <a:rPr lang="en-US" smtClean="0"/>
              <a:t>Hint</a:t>
            </a:r>
          </a:p>
          <a:p>
            <a:r>
              <a:rPr lang="en-US"/>
              <a:t>NO_REWRITE </a:t>
            </a:r>
            <a:r>
              <a:rPr lang="en-US" smtClean="0"/>
              <a:t>Hint</a:t>
            </a:r>
          </a:p>
          <a:p>
            <a:r>
              <a:rPr lang="en-US"/>
              <a:t>MERGE </a:t>
            </a:r>
            <a:r>
              <a:rPr lang="en-US" smtClean="0"/>
              <a:t>Hint</a:t>
            </a:r>
          </a:p>
          <a:p>
            <a:r>
              <a:rPr lang="en-US"/>
              <a:t>NO_MERGE </a:t>
            </a:r>
            <a:r>
              <a:rPr lang="en-US" smtClean="0"/>
              <a:t>Hint</a:t>
            </a:r>
          </a:p>
          <a:p>
            <a:r>
              <a:rPr lang="en-US"/>
              <a:t>STAR_TRANSFORMATION </a:t>
            </a:r>
            <a:r>
              <a:rPr lang="en-US" smtClean="0"/>
              <a:t>Hint</a:t>
            </a:r>
          </a:p>
          <a:p>
            <a:r>
              <a:rPr lang="en-US"/>
              <a:t>NO_STAR_TRANSFORMATION </a:t>
            </a:r>
            <a:r>
              <a:rPr lang="en-US" smtClean="0"/>
              <a:t>Hint</a:t>
            </a:r>
          </a:p>
          <a:p>
            <a:r>
              <a:rPr lang="en-US"/>
              <a:t>FACT Hint</a:t>
            </a:r>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spTree>
    <p:extLst>
      <p:ext uri="{BB962C8B-B14F-4D97-AF65-F5344CB8AC3E}">
        <p14:creationId xmlns:p14="http://schemas.microsoft.com/office/powerpoint/2010/main" val="35020756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Hints for Join Orders</a:t>
            </a:r>
            <a:endParaRPr lang="en-US"/>
          </a:p>
        </p:txBody>
      </p:sp>
      <p:sp>
        <p:nvSpPr>
          <p:cNvPr id="3" name="Content Placeholder 2"/>
          <p:cNvSpPr>
            <a:spLocks noGrp="1"/>
          </p:cNvSpPr>
          <p:nvPr>
            <p:ph idx="1"/>
          </p:nvPr>
        </p:nvSpPr>
        <p:spPr/>
        <p:txBody>
          <a:bodyPr/>
          <a:lstStyle/>
          <a:p>
            <a:r>
              <a:rPr lang="en-US"/>
              <a:t>LEADING </a:t>
            </a:r>
            <a:r>
              <a:rPr lang="en-US" smtClean="0"/>
              <a:t>Hint</a:t>
            </a:r>
          </a:p>
          <a:p>
            <a:r>
              <a:rPr lang="en-US"/>
              <a:t>ORDERED Hint</a:t>
            </a:r>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spTree>
    <p:extLst>
      <p:ext uri="{BB962C8B-B14F-4D97-AF65-F5344CB8AC3E}">
        <p14:creationId xmlns:p14="http://schemas.microsoft.com/office/powerpoint/2010/main" val="2694240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smtClean="0">
                <a:latin typeface="Times New Roman" panose="02020603050405020304" pitchFamily="18" charset="0"/>
                <a:cs typeface="Times New Roman" panose="02020603050405020304" pitchFamily="18" charset="0"/>
              </a:rPr>
              <a:t>Tìm hiểu các khái niệm cơ bản</a:t>
            </a:r>
          </a:p>
          <a:p>
            <a:r>
              <a:rPr lang="en-US" smtClean="0">
                <a:latin typeface="Times New Roman" panose="02020603050405020304" pitchFamily="18" charset="0"/>
                <a:cs typeface="Times New Roman" panose="02020603050405020304" pitchFamily="18" charset="0"/>
              </a:rPr>
              <a:t>Gợi ý là gì?</a:t>
            </a:r>
          </a:p>
          <a:p>
            <a:r>
              <a:rPr lang="en-US" smtClean="0">
                <a:latin typeface="Times New Roman" panose="02020603050405020304" pitchFamily="18" charset="0"/>
                <a:cs typeface="Times New Roman" panose="02020603050405020304" pitchFamily="18" charset="0"/>
              </a:rPr>
              <a:t>Các loại gợi ý</a:t>
            </a:r>
          </a:p>
          <a:p>
            <a:r>
              <a:rPr lang="en-US" smtClean="0">
                <a:latin typeface="Times New Roman" panose="02020603050405020304" pitchFamily="18" charset="0"/>
                <a:cs typeface="Times New Roman" panose="02020603050405020304" pitchFamily="18" charset="0"/>
              </a:rPr>
              <a:t>Hướng dẫn sử dụng gợi ý</a:t>
            </a:r>
          </a:p>
          <a:p>
            <a:r>
              <a:rPr lang="en-US" smtClean="0">
                <a:latin typeface="Times New Roman" panose="02020603050405020304" pitchFamily="18" charset="0"/>
                <a:cs typeface="Times New Roman" panose="02020603050405020304" pitchFamily="18" charset="0"/>
              </a:rPr>
              <a:t>Sử dụng gợi ý trong Oracle</a:t>
            </a:r>
          </a:p>
          <a:p>
            <a:endParaRPr lang="en-US">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spTree>
    <p:extLst>
      <p:ext uri="{BB962C8B-B14F-4D97-AF65-F5344CB8AC3E}">
        <p14:creationId xmlns:p14="http://schemas.microsoft.com/office/powerpoint/2010/main" val="3975770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Hints for Join Operations</a:t>
            </a:r>
            <a:endParaRPr lang="en-US"/>
          </a:p>
        </p:txBody>
      </p:sp>
      <p:sp>
        <p:nvSpPr>
          <p:cNvPr id="3" name="Content Placeholder 2"/>
          <p:cNvSpPr>
            <a:spLocks noGrp="1"/>
          </p:cNvSpPr>
          <p:nvPr>
            <p:ph idx="1"/>
          </p:nvPr>
        </p:nvSpPr>
        <p:spPr/>
        <p:txBody>
          <a:bodyPr/>
          <a:lstStyle/>
          <a:p>
            <a:r>
              <a:rPr lang="en-US"/>
              <a:t>USE_NL </a:t>
            </a:r>
            <a:r>
              <a:rPr lang="en-US" smtClean="0"/>
              <a:t>Hint</a:t>
            </a:r>
          </a:p>
          <a:p>
            <a:r>
              <a:rPr lang="en-US"/>
              <a:t>NO_USE_NL </a:t>
            </a:r>
            <a:r>
              <a:rPr lang="en-US" smtClean="0"/>
              <a:t>Hint</a:t>
            </a:r>
          </a:p>
          <a:p>
            <a:r>
              <a:rPr lang="en-US"/>
              <a:t>USE_MERGE </a:t>
            </a:r>
            <a:r>
              <a:rPr lang="en-US" smtClean="0"/>
              <a:t>Hint</a:t>
            </a:r>
          </a:p>
          <a:p>
            <a:r>
              <a:rPr lang="en-US"/>
              <a:t>NO_USE_MERGE </a:t>
            </a:r>
            <a:r>
              <a:rPr lang="en-US" smtClean="0"/>
              <a:t>Hint</a:t>
            </a:r>
          </a:p>
          <a:p>
            <a:r>
              <a:rPr lang="en-US"/>
              <a:t>USE_HASH Hint</a:t>
            </a:r>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spTree>
    <p:extLst>
      <p:ext uri="{BB962C8B-B14F-4D97-AF65-F5344CB8AC3E}">
        <p14:creationId xmlns:p14="http://schemas.microsoft.com/office/powerpoint/2010/main" val="9563796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USE_HASH </a:t>
            </a:r>
            <a:r>
              <a:rPr lang="en-US" smtClean="0"/>
              <a:t>Hint</a:t>
            </a:r>
            <a:endParaRPr lang="en-US"/>
          </a:p>
        </p:txBody>
      </p:sp>
      <p:sp>
        <p:nvSpPr>
          <p:cNvPr id="3" name="Content Placeholder 2"/>
          <p:cNvSpPr>
            <a:spLocks noGrp="1"/>
          </p:cNvSpPr>
          <p:nvPr>
            <p:ph idx="1"/>
          </p:nvPr>
        </p:nvSpPr>
        <p:spPr/>
        <p:txBody>
          <a:bodyPr/>
          <a:lstStyle/>
          <a:p>
            <a:r>
              <a:rPr lang="en-US"/>
              <a:t>Các gợi ý USE_HASH chỉ thị bộ tối ưu để tham gia mỗi bảng quy định với một nguồn bằng một hàm băm tham </a:t>
            </a:r>
            <a:r>
              <a:rPr lang="en-US" smtClean="0"/>
              <a:t>gia.</a:t>
            </a:r>
          </a:p>
          <a:p>
            <a:endParaRPr lang="en-US" smtClean="0"/>
          </a:p>
          <a:p>
            <a:endParaRPr lang="en-US" smtClean="0"/>
          </a:p>
          <a:p>
            <a:pPr marL="0" indent="0">
              <a:buNone/>
            </a:pPr>
            <a:r>
              <a:rPr lang="en-US"/>
              <a:t>SELECT /*+ USE_HASH(l h) */ *</a:t>
            </a:r>
          </a:p>
          <a:p>
            <a:pPr marL="0" indent="0">
              <a:buNone/>
            </a:pPr>
            <a:r>
              <a:rPr lang="en-US"/>
              <a:t>FROM orders h, order_items l</a:t>
            </a:r>
          </a:p>
          <a:p>
            <a:pPr marL="0" indent="0">
              <a:buNone/>
            </a:pPr>
            <a:r>
              <a:rPr lang="en-US"/>
              <a:t>WHERE l.order_id = h.order_id</a:t>
            </a:r>
          </a:p>
          <a:p>
            <a:pPr marL="0" indent="0">
              <a:buNone/>
            </a:pPr>
            <a:r>
              <a:rPr lang="en-US"/>
              <a:t>AND l.order_id &gt; 2400</a:t>
            </a:r>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pic>
        <p:nvPicPr>
          <p:cNvPr id="5" name="Picture 4" descr="Description of use_hash_hint.gif follows"/>
          <p:cNvPicPr/>
          <p:nvPr/>
        </p:nvPicPr>
        <p:blipFill>
          <a:blip r:embed="rId2">
            <a:extLst>
              <a:ext uri="{28A0092B-C50C-407E-A947-70E740481C1C}">
                <a14:useLocalDpi xmlns:a14="http://schemas.microsoft.com/office/drawing/2010/main" val="0"/>
              </a:ext>
            </a:extLst>
          </a:blip>
          <a:srcRect/>
          <a:stretch>
            <a:fillRect/>
          </a:stretch>
        </p:blipFill>
        <p:spPr bwMode="auto">
          <a:xfrm>
            <a:off x="914400" y="3210877"/>
            <a:ext cx="7239000" cy="827723"/>
          </a:xfrm>
          <a:prstGeom prst="rect">
            <a:avLst/>
          </a:prstGeom>
          <a:noFill/>
          <a:ln>
            <a:noFill/>
          </a:ln>
        </p:spPr>
      </p:pic>
    </p:spTree>
    <p:extLst>
      <p:ext uri="{BB962C8B-B14F-4D97-AF65-F5344CB8AC3E}">
        <p14:creationId xmlns:p14="http://schemas.microsoft.com/office/powerpoint/2010/main" val="33402607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Text Box 4"/>
          <p:cNvSpPr txBox="1">
            <a:spLocks noChangeArrowheads="1"/>
          </p:cNvSpPr>
          <p:nvPr/>
        </p:nvSpPr>
        <p:spPr bwMode="auto">
          <a:xfrm>
            <a:off x="2209800" y="6140450"/>
            <a:ext cx="472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600" smtClean="0">
                <a:solidFill>
                  <a:schemeClr val="bg1"/>
                </a:solidFill>
                <a:latin typeface="Verdana" panose="020B0604030504040204" pitchFamily="34" charset="0"/>
              </a:rPr>
              <a:t>Tuanla.hust@outlook.com</a:t>
            </a:r>
            <a:endParaRPr lang="en-US" altLang="en-US" sz="1600">
              <a:solidFill>
                <a:schemeClr val="bg1"/>
              </a:solidFill>
              <a:latin typeface="Verdana" panose="020B0604030504040204" pitchFamily="34" charset="0"/>
            </a:endParaRPr>
          </a:p>
        </p:txBody>
      </p:sp>
      <p:sp>
        <p:nvSpPr>
          <p:cNvPr id="86021" name="WordArt 5"/>
          <p:cNvSpPr>
            <a:spLocks noChangeArrowheads="1" noChangeShapeType="1" noTextEdit="1"/>
          </p:cNvSpPr>
          <p:nvPr/>
        </p:nvSpPr>
        <p:spPr bwMode="gray">
          <a:xfrm>
            <a:off x="2124075" y="1557338"/>
            <a:ext cx="5045075" cy="633412"/>
          </a:xfrm>
          <a:prstGeom prst="rect">
            <a:avLst/>
          </a:prstGeom>
        </p:spPr>
        <p:txBody>
          <a:bodyPr wrap="none" fromWordArt="1">
            <a:prstTxWarp prst="textDeflate">
              <a:avLst>
                <a:gd name="adj" fmla="val 0"/>
              </a:avLst>
            </a:prstTxWarp>
          </a:bodyPr>
          <a:lstStyle/>
          <a:p>
            <a:pPr algn="ctr"/>
            <a:r>
              <a:rPr lang="en-US" sz="3600" b="1" kern="10">
                <a:ln w="28575">
                  <a:solidFill>
                    <a:schemeClr val="bg1"/>
                  </a:solidFill>
                  <a:round/>
                  <a:headEnd/>
                  <a:tailEnd/>
                </a:ln>
                <a:gradFill rotWithShape="1">
                  <a:gsLst>
                    <a:gs pos="0">
                      <a:schemeClr val="accent2"/>
                    </a:gs>
                    <a:gs pos="100000">
                      <a:schemeClr val="accent1"/>
                    </a:gs>
                  </a:gsLst>
                  <a:lin ang="0" scaled="1"/>
                </a:gradFill>
                <a:effectLst>
                  <a:outerShdw dist="89803" dir="2700000" algn="ctr" rotWithShape="0">
                    <a:schemeClr val="bg2">
                      <a:alpha val="50000"/>
                    </a:schemeClr>
                  </a:outerShdw>
                </a:effectLst>
                <a:cs typeface="Arial" panose="020B0604020202020204" pitchFamily="34" charset="0"/>
              </a:rPr>
              <a:t>Thank You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04800"/>
            <a:ext cx="1371600" cy="188595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1"/>
                                        </p:tgtEl>
                                        <p:attrNameLst>
                                          <p:attrName>style.visibility</p:attrName>
                                        </p:attrNameLst>
                                      </p:cBhvr>
                                      <p:to>
                                        <p:strVal val="visible"/>
                                      </p:to>
                                    </p:set>
                                    <p:anim calcmode="lin" valueType="num">
                                      <p:cBhvr>
                                        <p:cTn id="7" dur="500" fill="hold"/>
                                        <p:tgtEl>
                                          <p:spTgt spid="86021"/>
                                        </p:tgtEl>
                                        <p:attrNameLst>
                                          <p:attrName>ppt_w</p:attrName>
                                        </p:attrNameLst>
                                      </p:cBhvr>
                                      <p:tavLst>
                                        <p:tav tm="0">
                                          <p:val>
                                            <p:fltVal val="0"/>
                                          </p:val>
                                        </p:tav>
                                        <p:tav tm="100000">
                                          <p:val>
                                            <p:strVal val="#ppt_w"/>
                                          </p:val>
                                        </p:tav>
                                      </p:tavLst>
                                    </p:anim>
                                    <p:anim calcmode="lin" valueType="num">
                                      <p:cBhvr>
                                        <p:cTn id="8" dur="500" fill="hold"/>
                                        <p:tgtEl>
                                          <p:spTgt spid="86021"/>
                                        </p:tgtEl>
                                        <p:attrNameLst>
                                          <p:attrName>ppt_h</p:attrName>
                                        </p:attrNameLst>
                                      </p:cBhvr>
                                      <p:tavLst>
                                        <p:tav tm="0">
                                          <p:val>
                                            <p:fltVal val="0"/>
                                          </p:val>
                                        </p:tav>
                                        <p:tav tm="100000">
                                          <p:val>
                                            <p:strVal val="#ppt_h"/>
                                          </p:val>
                                        </p:tav>
                                      </p:tavLst>
                                    </p:anim>
                                    <p:animEffect transition="in" filter="fade">
                                      <p:cBhvr>
                                        <p:cTn id="9"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a:t>
            </a:r>
            <a:endParaRPr lang="en-US"/>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47862" y="1262063"/>
            <a:ext cx="5248275" cy="5248275"/>
          </a:xfrm>
        </p:spPr>
      </p:pic>
      <p:sp>
        <p:nvSpPr>
          <p:cNvPr id="4" name="Date Placeholder 3"/>
          <p:cNvSpPr>
            <a:spLocks noGrp="1"/>
          </p:cNvSpPr>
          <p:nvPr>
            <p:ph type="dt" sz="half" idx="10"/>
          </p:nvPr>
        </p:nvSpPr>
        <p:spPr/>
        <p:txBody>
          <a:bodyPr/>
          <a:lstStyle/>
          <a:p>
            <a:r>
              <a:rPr lang="en-US" altLang="en-US" smtClean="0"/>
              <a:t>Tuanla.hust@outlook.com</a:t>
            </a:r>
            <a:endParaRPr lang="en-US" altLang="en-US"/>
          </a:p>
        </p:txBody>
      </p:sp>
    </p:spTree>
    <p:extLst>
      <p:ext uri="{BB962C8B-B14F-4D97-AF65-F5344CB8AC3E}">
        <p14:creationId xmlns:p14="http://schemas.microsoft.com/office/powerpoint/2010/main" val="1174435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khái niệm cơ bản</a:t>
            </a:r>
            <a:endParaRPr lang="en-US"/>
          </a:p>
        </p:txBody>
      </p:sp>
      <p:sp>
        <p:nvSpPr>
          <p:cNvPr id="3" name="Content Placeholder 2"/>
          <p:cNvSpPr>
            <a:spLocks noGrp="1"/>
          </p:cNvSpPr>
          <p:nvPr>
            <p:ph idx="1"/>
          </p:nvPr>
        </p:nvSpPr>
        <p:spPr/>
        <p:txBody>
          <a:bodyPr/>
          <a:lstStyle/>
          <a:p>
            <a:pPr lvl="0"/>
            <a:r>
              <a:rPr lang="en-US"/>
              <a:t>B-Tree</a:t>
            </a:r>
          </a:p>
          <a:p>
            <a:r>
              <a:rPr lang="en-US"/>
              <a:t>B+-Tree, B*-</a:t>
            </a:r>
            <a:r>
              <a:rPr lang="en-US" smtClean="0"/>
              <a:t>Tree</a:t>
            </a:r>
          </a:p>
          <a:p>
            <a:pPr lvl="0"/>
            <a:r>
              <a:rPr lang="en-US"/>
              <a:t>Hash</a:t>
            </a:r>
          </a:p>
          <a:p>
            <a:r>
              <a:rPr lang="en-US"/>
              <a:t>Bitmap Index</a:t>
            </a:r>
            <a:endParaRPr lang="en-US" b="0"/>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spTree>
    <p:extLst>
      <p:ext uri="{BB962C8B-B14F-4D97-AF65-F5344CB8AC3E}">
        <p14:creationId xmlns:p14="http://schemas.microsoft.com/office/powerpoint/2010/main" val="17895649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B-Tree</a:t>
            </a:r>
            <a:endParaRPr lang="en-US"/>
          </a:p>
        </p:txBody>
      </p:sp>
      <p:sp>
        <p:nvSpPr>
          <p:cNvPr id="3" name="Content Placeholder 2"/>
          <p:cNvSpPr>
            <a:spLocks noGrp="1"/>
          </p:cNvSpPr>
          <p:nvPr>
            <p:ph idx="1"/>
          </p:nvPr>
        </p:nvSpPr>
        <p:spPr/>
        <p:txBody>
          <a:bodyPr/>
          <a:lstStyle/>
          <a:p>
            <a:r>
              <a:rPr lang="en-US" smtClean="0"/>
              <a:t>Trong khoa học máy tính,</a:t>
            </a:r>
            <a:r>
              <a:rPr lang="en-US"/>
              <a:t> B-tree là </a:t>
            </a:r>
            <a:r>
              <a:rPr lang="en-US" smtClean="0"/>
              <a:t>một cấu trúc dữ liệu</a:t>
            </a:r>
            <a:r>
              <a:rPr lang="en-US"/>
              <a:t> dạng cây cho phép tìm kiếm, truy cập tuần tự, chèn, xóa trong thời gian lôgarit</a:t>
            </a:r>
            <a:r>
              <a:rPr lang="en-US" smtClean="0"/>
              <a:t>.</a:t>
            </a:r>
          </a:p>
          <a:p>
            <a:r>
              <a:rPr lang="en-US" smtClean="0"/>
              <a:t>B-tree </a:t>
            </a:r>
            <a:r>
              <a:rPr lang="en-US"/>
              <a:t>là một tổng quát hóa </a:t>
            </a:r>
            <a:r>
              <a:rPr lang="en-US" smtClean="0"/>
              <a:t>của cây nhị phân tìm kiếm, </a:t>
            </a:r>
            <a:r>
              <a:rPr lang="en-US"/>
              <a:t>trong đó một nút có thể có nhiều hơn hai con. </a:t>
            </a:r>
            <a:endParaRPr lang="en-US" smtClean="0"/>
          </a:p>
          <a:p>
            <a:r>
              <a:rPr lang="en-US"/>
              <a:t>Số lần truy cập bộ nhớ trong mỗi thao tác trên B-Tree tỉ lệ với chiều cao của </a:t>
            </a:r>
            <a:r>
              <a:rPr lang="en-US" smtClean="0"/>
              <a:t>cây.</a:t>
            </a:r>
            <a:endParaRPr lang="en-US"/>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spTree>
    <p:extLst>
      <p:ext uri="{BB962C8B-B14F-4D97-AF65-F5344CB8AC3E}">
        <p14:creationId xmlns:p14="http://schemas.microsoft.com/office/powerpoint/2010/main" val="4058201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B-Tree</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t>Một B-Tree với </a:t>
                </a:r>
                <a:r>
                  <a:rPr lang="en-US" i="1"/>
                  <a:t>n</a:t>
                </a:r>
                <a:r>
                  <a:rPr lang="en-US"/>
                  <a:t> nút có chiều cao không quá </a:t>
                </a:r>
                <a14:m>
                  <m:oMath xmlns:m="http://schemas.openxmlformats.org/officeDocument/2006/math">
                    <m:func>
                      <m:funcPr>
                        <m:ctrlPr>
                          <a:rPr lang="en-US" sz="3200" i="1">
                            <a:latin typeface="Cambria Math" panose="02040503050406030204" pitchFamily="18" charset="0"/>
                          </a:rPr>
                        </m:ctrlPr>
                      </m:funcPr>
                      <m:fName>
                        <m:sSub>
                          <m:sSubPr>
                            <m:ctrlPr>
                              <a:rPr lang="en-US" sz="3200" i="1">
                                <a:latin typeface="Cambria Math" panose="02040503050406030204" pitchFamily="18" charset="0"/>
                              </a:rPr>
                            </m:ctrlPr>
                          </m:sSubPr>
                          <m:e>
                            <m:r>
                              <m:rPr>
                                <m:sty m:val="p"/>
                              </m:rPr>
                              <a:rPr lang="en-US" sz="3200">
                                <a:latin typeface="Cambria Math" panose="02040503050406030204" pitchFamily="18" charset="0"/>
                              </a:rPr>
                              <m:t>log</m:t>
                            </m:r>
                          </m:e>
                          <m:sub>
                            <m:r>
                              <a:rPr lang="en-US" sz="3200" i="1">
                                <a:latin typeface="Cambria Math" panose="02040503050406030204" pitchFamily="18" charset="0"/>
                              </a:rPr>
                              <m:t>𝑚</m:t>
                            </m:r>
                          </m:sub>
                        </m:sSub>
                      </m:fName>
                      <m:e>
                        <m:r>
                          <a:rPr lang="en-US" sz="3200" i="1">
                            <a:latin typeface="Cambria Math" panose="02040503050406030204" pitchFamily="18" charset="0"/>
                          </a:rPr>
                          <m:t>𝑛</m:t>
                        </m:r>
                      </m:e>
                    </m:func>
                  </m:oMath>
                </a14:m>
                <a:r>
                  <a:rPr lang="en-US" smtClean="0"/>
                  <a:t>.</a:t>
                </a:r>
              </a:p>
              <a:p>
                <a:endParaRPr lang="en-US"/>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59" t="-116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ltLang="en-US" smtClean="0"/>
              <a:t>Tuanla.hust@outlook.com</a:t>
            </a:r>
            <a:endParaRPr lang="en-US" altLang="en-US"/>
          </a:p>
        </p:txBody>
      </p:sp>
      <p:pic>
        <p:nvPicPr>
          <p:cNvPr id="12" name="Picture 11" descr="C:\Users\Thien\Desktop\BTreeIntro1.png"/>
          <p:cNvPicPr/>
          <p:nvPr/>
        </p:nvPicPr>
        <p:blipFill>
          <a:blip r:embed="rId3">
            <a:extLst>
              <a:ext uri="{28A0092B-C50C-407E-A947-70E740481C1C}">
                <a14:useLocalDpi xmlns:a14="http://schemas.microsoft.com/office/drawing/2010/main" val="0"/>
              </a:ext>
            </a:extLst>
          </a:blip>
          <a:srcRect/>
          <a:stretch>
            <a:fillRect/>
          </a:stretch>
        </p:blipFill>
        <p:spPr bwMode="auto">
          <a:xfrm>
            <a:off x="914400" y="2743200"/>
            <a:ext cx="7315200" cy="3200400"/>
          </a:xfrm>
          <a:prstGeom prst="rect">
            <a:avLst/>
          </a:prstGeom>
          <a:noFill/>
          <a:ln>
            <a:noFill/>
          </a:ln>
        </p:spPr>
      </p:pic>
    </p:spTree>
    <p:extLst>
      <p:ext uri="{BB962C8B-B14F-4D97-AF65-F5344CB8AC3E}">
        <p14:creationId xmlns:p14="http://schemas.microsoft.com/office/powerpoint/2010/main" val="3080906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B+-Tree, B*-Tree</a:t>
            </a:r>
            <a:endParaRPr lang="en-US"/>
          </a:p>
        </p:txBody>
      </p:sp>
      <p:sp>
        <p:nvSpPr>
          <p:cNvPr id="3" name="Content Placeholder 2"/>
          <p:cNvSpPr>
            <a:spLocks noGrp="1"/>
          </p:cNvSpPr>
          <p:nvPr>
            <p:ph idx="1"/>
          </p:nvPr>
        </p:nvSpPr>
        <p:spPr/>
        <p:txBody>
          <a:bodyPr/>
          <a:lstStyle/>
          <a:p>
            <a:pPr lvl="0"/>
            <a:r>
              <a:rPr lang="en-US"/>
              <a:t>Trong B</a:t>
            </a:r>
            <a:r>
              <a:rPr lang="en-US" baseline="30000"/>
              <a:t>+</a:t>
            </a:r>
            <a:r>
              <a:rPr lang="en-US"/>
              <a:t>- tree, các nút trong lưu bản sao của khóa. Tất cả các khóa, cùng với dữ liệu đi kèm được lưu ở các nút lá. Ngoài ra các nút lá còn có con trỏ đến các nút lá kế bên để tăng tốc truy cập tuần tự.</a:t>
            </a:r>
          </a:p>
          <a:p>
            <a:pPr lvl="0"/>
            <a:r>
              <a:rPr lang="en-US"/>
              <a:t>B</a:t>
            </a:r>
            <a:r>
              <a:rPr lang="en-US" baseline="30000"/>
              <a:t>*</a:t>
            </a:r>
            <a:r>
              <a:rPr lang="en-US"/>
              <a:t>- tree thực hiện nhiều thao tác tái cân bằng hơn để lưu trữ dự liệu dày đặc hơn. Mỗi nút trong khác gốc phải đầy tới hai phần ba thay vì chỉ một nửa như trong B- tree</a:t>
            </a:r>
            <a:r>
              <a:rPr lang="en-US" smtClean="0"/>
              <a:t>.</a:t>
            </a:r>
            <a:endParaRPr lang="en-US"/>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spTree>
    <p:extLst>
      <p:ext uri="{BB962C8B-B14F-4D97-AF65-F5344CB8AC3E}">
        <p14:creationId xmlns:p14="http://schemas.microsoft.com/office/powerpoint/2010/main" val="2831485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B+-Tree, B*-Tree</a:t>
            </a:r>
            <a:endParaRPr lang="en-US"/>
          </a:p>
        </p:txBody>
      </p:sp>
      <p:sp>
        <p:nvSpPr>
          <p:cNvPr id="3" name="Content Placeholder 2"/>
          <p:cNvSpPr>
            <a:spLocks noGrp="1"/>
          </p:cNvSpPr>
          <p:nvPr>
            <p:ph idx="1"/>
          </p:nvPr>
        </p:nvSpPr>
        <p:spPr/>
        <p:txBody>
          <a:bodyPr/>
          <a:lstStyle/>
          <a:p>
            <a:r>
              <a:rPr lang="en-US" smtClean="0"/>
              <a:t>Ví dụ về B+-Tree:</a:t>
            </a:r>
          </a:p>
          <a:p>
            <a:pPr marL="0" indent="0">
              <a:buNone/>
            </a:pPr>
            <a:endParaRPr lang="en-US"/>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pic>
        <p:nvPicPr>
          <p:cNvPr id="7" name="Picture 6" descr="C:\Users\Thien\Desktop\400px-Bplustree.png"/>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57400"/>
            <a:ext cx="6858000" cy="3352799"/>
          </a:xfrm>
          <a:prstGeom prst="rect">
            <a:avLst/>
          </a:prstGeom>
          <a:noFill/>
          <a:ln>
            <a:noFill/>
          </a:ln>
        </p:spPr>
      </p:pic>
    </p:spTree>
    <p:extLst>
      <p:ext uri="{BB962C8B-B14F-4D97-AF65-F5344CB8AC3E}">
        <p14:creationId xmlns:p14="http://schemas.microsoft.com/office/powerpoint/2010/main" val="595727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B+-Tree, B*-Tree</a:t>
            </a:r>
            <a:endParaRPr lang="en-US"/>
          </a:p>
        </p:txBody>
      </p:sp>
      <p:sp>
        <p:nvSpPr>
          <p:cNvPr id="3" name="Content Placeholder 2"/>
          <p:cNvSpPr>
            <a:spLocks noGrp="1"/>
          </p:cNvSpPr>
          <p:nvPr>
            <p:ph idx="1"/>
          </p:nvPr>
        </p:nvSpPr>
        <p:spPr/>
        <p:txBody>
          <a:bodyPr/>
          <a:lstStyle/>
          <a:p>
            <a:r>
              <a:rPr lang="en-US" smtClean="0"/>
              <a:t>Ví dụ về B*-tree:</a:t>
            </a:r>
          </a:p>
          <a:p>
            <a:endParaRPr lang="en-US"/>
          </a:p>
        </p:txBody>
      </p:sp>
      <p:sp>
        <p:nvSpPr>
          <p:cNvPr id="4" name="Date Placeholder 3"/>
          <p:cNvSpPr>
            <a:spLocks noGrp="1"/>
          </p:cNvSpPr>
          <p:nvPr>
            <p:ph type="dt" sz="half" idx="10"/>
          </p:nvPr>
        </p:nvSpPr>
        <p:spPr/>
        <p:txBody>
          <a:bodyPr/>
          <a:lstStyle/>
          <a:p>
            <a:r>
              <a:rPr lang="en-US" altLang="en-US" smtClean="0"/>
              <a:t>Tuanla.hust@outlook.com</a:t>
            </a:r>
            <a:endParaRPr lang="en-US" altLang="en-US"/>
          </a:p>
        </p:txBody>
      </p:sp>
      <p:pic>
        <p:nvPicPr>
          <p:cNvPr id="5" name="Picture 4" descr="C:\Users\Thien\Desktop\Image1867.gif"/>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29154"/>
            <a:ext cx="7391399" cy="3738245"/>
          </a:xfrm>
          <a:prstGeom prst="rect">
            <a:avLst/>
          </a:prstGeom>
          <a:noFill/>
          <a:ln>
            <a:noFill/>
          </a:ln>
        </p:spPr>
      </p:pic>
    </p:spTree>
    <p:extLst>
      <p:ext uri="{BB962C8B-B14F-4D97-AF65-F5344CB8AC3E}">
        <p14:creationId xmlns:p14="http://schemas.microsoft.com/office/powerpoint/2010/main" val="26339833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ample">
  <a:themeElements>
    <a:clrScheme name="sample 3">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28BFEE"/>
      </a:hlink>
      <a:folHlink>
        <a:srgbClr val="878FA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1D528D"/>
        </a:dk1>
        <a:lt1>
          <a:srgbClr val="FFFFFF"/>
        </a:lt1>
        <a:dk2>
          <a:srgbClr val="000000"/>
        </a:dk2>
        <a:lt2>
          <a:srgbClr val="C0C0C0"/>
        </a:lt2>
        <a:accent1>
          <a:srgbClr val="2CA3C8"/>
        </a:accent1>
        <a:accent2>
          <a:srgbClr val="C5903B"/>
        </a:accent2>
        <a:accent3>
          <a:srgbClr val="FFFFFF"/>
        </a:accent3>
        <a:accent4>
          <a:srgbClr val="174578"/>
        </a:accent4>
        <a:accent5>
          <a:srgbClr val="ACCEE0"/>
        </a:accent5>
        <a:accent6>
          <a:srgbClr val="B28235"/>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24B98"/>
        </a:dk1>
        <a:lt1>
          <a:srgbClr val="FFFFFF"/>
        </a:lt1>
        <a:dk2>
          <a:srgbClr val="000000"/>
        </a:dk2>
        <a:lt2>
          <a:srgbClr val="C0C0C0"/>
        </a:lt2>
        <a:accent1>
          <a:srgbClr val="4A95E8"/>
        </a:accent1>
        <a:accent2>
          <a:srgbClr val="6D8DE9"/>
        </a:accent2>
        <a:accent3>
          <a:srgbClr val="FFFFFF"/>
        </a:accent3>
        <a:accent4>
          <a:srgbClr val="0E3F81"/>
        </a:accent4>
        <a:accent5>
          <a:srgbClr val="B1C8F2"/>
        </a:accent5>
        <a:accent6>
          <a:srgbClr val="627FD3"/>
        </a:accent6>
        <a:hlink>
          <a:srgbClr val="95CD2F"/>
        </a:hlink>
        <a:folHlink>
          <a:srgbClr val="CAA664"/>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28BFEE"/>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cdb2004142gl</Template>
  <TotalTime>157</TotalTime>
  <Words>1055</Words>
  <Application>Microsoft Office PowerPoint</Application>
  <PresentationFormat>On-screen Show (4:3)</PresentationFormat>
  <Paragraphs>173</Paragraphs>
  <Slides>33</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Calibri</vt:lpstr>
      <vt:lpstr>Cambria Math</vt:lpstr>
      <vt:lpstr>Times New Roman</vt:lpstr>
      <vt:lpstr>Verdana</vt:lpstr>
      <vt:lpstr>Wingdings</vt:lpstr>
      <vt:lpstr>sample</vt:lpstr>
      <vt:lpstr>Image</vt:lpstr>
      <vt:lpstr>Báo cáo Phân tích và thiết kế CSDL</vt:lpstr>
      <vt:lpstr>Contents</vt:lpstr>
      <vt:lpstr>Nội dung</vt:lpstr>
      <vt:lpstr>Các khái niệm cơ bản</vt:lpstr>
      <vt:lpstr>B-Tree</vt:lpstr>
      <vt:lpstr>B-Tree</vt:lpstr>
      <vt:lpstr>B+-Tree, B*-Tree</vt:lpstr>
      <vt:lpstr>B+-Tree, B*-Tree</vt:lpstr>
      <vt:lpstr>B+-Tree, B*-Tree</vt:lpstr>
      <vt:lpstr>Hash</vt:lpstr>
      <vt:lpstr>Hash</vt:lpstr>
      <vt:lpstr>Hash</vt:lpstr>
      <vt:lpstr>Hash</vt:lpstr>
      <vt:lpstr>Bitmap Index</vt:lpstr>
      <vt:lpstr>Bitmap Index</vt:lpstr>
      <vt:lpstr>Bitmap Index</vt:lpstr>
      <vt:lpstr>Tổng quan về gợi ý</vt:lpstr>
      <vt:lpstr>Tổng quan về gợi ý</vt:lpstr>
      <vt:lpstr>Các loại gợi ý</vt:lpstr>
      <vt:lpstr>Cấu trúc của gợi ý</vt:lpstr>
      <vt:lpstr>Sử dụng gợi ý</vt:lpstr>
      <vt:lpstr>Optimization Goals and Approaches</vt:lpstr>
      <vt:lpstr>FIRST_ROWS Hint</vt:lpstr>
      <vt:lpstr>FIRST_ROWS Hint</vt:lpstr>
      <vt:lpstr>Hints for Access Paths</vt:lpstr>
      <vt:lpstr>FULL Hint</vt:lpstr>
      <vt:lpstr>FULL Hint</vt:lpstr>
      <vt:lpstr>Hints for Query Transformation</vt:lpstr>
      <vt:lpstr>Hints for Join Orders</vt:lpstr>
      <vt:lpstr>Hints for Join Operations</vt:lpstr>
      <vt:lpstr>USE_HASH Hint</vt:lpstr>
      <vt:lpstr>PowerPoint Presentation</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Thiên Hạ Dương Sư</dc:creator>
  <cp:lastModifiedBy>Thiên Hạ Dương Sư</cp:lastModifiedBy>
  <cp:revision>197</cp:revision>
  <dcterms:created xsi:type="dcterms:W3CDTF">2015-05-25T06:55:30Z</dcterms:created>
  <dcterms:modified xsi:type="dcterms:W3CDTF">2015-05-26T08:32:22Z</dcterms:modified>
</cp:coreProperties>
</file>