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29"/>
  </p:notesMasterIdLst>
  <p:handoutMasterIdLst>
    <p:handoutMasterId r:id="rId30"/>
  </p:handoutMasterIdLst>
  <p:sldIdLst>
    <p:sldId id="256" r:id="rId2"/>
    <p:sldId id="282" r:id="rId3"/>
    <p:sldId id="258" r:id="rId4"/>
    <p:sldId id="284" r:id="rId5"/>
    <p:sldId id="259" r:id="rId6"/>
    <p:sldId id="260" r:id="rId7"/>
    <p:sldId id="261" r:id="rId8"/>
    <p:sldId id="262" r:id="rId9"/>
    <p:sldId id="263" r:id="rId10"/>
    <p:sldId id="264" r:id="rId11"/>
    <p:sldId id="28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1136"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trungtv@soict.hust.edu.vn</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891660-F779-B849-9CBF-5C71B864C6FC}" type="datetime1">
              <a:rPr lang="en-US" smtClean="0"/>
              <a:t>02/04/15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C73365D-8255-F242-8883-DCA646A64357}" type="slidenum">
              <a:rPr lang="en-US" smtClean="0"/>
              <a:t>‹#›</a:t>
            </a:fld>
            <a:endParaRPr lang="en-US"/>
          </a:p>
        </p:txBody>
      </p:sp>
    </p:spTree>
    <p:extLst>
      <p:ext uri="{BB962C8B-B14F-4D97-AF65-F5344CB8AC3E}">
        <p14:creationId xmlns:p14="http://schemas.microsoft.com/office/powerpoint/2010/main" val="2276252403"/>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trungtv@soict.hust.edu.vn</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D9061-6D7C-584E-9D4A-9E47659C928B}" type="datetime1">
              <a:rPr lang="en-US" smtClean="0"/>
              <a:t>02/04/15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978A96-13CA-6249-9DFF-71DF18EB2A13}" type="slidenum">
              <a:rPr lang="en-US" smtClean="0"/>
              <a:t>‹#›</a:t>
            </a:fld>
            <a:endParaRPr lang="en-US"/>
          </a:p>
        </p:txBody>
      </p:sp>
    </p:spTree>
    <p:extLst>
      <p:ext uri="{BB962C8B-B14F-4D97-AF65-F5344CB8AC3E}">
        <p14:creationId xmlns:p14="http://schemas.microsoft.com/office/powerpoint/2010/main" val="1922513612"/>
      </p:ext>
    </p:extLst>
  </p:cSld>
  <p:clrMap bg1="lt1" tx1="dk1" bg2="lt2" tx2="dk2" accent1="accent1" accent2="accent2" accent3="accent3" accent4="accent4" accent5="accent5" accent6="accent6" hlink="hlink" folHlink="folHlink"/>
  <p:hf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1916832"/>
          </a:xfrm>
          <a:prstGeom prst="rect">
            <a:avLst/>
          </a:prstGeom>
          <a:solidFill>
            <a:srgbClr val="E43C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2" name="Title 1"/>
          <p:cNvSpPr>
            <a:spLocks noGrp="1"/>
          </p:cNvSpPr>
          <p:nvPr>
            <p:ph type="ctrTitle"/>
          </p:nvPr>
        </p:nvSpPr>
        <p:spPr>
          <a:xfrm>
            <a:off x="685800" y="213043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F0C986-1A6B-A44D-8B36-598C5583C43A}"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7"/>
          <p:cNvPicPr>
            <a:picLocks noChangeAspect="1"/>
          </p:cNvPicPr>
          <p:nvPr/>
        </p:nvPicPr>
        <p:blipFill>
          <a:blip r:embed="rId2">
            <a:alphaModFix/>
          </a:blip>
          <a:stretch>
            <a:fillRect/>
          </a:stretch>
        </p:blipFill>
        <p:spPr>
          <a:xfrm>
            <a:off x="8053640" y="44626"/>
            <a:ext cx="1063503" cy="1716811"/>
          </a:xfrm>
          <a:prstGeom prst="rect">
            <a:avLst/>
          </a:prstGeom>
        </p:spPr>
      </p:pic>
    </p:spTree>
    <p:extLst>
      <p:ext uri="{BB962C8B-B14F-4D97-AF65-F5344CB8AC3E}">
        <p14:creationId xmlns:p14="http://schemas.microsoft.com/office/powerpoint/2010/main" val="388326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3F61E-5F2C-9343-B9BB-CDC0583A3E46}"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6178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3"/>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3"/>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7682FD-8E1F-8343-85A5-C223901AEF9B}"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58677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re. Texte et image de la bibliothèque">
    <p:spTree>
      <p:nvGrpSpPr>
        <p:cNvPr id="1" name=""/>
        <p:cNvGrpSpPr/>
        <p:nvPr/>
      </p:nvGrpSpPr>
      <p:grpSpPr>
        <a:xfrm>
          <a:off x="0" y="0"/>
          <a:ext cx="0" cy="0"/>
          <a:chOff x="0" y="0"/>
          <a:chExt cx="0" cy="0"/>
        </a:xfrm>
      </p:grpSpPr>
      <p:sp>
        <p:nvSpPr>
          <p:cNvPr id="2" name="Titre 1"/>
          <p:cNvSpPr>
            <a:spLocks noGrp="1"/>
          </p:cNvSpPr>
          <p:nvPr>
            <p:ph type="title"/>
          </p:nvPr>
        </p:nvSpPr>
        <p:spPr>
          <a:xfrm>
            <a:off x="685800" y="-74613"/>
            <a:ext cx="6858000" cy="760413"/>
          </a:xfrm>
        </p:spPr>
        <p:txBody>
          <a:bodyPr/>
          <a:lstStyle/>
          <a:p>
            <a:r>
              <a:rPr lang="en-US" smtClean="0"/>
              <a:t>Click to edit Master title style</a:t>
            </a:r>
            <a:endParaRPr lang="fr-FR"/>
          </a:p>
        </p:txBody>
      </p:sp>
      <p:sp>
        <p:nvSpPr>
          <p:cNvPr id="3" name="Espace réservé du texte 2"/>
          <p:cNvSpPr>
            <a:spLocks noGrp="1"/>
          </p:cNvSpPr>
          <p:nvPr>
            <p:ph type="body" sz="half" idx="1"/>
          </p:nvPr>
        </p:nvSpPr>
        <p:spPr>
          <a:xfrm>
            <a:off x="685803" y="990608"/>
            <a:ext cx="4081097" cy="451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image de la bibliothèque 3"/>
          <p:cNvSpPr>
            <a:spLocks noGrp="1"/>
          </p:cNvSpPr>
          <p:nvPr>
            <p:ph type="clipArt" sz="half" idx="2"/>
          </p:nvPr>
        </p:nvSpPr>
        <p:spPr>
          <a:xfrm>
            <a:off x="4907574" y="990608"/>
            <a:ext cx="4082563" cy="4519613"/>
          </a:xfrm>
        </p:spPr>
        <p:txBody>
          <a:bodyPr/>
          <a:lstStyle/>
          <a:p>
            <a:pPr lvl="0"/>
            <a:r>
              <a:rPr lang="en-US" noProof="0" smtClean="0"/>
              <a:t>Click icon to add online image</a:t>
            </a:r>
            <a:endParaRPr lang="fr-FR" noProof="0"/>
          </a:p>
        </p:txBody>
      </p:sp>
    </p:spTree>
    <p:extLst>
      <p:ext uri="{BB962C8B-B14F-4D97-AF65-F5344CB8AC3E}">
        <p14:creationId xmlns:p14="http://schemas.microsoft.com/office/powerpoint/2010/main" val="1429178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685800" y="-74613"/>
            <a:ext cx="6858000" cy="760413"/>
          </a:xfrm>
        </p:spPr>
        <p:txBody>
          <a:bodyPr/>
          <a:lstStyle/>
          <a:p>
            <a:r>
              <a:rPr lang="en-US" smtClean="0"/>
              <a:t>Click to edit Master title style</a:t>
            </a:r>
            <a:endParaRPr lang="fr-FR"/>
          </a:p>
        </p:txBody>
      </p:sp>
      <p:sp>
        <p:nvSpPr>
          <p:cNvPr id="3" name="Espace réservé du texte 2"/>
          <p:cNvSpPr>
            <a:spLocks noGrp="1"/>
          </p:cNvSpPr>
          <p:nvPr>
            <p:ph type="body" sz="half" idx="1"/>
          </p:nvPr>
        </p:nvSpPr>
        <p:spPr>
          <a:xfrm>
            <a:off x="685803" y="990608"/>
            <a:ext cx="4081097" cy="451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quarter" idx="2"/>
          </p:nvPr>
        </p:nvSpPr>
        <p:spPr>
          <a:xfrm>
            <a:off x="4907574" y="990602"/>
            <a:ext cx="4082563"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u contenu 4"/>
          <p:cNvSpPr>
            <a:spLocks noGrp="1"/>
          </p:cNvSpPr>
          <p:nvPr>
            <p:ph sz="quarter" idx="3"/>
          </p:nvPr>
        </p:nvSpPr>
        <p:spPr>
          <a:xfrm>
            <a:off x="4907574" y="3325813"/>
            <a:ext cx="4082563" cy="218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26863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8E10BE-D2E4-B945-B975-1AC379D0D0F4}"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9" name="Rectangle 8"/>
          <p:cNvSpPr/>
          <p:nvPr/>
        </p:nvSpPr>
        <p:spPr>
          <a:xfrm>
            <a:off x="0" y="6336704"/>
            <a:ext cx="9144000" cy="548680"/>
          </a:xfrm>
          <a:prstGeom prst="rect">
            <a:avLst/>
          </a:prstGeom>
          <a:solidFill>
            <a:srgbClr val="E43C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6569909" y="6423203"/>
            <a:ext cx="2133600" cy="365125"/>
          </a:xfrm>
        </p:spPr>
        <p:txBody>
          <a:bodyPr/>
          <a:lstStyle>
            <a:lvl1pPr>
              <a:defRPr sz="1800" b="1">
                <a:solidFill>
                  <a:schemeClr val="bg1"/>
                </a:solidFill>
              </a:defRPr>
            </a:lvl1pPr>
          </a:lstStyle>
          <a:p>
            <a:fld id="{D57F1E4F-1CFF-5643-939E-02111984F565}" type="slidenum">
              <a:rPr lang="en-US" smtClean="0"/>
              <a:pPr/>
              <a:t>‹#›</a:t>
            </a:fld>
            <a:endParaRPr lang="en-US" dirty="0"/>
          </a:p>
        </p:txBody>
      </p:sp>
      <p:pic>
        <p:nvPicPr>
          <p:cNvPr id="8" name="Picture 7"/>
          <p:cNvPicPr>
            <a:picLocks noChangeAspect="1"/>
          </p:cNvPicPr>
          <p:nvPr/>
        </p:nvPicPr>
        <p:blipFill>
          <a:blip r:embed="rId2">
            <a:alphaModFix/>
          </a:blip>
          <a:stretch>
            <a:fillRect/>
          </a:stretch>
        </p:blipFill>
        <p:spPr>
          <a:xfrm>
            <a:off x="35782" y="6237312"/>
            <a:ext cx="348677" cy="562868"/>
          </a:xfrm>
          <a:prstGeom prst="rect">
            <a:avLst/>
          </a:prstGeom>
        </p:spPr>
      </p:pic>
    </p:spTree>
    <p:extLst>
      <p:ext uri="{BB962C8B-B14F-4D97-AF65-F5344CB8AC3E}">
        <p14:creationId xmlns:p14="http://schemas.microsoft.com/office/powerpoint/2010/main" val="164446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5"/>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7A9696-52BA-9649-AF3F-4BD82A911AEC}"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162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DECB46-0A3E-954D-8D93-E138FDA1B070}" type="datetime1">
              <a:rPr lang="en-US" smtClean="0"/>
              <a:t>02/04/15</a:t>
            </a:fld>
            <a:endParaRPr lang="en-US" dirty="0"/>
          </a:p>
        </p:txBody>
      </p:sp>
      <p:sp>
        <p:nvSpPr>
          <p:cNvPr id="6" name="Footer Placeholder 5"/>
          <p:cNvSpPr>
            <a:spLocks noGrp="1"/>
          </p:cNvSpPr>
          <p:nvPr>
            <p:ph type="ftr" sz="quarter" idx="11"/>
          </p:nvPr>
        </p:nvSpPr>
        <p:spPr/>
        <p:txBody>
          <a:bodyPr/>
          <a:lstStyle/>
          <a:p>
            <a:r>
              <a:rPr lang="en-US" smtClean="0"/>
              <a:t>Database Tuning</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245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BBD90F-DC62-F244-9269-9FA2B995A2A6}" type="datetime1">
              <a:rPr lang="en-US" smtClean="0"/>
              <a:t>02/04/15</a:t>
            </a:fld>
            <a:endParaRPr lang="en-US" dirty="0"/>
          </a:p>
        </p:txBody>
      </p:sp>
      <p:sp>
        <p:nvSpPr>
          <p:cNvPr id="8" name="Footer Placeholder 7"/>
          <p:cNvSpPr>
            <a:spLocks noGrp="1"/>
          </p:cNvSpPr>
          <p:nvPr>
            <p:ph type="ftr" sz="quarter" idx="11"/>
          </p:nvPr>
        </p:nvSpPr>
        <p:spPr/>
        <p:txBody>
          <a:bodyPr/>
          <a:lstStyle/>
          <a:p>
            <a:r>
              <a:rPr lang="en-US" smtClean="0"/>
              <a:t>Database Tuning</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7362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E571AD-9799-CF42-AE32-CB9E314901F1}" type="datetime1">
              <a:rPr lang="en-US" smtClean="0"/>
              <a:t>02/04/15</a:t>
            </a:fld>
            <a:endParaRPr lang="en-US" dirty="0"/>
          </a:p>
        </p:txBody>
      </p:sp>
      <p:sp>
        <p:nvSpPr>
          <p:cNvPr id="4" name="Footer Placeholder 3"/>
          <p:cNvSpPr>
            <a:spLocks noGrp="1"/>
          </p:cNvSpPr>
          <p:nvPr>
            <p:ph type="ftr" sz="quarter" idx="11"/>
          </p:nvPr>
        </p:nvSpPr>
        <p:spPr/>
        <p:txBody>
          <a:bodyPr/>
          <a:lstStyle/>
          <a:p>
            <a:r>
              <a:rPr lang="en-US" smtClean="0"/>
              <a:t>Database Tuning</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293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3CD05-6415-5040-A00D-537A6D3247A2}" type="datetime1">
              <a:rPr lang="en-US" smtClean="0"/>
              <a:t>02/04/15</a:t>
            </a:fld>
            <a:endParaRPr lang="en-US" dirty="0"/>
          </a:p>
        </p:txBody>
      </p:sp>
      <p:sp>
        <p:nvSpPr>
          <p:cNvPr id="3" name="Footer Placeholder 2"/>
          <p:cNvSpPr>
            <a:spLocks noGrp="1"/>
          </p:cNvSpPr>
          <p:nvPr>
            <p:ph type="ftr" sz="quarter" idx="11"/>
          </p:nvPr>
        </p:nvSpPr>
        <p:spPr/>
        <p:txBody>
          <a:bodyPr/>
          <a:lstStyle/>
          <a:p>
            <a:r>
              <a:rPr lang="en-US" smtClean="0"/>
              <a:t>Database Tuning</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25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2"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5A8E32-93A1-F047-9A66-B6FB5D2E3132}" type="datetime1">
              <a:rPr lang="en-US" smtClean="0"/>
              <a:t>02/04/15</a:t>
            </a:fld>
            <a:endParaRPr lang="en-US" dirty="0"/>
          </a:p>
        </p:txBody>
      </p:sp>
      <p:sp>
        <p:nvSpPr>
          <p:cNvPr id="6" name="Footer Placeholder 5"/>
          <p:cNvSpPr>
            <a:spLocks noGrp="1"/>
          </p:cNvSpPr>
          <p:nvPr>
            <p:ph type="ftr" sz="quarter" idx="11"/>
          </p:nvPr>
        </p:nvSpPr>
        <p:spPr/>
        <p:txBody>
          <a:bodyPr/>
          <a:lstStyle/>
          <a:p>
            <a:r>
              <a:rPr lang="en-US" smtClean="0"/>
              <a:t>Database Tuning</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5957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4598CC-8B5B-F947-ADC9-9A69D2702631}" type="datetime1">
              <a:rPr lang="en-US" smtClean="0"/>
              <a:t>02/04/15</a:t>
            </a:fld>
            <a:endParaRPr lang="en-US" dirty="0"/>
          </a:p>
        </p:txBody>
      </p:sp>
      <p:sp>
        <p:nvSpPr>
          <p:cNvPr id="6" name="Footer Placeholder 5"/>
          <p:cNvSpPr>
            <a:spLocks noGrp="1"/>
          </p:cNvSpPr>
          <p:nvPr>
            <p:ph type="ftr" sz="quarter" idx="11"/>
          </p:nvPr>
        </p:nvSpPr>
        <p:spPr/>
        <p:txBody>
          <a:bodyPr/>
          <a:lstStyle/>
          <a:p>
            <a:r>
              <a:rPr lang="en-US" smtClean="0"/>
              <a:t>Database Tuning</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2795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5051" y="53752"/>
            <a:ext cx="8773898"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051" y="1412777"/>
            <a:ext cx="8773898" cy="471339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C9F07-241D-354E-A474-9A5B1329F780}" type="datetime1">
              <a:rPr lang="en-US" smtClean="0"/>
              <a:t>02/04/15</a:t>
            </a:fld>
            <a:endParaRPr lang="en-US" dirty="0"/>
          </a:p>
        </p:txBody>
      </p:sp>
      <p:sp>
        <p:nvSpPr>
          <p:cNvPr id="5" name="Footer Placeholder 4"/>
          <p:cNvSpPr>
            <a:spLocks noGrp="1"/>
          </p:cNvSpPr>
          <p:nvPr>
            <p:ph type="ftr" sz="quarter" idx="3"/>
          </p:nvPr>
        </p:nvSpPr>
        <p:spPr>
          <a:xfrm>
            <a:off x="3124200" y="635635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Database Tuning</a:t>
            </a:r>
            <a:endParaRPr lang="en-US" dirty="0"/>
          </a:p>
        </p:txBody>
      </p:sp>
      <p:sp>
        <p:nvSpPr>
          <p:cNvPr id="6" name="Slide Number Placeholder 5"/>
          <p:cNvSpPr>
            <a:spLocks noGrp="1"/>
          </p:cNvSpPr>
          <p:nvPr>
            <p:ph type="sldNum" sz="quarter" idx="4"/>
          </p:nvPr>
        </p:nvSpPr>
        <p:spPr>
          <a:xfrm>
            <a:off x="6553200" y="635635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2266588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hdr="0"/>
  <p:txStyles>
    <p:titleStyle>
      <a:lvl1pPr algn="ctr" defTabSz="457200" rtl="0" eaLnBrk="1" latinLnBrk="0" hangingPunct="1">
        <a:spcBef>
          <a:spcPct val="0"/>
        </a:spcBef>
        <a:buNone/>
        <a:defRPr sz="4400" kern="1200">
          <a:solidFill>
            <a:schemeClr val="accent1">
              <a:lumMod val="75000"/>
            </a:schemeClr>
          </a:solidFill>
          <a:latin typeface="Helvetica Neue"/>
          <a:ea typeface="+mj-ea"/>
          <a:cs typeface="Helvetica Neue"/>
        </a:defRPr>
      </a:lvl1pPr>
    </p:titleStyle>
    <p:bodyStyle>
      <a:lvl1pPr marL="342900" indent="-342900" algn="l" defTabSz="457200" rtl="0" eaLnBrk="1" latinLnBrk="0" hangingPunct="1">
        <a:spcBef>
          <a:spcPct val="20000"/>
        </a:spcBef>
        <a:buFont typeface="Arial"/>
        <a:buChar char="•"/>
        <a:defRPr sz="3200" kern="1200">
          <a:solidFill>
            <a:srgbClr val="376092"/>
          </a:solidFill>
          <a:latin typeface="Helvetica Neue"/>
          <a:ea typeface="+mn-ea"/>
          <a:cs typeface="Helvetica Neue"/>
        </a:defRPr>
      </a:lvl1pPr>
      <a:lvl2pPr marL="742950" indent="-285750" algn="l" defTabSz="457200" rtl="0" eaLnBrk="1" latinLnBrk="0" hangingPunct="1">
        <a:spcBef>
          <a:spcPct val="20000"/>
        </a:spcBef>
        <a:buFont typeface="Arial"/>
        <a:buChar char="–"/>
        <a:defRPr sz="2800" kern="1200">
          <a:solidFill>
            <a:srgbClr val="376092"/>
          </a:solidFill>
          <a:latin typeface="Helvetica Neue"/>
          <a:ea typeface="+mn-ea"/>
          <a:cs typeface="Helvetica Neue"/>
        </a:defRPr>
      </a:lvl2pPr>
      <a:lvl3pPr marL="1143000" indent="-228600" algn="l" defTabSz="457200" rtl="0" eaLnBrk="1" latinLnBrk="0" hangingPunct="1">
        <a:spcBef>
          <a:spcPct val="20000"/>
        </a:spcBef>
        <a:buFont typeface="Arial"/>
        <a:buChar char="•"/>
        <a:defRPr sz="2400" kern="1200">
          <a:solidFill>
            <a:srgbClr val="376092"/>
          </a:solidFill>
          <a:latin typeface="Helvetica Neue"/>
          <a:ea typeface="+mn-ea"/>
          <a:cs typeface="Helvetica Neue"/>
        </a:defRPr>
      </a:lvl3pPr>
      <a:lvl4pPr marL="1600200" indent="-228600" algn="l" defTabSz="457200" rtl="0" eaLnBrk="1" latinLnBrk="0" hangingPunct="1">
        <a:spcBef>
          <a:spcPct val="20000"/>
        </a:spcBef>
        <a:buFont typeface="Arial"/>
        <a:buChar char="–"/>
        <a:defRPr sz="2000" kern="1200">
          <a:solidFill>
            <a:srgbClr val="376092"/>
          </a:solidFill>
          <a:latin typeface="Helvetica Neue"/>
          <a:ea typeface="+mn-ea"/>
          <a:cs typeface="Helvetica Neue"/>
        </a:defRPr>
      </a:lvl4pPr>
      <a:lvl5pPr marL="2057400" indent="-228600" algn="l" defTabSz="457200" rtl="0" eaLnBrk="1" latinLnBrk="0" hangingPunct="1">
        <a:spcBef>
          <a:spcPct val="20000"/>
        </a:spcBef>
        <a:buFont typeface="Arial"/>
        <a:buChar char="»"/>
        <a:defRPr sz="2000" kern="1200">
          <a:solidFill>
            <a:srgbClr val="376092"/>
          </a:solidFill>
          <a:latin typeface="Helvetica Neue"/>
          <a:ea typeface="+mn-ea"/>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Quản</a:t>
            </a:r>
            <a:r>
              <a:rPr lang="en-US" dirty="0" smtClean="0"/>
              <a:t> </a:t>
            </a:r>
            <a:r>
              <a:rPr lang="en-US" dirty="0" err="1" smtClean="0"/>
              <a:t>trị</a:t>
            </a:r>
            <a:r>
              <a:rPr lang="en-US" dirty="0" smtClean="0"/>
              <a:t> </a:t>
            </a:r>
            <a:r>
              <a:rPr lang="en-US" dirty="0" err="1" smtClean="0"/>
              <a:t>và</a:t>
            </a:r>
            <a:r>
              <a:rPr lang="en-US" dirty="0" smtClean="0"/>
              <a:t> </a:t>
            </a:r>
            <a:r>
              <a:rPr lang="en-US" dirty="0" err="1" smtClean="0"/>
              <a:t>tối</a:t>
            </a:r>
            <a:r>
              <a:rPr lang="en-US" dirty="0" smtClean="0"/>
              <a:t> </a:t>
            </a:r>
            <a:r>
              <a:rPr lang="en-US" dirty="0" err="1" smtClean="0"/>
              <a:t>ưu</a:t>
            </a:r>
            <a:r>
              <a:rPr lang="en-US" dirty="0" smtClean="0"/>
              <a:t> </a:t>
            </a:r>
            <a:r>
              <a:rPr lang="en-US" dirty="0" err="1" smtClean="0"/>
              <a:t>hoá</a:t>
            </a:r>
            <a:r>
              <a:rPr lang="en-US" dirty="0" smtClean="0"/>
              <a:t> </a:t>
            </a:r>
            <a:r>
              <a:rPr lang="en-US" dirty="0" err="1" smtClean="0"/>
              <a:t>hiệu</a:t>
            </a:r>
            <a:r>
              <a:rPr lang="en-US" dirty="0" smtClean="0"/>
              <a:t> </a:t>
            </a:r>
            <a:r>
              <a:rPr lang="en-US" dirty="0" err="1" smtClean="0"/>
              <a:t>năng</a:t>
            </a:r>
            <a:r>
              <a:rPr lang="en-US" dirty="0" smtClean="0"/>
              <a:t> CSDL</a:t>
            </a:r>
            <a:endParaRPr lang="en-US" dirty="0"/>
          </a:p>
        </p:txBody>
      </p:sp>
      <p:sp>
        <p:nvSpPr>
          <p:cNvPr id="3" name="Subtitle 2"/>
          <p:cNvSpPr>
            <a:spLocks noGrp="1"/>
          </p:cNvSpPr>
          <p:nvPr>
            <p:ph type="subTitle" idx="1"/>
          </p:nvPr>
        </p:nvSpPr>
        <p:spPr/>
        <p:txBody>
          <a:bodyPr/>
          <a:lstStyle/>
          <a:p>
            <a:endParaRPr lang="en-US" dirty="0"/>
          </a:p>
        </p:txBody>
      </p:sp>
      <p:sp>
        <p:nvSpPr>
          <p:cNvPr id="2" name="Date Placeholder 1"/>
          <p:cNvSpPr>
            <a:spLocks noGrp="1"/>
          </p:cNvSpPr>
          <p:nvPr>
            <p:ph type="dt" sz="half" idx="10"/>
          </p:nvPr>
        </p:nvSpPr>
        <p:spPr/>
        <p:txBody>
          <a:bodyPr/>
          <a:lstStyle/>
          <a:p>
            <a:fld id="{314C2207-B126-B948-ABD7-DB1F17DD7218}"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22236261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Tối ưu trong lý thuyết và thực nghiệm</a:t>
            </a:r>
            <a:endParaRPr lang="en-US" dirty="0"/>
          </a:p>
        </p:txBody>
      </p:sp>
      <p:sp>
        <p:nvSpPr>
          <p:cNvPr id="3" name="Content Placeholder 2"/>
          <p:cNvSpPr>
            <a:spLocks noGrp="1"/>
          </p:cNvSpPr>
          <p:nvPr>
            <p:ph idx="1"/>
          </p:nvPr>
        </p:nvSpPr>
        <p:spPr/>
        <p:txBody>
          <a:bodyPr/>
          <a:lstStyle/>
          <a:p>
            <a:r>
              <a:rPr lang="en-US" smtClean="0"/>
              <a:t>Người tối ưu cơ sở dữ liệu: phải hiểu rõ và áp dụng các nguyên tắc</a:t>
            </a:r>
          </a:p>
          <a:p>
            <a:r>
              <a:rPr lang="en-US" smtClean="0"/>
              <a:t>     VD:</a:t>
            </a:r>
          </a:p>
          <a:p>
            <a:r>
              <a:rPr lang="en-US" smtClean="0"/>
              <a:t>Hiểu rõ: vấn đề không phải AVG mà là việc phải xử lý một khối lượng lớn dữ liệu (cách mà AVG thường làm)</a:t>
            </a:r>
          </a:p>
          <a:p>
            <a:r>
              <a:rPr lang="en-US" smtClean="0"/>
              <a:t>Nguyên tắc: không quét khối lượng lớn dữ liệu cùng lúc.</a:t>
            </a:r>
          </a:p>
          <a:p>
            <a:r>
              <a:rPr lang="en-US" smtClean="0"/>
              <a:t>Hiểu rõ để áp dụng đúng nguyên tắc cho các trường hợp thích hợp.</a:t>
            </a:r>
            <a:endParaRPr lang="en-US" dirty="0" smtClean="0"/>
          </a:p>
        </p:txBody>
      </p:sp>
      <p:sp>
        <p:nvSpPr>
          <p:cNvPr id="4" name="Date Placeholder 3"/>
          <p:cNvSpPr>
            <a:spLocks noGrp="1"/>
          </p:cNvSpPr>
          <p:nvPr>
            <p:ph type="dt" sz="half" idx="10"/>
          </p:nvPr>
        </p:nvSpPr>
        <p:spPr/>
        <p:txBody>
          <a:bodyPr/>
          <a:lstStyle/>
          <a:p>
            <a:fld id="{EF8E2010-1226-9447-9BC7-26CED29BDBD4}"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7422832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nguyên tắc cơ bản của tối ưu hóa</a:t>
            </a:r>
            <a:endParaRPr lang="en-US" dirty="0"/>
          </a:p>
        </p:txBody>
      </p:sp>
      <p:sp>
        <p:nvSpPr>
          <p:cNvPr id="3" name="Content Placeholder 2"/>
          <p:cNvSpPr>
            <a:spLocks noGrp="1"/>
          </p:cNvSpPr>
          <p:nvPr>
            <p:ph idx="1"/>
          </p:nvPr>
        </p:nvSpPr>
        <p:spPr/>
        <p:txBody>
          <a:bodyPr/>
          <a:lstStyle/>
          <a:p>
            <a:r>
              <a:rPr lang="en-US" smtClean="0"/>
              <a:t>Think globally; Fix locally</a:t>
            </a:r>
          </a:p>
          <a:p>
            <a:r>
              <a:rPr lang="en-GB" smtClean="0"/>
              <a:t>Phân vùng những nơi bị thắt nút cổ chai</a:t>
            </a:r>
          </a:p>
          <a:p>
            <a:r>
              <a:rPr lang="en-GB" smtClean="0"/>
              <a:t>Khởi tạo với chi phí cao, tiến hành với chi phí thấp</a:t>
            </a:r>
          </a:p>
          <a:p>
            <a:r>
              <a:rPr lang="en-GB" smtClean="0"/>
              <a:t>Hiểu rõ hoạt động của server</a:t>
            </a:r>
          </a:p>
          <a:p>
            <a:r>
              <a:rPr lang="en-GB" smtClean="0"/>
              <a:t>Be prepared for trade-offs</a:t>
            </a:r>
            <a:br>
              <a:rPr lang="en-GB" smtClean="0"/>
            </a:br>
            <a:endParaRPr lang="en-US" smtClean="0"/>
          </a:p>
          <a:p>
            <a:endParaRPr lang="en-US" dirty="0"/>
          </a:p>
        </p:txBody>
      </p:sp>
      <p:sp>
        <p:nvSpPr>
          <p:cNvPr id="4" name="Date Placeholder 3"/>
          <p:cNvSpPr>
            <a:spLocks noGrp="1"/>
          </p:cNvSpPr>
          <p:nvPr>
            <p:ph type="dt" sz="half" idx="10"/>
          </p:nvPr>
        </p:nvSpPr>
        <p:spPr/>
        <p:txBody>
          <a:bodyPr/>
          <a:lstStyle/>
          <a:p>
            <a:fld id="{EDCFD7F4-4EF9-A74E-83FB-6A993D632446}"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514373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Think globally; Fix locally</a:t>
            </a:r>
            <a:endParaRPr lang="en-US" dirty="0"/>
          </a:p>
        </p:txBody>
      </p:sp>
      <p:sp>
        <p:nvSpPr>
          <p:cNvPr id="3" name="Content Placeholder 2"/>
          <p:cNvSpPr>
            <a:spLocks noGrp="1"/>
          </p:cNvSpPr>
          <p:nvPr>
            <p:ph idx="1"/>
          </p:nvPr>
        </p:nvSpPr>
        <p:spPr/>
        <p:txBody>
          <a:bodyPr/>
          <a:lstStyle/>
          <a:p>
            <a:r>
              <a:rPr lang="en-US" smtClean="0"/>
              <a:t>Người tối ưu phải như một bác sĩ giỏi</a:t>
            </a:r>
          </a:p>
          <a:p>
            <a:r>
              <a:rPr lang="en-US" smtClean="0"/>
              <a:t>Think globally: xác định vấn đề </a:t>
            </a:r>
          </a:p>
          <a:p>
            <a:r>
              <a:rPr lang="en-US" smtClean="0"/>
              <a:t>Fix locally: giảm tối đa sự can thiệp với các phần khác trong hệ thống (giảm phản ứng phụ)</a:t>
            </a:r>
          </a:p>
          <a:p>
            <a:r>
              <a:rPr lang="en-US" smtClean="0"/>
              <a:t>VD: bộ nhớ ngoài đang quá tải, phải làm sao?</a:t>
            </a:r>
          </a:p>
          <a:p>
            <a:r>
              <a:rPr lang="en-US" smtClean="0"/>
              <a:t>Giải pháp 1: mua thêm bộ nhớ (local thinking)</a:t>
            </a:r>
          </a:p>
          <a:p>
            <a:r>
              <a:rPr lang="en-US" smtClean="0"/>
              <a:t>Sự quá tải của bộ nhớ là một triệu chứng</a:t>
            </a:r>
          </a:p>
          <a:p>
            <a:r>
              <a:rPr lang="en-US" smtClean="0"/>
              <a:t>Global thinking: sự quá tải của bộ nhớ được tạo ra ở đâu?</a:t>
            </a:r>
          </a:p>
          <a:p>
            <a:r>
              <a:rPr lang="en-US" smtClean="0"/>
              <a:t>Thiếu chỉ số trong những câu truy vấn thường xuyên (thêm chỉ số)</a:t>
            </a:r>
          </a:p>
          <a:p>
            <a:r>
              <a:rPr lang="en-US" smtClean="0"/>
              <a:t>Bộ nhớ tạm của CSDL quá nhỏ(tang bộ nhớ tạm)</a:t>
            </a:r>
          </a:p>
          <a:p>
            <a:r>
              <a:rPr lang="en-US" smtClean="0"/>
              <a:t>Ghi và truy xuất dữ liệu trong bộ nhớ quá nhiều (ghi sang bộ nhớ khác)</a:t>
            </a:r>
          </a:p>
          <a:p>
            <a:r>
              <a:rPr lang="en-US" smtClean="0"/>
              <a:t>Giải quyết vấn đề rẻ hơn và hiệu quả hơn nhiều là chống lại các triệu chứng</a:t>
            </a:r>
          </a:p>
          <a:p>
            <a:endParaRPr lang="en-US" dirty="0"/>
          </a:p>
        </p:txBody>
      </p:sp>
      <p:sp>
        <p:nvSpPr>
          <p:cNvPr id="4" name="Date Placeholder 3"/>
          <p:cNvSpPr>
            <a:spLocks noGrp="1"/>
          </p:cNvSpPr>
          <p:nvPr>
            <p:ph type="dt" sz="half" idx="10"/>
          </p:nvPr>
        </p:nvSpPr>
        <p:spPr/>
        <p:txBody>
          <a:bodyPr/>
          <a:lstStyle/>
          <a:p>
            <a:fld id="{43390E95-97F3-C04C-BCFD-C3CBC9A563D4}"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3236937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Think globally; Fix locally</a:t>
            </a:r>
            <a:endParaRPr lang="en-US" dirty="0"/>
          </a:p>
        </p:txBody>
      </p:sp>
      <p:sp>
        <p:nvSpPr>
          <p:cNvPr id="3" name="Content Placeholder 2"/>
          <p:cNvSpPr>
            <a:spLocks noGrp="1"/>
          </p:cNvSpPr>
          <p:nvPr>
            <p:ph idx="1"/>
          </p:nvPr>
        </p:nvSpPr>
        <p:spPr/>
        <p:txBody>
          <a:bodyPr/>
          <a:lstStyle/>
          <a:p>
            <a:r>
              <a:rPr lang="en-US" smtClean="0"/>
              <a:t>Giải pháp 2: tăng tốc truy vấn có thời gian chạy lâu nhất</a:t>
            </a:r>
          </a:p>
          <a:p>
            <a:r>
              <a:rPr lang="en-US" smtClean="0"/>
              <a:t>Những truy vấn chậm nhất có thể không thường xuyên và thường chiếm khoảng 1% thời gian chạy.</a:t>
            </a:r>
          </a:p>
          <a:p>
            <a:r>
              <a:rPr lang="en-US" smtClean="0"/>
              <a:t>Tăng tốc những câu truy vấn quan trọng</a:t>
            </a:r>
          </a:p>
          <a:p>
            <a:r>
              <a:rPr lang="en-US" smtClean="0"/>
              <a:t>Giải pháp 3: tăng tốc truy vấn chiếm thành phần lớn nhất trong thời gian chạy</a:t>
            </a:r>
          </a:p>
          <a:p>
            <a:r>
              <a:rPr lang="en-US" smtClean="0"/>
              <a:t>Truy vấn mà làm chậm hệ thống có thể không cần thiết.</a:t>
            </a:r>
          </a:p>
          <a:p>
            <a:r>
              <a:rPr lang="en-US" smtClean="0"/>
              <a:t>Nói với người lập trình ứng dụng: truy vấn này có cần thiết không? Có thể dùng cách khác đơn giản hơn mà vẫn đạt được kết quả không?</a:t>
            </a:r>
          </a:p>
          <a:p>
            <a:endParaRPr lang="en-US" smtClean="0"/>
          </a:p>
          <a:p>
            <a:r>
              <a:rPr lang="en-US" smtClean="0"/>
              <a:t>Kết luận: quan sát hệ thống khi bạn xác định vấn đề (think globally) và giải quyết vấn đề nơi no phát sinh (Fix locally)</a:t>
            </a:r>
            <a:endParaRPr lang="en-US" dirty="0"/>
          </a:p>
        </p:txBody>
      </p:sp>
      <p:sp>
        <p:nvSpPr>
          <p:cNvPr id="4" name="Date Placeholder 3"/>
          <p:cNvSpPr>
            <a:spLocks noGrp="1"/>
          </p:cNvSpPr>
          <p:nvPr>
            <p:ph type="dt" sz="half" idx="10"/>
          </p:nvPr>
        </p:nvSpPr>
        <p:spPr/>
        <p:txBody>
          <a:bodyPr/>
          <a:lstStyle/>
          <a:p>
            <a:fld id="{24E7CA8F-AA57-B345-8952-58F714D0C34D}"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6241789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vùng những nơi bị thắt nút cổ chai</a:t>
            </a:r>
            <a:endParaRPr lang="en-US" dirty="0"/>
          </a:p>
        </p:txBody>
      </p:sp>
      <p:sp>
        <p:nvSpPr>
          <p:cNvPr id="3" name="Content Placeholder 2"/>
          <p:cNvSpPr>
            <a:spLocks noGrp="1"/>
          </p:cNvSpPr>
          <p:nvPr>
            <p:ph idx="1"/>
          </p:nvPr>
        </p:nvSpPr>
        <p:spPr/>
        <p:txBody>
          <a:bodyPr/>
          <a:lstStyle/>
          <a:p>
            <a:r>
              <a:rPr lang="en-US" smtClean="0"/>
              <a:t>Thế nào là “nút cổ chai”?</a:t>
            </a:r>
          </a:p>
          <a:p>
            <a:r>
              <a:rPr lang="en-US" smtClean="0"/>
              <a:t>Hiếm khi tất cả các phần của hệ thống làm việc cùng lúc</a:t>
            </a:r>
          </a:p>
          <a:p>
            <a:r>
              <a:rPr lang="en-US" smtClean="0"/>
              <a:t>Thường có một phần giới hạn trong hiệu suất tổng thể của hệ thống</a:t>
            </a:r>
          </a:p>
          <a:p>
            <a:r>
              <a:rPr lang="en-US" smtClean="0"/>
              <a:t>“Nút cổ chai” là phần giới hạn của hệ thống</a:t>
            </a:r>
          </a:p>
          <a:p>
            <a:r>
              <a:rPr lang="en-US" smtClean="0"/>
              <a:t>VD: tắc đường trên đường cao tốc</a:t>
            </a:r>
          </a:p>
          <a:p>
            <a:r>
              <a:rPr lang="en-US" smtClean="0"/>
              <a:t>Có thể do 1 đoạn đường hẹp hoặc đường giao nhau</a:t>
            </a:r>
          </a:p>
          <a:p>
            <a:r>
              <a:rPr lang="en-US" smtClean="0"/>
              <a:t>“Nút cổ chai”: đoạn đường có tỷ lệ xe cao nhất trên một làn.</a:t>
            </a:r>
          </a:p>
          <a:p>
            <a:r>
              <a:rPr lang="en-US" smtClean="0">
                <a:sym typeface="Wingdings" panose="05000000000000000000" pitchFamily="2" charset="2"/>
              </a:rPr>
              <a:t>Giải pháp: </a:t>
            </a:r>
            <a:r>
              <a:rPr lang="en-US" smtClean="0"/>
              <a:t> </a:t>
            </a:r>
          </a:p>
          <a:p>
            <a:r>
              <a:rPr lang="en-US" smtClean="0"/>
              <a:t>Các tài xế phải đi nhanh hơn khi qua đoạn đường đó</a:t>
            </a:r>
          </a:p>
          <a:p>
            <a:r>
              <a:rPr lang="en-US" smtClean="0"/>
              <a:t>Làm thêm các làn xe mới</a:t>
            </a:r>
          </a:p>
          <a:p>
            <a:r>
              <a:rPr lang="en-US" smtClean="0"/>
              <a:t>Các tài xế tránh đi vào giờ cao điểm</a:t>
            </a:r>
          </a:p>
          <a:p>
            <a:r>
              <a:rPr lang="en-US" smtClean="0"/>
              <a:t>Giải pháp 1 được gọi là local fix</a:t>
            </a:r>
          </a:p>
          <a:p>
            <a:r>
              <a:rPr lang="en-US" smtClean="0"/>
              <a:t>Giải pháp 2 và 3 là phân vùng nơi bị thắt cổ chai</a:t>
            </a:r>
          </a:p>
          <a:p>
            <a:endParaRPr lang="en-US" dirty="0"/>
          </a:p>
        </p:txBody>
      </p:sp>
      <p:sp>
        <p:nvSpPr>
          <p:cNvPr id="4" name="Date Placeholder 3"/>
          <p:cNvSpPr>
            <a:spLocks noGrp="1"/>
          </p:cNvSpPr>
          <p:nvPr>
            <p:ph type="dt" sz="half" idx="10"/>
          </p:nvPr>
        </p:nvSpPr>
        <p:spPr/>
        <p:txBody>
          <a:bodyPr/>
          <a:lstStyle/>
          <a:p>
            <a:fld id="{404EB1B2-C266-674A-BE03-DF3A4326670E}"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0387845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chiến lược phân vùng</a:t>
            </a:r>
            <a:endParaRPr lang="en-US" dirty="0"/>
          </a:p>
        </p:txBody>
      </p:sp>
      <p:sp>
        <p:nvSpPr>
          <p:cNvPr id="3" name="Content Placeholder 2"/>
          <p:cNvSpPr>
            <a:spLocks noGrp="1"/>
          </p:cNvSpPr>
          <p:nvPr>
            <p:ph idx="1"/>
          </p:nvPr>
        </p:nvSpPr>
        <p:spPr/>
        <p:txBody>
          <a:bodyPr/>
          <a:lstStyle/>
          <a:p>
            <a:r>
              <a:rPr lang="en-US" smtClean="0"/>
              <a:t>Phân vùng trong toán học:</a:t>
            </a:r>
          </a:p>
          <a:p>
            <a:r>
              <a:rPr lang="en-US" smtClean="0"/>
              <a:t>Chia một tập hợp thành các phần không giao nhau</a:t>
            </a:r>
          </a:p>
          <a:p>
            <a:r>
              <a:rPr lang="en-US" smtClean="0"/>
              <a:t>VD: A={a,b,c,d,e} được chia thành {{a,c},{d},{b,e}} là một cách phân vùng cho của A.</a:t>
            </a:r>
          </a:p>
          <a:p>
            <a:r>
              <a:rPr lang="en-US" smtClean="0"/>
              <a:t>Tối ưu CSDL: từng câu truy vấn được thực hiện cũng là đã được phân vùng</a:t>
            </a:r>
          </a:p>
          <a:p>
            <a:r>
              <a:rPr lang="en-US" smtClean="0">
                <a:sym typeface="Wingdings" panose="05000000000000000000" pitchFamily="2" charset="2"/>
              </a:rPr>
              <a:t>Hai chiến lược phân vùng cơ bản:</a:t>
            </a:r>
          </a:p>
          <a:p>
            <a:r>
              <a:rPr lang="en-US" smtClean="0"/>
              <a:t>Chia các vùng quá tải qua các vùng khác (thêm làn)</a:t>
            </a:r>
          </a:p>
          <a:p>
            <a:r>
              <a:rPr lang="en-US" smtClean="0"/>
              <a:t>Chia thời gian cho các truy xuất (tránh giờ cao điểm)</a:t>
            </a:r>
          </a:p>
          <a:p>
            <a:endParaRPr lang="en-US" dirty="0"/>
          </a:p>
        </p:txBody>
      </p:sp>
      <p:sp>
        <p:nvSpPr>
          <p:cNvPr id="4" name="Date Placeholder 3"/>
          <p:cNvSpPr>
            <a:spLocks noGrp="1"/>
          </p:cNvSpPr>
          <p:nvPr>
            <p:ph type="dt" sz="half" idx="10"/>
          </p:nvPr>
        </p:nvSpPr>
        <p:spPr/>
        <p:txBody>
          <a:bodyPr/>
          <a:lstStyle/>
          <a:p>
            <a:fld id="{EA013055-615F-D142-BA72-3DD460C1E76F}"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7850204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VD1: tài khoản ngân hàng:</a:t>
            </a:r>
          </a:p>
          <a:p>
            <a:r>
              <a:rPr lang="en-US" smtClean="0"/>
              <a:t>Một ngân hàng có N chi nhánh</a:t>
            </a:r>
          </a:p>
          <a:p>
            <a:r>
              <a:rPr lang="en-US" smtClean="0"/>
              <a:t>Tất cả khách hàng đăng nhập vào tài khoản của họ ở chi nhánh gần nhất</a:t>
            </a:r>
          </a:p>
          <a:p>
            <a:r>
              <a:rPr lang="en-US" smtClean="0"/>
              <a:t>Hệ thống trung tâm bị quá tải.</a:t>
            </a:r>
          </a:p>
          <a:p>
            <a:r>
              <a:rPr lang="en-US" smtClean="0">
                <a:sym typeface="Wingdings" panose="05000000000000000000" pitchFamily="2" charset="2"/>
              </a:rPr>
              <a:t>Giải pháp: phân vùng</a:t>
            </a:r>
          </a:p>
          <a:p>
            <a:r>
              <a:rPr lang="en-US" smtClean="0">
                <a:sym typeface="Wingdings" panose="05000000000000000000" pitchFamily="2" charset="2"/>
              </a:rPr>
              <a:t>Đưa dữ liệu tài khoản của khách hàng tại chi nhánh I vào hệ thống phụ I xử lý.</a:t>
            </a:r>
          </a:p>
          <a:p>
            <a:endParaRPr lang="en-US" smtClean="0">
              <a:sym typeface="Wingdings" panose="05000000000000000000" pitchFamily="2" charset="2"/>
            </a:endParaRPr>
          </a:p>
          <a:p>
            <a:r>
              <a:rPr lang="en-US" smtClean="0">
                <a:sym typeface="Wingdings" panose="05000000000000000000" pitchFamily="2" charset="2"/>
              </a:rPr>
              <a:t>VD2: tranh chấp chiếm dụng vùng nhớ trống</a:t>
            </a:r>
          </a:p>
          <a:p>
            <a:r>
              <a:rPr lang="en-US" smtClean="0">
                <a:sym typeface="Wingdings" panose="05000000000000000000" pitchFamily="2" charset="2"/>
              </a:rPr>
              <a:t>Vùng nhớ trống: là vùng nhớ chưa được sử dụng</a:t>
            </a:r>
          </a:p>
          <a:p>
            <a:r>
              <a:rPr lang="en-US" smtClean="0">
                <a:sym typeface="Wingdings" panose="05000000000000000000" pitchFamily="2" charset="2"/>
              </a:rPr>
              <a:t>Mỗi luồng khi chạy sẽ chiếm dụng một vùng nhớ trống lớn bao gồm các vùng nhớ con và các luồng khác sẽ không thể sử dụng được vùng nhớ này cho đến khi luồng chạy xong</a:t>
            </a:r>
          </a:p>
          <a:p>
            <a:r>
              <a:rPr lang="en-US" smtClean="0">
                <a:sym typeface="Wingdings" panose="05000000000000000000" pitchFamily="2" charset="2"/>
              </a:rPr>
              <a:t>Giải pháp: phân chia logic</a:t>
            </a:r>
          </a:p>
          <a:p>
            <a:r>
              <a:rPr lang="en-US" smtClean="0">
                <a:sym typeface="Wingdings" panose="05000000000000000000" pitchFamily="2" charset="2"/>
              </a:rPr>
              <a:t>Tạo nhiều vùng nhớ trống nhỏ</a:t>
            </a:r>
          </a:p>
          <a:p>
            <a:r>
              <a:rPr lang="en-US" smtClean="0">
                <a:sym typeface="Wingdings" panose="05000000000000000000" pitchFamily="2" charset="2"/>
              </a:rPr>
              <a:t>Mỗi vùng nhớ nhỏ đều chứa con trỏ đến một phần của vùng nhớ lớn</a:t>
            </a:r>
          </a:p>
          <a:p>
            <a:r>
              <a:rPr lang="en-US" smtClean="0">
                <a:sym typeface="Wingdings" panose="05000000000000000000" pitchFamily="2" charset="2"/>
              </a:rPr>
              <a:t>Với n vùng nhớ nhỏ, dung lượng cần xử lý của mỗi vùng giảm xuống còn 1/n </a:t>
            </a:r>
          </a:p>
          <a:p>
            <a:r>
              <a:rPr lang="en-US" smtClean="0">
                <a:sym typeface="Wingdings" panose="05000000000000000000" pitchFamily="2" charset="2"/>
              </a:rPr>
              <a:t>Phân chia các tài nguyên có thể bị chiếm dụng</a:t>
            </a:r>
            <a:endParaRPr lang="en-US" dirty="0" smtClean="0">
              <a:sym typeface="Wingdings" panose="05000000000000000000" pitchFamily="2" charset="2"/>
            </a:endParaRPr>
          </a:p>
        </p:txBody>
      </p:sp>
      <p:sp>
        <p:nvSpPr>
          <p:cNvPr id="2" name="Date Placeholder 1"/>
          <p:cNvSpPr>
            <a:spLocks noGrp="1"/>
          </p:cNvSpPr>
          <p:nvPr>
            <p:ph type="dt" sz="half" idx="10"/>
          </p:nvPr>
        </p:nvSpPr>
        <p:spPr/>
        <p:txBody>
          <a:bodyPr/>
          <a:lstStyle/>
          <a:p>
            <a:fld id="{3525BD4A-54EF-AB4E-A059-62E1E1AC33C9}"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388848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VD3: chiếm dụng và tranh chấp tài nguyên hệ thống với các long and short “online” transaction truy xuất vào cùng một dữ liệu (transaction: giao dịch, tác vụ, một tiến trình được chia nhỏ thành các tài nguyên thực thi độc lập)</a:t>
            </a:r>
          </a:p>
          <a:p>
            <a:r>
              <a:rPr lang="en-US" smtClean="0"/>
              <a:t>Chiếm dụng và tranh chấp tài nguyên: </a:t>
            </a:r>
          </a:p>
          <a:p>
            <a:r>
              <a:rPr lang="en-US" smtClean="0"/>
              <a:t>Nhiều luồng cùng chiếm dụng 1 tài nguyên (VD: bảng trong DB)</a:t>
            </a:r>
          </a:p>
          <a:p>
            <a:r>
              <a:rPr lang="en-US" smtClean="0"/>
              <a:t>Nhiều luồng cùng truy xuất vào 1 vùng dữ liệu trong bộ nhớ</a:t>
            </a:r>
          </a:p>
          <a:p>
            <a:r>
              <a:rPr lang="en-US" smtClean="0"/>
              <a:t>Long and online transaction:</a:t>
            </a:r>
          </a:p>
          <a:p>
            <a:r>
              <a:rPr lang="en-US" smtClean="0"/>
              <a:t>Long transaction ( như: tải kho dữ liệu,…) sẽ chiếm dụng nhiều tài nguyên</a:t>
            </a:r>
          </a:p>
          <a:p>
            <a:r>
              <a:rPr lang="en-US" smtClean="0"/>
              <a:t>Online transaction ngắn và cần thời gian trả về nhanh</a:t>
            </a:r>
          </a:p>
          <a:p>
            <a:r>
              <a:rPr lang="en-US" smtClean="0"/>
              <a:t>Vấn đề:</a:t>
            </a:r>
          </a:p>
          <a:p>
            <a:r>
              <a:rPr lang="en-US" smtClean="0"/>
              <a:t>Khóa chết có thể khiến cho các long transaction phải kết thúc.</a:t>
            </a:r>
          </a:p>
          <a:p>
            <a:r>
              <a:rPr lang="en-US" smtClean="0"/>
              <a:t>Các online transaction chậm bởi vì nó phải đợi các long transaction kết thúc và giải phóng tài nguyên</a:t>
            </a:r>
          </a:p>
          <a:p>
            <a:r>
              <a:rPr lang="en-US" smtClean="0">
                <a:sym typeface="Wingdings" panose="05000000000000000000" pitchFamily="2" charset="2"/>
              </a:rPr>
              <a:t>Giải pháp: phân vùng thời gian hoặc không gian</a:t>
            </a:r>
          </a:p>
          <a:p>
            <a:r>
              <a:rPr lang="en-US" smtClean="0">
                <a:sym typeface="Wingdings" panose="05000000000000000000" pitchFamily="2" charset="2"/>
              </a:rPr>
              <a:t>Phân chia thời gian: chạy long transaction khi mà chỉ có ít online transaction</a:t>
            </a:r>
          </a:p>
          <a:p>
            <a:r>
              <a:rPr lang="en-US" smtClean="0">
                <a:sym typeface="Wingdings" panose="05000000000000000000" pitchFamily="2" charset="2"/>
              </a:rPr>
              <a:t>Phân chia không gian: chạy long transaction (nếu là chỉ đọc) trên dữ liệu ngoài trên phần cứng riêng biệt</a:t>
            </a:r>
          </a:p>
          <a:p>
            <a:r>
              <a:rPr lang="en-US" smtClean="0">
                <a:sym typeface="Wingdings" panose="05000000000000000000" pitchFamily="2" charset="2"/>
              </a:rPr>
              <a:t>Sắp thứ tự các long transaction để không gây cản trở các transaction khác</a:t>
            </a:r>
            <a:endParaRPr lang="en-US" dirty="0" smtClean="0"/>
          </a:p>
        </p:txBody>
      </p:sp>
      <p:sp>
        <p:nvSpPr>
          <p:cNvPr id="2" name="Date Placeholder 1"/>
          <p:cNvSpPr>
            <a:spLocks noGrp="1"/>
          </p:cNvSpPr>
          <p:nvPr>
            <p:ph type="dt" sz="half" idx="10"/>
          </p:nvPr>
        </p:nvSpPr>
        <p:spPr/>
        <p:txBody>
          <a:bodyPr/>
          <a:lstStyle/>
          <a:p>
            <a:fld id="{C25DFFE0-6FBC-A44B-90B9-020573A331E2}"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4644631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vùng những nơi bị thắt nút cổ chai</a:t>
            </a:r>
            <a:endParaRPr lang="en-US" dirty="0"/>
          </a:p>
        </p:txBody>
      </p:sp>
      <p:sp>
        <p:nvSpPr>
          <p:cNvPr id="3" name="Content Placeholder 2"/>
          <p:cNvSpPr>
            <a:spLocks noGrp="1"/>
          </p:cNvSpPr>
          <p:nvPr>
            <p:ph idx="1"/>
          </p:nvPr>
        </p:nvSpPr>
        <p:spPr/>
        <p:txBody>
          <a:bodyPr/>
          <a:lstStyle/>
          <a:p>
            <a:r>
              <a:rPr lang="en-US" smtClean="0"/>
              <a:t>Các loại phân vùng:</a:t>
            </a:r>
          </a:p>
          <a:p>
            <a:r>
              <a:rPr lang="en-US" smtClean="0"/>
              <a:t>Phân vùng không gian</a:t>
            </a:r>
          </a:p>
          <a:p>
            <a:r>
              <a:rPr lang="en-US" smtClean="0"/>
              <a:t>Phân vùng logic</a:t>
            </a:r>
          </a:p>
          <a:p>
            <a:r>
              <a:rPr lang="en-US" smtClean="0"/>
              <a:t>Phân vùng thời gian</a:t>
            </a:r>
          </a:p>
          <a:p>
            <a:r>
              <a:rPr lang="en-US" smtClean="0"/>
              <a:t>Lưu ý: hiệu suất không phải lúc nào cũng được cải thiện</a:t>
            </a:r>
          </a:p>
          <a:p>
            <a:r>
              <a:rPr lang="en-US" smtClean="0">
                <a:sym typeface="Wingdings" panose="05000000000000000000" pitchFamily="2" charset="2"/>
              </a:rPr>
              <a:t>Khi mà gặp nơi bị thắt nút cổ chai:</a:t>
            </a:r>
          </a:p>
          <a:p>
            <a:r>
              <a:rPr lang="en-US" smtClean="0">
                <a:sym typeface="Wingdings" panose="05000000000000000000" pitchFamily="2" charset="2"/>
              </a:rPr>
              <a:t>Thử tăng tốc khu vực đó (fix locally)</a:t>
            </a:r>
          </a:p>
          <a:p>
            <a:r>
              <a:rPr lang="en-US" smtClean="0">
                <a:sym typeface="Wingdings" panose="05000000000000000000" pitchFamily="2" charset="2"/>
              </a:rPr>
              <a:t>Nếu không được thì phân vùng</a:t>
            </a:r>
            <a:endParaRPr lang="en-US" dirty="0"/>
          </a:p>
        </p:txBody>
      </p:sp>
      <p:sp>
        <p:nvSpPr>
          <p:cNvPr id="4" name="Date Placeholder 3"/>
          <p:cNvSpPr>
            <a:spLocks noGrp="1"/>
          </p:cNvSpPr>
          <p:nvPr>
            <p:ph type="dt" sz="half" idx="10"/>
          </p:nvPr>
        </p:nvSpPr>
        <p:spPr/>
        <p:txBody>
          <a:bodyPr/>
          <a:lstStyle/>
          <a:p>
            <a:fld id="{D66F7EC6-C2F9-D04D-A0CD-40EA913BFC9A}"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84865190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Khởi tạo với chi phí cao, tiến hành với chi phí thấp</a:t>
            </a:r>
            <a:endParaRPr lang="en-US" dirty="0"/>
          </a:p>
        </p:txBody>
      </p:sp>
      <p:sp>
        <p:nvSpPr>
          <p:cNvPr id="3" name="Content Placeholder 2"/>
          <p:cNvSpPr>
            <a:spLocks noGrp="1"/>
          </p:cNvSpPr>
          <p:nvPr>
            <p:ph idx="1"/>
          </p:nvPr>
        </p:nvSpPr>
        <p:spPr/>
        <p:txBody>
          <a:bodyPr/>
          <a:lstStyle/>
          <a:p>
            <a:r>
              <a:rPr lang="en-US" smtClean="0"/>
              <a:t>Trong các sản phẩm nhân tạo thì thời gian khởi tạo thường dài:</a:t>
            </a:r>
          </a:p>
          <a:p>
            <a:r>
              <a:rPr lang="en-US" smtClean="0"/>
              <a:t>Ô tô: ngắt khẩn cấp, hệ thống đánh lửa</a:t>
            </a:r>
          </a:p>
          <a:p>
            <a:r>
              <a:rPr lang="en-US" smtClean="0"/>
              <a:t>Bóng đèn: tuổi thọ phụ thuộc vào số lần bật tắt</a:t>
            </a:r>
          </a:p>
          <a:p>
            <a:r>
              <a:rPr lang="en-US" smtClean="0"/>
              <a:t>CSDL.</a:t>
            </a:r>
          </a:p>
          <a:p>
            <a:r>
              <a:rPr lang="en-US" smtClean="0"/>
              <a:t>Đọc từ bộ nhớ:</a:t>
            </a:r>
          </a:p>
          <a:p>
            <a:r>
              <a:rPr lang="en-US" smtClean="0"/>
              <a:t>Chi phí bắt đầu quá trình đọc rất cao</a:t>
            </a:r>
          </a:p>
          <a:p>
            <a:r>
              <a:rPr lang="en-US" smtClean="0"/>
              <a:t>Khi bắt đầu đọc, dữ liệu được gửi đi với tốc độ cao</a:t>
            </a:r>
          </a:p>
          <a:p>
            <a:r>
              <a:rPr lang="en-US" smtClean="0"/>
              <a:t>VD: đọc 64 KB (128 sectors) chậm hơn ít nhất 2 lần so với đọc 512 bytes (1sectors)</a:t>
            </a:r>
          </a:p>
          <a:p>
            <a:endParaRPr lang="en-US" dirty="0"/>
          </a:p>
        </p:txBody>
      </p:sp>
      <p:sp>
        <p:nvSpPr>
          <p:cNvPr id="4" name="Date Placeholder 3"/>
          <p:cNvSpPr>
            <a:spLocks noGrp="1"/>
          </p:cNvSpPr>
          <p:nvPr>
            <p:ph type="dt" sz="half" idx="10"/>
          </p:nvPr>
        </p:nvSpPr>
        <p:spPr/>
        <p:txBody>
          <a:bodyPr/>
          <a:lstStyle/>
          <a:p>
            <a:fld id="{72F1DB4E-3FBF-5B45-B2E7-0E6BCD420F9F}"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1283158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smtClean="0"/>
              <a:t>Giới thiệu về tối ưu hóa CSDL</a:t>
            </a:r>
          </a:p>
          <a:p>
            <a:r>
              <a:rPr lang="en-US" smtClean="0"/>
              <a:t>Các nguyên tắc cơ bản của tối ưu hóa CSDL</a:t>
            </a:r>
          </a:p>
          <a:p>
            <a:endParaRPr lang="en-US" smtClean="0"/>
          </a:p>
          <a:p>
            <a:endParaRPr lang="en-US" dirty="0"/>
          </a:p>
        </p:txBody>
      </p:sp>
      <p:sp>
        <p:nvSpPr>
          <p:cNvPr id="4" name="Date Placeholder 3"/>
          <p:cNvSpPr>
            <a:spLocks noGrp="1"/>
          </p:cNvSpPr>
          <p:nvPr>
            <p:ph type="dt" sz="half" idx="10"/>
          </p:nvPr>
        </p:nvSpPr>
        <p:spPr/>
        <p:txBody>
          <a:bodyPr/>
          <a:lstStyle/>
          <a:p>
            <a:fld id="{AFD4C233-B493-5145-B910-02CD4FC9CBE9}"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362385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sym typeface="Wingdings" panose="05000000000000000000" pitchFamily="2" charset="2"/>
              </a:rPr>
              <a:t> </a:t>
            </a:r>
            <a:r>
              <a:rPr lang="en-US" smtClean="0"/>
              <a:t>Kết luận:</a:t>
            </a:r>
          </a:p>
          <a:p>
            <a:r>
              <a:rPr lang="en-US" smtClean="0"/>
              <a:t>Các bảng thường xuyên truy xuất nên được đặt tuần tự trên bộ nhớ</a:t>
            </a:r>
          </a:p>
          <a:p>
            <a:r>
              <a:rPr lang="en-US" smtClean="0"/>
              <a:t>Các truy vấn thường xuyên vài cột trong một bảng hàng rất nhiều cột thì nên phân đoạn dọc bảng đó</a:t>
            </a:r>
          </a:p>
          <a:p>
            <a:r>
              <a:rPr lang="en-US" smtClean="0"/>
              <a:t>Lưu ý:</a:t>
            </a:r>
          </a:p>
          <a:p>
            <a:r>
              <a:rPr lang="en-US" smtClean="0"/>
              <a:t>Quét dữ liệu tuần tự trong RAM nhanh hơn nhiều so với đọc cùng dữ liệu đó từ các vị trí khác nhau trong bộ nhớ</a:t>
            </a:r>
          </a:p>
          <a:p>
            <a:r>
              <a:rPr lang="en-US" smtClean="0"/>
              <a:t>Mạng trễ:</a:t>
            </a:r>
          </a:p>
          <a:p>
            <a:r>
              <a:rPr lang="en-US" smtClean="0"/>
              <a:t>Phí gửi một tin nhắn cũng rất cao</a:t>
            </a:r>
          </a:p>
          <a:p>
            <a:r>
              <a:rPr lang="en-US" smtClean="0"/>
              <a:t>Chênh lệch chi phí giữa gửi 1 tin nhắn dung lượng lớn và 1 tin nhắn dung lượng nhỏ là không lớn</a:t>
            </a:r>
          </a:p>
          <a:p>
            <a:r>
              <a:rPr lang="en-US" smtClean="0"/>
              <a:t>VD: gửi 1 gói tin 1 byte đắt như gửi 1 gói tin 1KB</a:t>
            </a:r>
          </a:p>
          <a:p>
            <a:r>
              <a:rPr lang="en-US" smtClean="0">
                <a:sym typeface="Wingdings" panose="05000000000000000000" pitchFamily="2" charset="2"/>
              </a:rPr>
              <a:t> </a:t>
            </a:r>
            <a:r>
              <a:rPr lang="en-US" smtClean="0"/>
              <a:t>Kết luận:</a:t>
            </a:r>
          </a:p>
          <a:p>
            <a:r>
              <a:rPr lang="en-US" smtClean="0"/>
              <a:t>Gửi vài gói tin lớn tốt hơn là gửi nhiều gói tin nhỏ</a:t>
            </a:r>
          </a:p>
          <a:p>
            <a:endParaRPr lang="en-US" dirty="0"/>
          </a:p>
        </p:txBody>
      </p:sp>
      <p:sp>
        <p:nvSpPr>
          <p:cNvPr id="2" name="Date Placeholder 1"/>
          <p:cNvSpPr>
            <a:spLocks noGrp="1"/>
          </p:cNvSpPr>
          <p:nvPr>
            <p:ph type="dt" sz="half" idx="10"/>
          </p:nvPr>
        </p:nvSpPr>
        <p:spPr/>
        <p:txBody>
          <a:bodyPr/>
          <a:lstStyle/>
          <a:p>
            <a:fld id="{F3B421E7-7CB0-CB46-A18D-DC63C57E3403}"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932193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Chi phí truy vấn:</a:t>
            </a:r>
          </a:p>
          <a:p>
            <a:r>
              <a:rPr lang="en-US" smtClean="0"/>
              <a:t>Trước khi câu truy vấn được thực hiện: nó được phân tách =&gt; tối ưu =&gt; truy nhập vào đường đến dữ liệu cần</a:t>
            </a:r>
          </a:p>
          <a:p>
            <a:r>
              <a:rPr lang="en-US" smtClean="0"/>
              <a:t>Chỉ một truy vấn nhỏ cũng có khoảng 10000 giai đoạn thực hiện</a:t>
            </a:r>
          </a:p>
          <a:p>
            <a:r>
              <a:rPr lang="en-US" smtClean="0"/>
              <a:t>Biên dịch truy vấn:</a:t>
            </a:r>
          </a:p>
          <a:p>
            <a:r>
              <a:rPr lang="en-US" smtClean="0"/>
              <a:t>Lưu tạm thời các kết quả phân tách, tối ưu và truy nhập vào đường đến dữ liệu </a:t>
            </a:r>
            <a:r>
              <a:rPr lang="en-US" smtClean="0">
                <a:sym typeface="Wingdings" panose="05000000000000000000" pitchFamily="2" charset="2"/>
              </a:rPr>
              <a:t> lân thực hiện tiếp theo sẽ tiết kiệm được chi phí này</a:t>
            </a:r>
          </a:p>
          <a:p>
            <a:r>
              <a:rPr lang="en-US" smtClean="0">
                <a:sym typeface="Wingdings" panose="05000000000000000000" pitchFamily="2" charset="2"/>
              </a:rPr>
              <a:t>Lưu tạm thời các câu truy vấn hay được gọi nhưng với tham số truyền vào khác nhau</a:t>
            </a:r>
          </a:p>
          <a:p>
            <a:r>
              <a:rPr lang="en-US" smtClean="0">
                <a:sym typeface="Wingdings" panose="05000000000000000000" pitchFamily="2" charset="2"/>
              </a:rPr>
              <a:t>		VD: truy vấn tạo bởi form hỏi khách hàng: chỉ dữ liệu của khách hàng là thay đổi, cấu trúc câu truy vấn không đổi</a:t>
            </a:r>
          </a:p>
          <a:p>
            <a:r>
              <a:rPr lang="en-US" smtClean="0">
                <a:sym typeface="Wingdings" panose="05000000000000000000" pitchFamily="2" charset="2"/>
              </a:rPr>
              <a:t> Kết luân: chỉ biên dịch các truy vấn thường thực hiện</a:t>
            </a:r>
            <a:endParaRPr lang="en-US" dirty="0" smtClean="0">
              <a:sym typeface="Wingdings" panose="05000000000000000000" pitchFamily="2" charset="2"/>
            </a:endParaRPr>
          </a:p>
        </p:txBody>
      </p:sp>
      <p:sp>
        <p:nvSpPr>
          <p:cNvPr id="2" name="Date Placeholder 1"/>
          <p:cNvSpPr>
            <a:spLocks noGrp="1"/>
          </p:cNvSpPr>
          <p:nvPr>
            <p:ph type="dt" sz="half" idx="10"/>
          </p:nvPr>
        </p:nvSpPr>
        <p:spPr/>
        <p:txBody>
          <a:bodyPr/>
          <a:lstStyle/>
          <a:p>
            <a:fld id="{2B72729F-B8AB-7443-8856-04C608F54ECC}"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19497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Chi phí kết nối từ các ngôn ngữ lập trình</a:t>
            </a:r>
          </a:p>
          <a:p>
            <a:r>
              <a:rPr lang="en-US" smtClean="0"/>
              <a:t>Ứng dụng viết bởi C++, Java, … gọi tới CSDL</a:t>
            </a:r>
          </a:p>
          <a:p>
            <a:r>
              <a:rPr lang="en-US" smtClean="0"/>
              <a:t>Mở kết nối: chi phí khá cao</a:t>
            </a:r>
          </a:p>
          <a:p>
            <a:r>
              <a:rPr lang="en-US" smtClean="0"/>
              <a:t>Tạo kết nối</a:t>
            </a:r>
          </a:p>
          <a:p>
            <a:r>
              <a:rPr lang="en-US" smtClean="0"/>
              <a:t>Xác thực người dung</a:t>
            </a:r>
          </a:p>
          <a:p>
            <a:r>
              <a:rPr lang="en-US" smtClean="0"/>
              <a:t>Kiểm tra các thông số kết nối</a:t>
            </a:r>
          </a:p>
          <a:p>
            <a:r>
              <a:rPr lang="en-US" smtClean="0"/>
              <a:t>Pool kết nối:</a:t>
            </a:r>
          </a:p>
          <a:p>
            <a:r>
              <a:rPr lang="en-US" smtClean="0"/>
              <a:t>Tạo một pool kết nối và giữ nó luôn mở</a:t>
            </a:r>
          </a:p>
          <a:p>
            <a:r>
              <a:rPr lang="en-US" smtClean="0"/>
              <a:t>Các yêu cầu kết nối mới sẽ sử dụng kết nối có sẵn của pool</a:t>
            </a:r>
          </a:p>
          <a:p>
            <a:r>
              <a:rPr lang="en-US" smtClean="0">
                <a:sym typeface="Wingdings" panose="05000000000000000000" pitchFamily="2" charset="2"/>
              </a:rPr>
              <a:t>Kết luận:</a:t>
            </a:r>
          </a:p>
          <a:p>
            <a:r>
              <a:rPr lang="en-US" smtClean="0">
                <a:sym typeface="Wingdings" panose="05000000000000000000" pitchFamily="2" charset="2"/>
              </a:rPr>
              <a:t>SELECT một lần và lặp lại kết quả tốt hơn là lặp lại SELECT nhiều lần</a:t>
            </a:r>
          </a:p>
          <a:p>
            <a:r>
              <a:rPr lang="en-US" smtClean="0"/>
              <a:t>Tạo pool kết nối</a:t>
            </a:r>
            <a:endParaRPr lang="en-US" dirty="0"/>
          </a:p>
        </p:txBody>
      </p:sp>
      <p:sp>
        <p:nvSpPr>
          <p:cNvPr id="2" name="Date Placeholder 1"/>
          <p:cNvSpPr>
            <a:spLocks noGrp="1"/>
          </p:cNvSpPr>
          <p:nvPr>
            <p:ph type="dt" sz="half" idx="10"/>
          </p:nvPr>
        </p:nvSpPr>
        <p:spPr/>
        <p:txBody>
          <a:bodyPr/>
          <a:lstStyle/>
          <a:p>
            <a:fld id="{F6669CB2-010D-5D42-9C70-96C5CA60EC5A}"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04098890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Các ý nghĩa của chi phí khởi tạo:</a:t>
            </a:r>
          </a:p>
          <a:p>
            <a:r>
              <a:rPr lang="en-US" smtClean="0"/>
              <a:t>Chi phí đọc byte đầu tiên</a:t>
            </a:r>
          </a:p>
          <a:p>
            <a:r>
              <a:rPr lang="en-US" smtClean="0"/>
              <a:t>Chi phí gửi byte đầu tiên</a:t>
            </a:r>
          </a:p>
          <a:p>
            <a:r>
              <a:rPr lang="en-US" smtClean="0"/>
              <a:t>Chi phí chuẩn bị thực hiện truy vấn</a:t>
            </a:r>
          </a:p>
          <a:p>
            <a:r>
              <a:rPr lang="en-US" smtClean="0"/>
              <a:t>Chi phí mở kết nối với CSDL</a:t>
            </a:r>
          </a:p>
          <a:p>
            <a:r>
              <a:rPr lang="en-US" smtClean="0">
                <a:sym typeface="Wingdings" panose="05000000000000000000" pitchFamily="2" charset="2"/>
              </a:rPr>
              <a:t> Kết luận: cố gắng tối giản các bước khởi tạo mà vẫn đạt được kết quả mong muốn</a:t>
            </a:r>
            <a:endParaRPr lang="en-US" dirty="0"/>
          </a:p>
        </p:txBody>
      </p:sp>
      <p:sp>
        <p:nvSpPr>
          <p:cNvPr id="2" name="Date Placeholder 1"/>
          <p:cNvSpPr>
            <a:spLocks noGrp="1"/>
          </p:cNvSpPr>
          <p:nvPr>
            <p:ph type="dt" sz="half" idx="10"/>
          </p:nvPr>
        </p:nvSpPr>
        <p:spPr/>
        <p:txBody>
          <a:bodyPr/>
          <a:lstStyle/>
          <a:p>
            <a:fld id="{B1BC2F87-D319-D943-A5E2-0D1C49B6FD3E}"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8951533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Hiểu rõ hoạt động của server </a:t>
            </a:r>
            <a:endParaRPr lang="en-US" dirty="0"/>
          </a:p>
        </p:txBody>
      </p:sp>
      <p:sp>
        <p:nvSpPr>
          <p:cNvPr id="3" name="Content Placeholder 2"/>
          <p:cNvSpPr>
            <a:spLocks noGrp="1"/>
          </p:cNvSpPr>
          <p:nvPr>
            <p:ph idx="1"/>
          </p:nvPr>
        </p:nvSpPr>
        <p:spPr/>
        <p:txBody>
          <a:bodyPr/>
          <a:lstStyle/>
          <a:p>
            <a:r>
              <a:rPr lang="en-US" smtClean="0"/>
              <a:t>Công việc được phân bổ ở đâu?</a:t>
            </a:r>
          </a:p>
          <a:p>
            <a:r>
              <a:rPr lang="en-US" smtClean="0"/>
              <a:t>Server</a:t>
            </a:r>
          </a:p>
          <a:p>
            <a:r>
              <a:rPr lang="en-US" smtClean="0"/>
              <a:t>Client </a:t>
            </a:r>
          </a:p>
          <a:p>
            <a:r>
              <a:rPr lang="en-US" smtClean="0"/>
              <a:t>Mỗi hành động đều dựa trên 3 yếu tố:</a:t>
            </a:r>
          </a:p>
          <a:p>
            <a:r>
              <a:rPr lang="en-US" smtClean="0"/>
              <a:t>Tài nguyên hiện có của client và server</a:t>
            </a:r>
          </a:p>
          <a:p>
            <a:r>
              <a:rPr lang="en-US" smtClean="0"/>
              <a:t>Các dữ liệu cần thiết nằm ở đâu?</a:t>
            </a:r>
          </a:p>
          <a:p>
            <a:r>
              <a:rPr lang="en-US" smtClean="0"/>
              <a:t>Có tương tác với màn hình không?</a:t>
            </a:r>
          </a:p>
          <a:p>
            <a:endParaRPr lang="en-US" dirty="0" smtClean="0"/>
          </a:p>
        </p:txBody>
      </p:sp>
      <p:sp>
        <p:nvSpPr>
          <p:cNvPr id="4" name="Date Placeholder 3"/>
          <p:cNvSpPr>
            <a:spLocks noGrp="1"/>
          </p:cNvSpPr>
          <p:nvPr>
            <p:ph type="dt" sz="half" idx="10"/>
          </p:nvPr>
        </p:nvSpPr>
        <p:spPr/>
        <p:txBody>
          <a:bodyPr/>
          <a:lstStyle/>
          <a:p>
            <a:fld id="{1CDE72E8-1749-9F41-97FA-303C0D9992A5}"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4181457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Tài nguyên hiện có của server và client</a:t>
            </a:r>
          </a:p>
          <a:p>
            <a:r>
              <a:rPr lang="en-US" smtClean="0"/>
              <a:t>Nếu server quá tải thì ngắt kết nối với client có chạy ứng dụng</a:t>
            </a:r>
          </a:p>
          <a:p>
            <a:r>
              <a:rPr lang="en-US" smtClean="0"/>
              <a:t>Ứng cử viên tốt: phù hợp về tài nguyên</a:t>
            </a:r>
          </a:p>
          <a:p>
            <a:r>
              <a:rPr lang="en-US" smtClean="0"/>
              <a:t>Tính toán vị trí các dữ liệu cần thiết</a:t>
            </a:r>
          </a:p>
          <a:p>
            <a:r>
              <a:rPr lang="en-US" smtClean="0"/>
              <a:t>VD: kết quả trả về của ứng dụng (thông báo màn hình) rằng CSDL đã thay đổi (chèn thêm vào bảng)</a:t>
            </a:r>
          </a:p>
          <a:p>
            <a:r>
              <a:rPr lang="en-US" smtClean="0">
                <a:sym typeface="Wingdings" panose="05000000000000000000" pitchFamily="2" charset="2"/>
              </a:rPr>
              <a:t>Giải pháp của client: kiểm tra vòng</a:t>
            </a:r>
          </a:p>
          <a:p>
            <a:r>
              <a:rPr lang="en-US" smtClean="0"/>
              <a:t>Định kì truy vấn CSDL để kiểm tra thay đổi</a:t>
            </a:r>
          </a:p>
          <a:p>
            <a:r>
              <a:rPr lang="en-US" smtClean="0"/>
              <a:t>Không hiệu quả khi có nhiều câu truy vấn</a:t>
            </a:r>
          </a:p>
          <a:p>
            <a:r>
              <a:rPr lang="en-US" smtClean="0">
                <a:sym typeface="Wingdings" panose="05000000000000000000" pitchFamily="2" charset="2"/>
              </a:rPr>
              <a:t>Giải pháp của server: kích hoạt</a:t>
            </a:r>
          </a:p>
          <a:p>
            <a:r>
              <a:rPr lang="en-US" smtClean="0">
                <a:sym typeface="Wingdings" panose="05000000000000000000" pitchFamily="2" charset="2"/>
              </a:rPr>
              <a:t>Chỉ “cháy” khi thay đổi xảy ra</a:t>
            </a:r>
          </a:p>
          <a:p>
            <a:r>
              <a:rPr lang="en-US" smtClean="0"/>
              <a:t>Khi mà dữ liệu cần thiết trên server thì giải pháp của server là hiều quả hơn</a:t>
            </a:r>
            <a:endParaRPr lang="en-US" dirty="0" smtClean="0"/>
          </a:p>
        </p:txBody>
      </p:sp>
      <p:sp>
        <p:nvSpPr>
          <p:cNvPr id="2" name="Date Placeholder 1"/>
          <p:cNvSpPr>
            <a:spLocks noGrp="1"/>
          </p:cNvSpPr>
          <p:nvPr>
            <p:ph type="dt" sz="half" idx="10"/>
          </p:nvPr>
        </p:nvSpPr>
        <p:spPr/>
        <p:txBody>
          <a:bodyPr/>
          <a:lstStyle/>
          <a:p>
            <a:fld id="{15D6EB6E-0E5B-3248-9307-ACFE1387E317}"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3058990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Các tác vụ sử dụng CSDL có tương tác với màn hình không?</a:t>
            </a:r>
          </a:p>
          <a:p>
            <a:r>
              <a:rPr lang="en-US" smtClean="0"/>
              <a:t>Một tương tác với màn hình không nên được thực thi trong một transaction</a:t>
            </a:r>
          </a:p>
          <a:p>
            <a:r>
              <a:rPr lang="en-US" smtClean="0"/>
              <a:t>Các transaction tương tác với màn hình thường kéo dài thời gian</a:t>
            </a:r>
          </a:p>
          <a:p>
            <a:r>
              <a:rPr lang="en-US" smtClean="0"/>
              <a:t>Giải pháp: chia nhỏ các transaction như sau:</a:t>
            </a:r>
          </a:p>
          <a:p>
            <a:r>
              <a:rPr lang="en-US" smtClean="0"/>
              <a:t>Transaction đầu tiên lấy dữ liệu từ máy chủ</a:t>
            </a:r>
          </a:p>
          <a:p>
            <a:r>
              <a:rPr lang="en-US" smtClean="0"/>
              <a:t>Phiên tương tác tại phía client ( ngoài bất cứ transaction nào) </a:t>
            </a:r>
          </a:p>
          <a:p>
            <a:r>
              <a:rPr lang="en-US" smtClean="0"/>
              <a:t>Transaction thứ 2 thay đổi cài đặt trên server</a:t>
            </a:r>
            <a:endParaRPr lang="en-US" dirty="0" smtClean="0"/>
          </a:p>
        </p:txBody>
      </p:sp>
      <p:sp>
        <p:nvSpPr>
          <p:cNvPr id="2" name="Date Placeholder 1"/>
          <p:cNvSpPr>
            <a:spLocks noGrp="1"/>
          </p:cNvSpPr>
          <p:nvPr>
            <p:ph type="dt" sz="half" idx="10"/>
          </p:nvPr>
        </p:nvSpPr>
        <p:spPr/>
        <p:txBody>
          <a:bodyPr/>
          <a:lstStyle/>
          <a:p>
            <a:fld id="{B4D0922B-F38F-044C-9228-A4E68EA23832}"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75747115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Cân bằng giữa chi phí và hiệu quả</a:t>
            </a:r>
            <a:endParaRPr lang="en-US" dirty="0"/>
          </a:p>
        </p:txBody>
      </p:sp>
      <p:sp>
        <p:nvSpPr>
          <p:cNvPr id="3" name="Content Placeholder 2"/>
          <p:cNvSpPr>
            <a:spLocks noGrp="1"/>
          </p:cNvSpPr>
          <p:nvPr>
            <p:ph idx="1"/>
          </p:nvPr>
        </p:nvSpPr>
        <p:spPr/>
        <p:txBody>
          <a:bodyPr>
            <a:noAutofit/>
          </a:bodyPr>
          <a:lstStyle/>
          <a:p>
            <a:r>
              <a:rPr lang="en-US" sz="2000" dirty="0" err="1" smtClean="0"/>
              <a:t>Để</a:t>
            </a:r>
            <a:r>
              <a:rPr lang="en-US" sz="2000" dirty="0" smtClean="0"/>
              <a:t> </a:t>
            </a:r>
            <a:r>
              <a:rPr lang="en-US" sz="2000" dirty="0" err="1" smtClean="0"/>
              <a:t>tăng</a:t>
            </a:r>
            <a:r>
              <a:rPr lang="en-US" sz="2000" dirty="0" smtClean="0"/>
              <a:t> </a:t>
            </a:r>
            <a:r>
              <a:rPr lang="en-US" sz="2000" dirty="0" err="1" smtClean="0"/>
              <a:t>tốc</a:t>
            </a:r>
            <a:r>
              <a:rPr lang="en-US" sz="2000" dirty="0" smtClean="0"/>
              <a:t> </a:t>
            </a:r>
            <a:r>
              <a:rPr lang="en-US" sz="2000" dirty="0" err="1" smtClean="0"/>
              <a:t>máy</a:t>
            </a:r>
            <a:r>
              <a:rPr lang="en-US" sz="2000" dirty="0" smtClean="0"/>
              <a:t> </a:t>
            </a:r>
            <a:r>
              <a:rPr lang="en-US" sz="2000" dirty="0" err="1" smtClean="0"/>
              <a:t>tính</a:t>
            </a:r>
            <a:r>
              <a:rPr lang="en-US" sz="2000" dirty="0" smtClean="0"/>
              <a:t> </a:t>
            </a:r>
            <a:r>
              <a:rPr lang="en-US" sz="2000" dirty="0" err="1" smtClean="0"/>
              <a:t>thì</a:t>
            </a:r>
            <a:r>
              <a:rPr lang="en-US" sz="2000" dirty="0" smtClean="0"/>
              <a:t> </a:t>
            </a:r>
            <a:r>
              <a:rPr lang="en-US" sz="2000" dirty="0" err="1" smtClean="0"/>
              <a:t>cần</a:t>
            </a:r>
            <a:r>
              <a:rPr lang="en-US" sz="2000" dirty="0" smtClean="0"/>
              <a:t>:</a:t>
            </a:r>
          </a:p>
          <a:p>
            <a:r>
              <a:rPr lang="en-US" sz="2000" dirty="0" err="1" smtClean="0"/>
              <a:t>Bộ</a:t>
            </a:r>
            <a:r>
              <a:rPr lang="en-US" sz="2000" dirty="0" smtClean="0"/>
              <a:t> </a:t>
            </a:r>
            <a:r>
              <a:rPr lang="en-US" sz="2000" dirty="0" err="1" smtClean="0"/>
              <a:t>nhớ</a:t>
            </a:r>
            <a:r>
              <a:rPr lang="en-US" sz="2000" dirty="0" smtClean="0"/>
              <a:t> </a:t>
            </a:r>
            <a:r>
              <a:rPr lang="en-US" sz="2000" dirty="0" err="1" smtClean="0"/>
              <a:t>chính</a:t>
            </a:r>
            <a:r>
              <a:rPr lang="en-US" sz="2000" dirty="0" smtClean="0"/>
              <a:t> </a:t>
            </a:r>
            <a:r>
              <a:rPr lang="en-US" sz="2000" dirty="0" err="1" smtClean="0"/>
              <a:t>lớn</a:t>
            </a:r>
            <a:r>
              <a:rPr lang="en-US" sz="2000" dirty="0" smtClean="0"/>
              <a:t> </a:t>
            </a:r>
            <a:r>
              <a:rPr lang="en-US" sz="2000" dirty="0" err="1" smtClean="0"/>
              <a:t>hơn</a:t>
            </a:r>
            <a:endParaRPr lang="en-US" sz="2000" dirty="0" smtClean="0"/>
          </a:p>
          <a:p>
            <a:r>
              <a:rPr lang="en-US" sz="2000" dirty="0" err="1" smtClean="0"/>
              <a:t>Bộ</a:t>
            </a:r>
            <a:r>
              <a:rPr lang="en-US" sz="2000" dirty="0" smtClean="0"/>
              <a:t> </a:t>
            </a:r>
            <a:r>
              <a:rPr lang="en-US" sz="2000" dirty="0" err="1" smtClean="0"/>
              <a:t>nhớ</a:t>
            </a:r>
            <a:r>
              <a:rPr lang="en-US" sz="2000" dirty="0" smtClean="0"/>
              <a:t> </a:t>
            </a:r>
            <a:r>
              <a:rPr lang="en-US" sz="2000" dirty="0" err="1" smtClean="0"/>
              <a:t>ngoài</a:t>
            </a:r>
            <a:r>
              <a:rPr lang="en-US" sz="2000" dirty="0" smtClean="0"/>
              <a:t> </a:t>
            </a:r>
            <a:r>
              <a:rPr lang="en-US" sz="2000" dirty="0" err="1" smtClean="0"/>
              <a:t>lớn</a:t>
            </a:r>
            <a:r>
              <a:rPr lang="en-US" sz="2000" dirty="0" smtClean="0"/>
              <a:t> </a:t>
            </a:r>
            <a:r>
              <a:rPr lang="en-US" sz="2000" dirty="0" err="1" smtClean="0"/>
              <a:t>hơn</a:t>
            </a:r>
            <a:endParaRPr lang="en-US" sz="2000" dirty="0" smtClean="0"/>
          </a:p>
          <a:p>
            <a:r>
              <a:rPr lang="en-US" sz="2000" dirty="0" smtClean="0"/>
              <a:t>CPU </a:t>
            </a:r>
            <a:r>
              <a:rPr lang="en-US" sz="2000" dirty="0" err="1" smtClean="0"/>
              <a:t>tốt</a:t>
            </a:r>
            <a:r>
              <a:rPr lang="en-US" sz="2000" dirty="0" smtClean="0"/>
              <a:t> </a:t>
            </a:r>
            <a:r>
              <a:rPr lang="en-US" sz="2000" dirty="0" err="1" smtClean="0"/>
              <a:t>hơn</a:t>
            </a:r>
            <a:endParaRPr lang="en-US" sz="2000" dirty="0" smtClean="0"/>
          </a:p>
          <a:p>
            <a:r>
              <a:rPr lang="en-US" sz="2000" dirty="0" err="1" smtClean="0"/>
              <a:t>Hệ</a:t>
            </a:r>
            <a:r>
              <a:rPr lang="en-US" sz="2000" dirty="0" smtClean="0"/>
              <a:t> </a:t>
            </a:r>
            <a:r>
              <a:rPr lang="en-US" sz="2000" dirty="0" err="1" smtClean="0"/>
              <a:t>điều</a:t>
            </a:r>
            <a:r>
              <a:rPr lang="en-US" sz="2000" dirty="0" smtClean="0"/>
              <a:t> </a:t>
            </a:r>
            <a:r>
              <a:rPr lang="en-US" sz="2000" dirty="0" err="1" smtClean="0"/>
              <a:t>hành</a:t>
            </a:r>
            <a:r>
              <a:rPr lang="en-US" sz="2000" dirty="0" smtClean="0"/>
              <a:t> </a:t>
            </a:r>
            <a:r>
              <a:rPr lang="en-US" sz="2000" dirty="0" err="1" smtClean="0"/>
              <a:t>tốt</a:t>
            </a:r>
            <a:r>
              <a:rPr lang="en-US" sz="2000" dirty="0" smtClean="0"/>
              <a:t> </a:t>
            </a:r>
            <a:r>
              <a:rPr lang="en-US" sz="2000" dirty="0" err="1" smtClean="0"/>
              <a:t>hơn</a:t>
            </a:r>
            <a:endParaRPr lang="en-US" sz="2000" dirty="0" smtClean="0"/>
          </a:p>
          <a:p>
            <a:r>
              <a:rPr lang="en-US" sz="2000" dirty="0" err="1" smtClean="0"/>
              <a:t>Tăng</a:t>
            </a:r>
            <a:r>
              <a:rPr lang="en-US" sz="2000" dirty="0" smtClean="0"/>
              <a:t> </a:t>
            </a:r>
            <a:r>
              <a:rPr lang="en-US" sz="2000" dirty="0" err="1" smtClean="0"/>
              <a:t>tốc</a:t>
            </a:r>
            <a:r>
              <a:rPr lang="en-US" sz="2000" dirty="0" smtClean="0"/>
              <a:t> 1 </a:t>
            </a:r>
            <a:r>
              <a:rPr lang="en-US" sz="2000" dirty="0" err="1" smtClean="0"/>
              <a:t>truy</a:t>
            </a:r>
            <a:r>
              <a:rPr lang="en-US" sz="2000" dirty="0" smtClean="0"/>
              <a:t> </a:t>
            </a:r>
            <a:r>
              <a:rPr lang="en-US" sz="2000" dirty="0" err="1" smtClean="0"/>
              <a:t>vấn</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làm</a:t>
            </a:r>
            <a:r>
              <a:rPr lang="en-US" sz="2000" dirty="0" smtClean="0"/>
              <a:t> </a:t>
            </a:r>
            <a:r>
              <a:rPr lang="en-US" sz="2000" dirty="0" err="1" smtClean="0"/>
              <a:t>chậm</a:t>
            </a:r>
            <a:r>
              <a:rPr lang="en-US" sz="2000" dirty="0" smtClean="0"/>
              <a:t> </a:t>
            </a:r>
            <a:r>
              <a:rPr lang="en-US" sz="2000" dirty="0" err="1" smtClean="0"/>
              <a:t>các</a:t>
            </a:r>
            <a:r>
              <a:rPr lang="en-US" sz="2000" dirty="0" smtClean="0"/>
              <a:t> </a:t>
            </a:r>
            <a:r>
              <a:rPr lang="en-US" sz="2000" dirty="0" err="1" smtClean="0"/>
              <a:t>truy</a:t>
            </a:r>
            <a:r>
              <a:rPr lang="en-US" sz="2000" dirty="0" smtClean="0"/>
              <a:t> </a:t>
            </a:r>
            <a:r>
              <a:rPr lang="en-US" sz="2000" dirty="0" err="1" smtClean="0"/>
              <a:t>vấn</a:t>
            </a:r>
            <a:r>
              <a:rPr lang="en-US" sz="2000" dirty="0" smtClean="0"/>
              <a:t> </a:t>
            </a:r>
            <a:r>
              <a:rPr lang="en-US" sz="2000" dirty="0" err="1" smtClean="0"/>
              <a:t>khác</a:t>
            </a:r>
            <a:endParaRPr lang="en-US" sz="2000" dirty="0" smtClean="0"/>
          </a:p>
          <a:p>
            <a:r>
              <a:rPr lang="en-US" sz="2000" dirty="0" smtClean="0"/>
              <a:t>VD: </a:t>
            </a:r>
            <a:r>
              <a:rPr lang="en-US" sz="2000" dirty="0" err="1" smtClean="0"/>
              <a:t>tham</a:t>
            </a:r>
            <a:r>
              <a:rPr lang="en-US" sz="2000" dirty="0" smtClean="0"/>
              <a:t> </a:t>
            </a:r>
            <a:r>
              <a:rPr lang="en-US" sz="2000" dirty="0" err="1" smtClean="0"/>
              <a:t>số</a:t>
            </a:r>
            <a:r>
              <a:rPr lang="en-US" sz="2000" dirty="0" smtClean="0"/>
              <a:t> </a:t>
            </a:r>
            <a:r>
              <a:rPr lang="en-US" sz="2000" dirty="0" err="1" smtClean="0"/>
              <a:t>giúp</a:t>
            </a:r>
            <a:r>
              <a:rPr lang="en-US" sz="2000" dirty="0" smtClean="0"/>
              <a:t> </a:t>
            </a:r>
            <a:r>
              <a:rPr lang="en-US" sz="2000" dirty="0" err="1" smtClean="0"/>
              <a:t>các</a:t>
            </a:r>
            <a:r>
              <a:rPr lang="en-US" sz="2000" dirty="0" smtClean="0"/>
              <a:t> </a:t>
            </a:r>
            <a:r>
              <a:rPr lang="en-US" sz="2000" dirty="0" err="1" smtClean="0"/>
              <a:t>câu</a:t>
            </a:r>
            <a:r>
              <a:rPr lang="en-US" sz="2000" dirty="0" smtClean="0"/>
              <a:t> </a:t>
            </a:r>
            <a:r>
              <a:rPr lang="en-US" sz="2000" dirty="0" err="1" smtClean="0"/>
              <a:t>truy</a:t>
            </a:r>
            <a:r>
              <a:rPr lang="en-US" sz="2000" dirty="0" smtClean="0"/>
              <a:t> </a:t>
            </a:r>
            <a:r>
              <a:rPr lang="en-US" sz="2000" dirty="0" err="1" smtClean="0"/>
              <a:t>vấn</a:t>
            </a:r>
            <a:r>
              <a:rPr lang="en-US" sz="2000" dirty="0" smtClean="0"/>
              <a:t> </a:t>
            </a:r>
            <a:r>
              <a:rPr lang="en-US" sz="2000" dirty="0" err="1" smtClean="0"/>
              <a:t>quan</a:t>
            </a:r>
            <a:r>
              <a:rPr lang="en-US" sz="2000" dirty="0" smtClean="0"/>
              <a:t> </a:t>
            </a:r>
            <a:r>
              <a:rPr lang="en-US" sz="2000" dirty="0" err="1" smtClean="0"/>
              <a:t>trọng</a:t>
            </a:r>
            <a:r>
              <a:rPr lang="en-US" sz="2000" dirty="0" smtClean="0"/>
              <a:t> </a:t>
            </a:r>
            <a:r>
              <a:rPr lang="en-US" sz="2000" dirty="0" err="1" smtClean="0"/>
              <a:t>nhanh</a:t>
            </a:r>
            <a:r>
              <a:rPr lang="en-US" sz="2000" dirty="0" smtClean="0"/>
              <a:t> </a:t>
            </a:r>
            <a:r>
              <a:rPr lang="en-US" sz="2000" dirty="0" err="1" smtClean="0"/>
              <a:t>hơn</a:t>
            </a:r>
            <a:r>
              <a:rPr lang="en-US" sz="2000" dirty="0" smtClean="0"/>
              <a:t> </a:t>
            </a:r>
            <a:r>
              <a:rPr lang="en-US" sz="2000" dirty="0" err="1" smtClean="0"/>
              <a:t>nhưng</a:t>
            </a:r>
            <a:endParaRPr lang="en-US" sz="2000" dirty="0" smtClean="0"/>
          </a:p>
          <a:p>
            <a:r>
              <a:rPr lang="en-US" sz="2000" dirty="0" err="1" smtClean="0"/>
              <a:t>Không</a:t>
            </a:r>
            <a:r>
              <a:rPr lang="en-US" sz="2000" dirty="0" smtClean="0"/>
              <a:t> </a:t>
            </a:r>
            <a:r>
              <a:rPr lang="en-US" sz="2000" dirty="0" err="1" smtClean="0"/>
              <a:t>gian</a:t>
            </a:r>
            <a:r>
              <a:rPr lang="en-US" sz="2000" dirty="0" smtClean="0"/>
              <a:t> </a:t>
            </a:r>
            <a:r>
              <a:rPr lang="en-US" sz="2000" dirty="0" err="1" smtClean="0"/>
              <a:t>bộ</a:t>
            </a:r>
            <a:r>
              <a:rPr lang="en-US" sz="2000" dirty="0" smtClean="0"/>
              <a:t> </a:t>
            </a:r>
            <a:r>
              <a:rPr lang="en-US" sz="2000" dirty="0" err="1" smtClean="0"/>
              <a:t>nhớ</a:t>
            </a:r>
            <a:r>
              <a:rPr lang="en-US" sz="2000" dirty="0" smtClean="0"/>
              <a:t> </a:t>
            </a:r>
            <a:r>
              <a:rPr lang="en-US" sz="2000" dirty="0" err="1" smtClean="0"/>
              <a:t>cần</a:t>
            </a:r>
            <a:r>
              <a:rPr lang="en-US" sz="2000" dirty="0" smtClean="0"/>
              <a:t> </a:t>
            </a:r>
            <a:r>
              <a:rPr lang="en-US" sz="2000" dirty="0" err="1" smtClean="0"/>
              <a:t>rộng</a:t>
            </a:r>
            <a:r>
              <a:rPr lang="en-US" sz="2000" dirty="0" smtClean="0"/>
              <a:t> </a:t>
            </a:r>
            <a:r>
              <a:rPr lang="en-US" sz="2000" dirty="0" err="1" smtClean="0"/>
              <a:t>hơn</a:t>
            </a:r>
            <a:endParaRPr lang="en-US" sz="2000" dirty="0" smtClean="0"/>
          </a:p>
          <a:p>
            <a:r>
              <a:rPr lang="en-US" sz="2000" dirty="0" err="1" smtClean="0"/>
              <a:t>Làm</a:t>
            </a:r>
            <a:r>
              <a:rPr lang="en-US" sz="2000" dirty="0" smtClean="0"/>
              <a:t> </a:t>
            </a:r>
            <a:r>
              <a:rPr lang="en-US" sz="2000" dirty="0" err="1" smtClean="0"/>
              <a:t>chậm</a:t>
            </a:r>
            <a:r>
              <a:rPr lang="en-US" sz="2000" dirty="0" smtClean="0"/>
              <a:t> </a:t>
            </a:r>
            <a:r>
              <a:rPr lang="en-US" sz="2000" dirty="0" err="1" smtClean="0"/>
              <a:t>truy</a:t>
            </a:r>
            <a:r>
              <a:rPr lang="en-US" sz="2000" dirty="0" smtClean="0"/>
              <a:t> </a:t>
            </a:r>
            <a:r>
              <a:rPr lang="en-US" sz="2000" dirty="0" err="1" smtClean="0"/>
              <a:t>vấn</a:t>
            </a:r>
            <a:r>
              <a:rPr lang="en-US" sz="2000" dirty="0" smtClean="0"/>
              <a:t> INSERT  </a:t>
            </a:r>
            <a:r>
              <a:rPr lang="en-US" sz="2000" dirty="0" err="1" smtClean="0"/>
              <a:t>hoặc</a:t>
            </a:r>
            <a:r>
              <a:rPr lang="en-US" sz="2000" dirty="0" smtClean="0"/>
              <a:t> UPDATE </a:t>
            </a:r>
            <a:r>
              <a:rPr lang="en-US" sz="2000" dirty="0" err="1" smtClean="0"/>
              <a:t>mà</a:t>
            </a:r>
            <a:r>
              <a:rPr lang="en-US" sz="2000" dirty="0" smtClean="0"/>
              <a:t> </a:t>
            </a:r>
            <a:r>
              <a:rPr lang="en-US" sz="2000" dirty="0" err="1" smtClean="0"/>
              <a:t>không</a:t>
            </a:r>
            <a:r>
              <a:rPr lang="en-US" sz="2000" dirty="0" smtClean="0"/>
              <a:t> </a:t>
            </a:r>
            <a:r>
              <a:rPr lang="en-US" sz="2000" dirty="0" err="1" smtClean="0"/>
              <a:t>dùng</a:t>
            </a:r>
            <a:r>
              <a:rPr lang="en-US" sz="2000" dirty="0" smtClean="0"/>
              <a:t> </a:t>
            </a:r>
            <a:r>
              <a:rPr lang="en-US" sz="2000" dirty="0" err="1" smtClean="0"/>
              <a:t>tham</a:t>
            </a:r>
            <a:r>
              <a:rPr lang="en-US" sz="2000" dirty="0" smtClean="0"/>
              <a:t> </a:t>
            </a:r>
            <a:r>
              <a:rPr lang="en-US" sz="2000" dirty="0" err="1" smtClean="0"/>
              <a:t>số</a:t>
            </a:r>
            <a:r>
              <a:rPr lang="en-US" sz="2000" dirty="0" smtClean="0"/>
              <a:t> </a:t>
            </a:r>
            <a:r>
              <a:rPr lang="en-US" sz="2000" dirty="0" err="1" smtClean="0"/>
              <a:t>đó</a:t>
            </a:r>
            <a:r>
              <a:rPr lang="en-US" sz="2000" dirty="0" smtClean="0"/>
              <a:t>.</a:t>
            </a:r>
          </a:p>
          <a:p>
            <a:r>
              <a:rPr lang="en-US" sz="2000" dirty="0" smtClean="0">
                <a:sym typeface="Wingdings" panose="05000000000000000000" pitchFamily="2" charset="2"/>
              </a:rPr>
              <a:t> </a:t>
            </a:r>
            <a:r>
              <a:rPr lang="en-US" sz="2000" dirty="0" err="1" smtClean="0">
                <a:sym typeface="Wingdings" panose="05000000000000000000" pitchFamily="2" charset="2"/>
              </a:rPr>
              <a:t>Bạn</a:t>
            </a:r>
            <a:r>
              <a:rPr lang="en-US" sz="2000" dirty="0" smtClean="0">
                <a:sym typeface="Wingdings" panose="05000000000000000000" pitchFamily="2" charset="2"/>
              </a:rPr>
              <a:t> </a:t>
            </a:r>
            <a:r>
              <a:rPr lang="en-US" sz="2000" dirty="0" err="1" smtClean="0">
                <a:sym typeface="Wingdings" panose="05000000000000000000" pitchFamily="2" charset="2"/>
              </a:rPr>
              <a:t>muốn</a:t>
            </a:r>
            <a:r>
              <a:rPr lang="en-US" sz="2000" dirty="0" smtClean="0">
                <a:sym typeface="Wingdings" panose="05000000000000000000" pitchFamily="2" charset="2"/>
              </a:rPr>
              <a:t> </a:t>
            </a:r>
            <a:r>
              <a:rPr lang="en-US" sz="2000" dirty="0" err="1" smtClean="0">
                <a:sym typeface="Wingdings" panose="05000000000000000000" pitchFamily="2" charset="2"/>
              </a:rPr>
              <a:t>cải</a:t>
            </a:r>
            <a:r>
              <a:rPr lang="en-US" sz="2000" dirty="0" smtClean="0">
                <a:sym typeface="Wingdings" panose="05000000000000000000" pitchFamily="2" charset="2"/>
              </a:rPr>
              <a:t> </a:t>
            </a:r>
            <a:r>
              <a:rPr lang="en-US" sz="2000" dirty="0" err="1" smtClean="0">
                <a:sym typeface="Wingdings" panose="05000000000000000000" pitchFamily="2" charset="2"/>
              </a:rPr>
              <a:t>thiện</a:t>
            </a:r>
            <a:r>
              <a:rPr lang="en-US" sz="2000" dirty="0" smtClean="0">
                <a:sym typeface="Wingdings" panose="05000000000000000000" pitchFamily="2" charset="2"/>
              </a:rPr>
              <a:t> </a:t>
            </a:r>
            <a:r>
              <a:rPr lang="en-US" sz="2000" dirty="0" err="1" smtClean="0">
                <a:sym typeface="Wingdings" panose="05000000000000000000" pitchFamily="2" charset="2"/>
              </a:rPr>
              <a:t>tốc</a:t>
            </a:r>
            <a:r>
              <a:rPr lang="en-US" sz="2000" dirty="0" smtClean="0">
                <a:sym typeface="Wingdings" panose="05000000000000000000" pitchFamily="2" charset="2"/>
              </a:rPr>
              <a:t> </a:t>
            </a:r>
            <a:r>
              <a:rPr lang="en-US" sz="2000" dirty="0" err="1" smtClean="0">
                <a:sym typeface="Wingdings" panose="05000000000000000000" pitchFamily="2" charset="2"/>
              </a:rPr>
              <a:t>độ</a:t>
            </a:r>
            <a:r>
              <a:rPr lang="en-US" sz="2000" dirty="0" smtClean="0">
                <a:sym typeface="Wingdings" panose="05000000000000000000" pitchFamily="2" charset="2"/>
              </a:rPr>
              <a:t> </a:t>
            </a:r>
            <a:r>
              <a:rPr lang="en-US" sz="2000" dirty="0" err="1" smtClean="0">
                <a:sym typeface="Wingdings" panose="05000000000000000000" pitchFamily="2" charset="2"/>
              </a:rPr>
              <a:t>thì</a:t>
            </a:r>
            <a:r>
              <a:rPr lang="en-US" sz="2000" dirty="0" smtClean="0">
                <a:sym typeface="Wingdings" panose="05000000000000000000" pitchFamily="2" charset="2"/>
              </a:rPr>
              <a:t> </a:t>
            </a:r>
            <a:r>
              <a:rPr lang="en-US" sz="2000" dirty="0" err="1" smtClean="0">
                <a:sym typeface="Wingdings" panose="05000000000000000000" pitchFamily="2" charset="2"/>
              </a:rPr>
              <a:t>bạn</a:t>
            </a:r>
            <a:r>
              <a:rPr lang="en-US" sz="2000" dirty="0" smtClean="0">
                <a:sym typeface="Wingdings" panose="05000000000000000000" pitchFamily="2" charset="2"/>
              </a:rPr>
              <a:t> </a:t>
            </a:r>
            <a:r>
              <a:rPr lang="en-US" sz="2000" dirty="0" err="1" smtClean="0">
                <a:sym typeface="Wingdings" panose="05000000000000000000" pitchFamily="2" charset="2"/>
              </a:rPr>
              <a:t>sẵn</a:t>
            </a:r>
            <a:r>
              <a:rPr lang="en-US" sz="2000" dirty="0" smtClean="0">
                <a:sym typeface="Wingdings" panose="05000000000000000000" pitchFamily="2" charset="2"/>
              </a:rPr>
              <a:t> </a:t>
            </a:r>
            <a:r>
              <a:rPr lang="en-US" sz="2000" dirty="0" err="1" smtClean="0">
                <a:sym typeface="Wingdings" panose="05000000000000000000" pitchFamily="2" charset="2"/>
              </a:rPr>
              <a:t>sàng</a:t>
            </a:r>
            <a:r>
              <a:rPr lang="en-US" sz="2000" dirty="0" smtClean="0">
                <a:sym typeface="Wingdings" panose="05000000000000000000" pitchFamily="2" charset="2"/>
              </a:rPr>
              <a:t> </a:t>
            </a:r>
            <a:r>
              <a:rPr lang="en-US" sz="2000" dirty="0" err="1" smtClean="0">
                <a:sym typeface="Wingdings" panose="05000000000000000000" pitchFamily="2" charset="2"/>
              </a:rPr>
              <a:t>trả</a:t>
            </a:r>
            <a:r>
              <a:rPr lang="en-US" sz="2000" dirty="0" smtClean="0">
                <a:sym typeface="Wingdings" panose="05000000000000000000" pitchFamily="2" charset="2"/>
              </a:rPr>
              <a:t> </a:t>
            </a:r>
            <a:r>
              <a:rPr lang="en-US" sz="2000" dirty="0" err="1" smtClean="0">
                <a:sym typeface="Wingdings" panose="05000000000000000000" pitchFamily="2" charset="2"/>
              </a:rPr>
              <a:t>bao</a:t>
            </a:r>
            <a:r>
              <a:rPr lang="en-US" sz="2000" dirty="0" smtClean="0">
                <a:sym typeface="Wingdings" panose="05000000000000000000" pitchFamily="2" charset="2"/>
              </a:rPr>
              <a:t> </a:t>
            </a:r>
            <a:r>
              <a:rPr lang="en-US" sz="2000" dirty="0" err="1" smtClean="0">
                <a:sym typeface="Wingdings" panose="05000000000000000000" pitchFamily="2" charset="2"/>
              </a:rPr>
              <a:t>nhiêu</a:t>
            </a:r>
            <a:r>
              <a:rPr lang="en-US" sz="2000" dirty="0" smtClean="0">
                <a:sym typeface="Wingdings" panose="05000000000000000000" pitchFamily="2" charset="2"/>
              </a:rPr>
              <a:t>?</a:t>
            </a:r>
            <a:endParaRPr lang="en-US" sz="2000" dirty="0"/>
          </a:p>
        </p:txBody>
      </p:sp>
      <p:sp>
        <p:nvSpPr>
          <p:cNvPr id="4" name="Date Placeholder 3"/>
          <p:cNvSpPr>
            <a:spLocks noGrp="1"/>
          </p:cNvSpPr>
          <p:nvPr>
            <p:ph type="dt" sz="half" idx="10"/>
          </p:nvPr>
        </p:nvSpPr>
        <p:spPr/>
        <p:txBody>
          <a:bodyPr/>
          <a:lstStyle/>
          <a:p>
            <a:fld id="{E741694E-EF9A-884A-A66A-FD8F7076B3D1}"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1717878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Thế</a:t>
            </a:r>
            <a:r>
              <a:rPr lang="en-US" dirty="0"/>
              <a:t> </a:t>
            </a:r>
            <a:r>
              <a:rPr lang="en-US" dirty="0" err="1"/>
              <a:t>nào</a:t>
            </a:r>
            <a:r>
              <a:rPr lang="en-US" dirty="0"/>
              <a:t> </a:t>
            </a:r>
            <a:r>
              <a:rPr lang="en-US" dirty="0" err="1"/>
              <a:t>là</a:t>
            </a:r>
            <a:r>
              <a:rPr lang="en-US" dirty="0"/>
              <a:t> </a:t>
            </a:r>
            <a:r>
              <a:rPr lang="en-US" dirty="0" err="1"/>
              <a:t>tối</a:t>
            </a:r>
            <a:r>
              <a:rPr lang="en-US" dirty="0"/>
              <a:t> </a:t>
            </a:r>
            <a:r>
              <a:rPr lang="en-US" dirty="0" err="1"/>
              <a:t>ưu</a:t>
            </a:r>
            <a:r>
              <a:rPr lang="en-US" dirty="0"/>
              <a:t> CSDL</a:t>
            </a:r>
            <a:endParaRPr lang="en-US" dirty="0"/>
          </a:p>
        </p:txBody>
      </p:sp>
      <p:sp>
        <p:nvSpPr>
          <p:cNvPr id="3" name="Content Placeholder 2"/>
          <p:cNvSpPr>
            <a:spLocks noGrp="1"/>
          </p:cNvSpPr>
          <p:nvPr>
            <p:ph idx="1"/>
          </p:nvPr>
        </p:nvSpPr>
        <p:spPr/>
        <p:txBody>
          <a:bodyPr>
            <a:noAutofit/>
          </a:bodyPr>
          <a:lstStyle/>
          <a:p>
            <a:r>
              <a:rPr lang="en-US" sz="2400" dirty="0" err="1" smtClean="0"/>
              <a:t>Giúp</a:t>
            </a:r>
            <a:r>
              <a:rPr lang="en-US" sz="2400" dirty="0" smtClean="0"/>
              <a:t> </a:t>
            </a:r>
            <a:r>
              <a:rPr lang="en-US" sz="2400" dirty="0" err="1" smtClean="0"/>
              <a:t>các</a:t>
            </a:r>
            <a:r>
              <a:rPr lang="en-US" sz="2400" dirty="0" smtClean="0"/>
              <a:t> </a:t>
            </a:r>
            <a:r>
              <a:rPr lang="en-US" sz="2400" dirty="0" err="1" smtClean="0"/>
              <a:t>ứng</a:t>
            </a:r>
            <a:r>
              <a:rPr lang="en-US" sz="2400" dirty="0" smtClean="0"/>
              <a:t> </a:t>
            </a:r>
            <a:r>
              <a:rPr lang="en-US" sz="2400" dirty="0" err="1" smtClean="0"/>
              <a:t>dụng</a:t>
            </a:r>
            <a:r>
              <a:rPr lang="en-US" sz="2400" dirty="0" smtClean="0"/>
              <a:t> </a:t>
            </a:r>
            <a:r>
              <a:rPr lang="en-US" sz="2400" dirty="0" err="1" smtClean="0"/>
              <a:t>có</a:t>
            </a:r>
            <a:r>
              <a:rPr lang="en-US" sz="2400" dirty="0" smtClean="0"/>
              <a:t> CSDL </a:t>
            </a:r>
            <a:r>
              <a:rPr lang="en-US" sz="2400" dirty="0" err="1" smtClean="0"/>
              <a:t>chạy</a:t>
            </a:r>
            <a:r>
              <a:rPr lang="en-US" sz="2400" dirty="0" smtClean="0"/>
              <a:t> </a:t>
            </a:r>
            <a:r>
              <a:rPr lang="en-US" sz="2400" dirty="0" err="1" smtClean="0"/>
              <a:t>nhanh</a:t>
            </a:r>
            <a:r>
              <a:rPr lang="en-US" sz="2400" dirty="0" smtClean="0"/>
              <a:t> </a:t>
            </a:r>
            <a:r>
              <a:rPr lang="en-US" sz="2400" dirty="0" err="1" smtClean="0"/>
              <a:t>hơn</a:t>
            </a:r>
            <a:endParaRPr lang="en-US" sz="2400" dirty="0" smtClean="0"/>
          </a:p>
          <a:p>
            <a:r>
              <a:rPr lang="en-US" sz="2400" dirty="0" err="1" smtClean="0"/>
              <a:t>Nhanh</a:t>
            </a:r>
            <a:r>
              <a:rPr lang="en-US" sz="2400" dirty="0" smtClean="0"/>
              <a:t> </a:t>
            </a:r>
            <a:r>
              <a:rPr lang="en-US" sz="2400" dirty="0" err="1" smtClean="0"/>
              <a:t>hơn</a:t>
            </a:r>
            <a:r>
              <a:rPr lang="en-US" sz="2400" dirty="0" smtClean="0"/>
              <a:t> </a:t>
            </a:r>
            <a:r>
              <a:rPr lang="en-US" sz="2400" dirty="0" err="1" smtClean="0"/>
              <a:t>tức</a:t>
            </a:r>
            <a:r>
              <a:rPr lang="en-US" sz="2400" dirty="0" smtClean="0"/>
              <a:t> </a:t>
            </a:r>
            <a:r>
              <a:rPr lang="en-US" sz="2400" dirty="0" err="1" smtClean="0"/>
              <a:t>là</a:t>
            </a:r>
            <a:r>
              <a:rPr lang="en-US" sz="2400" dirty="0" smtClean="0"/>
              <a:t> </a:t>
            </a:r>
            <a:r>
              <a:rPr lang="en-US" sz="2400" dirty="0" err="1" smtClean="0"/>
              <a:t>có</a:t>
            </a:r>
            <a:r>
              <a:rPr lang="en-US" sz="2400" dirty="0" smtClean="0"/>
              <a:t> </a:t>
            </a:r>
            <a:r>
              <a:rPr lang="en-US" sz="2400" dirty="0" err="1" smtClean="0"/>
              <a:t>thông</a:t>
            </a:r>
            <a:r>
              <a:rPr lang="en-US" sz="2400" dirty="0" smtClean="0"/>
              <a:t> </a:t>
            </a:r>
            <a:r>
              <a:rPr lang="en-US" sz="2400" dirty="0" err="1" smtClean="0"/>
              <a:t>lượng</a:t>
            </a:r>
            <a:r>
              <a:rPr lang="en-US" sz="2400" dirty="0" smtClean="0"/>
              <a:t> </a:t>
            </a:r>
            <a:r>
              <a:rPr lang="en-US" sz="2400" dirty="0" err="1" smtClean="0"/>
              <a:t>cao</a:t>
            </a:r>
            <a:r>
              <a:rPr lang="en-US" sz="2400" dirty="0" smtClean="0"/>
              <a:t> </a:t>
            </a:r>
            <a:r>
              <a:rPr lang="en-US" sz="2400" dirty="0" err="1" smtClean="0"/>
              <a:t>và</a:t>
            </a:r>
            <a:r>
              <a:rPr lang="en-US" sz="2400" dirty="0" smtClean="0"/>
              <a:t> </a:t>
            </a:r>
            <a:r>
              <a:rPr lang="en-US" sz="2400" dirty="0" err="1" smtClean="0"/>
              <a:t>có</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en-US" sz="2400" dirty="0" err="1" smtClean="0"/>
              <a:t>hồi</a:t>
            </a:r>
            <a:r>
              <a:rPr lang="en-US" sz="2400" dirty="0" smtClean="0"/>
              <a:t> </a:t>
            </a:r>
            <a:r>
              <a:rPr lang="en-US" sz="2400" dirty="0" err="1" smtClean="0"/>
              <a:t>đáp</a:t>
            </a:r>
            <a:r>
              <a:rPr lang="en-US" sz="2400" dirty="0" smtClean="0"/>
              <a:t> </a:t>
            </a:r>
            <a:r>
              <a:rPr lang="en-US" sz="2400" dirty="0" err="1" smtClean="0"/>
              <a:t>thấp</a:t>
            </a:r>
            <a:r>
              <a:rPr lang="en-US" sz="2400" dirty="0" smtClean="0"/>
              <a:t>.</a:t>
            </a:r>
          </a:p>
          <a:p>
            <a:r>
              <a:rPr lang="en-US" sz="2400" dirty="0" err="1" smtClean="0"/>
              <a:t>Một</a:t>
            </a:r>
            <a:r>
              <a:rPr lang="en-US" sz="2400" dirty="0" smtClean="0"/>
              <a:t> </a:t>
            </a:r>
            <a:r>
              <a:rPr lang="en-US" sz="2400" dirty="0" err="1" smtClean="0"/>
              <a:t>sự</a:t>
            </a:r>
            <a:r>
              <a:rPr lang="en-US" sz="2400" dirty="0" smtClean="0"/>
              <a:t> </a:t>
            </a:r>
            <a:r>
              <a:rPr lang="en-US" sz="2400" dirty="0" err="1" smtClean="0"/>
              <a:t>cải</a:t>
            </a:r>
            <a:r>
              <a:rPr lang="en-US" sz="2400" dirty="0" smtClean="0"/>
              <a:t> </a:t>
            </a:r>
            <a:r>
              <a:rPr lang="en-US" sz="2400" dirty="0" err="1" smtClean="0"/>
              <a:t>thiện</a:t>
            </a:r>
            <a:r>
              <a:rPr lang="en-US" sz="2400" dirty="0" smtClean="0"/>
              <a:t> </a:t>
            </a:r>
            <a:r>
              <a:rPr lang="en-US" sz="2400" dirty="0" err="1" smtClean="0"/>
              <a:t>dù</a:t>
            </a:r>
            <a:r>
              <a:rPr lang="en-US" sz="2400" dirty="0" smtClean="0"/>
              <a:t> </a:t>
            </a:r>
            <a:r>
              <a:rPr lang="en-US" sz="2400" dirty="0" err="1" smtClean="0"/>
              <a:t>chỉ</a:t>
            </a:r>
            <a:r>
              <a:rPr lang="en-US" sz="2400" dirty="0" smtClean="0"/>
              <a:t> 5% </a:t>
            </a:r>
            <a:r>
              <a:rPr lang="en-US" sz="2400" dirty="0" err="1" smtClean="0"/>
              <a:t>cũng</a:t>
            </a:r>
            <a:r>
              <a:rPr lang="en-US" sz="2400" dirty="0" smtClean="0"/>
              <a:t> </a:t>
            </a:r>
            <a:r>
              <a:rPr lang="en-US" sz="2400" dirty="0" err="1" smtClean="0"/>
              <a:t>là</a:t>
            </a:r>
            <a:r>
              <a:rPr lang="en-US" sz="2400" dirty="0" smtClean="0"/>
              <a:t> </a:t>
            </a:r>
            <a:r>
              <a:rPr lang="en-US" sz="2400" dirty="0" err="1" smtClean="0"/>
              <a:t>đáng</a:t>
            </a:r>
            <a:r>
              <a:rPr lang="en-US" sz="2400" dirty="0" smtClean="0"/>
              <a:t> </a:t>
            </a:r>
            <a:r>
              <a:rPr lang="en-US" sz="2400" dirty="0" err="1" smtClean="0"/>
              <a:t>kể</a:t>
            </a:r>
            <a:r>
              <a:rPr lang="en-US" sz="2400" dirty="0" smtClean="0"/>
              <a:t>. </a:t>
            </a:r>
          </a:p>
        </p:txBody>
      </p:sp>
      <p:sp>
        <p:nvSpPr>
          <p:cNvPr id="4" name="Date Placeholder 3"/>
          <p:cNvSpPr>
            <a:spLocks noGrp="1"/>
          </p:cNvSpPr>
          <p:nvPr>
            <p:ph type="dt" sz="half" idx="10"/>
          </p:nvPr>
        </p:nvSpPr>
        <p:spPr/>
        <p:txBody>
          <a:bodyPr/>
          <a:lstStyle/>
          <a:p>
            <a:fld id="{7DB9FBE1-B1D1-9746-8833-B9DF31D4DBC1}"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022842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tham</a:t>
            </a:r>
            <a:r>
              <a:rPr lang="en-US" dirty="0"/>
              <a:t> </a:t>
            </a:r>
            <a:r>
              <a:rPr lang="en-US" dirty="0" err="1"/>
              <a:t>số</a:t>
            </a:r>
            <a:r>
              <a:rPr lang="en-US" dirty="0"/>
              <a:t> </a:t>
            </a:r>
            <a:r>
              <a:rPr lang="en-US" dirty="0" err="1"/>
              <a:t>nào</a:t>
            </a:r>
            <a:r>
              <a:rPr lang="en-US" dirty="0"/>
              <a:t> </a:t>
            </a:r>
            <a:r>
              <a:rPr lang="en-US" dirty="0" err="1"/>
              <a:t>nên</a:t>
            </a:r>
            <a:r>
              <a:rPr lang="en-US" dirty="0"/>
              <a:t> </a:t>
            </a:r>
            <a:r>
              <a:rPr lang="en-US" dirty="0" err="1"/>
              <a:t>xem</a:t>
            </a:r>
            <a:r>
              <a:rPr lang="en-US" dirty="0"/>
              <a:t> </a:t>
            </a:r>
            <a:r>
              <a:rPr lang="en-US" dirty="0" err="1"/>
              <a:t>xét</a:t>
            </a:r>
            <a:r>
              <a:rPr lang="en-US" dirty="0"/>
              <a:t> </a:t>
            </a:r>
            <a:r>
              <a:rPr lang="en-US" dirty="0" err="1"/>
              <a:t>cho</a:t>
            </a:r>
            <a:r>
              <a:rPr lang="en-US" dirty="0"/>
              <a:t> </a:t>
            </a:r>
            <a:r>
              <a:rPr lang="en-US" dirty="0" err="1"/>
              <a:t>việc</a:t>
            </a:r>
            <a:r>
              <a:rPr lang="en-US" dirty="0"/>
              <a:t> </a:t>
            </a:r>
            <a:r>
              <a:rPr lang="en-US" dirty="0" err="1"/>
              <a:t>tinh</a:t>
            </a:r>
            <a:r>
              <a:rPr lang="en-US" dirty="0"/>
              <a:t> </a:t>
            </a:r>
            <a:r>
              <a:rPr lang="en-US" dirty="0" err="1"/>
              <a:t>chỉnh</a:t>
            </a:r>
            <a:endParaRPr lang="en-US" dirty="0"/>
          </a:p>
        </p:txBody>
      </p:sp>
      <p:sp>
        <p:nvSpPr>
          <p:cNvPr id="3" name="Content Placeholder 2"/>
          <p:cNvSpPr>
            <a:spLocks noGrp="1"/>
          </p:cNvSpPr>
          <p:nvPr>
            <p:ph idx="1"/>
          </p:nvPr>
        </p:nvSpPr>
        <p:spPr/>
        <p:txBody>
          <a:bodyPr>
            <a:noAutofit/>
          </a:bodyPr>
          <a:lstStyle/>
          <a:p>
            <a:r>
              <a:rPr lang="en-US" sz="2400" dirty="0" err="1" smtClean="0"/>
              <a:t>Tất</a:t>
            </a:r>
            <a:r>
              <a:rPr lang="en-US" sz="2400" dirty="0" smtClean="0"/>
              <a:t> </a:t>
            </a:r>
            <a:r>
              <a:rPr lang="en-US" sz="2400" dirty="0" err="1"/>
              <a:t>cả</a:t>
            </a:r>
            <a:r>
              <a:rPr lang="en-US" sz="2400" dirty="0"/>
              <a:t> </a:t>
            </a:r>
            <a:r>
              <a:rPr lang="en-US" sz="2400" dirty="0" err="1"/>
              <a:t>các</a:t>
            </a:r>
            <a:r>
              <a:rPr lang="en-US" sz="2400" dirty="0"/>
              <a:t> </a:t>
            </a:r>
            <a:r>
              <a:rPr lang="en-US" sz="2400" dirty="0" err="1"/>
              <a:t>tham</a:t>
            </a:r>
            <a:r>
              <a:rPr lang="en-US" sz="2400" dirty="0"/>
              <a:t> </a:t>
            </a:r>
            <a:r>
              <a:rPr lang="en-US" sz="2400" dirty="0" err="1"/>
              <a:t>số</a:t>
            </a:r>
            <a:r>
              <a:rPr lang="en-US" sz="2400" dirty="0"/>
              <a:t> </a:t>
            </a:r>
            <a:r>
              <a:rPr lang="en-US" sz="2400" dirty="0" err="1"/>
              <a:t>giúp</a:t>
            </a:r>
            <a:r>
              <a:rPr lang="en-US" sz="2400" dirty="0"/>
              <a:t> </a:t>
            </a:r>
            <a:r>
              <a:rPr lang="en-US" sz="2400" dirty="0" err="1"/>
              <a:t>đạt</a:t>
            </a:r>
            <a:r>
              <a:rPr lang="en-US" sz="2400" dirty="0"/>
              <a:t> </a:t>
            </a:r>
            <a:r>
              <a:rPr lang="en-US" sz="2400" dirty="0" err="1"/>
              <a:t>được</a:t>
            </a:r>
            <a:r>
              <a:rPr lang="en-US" sz="2400" dirty="0"/>
              <a:t> </a:t>
            </a:r>
            <a:r>
              <a:rPr lang="en-US" sz="2400" dirty="0" err="1"/>
              <a:t>mục</a:t>
            </a:r>
            <a:r>
              <a:rPr lang="en-US" sz="2400" dirty="0"/>
              <a:t> </a:t>
            </a:r>
            <a:r>
              <a:rPr lang="en-US" sz="2400" dirty="0" err="1"/>
              <a:t>tiêu</a:t>
            </a:r>
            <a:r>
              <a:rPr lang="en-US" sz="2400" dirty="0"/>
              <a:t> </a:t>
            </a:r>
            <a:r>
              <a:rPr lang="en-US" sz="2400" dirty="0" err="1"/>
              <a:t>tinh</a:t>
            </a:r>
            <a:r>
              <a:rPr lang="en-US" sz="2400" dirty="0"/>
              <a:t> </a:t>
            </a:r>
            <a:r>
              <a:rPr lang="en-US" sz="2400" dirty="0" err="1"/>
              <a:t>chỉnh</a:t>
            </a:r>
            <a:endParaRPr lang="en-US" sz="2400" dirty="0"/>
          </a:p>
          <a:p>
            <a:r>
              <a:rPr lang="en-US" sz="2400" dirty="0"/>
              <a:t>VD: </a:t>
            </a:r>
            <a:r>
              <a:rPr lang="en-US" sz="2400" dirty="0" err="1"/>
              <a:t>tận</a:t>
            </a:r>
            <a:r>
              <a:rPr lang="en-US" sz="2400" dirty="0"/>
              <a:t> </a:t>
            </a:r>
            <a:r>
              <a:rPr lang="en-US" sz="2400" dirty="0" err="1"/>
              <a:t>dụng</a:t>
            </a:r>
            <a:r>
              <a:rPr lang="en-US" sz="2400" dirty="0"/>
              <a:t> </a:t>
            </a:r>
            <a:r>
              <a:rPr lang="en-US" sz="2400" dirty="0" err="1"/>
              <a:t>tối</a:t>
            </a:r>
            <a:r>
              <a:rPr lang="en-US" sz="2400" dirty="0"/>
              <a:t> </a:t>
            </a:r>
            <a:r>
              <a:rPr lang="en-US" sz="2400" dirty="0" err="1"/>
              <a:t>đa</a:t>
            </a:r>
            <a:r>
              <a:rPr lang="en-US" sz="2400" dirty="0"/>
              <a:t> </a:t>
            </a:r>
            <a:r>
              <a:rPr lang="en-US" sz="2400" dirty="0" err="1"/>
              <a:t>bộ</a:t>
            </a:r>
            <a:r>
              <a:rPr lang="en-US" sz="2400" dirty="0"/>
              <a:t> </a:t>
            </a:r>
            <a:r>
              <a:rPr lang="en-US" sz="2400" dirty="0" err="1"/>
              <a:t>nhớ</a:t>
            </a:r>
            <a:r>
              <a:rPr lang="en-US" sz="2400" dirty="0"/>
              <a:t>, </a:t>
            </a:r>
            <a:r>
              <a:rPr lang="en-US" sz="2400" dirty="0" err="1"/>
              <a:t>viết</a:t>
            </a:r>
            <a:r>
              <a:rPr lang="en-US" sz="2400" dirty="0"/>
              <a:t> </a:t>
            </a:r>
            <a:r>
              <a:rPr lang="en-US" sz="2400" dirty="0" err="1"/>
              <a:t>được</a:t>
            </a:r>
            <a:r>
              <a:rPr lang="en-US" sz="2400" dirty="0"/>
              <a:t> </a:t>
            </a:r>
            <a:r>
              <a:rPr lang="en-US" sz="2400" dirty="0" err="1"/>
              <a:t>các</a:t>
            </a:r>
            <a:r>
              <a:rPr lang="en-US" sz="2400" dirty="0"/>
              <a:t> </a:t>
            </a:r>
            <a:r>
              <a:rPr lang="en-US" sz="2400" dirty="0" err="1"/>
              <a:t>câu</a:t>
            </a:r>
            <a:r>
              <a:rPr lang="en-US" sz="2400" dirty="0"/>
              <a:t> </a:t>
            </a:r>
            <a:r>
              <a:rPr lang="en-US" sz="2400" dirty="0" err="1"/>
              <a:t>truy</a:t>
            </a:r>
            <a:r>
              <a:rPr lang="en-US" sz="2400" dirty="0"/>
              <a:t> </a:t>
            </a:r>
            <a:r>
              <a:rPr lang="en-US" sz="2400" dirty="0" err="1"/>
              <a:t>xuất</a:t>
            </a:r>
            <a:r>
              <a:rPr lang="en-US" sz="2400" dirty="0"/>
              <a:t> </a:t>
            </a:r>
            <a:r>
              <a:rPr lang="en-US" sz="2400" dirty="0" err="1"/>
              <a:t>tốt</a:t>
            </a:r>
            <a:r>
              <a:rPr lang="en-US" sz="2400" dirty="0"/>
              <a:t>, </a:t>
            </a:r>
            <a:r>
              <a:rPr lang="en-US" sz="2400" dirty="0" err="1"/>
              <a:t>tránh</a:t>
            </a:r>
            <a:r>
              <a:rPr lang="en-US" sz="2400" dirty="0"/>
              <a:t> </a:t>
            </a:r>
            <a:r>
              <a:rPr lang="en-US" sz="2400" dirty="0" err="1"/>
              <a:t>những</a:t>
            </a:r>
            <a:r>
              <a:rPr lang="en-US" sz="2400" dirty="0"/>
              <a:t> </a:t>
            </a:r>
            <a:r>
              <a:rPr lang="en-US" sz="2400" dirty="0" err="1"/>
              <a:t>tính</a:t>
            </a:r>
            <a:r>
              <a:rPr lang="en-US" sz="2400" dirty="0"/>
              <a:t> </a:t>
            </a:r>
            <a:r>
              <a:rPr lang="en-US" sz="2400" dirty="0" err="1"/>
              <a:t>toán</a:t>
            </a:r>
            <a:r>
              <a:rPr lang="en-US" sz="2400" dirty="0"/>
              <a:t> </a:t>
            </a:r>
            <a:r>
              <a:rPr lang="en-US" sz="2400" dirty="0" err="1"/>
              <a:t>không</a:t>
            </a:r>
            <a:r>
              <a:rPr lang="en-US" sz="2400" dirty="0"/>
              <a:t> </a:t>
            </a:r>
            <a:r>
              <a:rPr lang="en-US" sz="2400" dirty="0" err="1"/>
              <a:t>cần</a:t>
            </a:r>
            <a:r>
              <a:rPr lang="en-US" sz="2400" dirty="0"/>
              <a:t> </a:t>
            </a:r>
            <a:r>
              <a:rPr lang="en-US" sz="2400" dirty="0" err="1"/>
              <a:t>thiết</a:t>
            </a:r>
            <a:r>
              <a:rPr lang="en-US" sz="2400" dirty="0"/>
              <a:t>, </a:t>
            </a:r>
            <a:r>
              <a:rPr lang="en-US" sz="2400" dirty="0" err="1"/>
              <a:t>tránh</a:t>
            </a:r>
            <a:r>
              <a:rPr lang="en-US" sz="2400" dirty="0"/>
              <a:t> </a:t>
            </a:r>
            <a:r>
              <a:rPr lang="en-US" sz="2400" dirty="0" err="1"/>
              <a:t>tình</a:t>
            </a:r>
            <a:r>
              <a:rPr lang="en-US" sz="2400" dirty="0"/>
              <a:t> </a:t>
            </a:r>
            <a:r>
              <a:rPr lang="en-US" sz="2400" dirty="0" err="1"/>
              <a:t>trạng</a:t>
            </a:r>
            <a:r>
              <a:rPr lang="en-US" sz="2400" dirty="0"/>
              <a:t> </a:t>
            </a:r>
            <a:r>
              <a:rPr lang="en-US" sz="2400" dirty="0" err="1"/>
              <a:t>thắt</a:t>
            </a:r>
            <a:r>
              <a:rPr lang="en-US" sz="2400" dirty="0"/>
              <a:t> </a:t>
            </a:r>
            <a:r>
              <a:rPr lang="en-US" sz="2400" dirty="0" err="1"/>
              <a:t>cổ</a:t>
            </a:r>
            <a:r>
              <a:rPr lang="en-US" sz="2400" dirty="0"/>
              <a:t> chai,…</a:t>
            </a:r>
          </a:p>
          <a:p>
            <a:r>
              <a:rPr lang="en-US" sz="2400" dirty="0" err="1"/>
              <a:t>Nhược</a:t>
            </a:r>
            <a:r>
              <a:rPr lang="en-US" sz="2400" dirty="0"/>
              <a:t> </a:t>
            </a:r>
            <a:r>
              <a:rPr lang="en-US" sz="2400" dirty="0" err="1"/>
              <a:t>điểm</a:t>
            </a:r>
            <a:r>
              <a:rPr lang="en-US" sz="2400" dirty="0"/>
              <a:t>: </a:t>
            </a:r>
            <a:r>
              <a:rPr lang="en-US" sz="2400" dirty="0" err="1"/>
              <a:t>luôn</a:t>
            </a:r>
            <a:r>
              <a:rPr lang="en-US" sz="2400" dirty="0"/>
              <a:t> </a:t>
            </a:r>
            <a:r>
              <a:rPr lang="en-US" sz="2400" dirty="0" err="1"/>
              <a:t>có</a:t>
            </a:r>
            <a:r>
              <a:rPr lang="en-US" sz="2400" dirty="0"/>
              <a:t> </a:t>
            </a:r>
            <a:r>
              <a:rPr lang="en-US" sz="2400" dirty="0" err="1"/>
              <a:t>giá</a:t>
            </a:r>
            <a:r>
              <a:rPr lang="en-US" sz="2400" dirty="0"/>
              <a:t> </a:t>
            </a:r>
            <a:r>
              <a:rPr lang="en-US" sz="2400" dirty="0" err="1"/>
              <a:t>tiền</a:t>
            </a:r>
            <a:r>
              <a:rPr lang="en-US" sz="2400" dirty="0"/>
              <a:t> </a:t>
            </a:r>
            <a:r>
              <a:rPr lang="en-US" sz="2400" dirty="0" err="1"/>
              <a:t>tương</a:t>
            </a:r>
            <a:r>
              <a:rPr lang="en-US" sz="2400" dirty="0"/>
              <a:t> </a:t>
            </a:r>
            <a:r>
              <a:rPr lang="en-US" sz="2400" dirty="0" err="1"/>
              <a:t>ứng</a:t>
            </a:r>
            <a:r>
              <a:rPr lang="en-US" sz="2400" dirty="0"/>
              <a:t> </a:t>
            </a:r>
            <a:r>
              <a:rPr lang="en-US" sz="2400" dirty="0" err="1"/>
              <a:t>với</a:t>
            </a:r>
            <a:r>
              <a:rPr lang="en-US" sz="2400" dirty="0"/>
              <a:t> </a:t>
            </a:r>
            <a:r>
              <a:rPr lang="en-US" sz="2400" dirty="0" err="1"/>
              <a:t>những</a:t>
            </a:r>
            <a:r>
              <a:rPr lang="en-US" sz="2400" dirty="0"/>
              <a:t> </a:t>
            </a:r>
            <a:r>
              <a:rPr lang="en-US" sz="2400" dirty="0" err="1"/>
              <a:t>lợi</a:t>
            </a:r>
            <a:r>
              <a:rPr lang="en-US" sz="2400" dirty="0"/>
              <a:t> </a:t>
            </a:r>
            <a:r>
              <a:rPr lang="en-US" sz="2400" dirty="0" err="1"/>
              <a:t>ích</a:t>
            </a:r>
            <a:r>
              <a:rPr lang="en-US" sz="2400" dirty="0"/>
              <a:t> </a:t>
            </a:r>
            <a:r>
              <a:rPr lang="en-US" sz="2400" dirty="0" err="1"/>
              <a:t>đạt</a:t>
            </a:r>
            <a:r>
              <a:rPr lang="en-US" sz="2400" dirty="0"/>
              <a:t> </a:t>
            </a:r>
            <a:r>
              <a:rPr lang="en-US" sz="2400" dirty="0" err="1"/>
              <a:t>được</a:t>
            </a:r>
            <a:endParaRPr lang="en-US" sz="2400" dirty="0"/>
          </a:p>
          <a:p>
            <a:r>
              <a:rPr lang="vi-VN" sz="2400" dirty="0"/>
              <a:t>Ư</a:t>
            </a:r>
            <a:r>
              <a:rPr lang="en-US" sz="2400" dirty="0"/>
              <a:t>u </a:t>
            </a:r>
            <a:r>
              <a:rPr lang="en-US" sz="2400" dirty="0" err="1"/>
              <a:t>điểm</a:t>
            </a:r>
            <a:r>
              <a:rPr lang="en-US" sz="2400" dirty="0"/>
              <a:t>: </a:t>
            </a:r>
            <a:r>
              <a:rPr lang="en-US" sz="2400" dirty="0" err="1"/>
              <a:t>đôi</a:t>
            </a:r>
            <a:r>
              <a:rPr lang="en-US" sz="2400" dirty="0"/>
              <a:t> </a:t>
            </a:r>
            <a:r>
              <a:rPr lang="en-US" sz="2400" dirty="0" err="1"/>
              <a:t>khi</a:t>
            </a:r>
            <a:r>
              <a:rPr lang="en-US" sz="2400" dirty="0"/>
              <a:t> </a:t>
            </a:r>
            <a:r>
              <a:rPr lang="en-US" sz="2400" dirty="0" err="1"/>
              <a:t>giá</a:t>
            </a:r>
            <a:r>
              <a:rPr lang="en-US" sz="2400" dirty="0"/>
              <a:t> </a:t>
            </a:r>
            <a:r>
              <a:rPr lang="en-US" sz="2400" dirty="0" err="1"/>
              <a:t>sẽ</a:t>
            </a:r>
            <a:r>
              <a:rPr lang="en-US" sz="2400" dirty="0"/>
              <a:t> </a:t>
            </a:r>
            <a:r>
              <a:rPr lang="en-US" sz="2400" dirty="0" err="1"/>
              <a:t>rất</a:t>
            </a:r>
            <a:r>
              <a:rPr lang="en-US" sz="2400" dirty="0"/>
              <a:t> </a:t>
            </a:r>
            <a:r>
              <a:rPr lang="en-US" sz="2400" dirty="0" err="1"/>
              <a:t>thấp</a:t>
            </a:r>
            <a:r>
              <a:rPr lang="en-US" sz="2400" dirty="0"/>
              <a:t> </a:t>
            </a:r>
            <a:r>
              <a:rPr lang="en-US" sz="2400" dirty="0" err="1"/>
              <a:t>và</a:t>
            </a:r>
            <a:r>
              <a:rPr lang="en-US" sz="2400" dirty="0"/>
              <a:t> </a:t>
            </a:r>
            <a:r>
              <a:rPr lang="en-US" sz="2400" dirty="0" err="1"/>
              <a:t>hiệu</a:t>
            </a:r>
            <a:r>
              <a:rPr lang="en-US" sz="2400" dirty="0"/>
              <a:t> </a:t>
            </a:r>
            <a:r>
              <a:rPr lang="en-US" sz="2400" dirty="0" err="1"/>
              <a:t>quả</a:t>
            </a:r>
            <a:r>
              <a:rPr lang="en-US" sz="2400" dirty="0"/>
              <a:t> </a:t>
            </a:r>
            <a:r>
              <a:rPr lang="en-US" sz="2400" dirty="0" err="1"/>
              <a:t>đạt</a:t>
            </a:r>
            <a:r>
              <a:rPr lang="en-US" sz="2400" dirty="0"/>
              <a:t> </a:t>
            </a:r>
            <a:r>
              <a:rPr lang="en-US" sz="2400" dirty="0" err="1"/>
              <a:t>được</a:t>
            </a:r>
            <a:r>
              <a:rPr lang="en-US" sz="2400" dirty="0"/>
              <a:t> </a:t>
            </a:r>
            <a:r>
              <a:rPr lang="en-US" sz="2400" dirty="0" err="1"/>
              <a:t>sẽ</a:t>
            </a:r>
            <a:r>
              <a:rPr lang="en-US" sz="2400" dirty="0"/>
              <a:t> </a:t>
            </a:r>
            <a:r>
              <a:rPr lang="en-US" sz="2400" dirty="0" err="1"/>
              <a:t>rất</a:t>
            </a:r>
            <a:r>
              <a:rPr lang="en-US" sz="2400" dirty="0"/>
              <a:t> </a:t>
            </a:r>
            <a:r>
              <a:rPr lang="en-US" sz="2400" dirty="0" err="1"/>
              <a:t>cao</a:t>
            </a:r>
            <a:r>
              <a:rPr lang="en-US" sz="2400" dirty="0"/>
              <a:t>, </a:t>
            </a:r>
            <a:r>
              <a:rPr lang="en-US" sz="2400" dirty="0" err="1"/>
              <a:t>vd</a:t>
            </a:r>
            <a:r>
              <a:rPr lang="en-US" sz="2400" dirty="0"/>
              <a:t>: </a:t>
            </a:r>
            <a:r>
              <a:rPr lang="en-US" sz="2400" dirty="0" err="1"/>
              <a:t>tránh</a:t>
            </a:r>
            <a:r>
              <a:rPr lang="en-US" sz="2400" dirty="0"/>
              <a:t> </a:t>
            </a:r>
            <a:r>
              <a:rPr lang="en-US" sz="2400" dirty="0" err="1"/>
              <a:t>được</a:t>
            </a:r>
            <a:r>
              <a:rPr lang="en-US" sz="2400" dirty="0"/>
              <a:t> </a:t>
            </a:r>
            <a:r>
              <a:rPr lang="en-US" sz="2400" dirty="0" err="1"/>
              <a:t>tình</a:t>
            </a:r>
            <a:r>
              <a:rPr lang="en-US" sz="2400" dirty="0"/>
              <a:t> </a:t>
            </a:r>
            <a:r>
              <a:rPr lang="en-US" sz="2400" dirty="0" err="1"/>
              <a:t>trạng</a:t>
            </a:r>
            <a:r>
              <a:rPr lang="en-US" sz="2400" dirty="0"/>
              <a:t> </a:t>
            </a:r>
            <a:r>
              <a:rPr lang="en-US" sz="2400" dirty="0" err="1"/>
              <a:t>thắt</a:t>
            </a:r>
            <a:r>
              <a:rPr lang="en-US" sz="2400" dirty="0"/>
              <a:t> </a:t>
            </a:r>
            <a:r>
              <a:rPr lang="en-US" sz="2400" dirty="0" err="1"/>
              <a:t>cổ</a:t>
            </a:r>
            <a:r>
              <a:rPr lang="en-US" sz="2400" dirty="0"/>
              <a:t> chai </a:t>
            </a:r>
            <a:r>
              <a:rPr lang="en-US" sz="2400" dirty="0" err="1"/>
              <a:t>hoặc</a:t>
            </a:r>
            <a:r>
              <a:rPr lang="en-US" sz="2400" dirty="0"/>
              <a:t> </a:t>
            </a:r>
            <a:r>
              <a:rPr lang="en-US" sz="2400" dirty="0" err="1"/>
              <a:t>câu</a:t>
            </a:r>
            <a:r>
              <a:rPr lang="en-US" sz="2400" dirty="0"/>
              <a:t> </a:t>
            </a:r>
            <a:r>
              <a:rPr lang="en-US" sz="2400" dirty="0" err="1"/>
              <a:t>truy</a:t>
            </a:r>
            <a:r>
              <a:rPr lang="en-US" sz="2400" dirty="0"/>
              <a:t> </a:t>
            </a:r>
            <a:r>
              <a:rPr lang="en-US" sz="2400" dirty="0" err="1"/>
              <a:t>xuất</a:t>
            </a:r>
            <a:r>
              <a:rPr lang="en-US" sz="2400" dirty="0"/>
              <a:t> </a:t>
            </a:r>
            <a:r>
              <a:rPr lang="en-US" sz="2400" dirty="0" err="1"/>
              <a:t>chạy</a:t>
            </a:r>
            <a:r>
              <a:rPr lang="en-US" sz="2400" dirty="0"/>
              <a:t> </a:t>
            </a:r>
            <a:r>
              <a:rPr lang="en-US" sz="2400" dirty="0" err="1"/>
              <a:t>cả</a:t>
            </a:r>
            <a:r>
              <a:rPr lang="en-US" sz="2400" dirty="0"/>
              <a:t> </a:t>
            </a:r>
            <a:r>
              <a:rPr lang="en-US" sz="2400" dirty="0" err="1"/>
              <a:t>giờ</a:t>
            </a:r>
            <a:r>
              <a:rPr lang="en-US" sz="2400" dirty="0"/>
              <a:t> </a:t>
            </a:r>
            <a:r>
              <a:rPr lang="en-US" sz="2400" dirty="0" err="1"/>
              <a:t>một</a:t>
            </a:r>
            <a:r>
              <a:rPr lang="en-US" sz="2400" dirty="0"/>
              <a:t> </a:t>
            </a:r>
            <a:r>
              <a:rPr lang="en-US" sz="2400" dirty="0" err="1"/>
              <a:t>cách</a:t>
            </a:r>
            <a:r>
              <a:rPr lang="en-US" sz="2400" dirty="0"/>
              <a:t> </a:t>
            </a:r>
            <a:r>
              <a:rPr lang="en-US" sz="2400" dirty="0" err="1"/>
              <a:t>không</a:t>
            </a:r>
            <a:r>
              <a:rPr lang="en-US" sz="2400" dirty="0"/>
              <a:t> </a:t>
            </a:r>
            <a:r>
              <a:rPr lang="en-US" sz="2400" dirty="0" err="1"/>
              <a:t>cần</a:t>
            </a:r>
            <a:r>
              <a:rPr lang="en-US" sz="2400" dirty="0"/>
              <a:t> </a:t>
            </a:r>
            <a:r>
              <a:rPr lang="en-US" sz="2400" dirty="0" err="1"/>
              <a:t>thiết</a:t>
            </a:r>
            <a:endParaRPr lang="en-US" sz="2400" dirty="0"/>
          </a:p>
          <a:p>
            <a:endParaRPr lang="en-US" sz="2400" dirty="0"/>
          </a:p>
        </p:txBody>
      </p:sp>
      <p:sp>
        <p:nvSpPr>
          <p:cNvPr id="4" name="Date Placeholder 3"/>
          <p:cNvSpPr>
            <a:spLocks noGrp="1"/>
          </p:cNvSpPr>
          <p:nvPr>
            <p:ph type="dt" sz="half" idx="10"/>
          </p:nvPr>
        </p:nvSpPr>
        <p:spPr/>
        <p:txBody>
          <a:bodyPr/>
          <a:lstStyle/>
          <a:p>
            <a:fld id="{038E10BE-D2E4-B945-B975-1AC379D0D0F4}"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4</a:t>
            </a:fld>
            <a:endParaRPr lang="en-US" dirty="0"/>
          </a:p>
        </p:txBody>
      </p:sp>
    </p:spTree>
    <p:extLst>
      <p:ext uri="{BB962C8B-B14F-4D97-AF65-F5344CB8AC3E}">
        <p14:creationId xmlns:p14="http://schemas.microsoft.com/office/powerpoint/2010/main" val="95697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Tại</a:t>
            </a:r>
            <a:r>
              <a:rPr lang="en-US" dirty="0" smtClean="0"/>
              <a:t> </a:t>
            </a:r>
            <a:r>
              <a:rPr lang="en-US" dirty="0" err="1" smtClean="0"/>
              <a:t>sao</a:t>
            </a:r>
            <a:r>
              <a:rPr lang="en-US" dirty="0" smtClean="0"/>
              <a:t> </a:t>
            </a:r>
            <a:r>
              <a:rPr lang="en-US" dirty="0" err="1" smtClean="0"/>
              <a:t>tối</a:t>
            </a:r>
            <a:r>
              <a:rPr lang="en-US" dirty="0" smtClean="0"/>
              <a:t> </a:t>
            </a:r>
            <a:r>
              <a:rPr lang="en-US" dirty="0" err="1" smtClean="0"/>
              <a:t>ưu</a:t>
            </a:r>
            <a:r>
              <a:rPr lang="en-US" dirty="0" smtClean="0"/>
              <a:t> CSDL </a:t>
            </a:r>
            <a:r>
              <a:rPr lang="en-US" dirty="0" err="1" smtClean="0"/>
              <a:t>lại</a:t>
            </a:r>
            <a:r>
              <a:rPr lang="en-US" dirty="0" smtClean="0"/>
              <a:t> </a:t>
            </a:r>
            <a:r>
              <a:rPr lang="en-US" dirty="0" err="1" smtClean="0"/>
              <a:t>khó</a:t>
            </a:r>
            <a:r>
              <a:rPr lang="en-US" dirty="0" smtClean="0"/>
              <a:t>?</a:t>
            </a:r>
            <a:endParaRPr lang="en-US" dirty="0"/>
          </a:p>
        </p:txBody>
      </p:sp>
      <p:sp>
        <p:nvSpPr>
          <p:cNvPr id="3" name="Content Placeholder 2"/>
          <p:cNvSpPr>
            <a:spLocks noGrp="1"/>
          </p:cNvSpPr>
          <p:nvPr>
            <p:ph idx="1"/>
          </p:nvPr>
        </p:nvSpPr>
        <p:spPr/>
        <p:txBody>
          <a:bodyPr/>
          <a:lstStyle/>
          <a:p>
            <a:r>
              <a:rPr lang="en-US" dirty="0" err="1" smtClean="0"/>
              <a:t>X</a:t>
            </a:r>
            <a:r>
              <a:rPr lang="en-US" dirty="0" err="1" smtClean="0"/>
              <a:t>ét</a:t>
            </a:r>
            <a:r>
              <a:rPr lang="en-US" dirty="0" smtClean="0"/>
              <a:t> </a:t>
            </a:r>
            <a:r>
              <a:rPr lang="en-US" dirty="0" err="1" smtClean="0"/>
              <a:t>câu</a:t>
            </a:r>
            <a:r>
              <a:rPr lang="en-US" dirty="0" smtClean="0"/>
              <a:t> </a:t>
            </a:r>
            <a:r>
              <a:rPr lang="en-US" dirty="0" err="1" smtClean="0"/>
              <a:t>truy</a:t>
            </a:r>
            <a:r>
              <a:rPr lang="en-US" dirty="0" smtClean="0"/>
              <a:t> </a:t>
            </a:r>
            <a:r>
              <a:rPr lang="en-US" dirty="0" err="1" smtClean="0"/>
              <a:t>vấn</a:t>
            </a:r>
            <a:r>
              <a:rPr lang="en-US" dirty="0" smtClean="0"/>
              <a:t> </a:t>
            </a:r>
            <a:r>
              <a:rPr lang="en-US" dirty="0" err="1" smtClean="0"/>
              <a:t>sau</a:t>
            </a:r>
            <a:endParaRPr lang="en-US" dirty="0" smtClean="0"/>
          </a:p>
          <a:p>
            <a:pPr lvl="1"/>
            <a:r>
              <a:rPr lang="en-US" dirty="0" smtClean="0"/>
              <a:t>SELECT * FROM R WHERE </a:t>
            </a:r>
            <a:r>
              <a:rPr lang="en-US" dirty="0" err="1" smtClean="0"/>
              <a:t>R.a</a:t>
            </a:r>
            <a:r>
              <a:rPr lang="en-US" dirty="0" smtClean="0"/>
              <a:t> &gt; 5</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984" y="2781287"/>
            <a:ext cx="2898418" cy="3488052"/>
          </a:xfrm>
          <a:prstGeom prst="rect">
            <a:avLst/>
          </a:prstGeom>
        </p:spPr>
      </p:pic>
      <p:sp>
        <p:nvSpPr>
          <p:cNvPr id="5" name="Date Placeholder 4"/>
          <p:cNvSpPr>
            <a:spLocks noGrp="1"/>
          </p:cNvSpPr>
          <p:nvPr>
            <p:ph type="dt" sz="half" idx="10"/>
          </p:nvPr>
        </p:nvSpPr>
        <p:spPr/>
        <p:txBody>
          <a:bodyPr/>
          <a:lstStyle/>
          <a:p>
            <a:fld id="{48694CCC-B765-B14C-87D7-9ED0C81D3C58}" type="datetime1">
              <a:rPr lang="en-US" smtClean="0"/>
              <a:t>02/04/15</a:t>
            </a:fld>
            <a:endParaRPr lang="en-US" dirty="0"/>
          </a:p>
        </p:txBody>
      </p:sp>
      <p:sp>
        <p:nvSpPr>
          <p:cNvPr id="6" name="Footer Placeholder 5"/>
          <p:cNvSpPr>
            <a:spLocks noGrp="1"/>
          </p:cNvSpPr>
          <p:nvPr>
            <p:ph type="ftr" sz="quarter" idx="11"/>
          </p:nvPr>
        </p:nvSpPr>
        <p:spPr/>
        <p:txBody>
          <a:bodyPr/>
          <a:lstStyle/>
          <a:p>
            <a:r>
              <a:rPr lang="en-US" smtClean="0"/>
              <a:t>Database Tuning</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018632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err="1" smtClean="0"/>
              <a:t>Các</a:t>
            </a:r>
            <a:r>
              <a:rPr lang="en-US" sz="2800" dirty="0" smtClean="0"/>
              <a:t> </a:t>
            </a:r>
            <a:r>
              <a:rPr lang="en-US" sz="2800" dirty="0" err="1" smtClean="0"/>
              <a:t>định</a:t>
            </a:r>
            <a:r>
              <a:rPr lang="en-US" sz="2800" dirty="0" smtClean="0"/>
              <a:t> </a:t>
            </a:r>
            <a:r>
              <a:rPr lang="en-US" sz="2800" dirty="0" err="1" smtClean="0"/>
              <a:t>nghĩa</a:t>
            </a:r>
            <a:r>
              <a:rPr lang="en-US" sz="2800" dirty="0" smtClean="0"/>
              <a:t> </a:t>
            </a:r>
            <a:r>
              <a:rPr lang="en-US" sz="2800" dirty="0" err="1" smtClean="0"/>
              <a:t>cần</a:t>
            </a:r>
            <a:r>
              <a:rPr lang="en-US" sz="2800" dirty="0" smtClean="0"/>
              <a:t> </a:t>
            </a:r>
            <a:r>
              <a:rPr lang="en-US" sz="2800" dirty="0" err="1" smtClean="0"/>
              <a:t>quan</a:t>
            </a:r>
            <a:r>
              <a:rPr lang="en-US" sz="2800" dirty="0" smtClean="0"/>
              <a:t> </a:t>
            </a:r>
            <a:r>
              <a:rPr lang="en-US" sz="2800" dirty="0" err="1" smtClean="0"/>
              <a:t>tâm</a:t>
            </a:r>
            <a:r>
              <a:rPr lang="en-US" sz="2800" dirty="0" smtClean="0"/>
              <a:t> </a:t>
            </a:r>
            <a:r>
              <a:rPr lang="en-US" sz="2800" dirty="0" err="1" smtClean="0"/>
              <a:t>của</a:t>
            </a:r>
            <a:r>
              <a:rPr lang="en-US" sz="2800" dirty="0" smtClean="0"/>
              <a:t> </a:t>
            </a:r>
            <a:r>
              <a:rPr lang="en-US" sz="2800" dirty="0" err="1" smtClean="0"/>
              <a:t>hệ</a:t>
            </a:r>
            <a:r>
              <a:rPr lang="en-US" sz="2800" dirty="0" smtClean="0"/>
              <a:t> </a:t>
            </a:r>
            <a:r>
              <a:rPr lang="en-US" sz="2800" dirty="0" err="1" smtClean="0"/>
              <a:t>quản</a:t>
            </a:r>
            <a:r>
              <a:rPr lang="en-US" sz="2800" dirty="0" smtClean="0"/>
              <a:t> </a:t>
            </a:r>
            <a:r>
              <a:rPr lang="en-US" sz="2800" dirty="0" err="1" smtClean="0"/>
              <a:t>trị</a:t>
            </a:r>
            <a:r>
              <a:rPr lang="en-US" sz="2800" dirty="0" smtClean="0"/>
              <a:t> CSDL </a:t>
            </a:r>
            <a:r>
              <a:rPr lang="en-US" sz="2800" dirty="0" err="1" smtClean="0"/>
              <a:t>thương</a:t>
            </a:r>
            <a:r>
              <a:rPr lang="en-US" sz="2800" dirty="0" smtClean="0"/>
              <a:t> </a:t>
            </a:r>
            <a:r>
              <a:rPr lang="en-US" sz="2800" dirty="0" err="1" smtClean="0"/>
              <a:t>mại</a:t>
            </a:r>
            <a:endParaRPr lang="en-US" sz="2800" dirty="0" smtClean="0"/>
          </a:p>
          <a:p>
            <a:r>
              <a:rPr lang="en-US" sz="2800" dirty="0" err="1" smtClean="0"/>
              <a:t>Giúp</a:t>
            </a:r>
            <a:r>
              <a:rPr lang="en-US" sz="2800" dirty="0" smtClean="0"/>
              <a:t> </a:t>
            </a:r>
            <a:r>
              <a:rPr lang="en-US" sz="2800" dirty="0" err="1" smtClean="0"/>
              <a:t>hiểu</a:t>
            </a:r>
            <a:r>
              <a:rPr lang="en-US" sz="2800" dirty="0" smtClean="0"/>
              <a:t> </a:t>
            </a:r>
            <a:r>
              <a:rPr lang="en-US" sz="2800" dirty="0" err="1" smtClean="0"/>
              <a:t>cấu</a:t>
            </a:r>
            <a:r>
              <a:rPr lang="en-US" sz="2800" dirty="0" smtClean="0"/>
              <a:t> </a:t>
            </a:r>
            <a:r>
              <a:rPr lang="en-US" sz="2800" dirty="0" err="1" smtClean="0"/>
              <a:t>trúc</a:t>
            </a:r>
            <a:r>
              <a:rPr lang="en-US" sz="2800" dirty="0" smtClean="0"/>
              <a:t> </a:t>
            </a:r>
            <a:r>
              <a:rPr lang="en-US" sz="2800" dirty="0" err="1" smtClean="0"/>
              <a:t>cơ</a:t>
            </a:r>
            <a:r>
              <a:rPr lang="en-US" sz="2800" dirty="0" smtClean="0"/>
              <a:t> </a:t>
            </a:r>
            <a:r>
              <a:rPr lang="en-US" sz="2800" dirty="0" err="1" smtClean="0"/>
              <a:t>bản</a:t>
            </a:r>
            <a:r>
              <a:rPr lang="en-US" sz="2800" dirty="0" smtClean="0"/>
              <a:t> </a:t>
            </a:r>
            <a:r>
              <a:rPr lang="en-US" sz="2800" dirty="0" err="1" smtClean="0"/>
              <a:t>của</a:t>
            </a:r>
            <a:r>
              <a:rPr lang="en-US" sz="2800" dirty="0" smtClean="0"/>
              <a:t> </a:t>
            </a:r>
            <a:r>
              <a:rPr lang="en-US" sz="2800" dirty="0" err="1" smtClean="0"/>
              <a:t>hệ</a:t>
            </a:r>
            <a:r>
              <a:rPr lang="en-US" sz="2800" dirty="0" smtClean="0"/>
              <a:t> </a:t>
            </a:r>
            <a:r>
              <a:rPr lang="en-US" sz="2800" dirty="0" err="1" smtClean="0"/>
              <a:t>quản</a:t>
            </a:r>
            <a:r>
              <a:rPr lang="en-US" sz="2800" dirty="0" smtClean="0"/>
              <a:t> </a:t>
            </a:r>
            <a:r>
              <a:rPr lang="en-US" sz="2800" dirty="0" err="1" smtClean="0"/>
              <a:t>trị</a:t>
            </a:r>
            <a:r>
              <a:rPr lang="en-US" sz="2800" dirty="0" smtClean="0"/>
              <a:t> CSDL</a:t>
            </a:r>
          </a:p>
          <a:p>
            <a:r>
              <a:rPr lang="en-US" sz="2800" dirty="0" err="1" smtClean="0"/>
              <a:t>Giúp</a:t>
            </a:r>
            <a:r>
              <a:rPr lang="en-US" sz="2800" dirty="0" smtClean="0"/>
              <a:t> </a:t>
            </a:r>
            <a:r>
              <a:rPr lang="en-US" sz="2800" dirty="0" err="1" smtClean="0"/>
              <a:t>ra</a:t>
            </a:r>
            <a:r>
              <a:rPr lang="en-US" sz="2800" dirty="0" smtClean="0"/>
              <a:t> </a:t>
            </a:r>
            <a:r>
              <a:rPr lang="en-US" sz="2800" dirty="0" err="1" smtClean="0"/>
              <a:t>những</a:t>
            </a:r>
            <a:r>
              <a:rPr lang="en-US" sz="2800" dirty="0" smtClean="0"/>
              <a:t> </a:t>
            </a:r>
            <a:r>
              <a:rPr lang="en-US" sz="2800" dirty="0" err="1" smtClean="0"/>
              <a:t>quyết</a:t>
            </a:r>
            <a:r>
              <a:rPr lang="en-US" sz="2800" dirty="0" smtClean="0"/>
              <a:t> </a:t>
            </a:r>
            <a:r>
              <a:rPr lang="en-US" sz="2800" dirty="0" err="1" smtClean="0"/>
              <a:t>định</a:t>
            </a:r>
            <a:r>
              <a:rPr lang="en-US" sz="2800" dirty="0" smtClean="0"/>
              <a:t> </a:t>
            </a:r>
            <a:r>
              <a:rPr lang="en-US" sz="2800" dirty="0" err="1" smtClean="0"/>
              <a:t>tinh</a:t>
            </a:r>
            <a:r>
              <a:rPr lang="en-US" sz="2800" dirty="0" smtClean="0"/>
              <a:t> </a:t>
            </a:r>
            <a:r>
              <a:rPr lang="en-US" sz="2800" dirty="0" err="1" smtClean="0"/>
              <a:t>chỉnh</a:t>
            </a:r>
            <a:r>
              <a:rPr lang="en-US" sz="2800" dirty="0" smtClean="0"/>
              <a:t> </a:t>
            </a:r>
            <a:r>
              <a:rPr lang="en-US" sz="2800" dirty="0" err="1" smtClean="0"/>
              <a:t>chuẩn</a:t>
            </a:r>
            <a:r>
              <a:rPr lang="en-US" sz="2800" dirty="0" smtClean="0"/>
              <a:t> </a:t>
            </a:r>
            <a:r>
              <a:rPr lang="en-US" sz="2800" dirty="0" err="1" smtClean="0"/>
              <a:t>xác</a:t>
            </a:r>
            <a:r>
              <a:rPr lang="en-US" sz="2800" dirty="0" smtClean="0"/>
              <a:t> </a:t>
            </a:r>
            <a:r>
              <a:rPr lang="en-US" sz="2800" dirty="0" err="1" smtClean="0"/>
              <a:t>hơn</a:t>
            </a:r>
            <a:endParaRPr lang="en-US" sz="2800" dirty="0" smtClean="0"/>
          </a:p>
          <a:p>
            <a:r>
              <a:rPr lang="en-US" sz="2800" dirty="0" err="1" smtClean="0"/>
              <a:t>Nguyên</a:t>
            </a:r>
            <a:r>
              <a:rPr lang="en-US" sz="2800" dirty="0" smtClean="0"/>
              <a:t> </a:t>
            </a:r>
            <a:r>
              <a:rPr lang="en-US" sz="2800" dirty="0" err="1" smtClean="0"/>
              <a:t>tắc</a:t>
            </a:r>
            <a:r>
              <a:rPr lang="en-US" sz="2800" dirty="0" smtClean="0"/>
              <a:t> </a:t>
            </a:r>
            <a:r>
              <a:rPr lang="en-US" sz="2800" dirty="0" err="1" smtClean="0"/>
              <a:t>tối</a:t>
            </a:r>
            <a:r>
              <a:rPr lang="en-US" sz="2800" dirty="0" smtClean="0"/>
              <a:t> </a:t>
            </a:r>
            <a:r>
              <a:rPr lang="en-US" sz="2800" dirty="0" err="1" smtClean="0"/>
              <a:t>ưu</a:t>
            </a:r>
            <a:endParaRPr lang="en-US" sz="2800" dirty="0" smtClean="0"/>
          </a:p>
          <a:p>
            <a:r>
              <a:rPr lang="en-US" sz="2800" dirty="0" err="1" smtClean="0"/>
              <a:t>Các</a:t>
            </a:r>
            <a:r>
              <a:rPr lang="en-US" sz="2800" dirty="0" smtClean="0"/>
              <a:t> </a:t>
            </a:r>
            <a:r>
              <a:rPr lang="en-US" sz="2800" dirty="0" err="1" smtClean="0"/>
              <a:t>nguyên</a:t>
            </a:r>
            <a:r>
              <a:rPr lang="en-US" sz="2800" dirty="0" smtClean="0"/>
              <a:t> </a:t>
            </a:r>
            <a:r>
              <a:rPr lang="en-US" sz="2800" dirty="0" err="1" smtClean="0"/>
              <a:t>tắc</a:t>
            </a:r>
            <a:r>
              <a:rPr lang="en-US" sz="2800" dirty="0" smtClean="0"/>
              <a:t> </a:t>
            </a:r>
            <a:r>
              <a:rPr lang="en-US" sz="2800" dirty="0" err="1" smtClean="0"/>
              <a:t>tối</a:t>
            </a:r>
            <a:r>
              <a:rPr lang="en-US" sz="2800" dirty="0" smtClean="0"/>
              <a:t> </a:t>
            </a:r>
            <a:r>
              <a:rPr lang="en-US" sz="2800" dirty="0" err="1" smtClean="0"/>
              <a:t>ưu</a:t>
            </a:r>
            <a:r>
              <a:rPr lang="en-US" sz="2800" dirty="0" smtClean="0"/>
              <a:t> </a:t>
            </a:r>
            <a:r>
              <a:rPr lang="en-US" sz="2800" dirty="0" err="1" smtClean="0"/>
              <a:t>ảnh</a:t>
            </a:r>
            <a:r>
              <a:rPr lang="en-US" sz="2800" dirty="0" smtClean="0"/>
              <a:t> </a:t>
            </a:r>
            <a:r>
              <a:rPr lang="en-US" sz="2800" dirty="0" err="1" smtClean="0"/>
              <a:t>hưởng</a:t>
            </a:r>
            <a:r>
              <a:rPr lang="en-US" sz="2800" dirty="0" smtClean="0"/>
              <a:t> </a:t>
            </a:r>
            <a:r>
              <a:rPr lang="en-US" sz="2800" dirty="0" err="1" smtClean="0"/>
              <a:t>đến</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như</a:t>
            </a:r>
            <a:r>
              <a:rPr lang="en-US" sz="2800" dirty="0" smtClean="0"/>
              <a:t> </a:t>
            </a:r>
            <a:r>
              <a:rPr lang="en-US" sz="2800" dirty="0" err="1" smtClean="0"/>
              <a:t>thế</a:t>
            </a:r>
            <a:r>
              <a:rPr lang="en-US" sz="2800" dirty="0" smtClean="0"/>
              <a:t> </a:t>
            </a:r>
            <a:r>
              <a:rPr lang="en-US" sz="2800" dirty="0" err="1" smtClean="0"/>
              <a:t>nào</a:t>
            </a:r>
            <a:r>
              <a:rPr lang="en-US" sz="2800" dirty="0" smtClean="0"/>
              <a:t>?</a:t>
            </a:r>
          </a:p>
          <a:p>
            <a:r>
              <a:rPr lang="en-US" sz="2800" dirty="0" err="1" smtClean="0"/>
              <a:t>Các</a:t>
            </a:r>
            <a:r>
              <a:rPr lang="en-US" sz="2800" dirty="0" smtClean="0"/>
              <a:t> </a:t>
            </a:r>
            <a:r>
              <a:rPr lang="en-US" sz="2800" dirty="0" err="1" smtClean="0"/>
              <a:t>bước</a:t>
            </a:r>
            <a:r>
              <a:rPr lang="en-US" sz="2800" dirty="0" smtClean="0"/>
              <a:t> </a:t>
            </a:r>
            <a:r>
              <a:rPr lang="en-US" sz="2800" dirty="0" err="1" smtClean="0"/>
              <a:t>tối</a:t>
            </a:r>
            <a:r>
              <a:rPr lang="en-US" sz="2800" dirty="0" smtClean="0"/>
              <a:t> </a:t>
            </a:r>
            <a:r>
              <a:rPr lang="en-US" sz="2800" dirty="0" err="1" smtClean="0"/>
              <a:t>ưu</a:t>
            </a:r>
            <a:r>
              <a:rPr lang="en-US" sz="2800" dirty="0" smtClean="0"/>
              <a:t> </a:t>
            </a:r>
            <a:r>
              <a:rPr lang="en-US" sz="2800" dirty="0" err="1" smtClean="0"/>
              <a:t>khi</a:t>
            </a:r>
            <a:r>
              <a:rPr lang="en-US" sz="2800" dirty="0" smtClean="0"/>
              <a:t> </a:t>
            </a:r>
            <a:r>
              <a:rPr lang="en-US" sz="2800" dirty="0" err="1" smtClean="0"/>
              <a:t>gặp</a:t>
            </a:r>
            <a:r>
              <a:rPr lang="en-US" sz="2800" dirty="0" smtClean="0"/>
              <a:t> </a:t>
            </a:r>
            <a:r>
              <a:rPr lang="en-US" sz="2800" dirty="0" err="1" smtClean="0"/>
              <a:t>lỗi</a:t>
            </a:r>
            <a:endParaRPr lang="en-US" sz="2800" dirty="0" smtClean="0"/>
          </a:p>
          <a:p>
            <a:r>
              <a:rPr lang="en-US" sz="2800" dirty="0" err="1" smtClean="0"/>
              <a:t>Chẩn</a:t>
            </a:r>
            <a:r>
              <a:rPr lang="en-US" sz="2800" dirty="0" smtClean="0"/>
              <a:t> </a:t>
            </a:r>
            <a:r>
              <a:rPr lang="en-US" sz="2800" dirty="0" err="1" smtClean="0"/>
              <a:t>đoán</a:t>
            </a:r>
            <a:r>
              <a:rPr lang="en-US" sz="2800" dirty="0" smtClean="0"/>
              <a:t> (</a:t>
            </a:r>
            <a:r>
              <a:rPr lang="en-US" sz="2800" dirty="0" err="1" smtClean="0"/>
              <a:t>đang</a:t>
            </a:r>
            <a:r>
              <a:rPr lang="en-US" sz="2800" dirty="0" smtClean="0"/>
              <a:t> </a:t>
            </a:r>
            <a:r>
              <a:rPr lang="en-US" sz="2800" dirty="0" err="1" smtClean="0"/>
              <a:t>bị</a:t>
            </a:r>
            <a:r>
              <a:rPr lang="en-US" sz="2800" dirty="0" smtClean="0"/>
              <a:t> </a:t>
            </a:r>
            <a:r>
              <a:rPr lang="en-US" sz="2800" dirty="0" err="1" smtClean="0"/>
              <a:t>vấn</a:t>
            </a:r>
            <a:r>
              <a:rPr lang="en-US" sz="2800" dirty="0" smtClean="0"/>
              <a:t> </a:t>
            </a:r>
            <a:r>
              <a:rPr lang="en-US" sz="2800" dirty="0" err="1" smtClean="0"/>
              <a:t>đề</a:t>
            </a:r>
            <a:r>
              <a:rPr lang="en-US" sz="2800" dirty="0" smtClean="0"/>
              <a:t> </a:t>
            </a:r>
            <a:r>
              <a:rPr lang="en-US" sz="2800" dirty="0" err="1" smtClean="0"/>
              <a:t>ở</a:t>
            </a:r>
            <a:r>
              <a:rPr lang="en-US" sz="2800" dirty="0" smtClean="0"/>
              <a:t> </a:t>
            </a:r>
            <a:r>
              <a:rPr lang="en-US" sz="2800" dirty="0" err="1" smtClean="0"/>
              <a:t>đâu</a:t>
            </a:r>
            <a:r>
              <a:rPr lang="en-US" sz="2800" dirty="0" smtClean="0"/>
              <a:t>?)</a:t>
            </a:r>
          </a:p>
          <a:p>
            <a:r>
              <a:rPr lang="en-US" sz="2800" dirty="0" err="1" smtClean="0"/>
              <a:t>Đưa</a:t>
            </a:r>
            <a:r>
              <a:rPr lang="en-US" sz="2800" dirty="0" smtClean="0"/>
              <a:t> </a:t>
            </a:r>
            <a:r>
              <a:rPr lang="en-US" sz="2800" dirty="0" err="1" smtClean="0"/>
              <a:t>ra</a:t>
            </a:r>
            <a:r>
              <a:rPr lang="en-US" sz="2800" dirty="0" smtClean="0"/>
              <a:t> </a:t>
            </a:r>
            <a:r>
              <a:rPr lang="en-US" sz="2800" dirty="0" err="1" smtClean="0"/>
              <a:t>các</a:t>
            </a:r>
            <a:r>
              <a:rPr lang="en-US" sz="2800" dirty="0" smtClean="0"/>
              <a:t> </a:t>
            </a:r>
            <a:r>
              <a:rPr lang="en-US" sz="2800" dirty="0" err="1" smtClean="0"/>
              <a:t>hệ</a:t>
            </a:r>
            <a:r>
              <a:rPr lang="en-US" sz="2800" dirty="0" smtClean="0"/>
              <a:t> </a:t>
            </a:r>
            <a:r>
              <a:rPr lang="en-US" sz="2800" dirty="0" err="1" smtClean="0"/>
              <a:t>giả</a:t>
            </a:r>
            <a:r>
              <a:rPr lang="en-US" sz="2800" dirty="0" smtClean="0"/>
              <a:t> </a:t>
            </a:r>
            <a:r>
              <a:rPr lang="en-US" sz="2800" dirty="0" err="1" smtClean="0"/>
              <a:t>thuyết</a:t>
            </a:r>
            <a:r>
              <a:rPr lang="en-US" sz="2800" dirty="0" smtClean="0"/>
              <a:t>:</a:t>
            </a:r>
          </a:p>
          <a:p>
            <a:r>
              <a:rPr lang="en-US" sz="2800" dirty="0" err="1" smtClean="0"/>
              <a:t>Nguyên</a:t>
            </a:r>
            <a:r>
              <a:rPr lang="en-US" sz="2800" dirty="0" smtClean="0"/>
              <a:t> </a:t>
            </a:r>
            <a:r>
              <a:rPr lang="en-US" sz="2800" dirty="0" err="1" smtClean="0"/>
              <a:t>nhân</a:t>
            </a:r>
            <a:r>
              <a:rPr lang="en-US" sz="2800" dirty="0" smtClean="0"/>
              <a:t> </a:t>
            </a:r>
            <a:r>
              <a:rPr lang="en-US" sz="2800" dirty="0" err="1" smtClean="0"/>
              <a:t>của</a:t>
            </a:r>
            <a:r>
              <a:rPr lang="en-US" sz="2800" dirty="0" smtClean="0"/>
              <a:t> </a:t>
            </a:r>
            <a:r>
              <a:rPr lang="en-US" sz="2800" dirty="0" err="1" smtClean="0"/>
              <a:t>vấn</a:t>
            </a:r>
            <a:r>
              <a:rPr lang="en-US" sz="2800" dirty="0" smtClean="0"/>
              <a:t> </a:t>
            </a:r>
            <a:r>
              <a:rPr lang="en-US" sz="2800" dirty="0" err="1" smtClean="0"/>
              <a:t>đề</a:t>
            </a:r>
            <a:r>
              <a:rPr lang="en-US" sz="2800" dirty="0" smtClean="0"/>
              <a:t> </a:t>
            </a:r>
            <a:r>
              <a:rPr lang="en-US" sz="2800" dirty="0" err="1" smtClean="0"/>
              <a:t>là</a:t>
            </a:r>
            <a:r>
              <a:rPr lang="en-US" sz="2800" dirty="0" smtClean="0"/>
              <a:t> </a:t>
            </a:r>
            <a:r>
              <a:rPr lang="en-US" sz="2800" dirty="0" err="1" smtClean="0"/>
              <a:t>gì</a:t>
            </a:r>
            <a:r>
              <a:rPr lang="en-US" sz="2800" dirty="0" smtClean="0"/>
              <a:t>?</a:t>
            </a:r>
          </a:p>
          <a:p>
            <a:r>
              <a:rPr lang="en-US" sz="2800" dirty="0" err="1" smtClean="0"/>
              <a:t>Áp</a:t>
            </a:r>
            <a:r>
              <a:rPr lang="en-US" sz="2800" dirty="0" smtClean="0"/>
              <a:t> </a:t>
            </a:r>
            <a:r>
              <a:rPr lang="en-US" sz="2800" dirty="0" err="1" smtClean="0"/>
              <a:t>dụng</a:t>
            </a:r>
            <a:r>
              <a:rPr lang="en-US" sz="2800" dirty="0" smtClean="0"/>
              <a:t> </a:t>
            </a:r>
            <a:r>
              <a:rPr lang="en-US" sz="2800" dirty="0" err="1" smtClean="0"/>
              <a:t>các</a:t>
            </a:r>
            <a:r>
              <a:rPr lang="en-US" sz="2800" dirty="0" smtClean="0"/>
              <a:t> </a:t>
            </a:r>
            <a:r>
              <a:rPr lang="en-US" sz="2800" dirty="0" err="1" smtClean="0"/>
              <a:t>nguyên</a:t>
            </a:r>
            <a:r>
              <a:rPr lang="en-US" sz="2800" dirty="0" smtClean="0"/>
              <a:t> </a:t>
            </a:r>
            <a:r>
              <a:rPr lang="en-US" sz="2800" dirty="0" err="1" smtClean="0"/>
              <a:t>tắc</a:t>
            </a:r>
            <a:r>
              <a:rPr lang="en-US" sz="2800" dirty="0" smtClean="0"/>
              <a:t> </a:t>
            </a:r>
            <a:r>
              <a:rPr lang="en-US" sz="2800" dirty="0" err="1" smtClean="0"/>
              <a:t>tối</a:t>
            </a:r>
            <a:r>
              <a:rPr lang="en-US" sz="2800" dirty="0" smtClean="0"/>
              <a:t> </a:t>
            </a:r>
            <a:r>
              <a:rPr lang="en-US" sz="2800" dirty="0" err="1" smtClean="0"/>
              <a:t>ưu</a:t>
            </a:r>
            <a:r>
              <a:rPr lang="en-US" sz="2800" dirty="0" smtClean="0"/>
              <a:t> </a:t>
            </a:r>
            <a:r>
              <a:rPr lang="en-US" sz="2800" dirty="0" err="1" smtClean="0"/>
              <a:t>để</a:t>
            </a:r>
            <a:r>
              <a:rPr lang="en-US" sz="2800" dirty="0" smtClean="0"/>
              <a:t> </a:t>
            </a:r>
            <a:r>
              <a:rPr lang="en-US" sz="2800" dirty="0" err="1" smtClean="0"/>
              <a:t>đề</a:t>
            </a:r>
            <a:r>
              <a:rPr lang="en-US" sz="2800" dirty="0" smtClean="0"/>
              <a:t> </a:t>
            </a:r>
            <a:r>
              <a:rPr lang="en-US" sz="2800" dirty="0" err="1" smtClean="0"/>
              <a:t>ra</a:t>
            </a:r>
            <a:r>
              <a:rPr lang="en-US" sz="2800" dirty="0" smtClean="0"/>
              <a:t> </a:t>
            </a:r>
            <a:r>
              <a:rPr lang="en-US" sz="2800" dirty="0" err="1" smtClean="0"/>
              <a:t>cách</a:t>
            </a:r>
            <a:r>
              <a:rPr lang="en-US" sz="2800" dirty="0" smtClean="0"/>
              <a:t> </a:t>
            </a:r>
            <a:r>
              <a:rPr lang="en-US" sz="2800" dirty="0" err="1" smtClean="0"/>
              <a:t>sửa</a:t>
            </a:r>
            <a:r>
              <a:rPr lang="en-US" sz="2800" dirty="0" smtClean="0"/>
              <a:t> </a:t>
            </a:r>
          </a:p>
          <a:p>
            <a:r>
              <a:rPr lang="en-US" sz="2800" dirty="0" err="1" smtClean="0"/>
              <a:t>Kiểm</a:t>
            </a:r>
            <a:r>
              <a:rPr lang="en-US" sz="2800" dirty="0" smtClean="0"/>
              <a:t> </a:t>
            </a:r>
            <a:r>
              <a:rPr lang="en-US" sz="2800" dirty="0" err="1" smtClean="0"/>
              <a:t>nghiệm</a:t>
            </a:r>
            <a:r>
              <a:rPr lang="en-US" sz="2800" dirty="0" smtClean="0"/>
              <a:t> </a:t>
            </a:r>
            <a:r>
              <a:rPr lang="en-US" sz="2800" dirty="0" err="1" smtClean="0"/>
              <a:t>giả</a:t>
            </a:r>
            <a:r>
              <a:rPr lang="en-US" sz="2800" dirty="0" smtClean="0"/>
              <a:t> </a:t>
            </a:r>
            <a:r>
              <a:rPr lang="en-US" sz="2800" dirty="0" err="1" smtClean="0"/>
              <a:t>thuyết</a:t>
            </a:r>
            <a:r>
              <a:rPr lang="en-US" sz="2800" dirty="0" smtClean="0"/>
              <a:t> (</a:t>
            </a:r>
            <a:r>
              <a:rPr lang="en-US" sz="2800" dirty="0" err="1" smtClean="0"/>
              <a:t>làm</a:t>
            </a:r>
            <a:r>
              <a:rPr lang="en-US" sz="2800" dirty="0" smtClean="0"/>
              <a:t> </a:t>
            </a:r>
            <a:r>
              <a:rPr lang="en-US" sz="2800" dirty="0" err="1" smtClean="0"/>
              <a:t>thử</a:t>
            </a:r>
            <a:r>
              <a:rPr lang="en-US" sz="2800" dirty="0" smtClean="0"/>
              <a:t>)</a:t>
            </a:r>
          </a:p>
        </p:txBody>
      </p:sp>
      <p:sp>
        <p:nvSpPr>
          <p:cNvPr id="2" name="Date Placeholder 1"/>
          <p:cNvSpPr>
            <a:spLocks noGrp="1"/>
          </p:cNvSpPr>
          <p:nvPr>
            <p:ph type="dt" sz="half" idx="10"/>
          </p:nvPr>
        </p:nvSpPr>
        <p:spPr/>
        <p:txBody>
          <a:bodyPr/>
          <a:lstStyle/>
          <a:p>
            <a:fld id="{70637816-71E2-F04B-A2E2-8BC1B495341E}"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7246558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Điều kiện tiên quyết</a:t>
            </a:r>
            <a:endParaRPr lang="en-US" dirty="0"/>
          </a:p>
        </p:txBody>
      </p:sp>
      <p:sp>
        <p:nvSpPr>
          <p:cNvPr id="3" name="Content Placeholder 2"/>
          <p:cNvSpPr>
            <a:spLocks noGrp="1"/>
          </p:cNvSpPr>
          <p:nvPr>
            <p:ph idx="1"/>
          </p:nvPr>
        </p:nvSpPr>
        <p:spPr/>
        <p:txBody>
          <a:bodyPr/>
          <a:lstStyle/>
          <a:p>
            <a:r>
              <a:rPr lang="en-US" smtClean="0"/>
              <a:t>Kĩ năng lập trình</a:t>
            </a:r>
          </a:p>
          <a:p>
            <a:r>
              <a:rPr lang="en-US" smtClean="0"/>
              <a:t>Kiến thức cấu trúc dữ liệu và giải thuật</a:t>
            </a:r>
          </a:p>
          <a:p>
            <a:r>
              <a:rPr lang="en-US" smtClean="0"/>
              <a:t>Kiến thức cơ bản hệ quản trị CSDL</a:t>
            </a:r>
            <a:endParaRPr lang="en-US" dirty="0"/>
          </a:p>
        </p:txBody>
      </p:sp>
      <p:sp>
        <p:nvSpPr>
          <p:cNvPr id="4" name="Date Placeholder 3"/>
          <p:cNvSpPr>
            <a:spLocks noGrp="1"/>
          </p:cNvSpPr>
          <p:nvPr>
            <p:ph type="dt" sz="half" idx="10"/>
          </p:nvPr>
        </p:nvSpPr>
        <p:spPr/>
        <p:txBody>
          <a:bodyPr/>
          <a:lstStyle/>
          <a:p>
            <a:fld id="{023F1EC5-E2AA-F449-9A63-102D79D112AD}"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1973401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khác</a:t>
            </a:r>
            <a:r>
              <a:rPr lang="en-US" dirty="0" smtClean="0"/>
              <a:t> </a:t>
            </a:r>
            <a:r>
              <a:rPr lang="en-US" dirty="0" err="1" smtClean="0"/>
              <a:t>nhau</a:t>
            </a:r>
            <a:r>
              <a:rPr lang="en-US" dirty="0" smtClean="0"/>
              <a:t> </a:t>
            </a:r>
            <a:r>
              <a:rPr lang="en-US" dirty="0" err="1" smtClean="0"/>
              <a:t>giữa</a:t>
            </a:r>
            <a:r>
              <a:rPr lang="en-US" dirty="0" smtClean="0"/>
              <a:t> </a:t>
            </a:r>
            <a:r>
              <a:rPr lang="en-US" dirty="0" err="1" smtClean="0"/>
              <a:t>học</a:t>
            </a:r>
            <a:r>
              <a:rPr lang="en-US" dirty="0" smtClean="0"/>
              <a:t> </a:t>
            </a:r>
            <a:r>
              <a:rPr lang="en-US" dirty="0" err="1" smtClean="0"/>
              <a:t>phần</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quản</a:t>
            </a:r>
            <a:r>
              <a:rPr lang="en-US" dirty="0" smtClean="0"/>
              <a:t> </a:t>
            </a:r>
            <a:r>
              <a:rPr lang="en-US" dirty="0" err="1" smtClean="0"/>
              <a:t>trị</a:t>
            </a:r>
            <a:r>
              <a:rPr lang="en-US" dirty="0" smtClean="0"/>
              <a:t> CSDL(DMPT) </a:t>
            </a:r>
            <a:r>
              <a:rPr lang="en-US" dirty="0" err="1" smtClean="0"/>
              <a:t>và</a:t>
            </a:r>
            <a:r>
              <a:rPr lang="en-US" dirty="0" smtClean="0"/>
              <a:t> </a:t>
            </a:r>
            <a:r>
              <a:rPr lang="en-US" dirty="0" err="1" smtClean="0"/>
              <a:t>học</a:t>
            </a:r>
            <a:r>
              <a:rPr lang="en-US" dirty="0" smtClean="0"/>
              <a:t> </a:t>
            </a:r>
            <a:r>
              <a:rPr lang="en-US" dirty="0" err="1" smtClean="0"/>
              <a:t>phần</a:t>
            </a:r>
            <a:r>
              <a:rPr lang="en-US" dirty="0" smtClean="0"/>
              <a:t> CSDL(DS)</a:t>
            </a:r>
            <a:endParaRPr lang="en-US" dirty="0"/>
          </a:p>
        </p:txBody>
      </p:sp>
      <p:sp>
        <p:nvSpPr>
          <p:cNvPr id="3" name="Content Placeholder 2"/>
          <p:cNvSpPr>
            <a:spLocks noGrp="1"/>
          </p:cNvSpPr>
          <p:nvPr>
            <p:ph idx="1"/>
          </p:nvPr>
        </p:nvSpPr>
        <p:spPr/>
        <p:txBody>
          <a:bodyPr/>
          <a:lstStyle/>
          <a:p>
            <a:r>
              <a:rPr lang="en-US" smtClean="0"/>
              <a:t>Cùng xem xét các vấn đề giống nhau nhưng ở các góc nhìn khác nhau.</a:t>
            </a:r>
          </a:p>
          <a:p>
            <a:r>
              <a:rPr lang="en-US" smtClean="0"/>
              <a:t>Yêu cầu về tính cụ thể của thuật toán và các hoạt động đằng sau nó:</a:t>
            </a:r>
          </a:p>
          <a:p>
            <a:r>
              <a:rPr lang="en-US" smtClean="0"/>
              <a:t>DS: Cách thức hoạt động chi tiết của B-tree</a:t>
            </a:r>
          </a:p>
          <a:p>
            <a:r>
              <a:rPr lang="en-US" smtClean="0"/>
              <a:t>DBPT: B-tree có hiệu quả như thế nào và tại sao?</a:t>
            </a:r>
          </a:p>
          <a:p>
            <a:r>
              <a:rPr lang="en-US" smtClean="0"/>
              <a:t>Lý thuyết và thực hành:</a:t>
            </a:r>
          </a:p>
          <a:p>
            <a:r>
              <a:rPr lang="en-US" smtClean="0"/>
              <a:t>DB: thực hiện các phép toán trên giấy</a:t>
            </a:r>
          </a:p>
          <a:p>
            <a:r>
              <a:rPr lang="en-US" smtClean="0"/>
              <a:t>DBPT: thử nghiệm, so sánh, đánh giá các phép toán trên thiết bị thật, giải thích các kết quả.</a:t>
            </a:r>
          </a:p>
          <a:p>
            <a:r>
              <a:rPr lang="en-US" smtClean="0"/>
              <a:t>Tính toàn cục:</a:t>
            </a:r>
          </a:p>
          <a:p>
            <a:r>
              <a:rPr lang="en-US" smtClean="0"/>
              <a:t>DB: chỉ tập trung vào các vấn đề một cách biệt lập</a:t>
            </a:r>
          </a:p>
          <a:p>
            <a:r>
              <a:rPr lang="en-US" smtClean="0"/>
              <a:t>DBPT: tập trung vào sự tương tác giữa các thành phần và hệ thống</a:t>
            </a:r>
          </a:p>
          <a:p>
            <a:r>
              <a:rPr lang="en-US" smtClean="0"/>
              <a:t>Có sự trùng lặp và những khái niệm quan trong sẽ được xem xét lại</a:t>
            </a:r>
          </a:p>
          <a:p>
            <a:endParaRPr lang="en-US" dirty="0" smtClean="0"/>
          </a:p>
        </p:txBody>
      </p:sp>
      <p:sp>
        <p:nvSpPr>
          <p:cNvPr id="4" name="Date Placeholder 3"/>
          <p:cNvSpPr>
            <a:spLocks noGrp="1"/>
          </p:cNvSpPr>
          <p:nvPr>
            <p:ph type="dt" sz="half" idx="10"/>
          </p:nvPr>
        </p:nvSpPr>
        <p:spPr/>
        <p:txBody>
          <a:bodyPr/>
          <a:lstStyle/>
          <a:p>
            <a:fld id="{324421F7-569E-FE49-8F51-D0C0A21180BF}"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9401329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Tối ưu trong lý thuyết và thực nghiệm</a:t>
            </a:r>
            <a:endParaRPr lang="en-US" dirty="0"/>
          </a:p>
        </p:txBody>
      </p:sp>
      <p:sp>
        <p:nvSpPr>
          <p:cNvPr id="3" name="Content Placeholder 2"/>
          <p:cNvSpPr>
            <a:spLocks noGrp="1"/>
          </p:cNvSpPr>
          <p:nvPr>
            <p:ph idx="1"/>
          </p:nvPr>
        </p:nvSpPr>
        <p:spPr/>
        <p:txBody>
          <a:bodyPr/>
          <a:lstStyle/>
          <a:p>
            <a:r>
              <a:rPr lang="en-US" smtClean="0"/>
              <a:t>Các nhà thực nghiêm: áp dụng quy tắc ngón tay cái</a:t>
            </a:r>
          </a:p>
          <a:p>
            <a:r>
              <a:rPr lang="en-US" smtClean="0"/>
              <a:t>VD: “Không bao giờ sử dụng các hàm tập hợp (vd như AVG) khi thực hiện các giao dịch cần hiệu suất cao (thời gian đáp ứng nhanh)”</a:t>
            </a:r>
          </a:p>
          <a:p>
            <a:r>
              <a:rPr lang="en-US" smtClean="0"/>
              <a:t>Vấn đề: lạm dụng quy tắc ngón tay cái có thể gây lỗi, vd: AVG sẽ lỗi nếu có quá nhiều các bộ dữ liệu được truy xuất.</a:t>
            </a:r>
          </a:p>
          <a:p>
            <a:r>
              <a:rPr lang="en-US" smtClean="0"/>
              <a:t>Các nhà lý luận: đưa ra các mô hình và các giải pháp đảm bảo</a:t>
            </a:r>
          </a:p>
          <a:p>
            <a:r>
              <a:rPr lang="en-US" smtClean="0"/>
              <a:t>VD:  đặc điểm thời gian chạy của các thuật toán với các tham số truyền vào khác nhau.</a:t>
            </a:r>
          </a:p>
          <a:p>
            <a:r>
              <a:rPr lang="en-US" smtClean="0"/>
              <a:t>Vấn đề: các cách tiếp cận phức tạp không được dùng trong thực tế kể từ lúc chúng dừng tại các giả thiết không thể thực hiện được.</a:t>
            </a:r>
            <a:endParaRPr lang="en-US" dirty="0" smtClean="0"/>
          </a:p>
        </p:txBody>
      </p:sp>
      <p:sp>
        <p:nvSpPr>
          <p:cNvPr id="4" name="Date Placeholder 3"/>
          <p:cNvSpPr>
            <a:spLocks noGrp="1"/>
          </p:cNvSpPr>
          <p:nvPr>
            <p:ph type="dt" sz="half" idx="10"/>
          </p:nvPr>
        </p:nvSpPr>
        <p:spPr/>
        <p:txBody>
          <a:bodyPr/>
          <a:lstStyle/>
          <a:p>
            <a:fld id="{25AE7371-C349-3D41-9EFE-26A02CA05E6E}" type="datetime1">
              <a:rPr lang="en-US" smtClean="0"/>
              <a:t>02/04/15</a:t>
            </a:fld>
            <a:endParaRPr lang="en-US" dirty="0"/>
          </a:p>
        </p:txBody>
      </p:sp>
      <p:sp>
        <p:nvSpPr>
          <p:cNvPr id="5" name="Footer Placeholder 4"/>
          <p:cNvSpPr>
            <a:spLocks noGrp="1"/>
          </p:cNvSpPr>
          <p:nvPr>
            <p:ph type="ftr" sz="quarter" idx="11"/>
          </p:nvPr>
        </p:nvSpPr>
        <p:spPr/>
        <p:txBody>
          <a:bodyPr/>
          <a:lstStyle/>
          <a:p>
            <a:r>
              <a:rPr lang="en-US" smtClean="0"/>
              <a:t>Database Tuning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1031963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eme-bkh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theme-bkhn</Template>
  <TotalTime>1099</TotalTime>
  <Words>2753</Words>
  <Application>Microsoft Macintosh PowerPoint</Application>
  <PresentationFormat>On-screen Show (4:3)</PresentationFormat>
  <Paragraphs>307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theme-bkhn</vt:lpstr>
      <vt:lpstr>Quản trị và tối ưu hoá hiệu năng CSDL</vt:lpstr>
      <vt:lpstr>NỘI DUNG</vt:lpstr>
      <vt:lpstr>Thế nào là tối ưu CSDL</vt:lpstr>
      <vt:lpstr>Các tham số nào nên xem xét cho việc tinh chỉnh</vt:lpstr>
      <vt:lpstr>Tại sao tối ưu CSDL lại khó?</vt:lpstr>
      <vt:lpstr>PowerPoint Presentation</vt:lpstr>
      <vt:lpstr>Điều kiện tiên quyết</vt:lpstr>
      <vt:lpstr>Sự khác nhau giữa học phần thiết kế và quản trị CSDL(DMPT) và học phần CSDL(DS)</vt:lpstr>
      <vt:lpstr>Tối ưu trong lý thuyết và thực nghiệm</vt:lpstr>
      <vt:lpstr>Tối ưu trong lý thuyết và thực nghiệm</vt:lpstr>
      <vt:lpstr>5 nguyên tắc cơ bản của tối ưu hóa</vt:lpstr>
      <vt:lpstr>Think globally; Fix locally</vt:lpstr>
      <vt:lpstr>Think globally; Fix locally</vt:lpstr>
      <vt:lpstr>Phân vùng những nơi bị thắt nút cổ chai</vt:lpstr>
      <vt:lpstr>Các chiến lược phân vùng</vt:lpstr>
      <vt:lpstr>PowerPoint Presentation</vt:lpstr>
      <vt:lpstr>PowerPoint Presentation</vt:lpstr>
      <vt:lpstr>Phân vùng những nơi bị thắt nút cổ chai</vt:lpstr>
      <vt:lpstr>Khởi tạo với chi phí cao, tiến hành với chi phí thấp</vt:lpstr>
      <vt:lpstr>PowerPoint Presentation</vt:lpstr>
      <vt:lpstr>PowerPoint Presentation</vt:lpstr>
      <vt:lpstr>PowerPoint Presentation</vt:lpstr>
      <vt:lpstr>PowerPoint Presentation</vt:lpstr>
      <vt:lpstr>Hiểu rõ hoạt động của server </vt:lpstr>
      <vt:lpstr>PowerPoint Presentation</vt:lpstr>
      <vt:lpstr>PowerPoint Presentation</vt:lpstr>
      <vt:lpstr>Cân bằng giữa chi phí và hiệu quả</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thang</dc:creator>
  <cp:lastModifiedBy>Viet Trung Tran</cp:lastModifiedBy>
  <cp:revision>240</cp:revision>
  <dcterms:created xsi:type="dcterms:W3CDTF">2015-01-14T02:44:54Z</dcterms:created>
  <dcterms:modified xsi:type="dcterms:W3CDTF">2015-04-02T04:21:30Z</dcterms:modified>
</cp:coreProperties>
</file>