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3640" y="44626"/>
            <a:ext cx="1063503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907574" y="990608"/>
            <a:ext cx="4082563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907574" y="990602"/>
            <a:ext cx="4082563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907574" y="3325813"/>
            <a:ext cx="4082563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9144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82" y="6237312"/>
            <a:ext cx="348677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051" y="53752"/>
            <a:ext cx="87738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1" y="1412777"/>
            <a:ext cx="8773898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10/02/15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Tối ưu hóa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Sparse index: các con trỏ tới các trang bộ nhớ</a:t>
            </a:r>
            <a:br>
              <a:rPr lang="en-US" smtClean="0"/>
            </a:br>
            <a:r>
              <a:rPr lang="en-US" smtClean="0"/>
              <a:t>  -  Ít nhất một con trỏ trên một trang</a:t>
            </a:r>
            <a:br>
              <a:rPr lang="en-US" smtClean="0"/>
            </a:br>
            <a:r>
              <a:rPr lang="en-US" smtClean="0"/>
              <a:t>  -  Thường ít con trỏ hơn là các bản ghi</a:t>
            </a:r>
          </a:p>
          <a:p>
            <a:r>
              <a:rPr lang="en-US" smtClean="0"/>
              <a:t>Dense index: các con trỏ đến các bản ghi riêng biệt</a:t>
            </a:r>
            <a:br>
              <a:rPr lang="en-US" smtClean="0"/>
            </a:br>
            <a:r>
              <a:rPr lang="en-US" smtClean="0"/>
              <a:t>  -  Một key trên một bản ghi</a:t>
            </a:r>
            <a:br>
              <a:rPr lang="en-US" smtClean="0"/>
            </a:br>
            <a:r>
              <a:rPr lang="en-US" smtClean="0"/>
              <a:t>  -  Thường nhiều key hơn là sparse index</a:t>
            </a:r>
            <a:br>
              <a:rPr lang="en-US" smtClean="0"/>
            </a:br>
            <a:r>
              <a:rPr lang="en-US" smtClean="0"/>
              <a:t>  -  Tối ưu hóa: lưu các key trùng nhau chỉ một lần</a:t>
            </a:r>
            <a:br>
              <a:rPr lang="en-US" smtClean="0"/>
            </a:br>
            <a:r>
              <a:rPr lang="en-US" smtClean="0"/>
              <a:t>theo các con trỏ.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1" y="1068509"/>
            <a:ext cx="2180640" cy="48428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8388" y="370121"/>
            <a:ext cx="4448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and Dense 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STT của con trỏ:</a:t>
            </a:r>
            <a:br>
              <a:rPr lang="en-US" smtClean="0"/>
            </a:br>
            <a:r>
              <a:rPr lang="en-US" smtClean="0"/>
              <a:t>ptrs in dense index = records per page  *  ptrs in sparse index</a:t>
            </a:r>
          </a:p>
          <a:p>
            <a:r>
              <a:rPr lang="en-US" smtClean="0"/>
              <a:t>Pro sparse: ít pointers</a:t>
            </a:r>
            <a:br>
              <a:rPr lang="en-US" smtClean="0"/>
            </a:br>
            <a:r>
              <a:rPr lang="en-US" smtClean="0"/>
              <a:t>  -  Thông thường kích thước bản ghi nhỏ hơn kích thước trang</a:t>
            </a:r>
            <a:br>
              <a:rPr lang="en-US" smtClean="0"/>
            </a:br>
            <a:r>
              <a:rPr lang="en-US" smtClean="0"/>
              <a:t>  -  Ít con trỏ dẫn đến mức thấp hơn (và truy xuất bộ nhớ)</a:t>
            </a:r>
            <a:br>
              <a:rPr lang="en-US" smtClean="0"/>
            </a:br>
            <a:r>
              <a:rPr lang="en-US" smtClean="0"/>
              <a:t>  -  Sử dụng ít không gian hơn</a:t>
            </a:r>
          </a:p>
          <a:p>
            <a:r>
              <a:rPr lang="en-US" smtClean="0"/>
              <a:t>Pro dense: index có thể “bao gồm” truy vấn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Covering index: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 -  Trả lời các truy vấn đọc trong cấu trúc index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 -  Nhanh, tính từ lức dữ liệu chưa được truy xuất</a:t>
            </a:r>
          </a:p>
          <a:p>
            <a:r>
              <a:rPr lang="en-US" smtClean="0">
                <a:sym typeface="Wingdings" panose="05000000000000000000" pitchFamily="2" charset="2"/>
              </a:rPr>
              <a:t>VD1: dense index on lastname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     SELECT COUNT(lastname) WHERE lastname=‘Smith’</a:t>
            </a:r>
          </a:p>
          <a:p>
            <a:r>
              <a:rPr lang="en-US" smtClean="0">
                <a:sym typeface="Wingdings" panose="05000000000000000000" pitchFamily="2" charset="2"/>
              </a:rPr>
              <a:t>VD2: dense index on A, B, C (theo thứ tự này)</a:t>
            </a:r>
            <a:br>
              <a:rPr lang="en-US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19" y="4076512"/>
            <a:ext cx="4355207" cy="2171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3969" y="333217"/>
            <a:ext cx="3868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Covering 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Clustering index trên thuộc tính X (primary index)</a:t>
            </a:r>
            <a:br>
              <a:rPr lang="en-US" smtClean="0"/>
            </a:br>
            <a:r>
              <a:rPr lang="en-US" smtClean="0"/>
              <a:t>  -  Các bản ghi được nhóm bằng thuộc tính X trong bộ nhớ</a:t>
            </a:r>
            <a:br>
              <a:rPr lang="en-US" smtClean="0"/>
            </a:br>
            <a:r>
              <a:rPr lang="en-US" smtClean="0"/>
              <a:t>  -  B+-tree: các bản ghi được sắp xếp bởi thuộc tính X.</a:t>
            </a:r>
            <a:br>
              <a:rPr lang="en-US" smtClean="0"/>
            </a:br>
            <a:r>
              <a:rPr lang="en-US" smtClean="0"/>
              <a:t>  -  Chỉ một clustering index trên một bảng.</a:t>
            </a:r>
            <a:br>
              <a:rPr lang="en-US" smtClean="0"/>
            </a:br>
            <a:r>
              <a:rPr lang="en-US" smtClean="0"/>
              <a:t>  -  Dense hoặc sparse.</a:t>
            </a:r>
          </a:p>
          <a:p>
            <a:r>
              <a:rPr lang="en-US" smtClean="0"/>
              <a:t>Non-clustering index trên thuộc tính X (secondary index)</a:t>
            </a:r>
            <a:br>
              <a:rPr lang="en-US" smtClean="0"/>
            </a:br>
            <a:r>
              <a:rPr lang="en-US" smtClean="0"/>
              <a:t>  -  Không có rang buộc về tổ chức bảng.</a:t>
            </a:r>
            <a:br>
              <a:rPr lang="en-US" smtClean="0"/>
            </a:br>
            <a:r>
              <a:rPr lang="en-US" smtClean="0"/>
              <a:t>  -  Có nhiều hơn một index trên một bảng</a:t>
            </a:r>
            <a:br>
              <a:rPr lang="en-US" smtClean="0"/>
            </a:br>
            <a:r>
              <a:rPr lang="en-US" smtClean="0"/>
              <a:t>  -  Luôn luôn là dense.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96" y="1416823"/>
            <a:ext cx="1537469" cy="3825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8527" y="219747"/>
            <a:ext cx="7379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vs. 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Non-Clustering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được sparse:</a:t>
            </a:r>
            <a:br>
              <a:rPr lang="en-US" smtClean="0"/>
            </a:br>
            <a:r>
              <a:rPr lang="en-US" smtClean="0"/>
              <a:t>  -   Ít con trỏ hơn non-clustering index.</a:t>
            </a:r>
            <a:br>
              <a:rPr lang="en-US" smtClean="0"/>
            </a:br>
            <a:r>
              <a:rPr lang="en-US" smtClean="0"/>
              <a:t>  -   Nếu bản ghi có kích thước nhỏ, lưu một truy xuất bộ nhớ trên một truy xuất bản ghi</a:t>
            </a:r>
          </a:p>
          <a:p>
            <a:r>
              <a:rPr lang="en-US" smtClean="0"/>
              <a:t>Tốt cho multi-point query:</a:t>
            </a:r>
            <a:br>
              <a:rPr lang="en-US" smtClean="0"/>
            </a:br>
            <a:r>
              <a:rPr lang="en-US" smtClean="0"/>
              <a:t>  -   Truy xuất ngang bằng trên các thuộc tính không duy nhất.</a:t>
            </a:r>
            <a:br>
              <a:rPr lang="en-US" smtClean="0"/>
            </a:br>
            <a:r>
              <a:rPr lang="en-US" smtClean="0"/>
              <a:t>  -   Tất cả bản ghi kết quả trên các trang nhớ liên tiếp.</a:t>
            </a:r>
            <a:br>
              <a:rPr lang="en-US" smtClean="0"/>
            </a:br>
            <a:r>
              <a:rPr lang="en-US" smtClean="0"/>
              <a:t>  -   VDL hãy xem lastname trên phonebook.</a:t>
            </a:r>
          </a:p>
          <a:p>
            <a:r>
              <a:rPr lang="en-US" smtClean="0"/>
              <a:t>Tốt cho range, prefic, ordering query:</a:t>
            </a:r>
            <a:br>
              <a:rPr lang="en-US" smtClean="0"/>
            </a:br>
            <a:r>
              <a:rPr lang="en-US" smtClean="0"/>
              <a:t>  -   Hoạt động nếu clustering index được khai báo như B+-tree.</a:t>
            </a:r>
            <a:br>
              <a:rPr lang="en-US" smtClean="0"/>
            </a:br>
            <a:r>
              <a:rPr lang="en-US" smtClean="0"/>
              <a:t>  -   Tiền VD: xem xét tất cả lastname bắt đầu với ‘St’ trong danh bạ điện thoại</a:t>
            </a:r>
            <a:br>
              <a:rPr lang="en-US" smtClean="0"/>
            </a:br>
            <a:r>
              <a:rPr lang="en-US" smtClean="0"/>
              <a:t>  -   Bản ghi trả về nằm trên các trang nhớ liên tiếp.</a:t>
            </a:r>
          </a:p>
          <a:p>
            <a:r>
              <a:rPr lang="en-US" smtClean="0"/>
              <a:t>Tốt cho equality join:</a:t>
            </a:r>
            <a:br>
              <a:rPr lang="en-US" smtClean="0"/>
            </a:br>
            <a:r>
              <a:rPr lang="en-US" smtClean="0"/>
              <a:t>  -  Nhanh ngay cả với thuộc tính không phải key.</a:t>
            </a:r>
            <a:br>
              <a:rPr lang="en-US" smtClean="0"/>
            </a:br>
            <a:r>
              <a:rPr lang="en-US" smtClean="0"/>
              <a:t>  -  Index trên một bảng: là index  trong vòng lặp lồng</a:t>
            </a:r>
            <a:br>
              <a:rPr lang="en-US" smtClean="0"/>
            </a:br>
            <a:r>
              <a:rPr lang="en-US" smtClean="0"/>
              <a:t>  -  Index trên cả hai bảng: merge-join</a:t>
            </a:r>
          </a:p>
          <a:p>
            <a:r>
              <a:rPr lang="en-US" smtClean="0"/>
              <a:t>overflow pages làm giảm hiệu quả:</a:t>
            </a:r>
            <a:br>
              <a:rPr lang="en-US" smtClean="0"/>
            </a:br>
            <a:r>
              <a:rPr lang="en-US" smtClean="0"/>
              <a:t>  -  Nếu trang bộ nhớ đã đày, sẽ dẫn đến lỗi overflow pages.</a:t>
            </a:r>
            <a:br>
              <a:rPr lang="en-US" smtClean="0"/>
            </a:br>
            <a:r>
              <a:rPr lang="en-US" smtClean="0"/>
              <a:t>  -  overflow pages khi mà có thêm quá nhiều truy xuất bộ nhớ. 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66514" y="228601"/>
            <a:ext cx="3455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VD:</a:t>
            </a:r>
          </a:p>
          <a:p>
            <a:endParaRPr lang="en-US" smtClean="0"/>
          </a:p>
          <a:p>
            <a:r>
              <a:rPr lang="en-US" smtClean="0"/>
              <a:t>Index trên Employee.firstname: sử dụng index của join vòng lặp lồng</a:t>
            </a:r>
            <a:br>
              <a:rPr lang="en-US" smtClean="0"/>
            </a:br>
            <a:r>
              <a:rPr lang="en-US" smtClean="0"/>
              <a:t>   -  Với mỗi student, tìm các employee với firstname giống nhau</a:t>
            </a:r>
            <a:br>
              <a:rPr lang="en-US" smtClean="0"/>
            </a:br>
            <a:r>
              <a:rPr lang="en-US" smtClean="0"/>
              <a:t>   -  Tất cả các employee thỏa mãn trên các trang liên tiếp</a:t>
            </a:r>
          </a:p>
          <a:p>
            <a:r>
              <a:rPr lang="en-US" smtClean="0"/>
              <a:t>Index trên tất cả thuộc tính firstnam: sử dụng merge join</a:t>
            </a:r>
            <a:br>
              <a:rPr lang="en-US" smtClean="0"/>
            </a:br>
            <a:r>
              <a:rPr lang="en-US" smtClean="0"/>
              <a:t>   -  Đọc tất cả các bảng trong danh sách sắp xếp (B+-tree)</a:t>
            </a:r>
            <a:br>
              <a:rPr lang="en-US" smtClean="0"/>
            </a:br>
            <a:r>
              <a:rPr lang="en-US" smtClean="0"/>
              <a:t>   -  Mỗi trang được đọc một lần</a:t>
            </a:r>
            <a:br>
              <a:rPr lang="en-US" smtClean="0"/>
            </a:br>
            <a:r>
              <a:rPr lang="en-US" smtClean="0"/>
              <a:t>   -  Hoạt động với cả hash index cùng với hàm băm tương ứng.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70" y="1629776"/>
            <a:ext cx="5238958" cy="1128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3818" y="369379"/>
            <a:ext cx="8523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 Join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sao lại overflow pages?</a:t>
            </a:r>
            <a:br>
              <a:rPr lang="en-US" smtClean="0"/>
            </a:br>
            <a:r>
              <a:rPr lang="en-US" smtClean="0"/>
              <a:t>  -  Clustering index lưu các bản ghi trên các trang nhớ liên tiếp.</a:t>
            </a:r>
            <a:br>
              <a:rPr lang="en-US" smtClean="0"/>
            </a:br>
            <a:r>
              <a:rPr lang="en-US" smtClean="0"/>
              <a:t>  -  Insert giữa hai trang nhớ liên tiếp là không thể</a:t>
            </a:r>
            <a:br>
              <a:rPr lang="en-US" smtClean="0"/>
            </a:br>
            <a:r>
              <a:rPr lang="en-US" smtClean="0"/>
              <a:t>  -  Nếu trang nhớ đầy, tràn bản ghi dẫn đến overflow pages (tràn trang)</a:t>
            </a:r>
          </a:p>
          <a:p>
            <a:r>
              <a:rPr lang="en-US" smtClean="0"/>
              <a:t>Các truy xuất bộ nhớ khi overflow page: làm giảm tốc độ.</a:t>
            </a:r>
          </a:p>
          <a:p>
            <a:r>
              <a:rPr lang="en-US" smtClean="0"/>
              <a:t>Overflow pages có thể là do:</a:t>
            </a:r>
            <a:br>
              <a:rPr lang="en-US" smtClean="0"/>
            </a:br>
            <a:r>
              <a:rPr lang="en-US" smtClean="0"/>
              <a:t>  -  Insert</a:t>
            </a:r>
            <a:br>
              <a:rPr lang="en-US" smtClean="0"/>
            </a:br>
            <a:r>
              <a:rPr lang="en-US" smtClean="0"/>
              <a:t>  -  Update mà có thay đổi giá trị key</a:t>
            </a:r>
            <a:br>
              <a:rPr lang="en-US" smtClean="0"/>
            </a:br>
            <a:r>
              <a:rPr lang="en-US" smtClean="0"/>
              <a:t>  -  Update mà tăng kích thước bản ghi (vd: thay thế NULL bằng string)</a:t>
            </a:r>
          </a:p>
          <a:p>
            <a:r>
              <a:rPr lang="en-US" smtClean="0"/>
              <a:t>Tổ chức lại index:</a:t>
            </a:r>
            <a:br>
              <a:rPr lang="en-US" smtClean="0"/>
            </a:br>
            <a:r>
              <a:rPr lang="en-US" smtClean="0"/>
              <a:t>  -  Gọi các công cụ đặc biệt</a:t>
            </a:r>
            <a:br>
              <a:rPr lang="en-US" smtClean="0"/>
            </a:br>
            <a:r>
              <a:rPr lang="en-US" smtClean="0"/>
              <a:t>  -  Hoặc đơn giản là hủy và tạo lại index.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39118" y="282387"/>
            <a:ext cx="807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Index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Overflow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Tối ưu vùng nhớ trống trên trang nhớ:</a:t>
            </a:r>
            <a:br>
              <a:rPr lang="en-US" smtClean="0"/>
            </a:br>
            <a:r>
              <a:rPr lang="en-US" smtClean="0"/>
              <a:t>  -  Oracle, DB2: pctfree(0 là đầy), SQLServer: fillfactor(100 là đầy)</a:t>
            </a:r>
            <a:br>
              <a:rPr lang="en-US" smtClean="0"/>
            </a:br>
            <a:r>
              <a:rPr lang="en-US" smtClean="0"/>
              <a:t>  -  Vùng nhớ trống trên trang được sử dụng cho những bản ghi mới.</a:t>
            </a:r>
            <a:br>
              <a:rPr lang="en-US" smtClean="0"/>
            </a:br>
            <a:r>
              <a:rPr lang="en-US" smtClean="0"/>
              <a:t>  -  Vùng nhớ trống nhỏ: không gian nhớ đang được tận dụng hiệu quả, tốc độ đọc sẽ nhanh hơn</a:t>
            </a:r>
            <a:br>
              <a:rPr lang="en-US" smtClean="0"/>
            </a:br>
            <a:r>
              <a:rPr lang="en-US" smtClean="0"/>
              <a:t>  -  Còn quá nhiều vùng nhớ trống: giảm nguy cơ tràn</a:t>
            </a:r>
          </a:p>
          <a:p>
            <a:r>
              <a:rPr lang="en-US" smtClean="0"/>
              <a:t>Chiến lược tràn:</a:t>
            </a:r>
            <a:br>
              <a:rPr lang="en-US" smtClean="0"/>
            </a:br>
            <a:r>
              <a:rPr lang="en-US" smtClean="0"/>
              <a:t>  -  Split: chia một trang thành 2 nửa trang và link trang mới</a:t>
            </a:r>
            <a:br>
              <a:rPr lang="en-US" smtClean="0"/>
            </a:br>
            <a:r>
              <a:rPr lang="en-US" smtClean="0"/>
              <a:t>VD: A</a:t>
            </a:r>
            <a:r>
              <a:rPr lang="en-US" smtClean="0">
                <a:sym typeface="Wingdings" panose="05000000000000000000" pitchFamily="2" charset="2"/>
              </a:rPr>
              <a:t>BC, chia thành AB’B’’C (SQLServer)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 -  Chaining: trang đầy trỏ tới trang tràn (Oracle)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 -  Append: bản ghi tràn của tất cả các trang được nối thêm vào cuối của bảng (DB2)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1373" y="389964"/>
            <a:ext cx="3654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Luôn hữu dụng cho truy vấn điểm.</a:t>
            </a:r>
          </a:p>
          <a:p>
            <a:r>
              <a:rPr lang="en-US" smtClean="0"/>
              <a:t>Hữu dụng nếu index che lấp truy vấn.</a:t>
            </a:r>
          </a:p>
          <a:p>
            <a:r>
              <a:rPr lang="en-US" smtClean="0"/>
              <a:t>Critical table: bao gồm index  trên tất cả các thuộc tính kết hợp có liên quan.</a:t>
            </a:r>
          </a:p>
          <a:p>
            <a:r>
              <a:rPr lang="en-US" smtClean="0"/>
              <a:t>Multi-point query (not covered): chỉ khi không quá nhiều SELECT</a:t>
            </a:r>
            <a:br>
              <a:rPr lang="en-US" smtClean="0"/>
            </a:br>
            <a:r>
              <a:rPr lang="en-US" smtClean="0"/>
              <a:t> -  nR: số bản ghi trả về bởi truy vấn</a:t>
            </a:r>
            <a:br>
              <a:rPr lang="en-US" smtClean="0"/>
            </a:br>
            <a:r>
              <a:rPr lang="en-US" smtClean="0"/>
              <a:t> -  nP: số trang bộ nhớ trong bảng.</a:t>
            </a:r>
            <a:br>
              <a:rPr lang="en-US" smtClean="0"/>
            </a:br>
            <a:r>
              <a:rPr lang="en-US" smtClean="0"/>
              <a:t> -  Số bản ghi nR được phân bố đều trên các trang.</a:t>
            </a:r>
            <a:br>
              <a:rPr lang="en-US" smtClean="0"/>
            </a:br>
            <a:r>
              <a:rPr lang="en-US" smtClean="0"/>
              <a:t> -  Nên truy vấn sẽ đọc min(nR, nP) trang bộ nhớ.</a:t>
            </a:r>
          </a:p>
          <a:p>
            <a:r>
              <a:rPr lang="en-US" smtClean="0"/>
              <a:t>Index có thể làm chậm: nhiều SELECT trong truy vấn multi-point</a:t>
            </a:r>
            <a:br>
              <a:rPr lang="en-US" smtClean="0"/>
            </a:br>
            <a:r>
              <a:rPr lang="en-US" smtClean="0"/>
              <a:t> -  Quét là phép nhanh hơn là truy xuất vào tất cả các trabg với index.</a:t>
            </a:r>
            <a:br>
              <a:rPr lang="en-US" smtClean="0"/>
            </a:br>
            <a:r>
              <a:rPr lang="en-US" smtClean="0"/>
              <a:t> -  Nên nR nhỏ hơn đáng kể so với nP.  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84185" y="242047"/>
            <a:ext cx="481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Non-clustering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VD: non-lustering index và truy vấn multi-point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16" y="1617904"/>
            <a:ext cx="5784081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Tối ưu hóa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loại truy vấn</a:t>
            </a:r>
          </a:p>
          <a:p>
            <a:r>
              <a:rPr lang="en-US" smtClean="0"/>
              <a:t>Các loại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Multi –point query với selectivity 100/1M bản ghi (0.01%)</a:t>
            </a:r>
          </a:p>
          <a:p>
            <a:r>
              <a:rPr lang="en-US" smtClean="0">
                <a:sym typeface="Wingdings" panose="05000000000000000000" pitchFamily="2" charset="2"/>
              </a:rPr>
              <a:t>Clustering index nhanh hơn rất nhiều non-clustering index</a:t>
            </a:r>
          </a:p>
          <a:p>
            <a:r>
              <a:rPr lang="en-US" smtClean="0">
                <a:sym typeface="Wingdings" panose="05000000000000000000" pitchFamily="2" charset="2"/>
              </a:rPr>
              <a:t>Full table scan (no index) các order của cường độ chậm hơn index.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6" y="707355"/>
            <a:ext cx="4235182" cy="3375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6459" y="-532"/>
            <a:ext cx="782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Clustering vs. non-clustering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Tiền tố kết hợp truy vấn vào chuỗi các thuộc tính</a:t>
            </a:r>
          </a:p>
          <a:p>
            <a:r>
              <a:rPr lang="en-US" smtClean="0"/>
              <a:t>Covering: index cover truy vấn, điều kiện truy vấn trên tiền tố</a:t>
            </a:r>
          </a:p>
          <a:p>
            <a:r>
              <a:rPr lang="en-US" smtClean="0"/>
              <a:t>Covering, not order: index cover query, nhưng điều kiện không tiền tố</a:t>
            </a:r>
          </a:p>
          <a:p>
            <a:r>
              <a:rPr lang="en-US" smtClean="0"/>
              <a:t>Non-clustering: non-covering index, điều kiện truy vấn trên tiền tố</a:t>
            </a:r>
          </a:p>
          <a:p>
            <a:r>
              <a:rPr lang="en-US" smtClean="0"/>
              <a:t>Clustering: sparse index, điều kiện truy vấn trên tiền tố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87" y="848337"/>
            <a:ext cx="3514673" cy="3186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2347" y="140451"/>
            <a:ext cx="7340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Covering vs. Non-covering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Query: range query</a:t>
            </a:r>
          </a:p>
          <a:p>
            <a:r>
              <a:rPr lang="en-US" smtClean="0"/>
              <a:t>Non clustering: non-clustering non-covering index</a:t>
            </a:r>
          </a:p>
          <a:p>
            <a:r>
              <a:rPr lang="en-US" smtClean="0"/>
              <a:t>Scan: no index, vd: table scan required</a:t>
            </a:r>
          </a:p>
          <a:p>
            <a:r>
              <a:rPr lang="en-US" smtClean="0"/>
              <a:t>Index nhanh hơn nếu ít hơn 15% của các bản ghi được chọn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1" y="771807"/>
            <a:ext cx="3732218" cy="30482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7229" y="63921"/>
            <a:ext cx="636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Non-covering vs. Table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Query: hàng loạt 100 multi-point query, pctfree=0 (data page đầy)</a:t>
            </a:r>
          </a:p>
          <a:p>
            <a:r>
              <a:rPr lang="en-US" smtClean="0"/>
              <a:t>Làm giảm hiệu suất với INSERT</a:t>
            </a:r>
          </a:p>
          <a:p>
            <a:r>
              <a:rPr lang="en-US" smtClean="0"/>
              <a:t>Overflow records simply appended</a:t>
            </a:r>
          </a:p>
          <a:p>
            <a:r>
              <a:rPr lang="en-US" smtClean="0"/>
              <a:t>Truy vấn đi qua index và sau đó quét tất cả các bản ghi overflow</a:t>
            </a:r>
          </a:p>
          <a:p>
            <a:r>
              <a:rPr lang="en-US" smtClean="0"/>
              <a:t>Reorganization helps.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6" y="809407"/>
            <a:ext cx="3669348" cy="31320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69192" y="201706"/>
            <a:ext cx="5898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Maintenance –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0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 Maintenance – SQL Server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Fillfactor = 100 (data page đầy)</a:t>
            </a:r>
          </a:p>
          <a:p>
            <a:r>
              <a:rPr lang="en-US" smtClean="0"/>
              <a:t>Hiệu suất giảm với INSERT</a:t>
            </a:r>
          </a:p>
          <a:p>
            <a:r>
              <a:rPr lang="en-US" smtClean="0"/>
              <a:t>Chuỗi tràn được duy trì cho trang tràn</a:t>
            </a:r>
          </a:p>
          <a:p>
            <a:r>
              <a:rPr lang="en-US" smtClean="0"/>
              <a:t>Mở rộng truy xuất bộ nhớ</a:t>
            </a:r>
          </a:p>
          <a:p>
            <a:r>
              <a:rPr lang="en-US" smtClean="0"/>
              <a:t>Reorganization helps.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43" y="813217"/>
            <a:ext cx="3715072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 Maintenance – Oracle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Pctfree = 0 (data page đầy), performance giảm với INSERT</a:t>
            </a:r>
          </a:p>
          <a:p>
            <a:r>
              <a:rPr lang="en-US" smtClean="0"/>
              <a:t>Tất cả index trong Oracle là non-clustering</a:t>
            </a:r>
          </a:p>
          <a:p>
            <a:r>
              <a:rPr lang="en-US" smtClean="0"/>
              <a:t>Index-organized table là clustered bởi primary key</a:t>
            </a:r>
          </a:p>
          <a:p>
            <a:r>
              <a:rPr lang="en-US" smtClean="0"/>
              <a:t>Recreateing index không tổ chức lại bảng</a:t>
            </a:r>
          </a:p>
          <a:p>
            <a:r>
              <a:rPr lang="en-US" smtClean="0"/>
              <a:t>Maintenance: xuất và tái nhập bảng để tái tổ chức.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64" y="671086"/>
            <a:ext cx="3715072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index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Point query: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1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Multipoint query: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Range query: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06" y="1705946"/>
            <a:ext cx="1712114" cy="903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06" y="3158435"/>
            <a:ext cx="2696794" cy="1002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00" y="5003691"/>
            <a:ext cx="2867000" cy="11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Kết hợp truy vấn tiền tố:  cho một chuỗi các lệnh thuộc tính, truy vấn xác định một điều kiện về một tiền tố của một chuỗi thuộc tính</a:t>
            </a:r>
          </a:p>
          <a:p>
            <a:endParaRPr lang="en-US" smtClean="0"/>
          </a:p>
          <a:p>
            <a:r>
              <a:rPr lang="en-US" smtClean="0"/>
              <a:t>VD: chuỗi thuộc tính: lastname, firstname, city</a:t>
            </a:r>
            <a:br>
              <a:rPr lang="en-US" smtClean="0"/>
            </a:br>
            <a:r>
              <a:rPr lang="en-US" smtClean="0"/>
              <a:t>       - Các câu truy vấn sau là truy vấn kết hợp tiền tố: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	 - Các câu truy vấn sau không phải là truy vấn kết hợp tiền tố: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24" y="2436890"/>
            <a:ext cx="5208181" cy="1399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23" y="4524109"/>
            <a:ext cx="2146803" cy="6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Truy vấn cực trị: trả về các bản ghi với max hoặc min các giá trị của một số thuộc tính.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Truy vấn đặt: yêu cầu các bản ghi từ các giá trị thuộc tính.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Truy vấn nhóm: nhóm các bản ghi lại với nhau; thông thường mỗi hàm sẽ được áp dụng trên mỗi nhóm.</a:t>
            </a:r>
            <a:br>
              <a:rPr lang="en-US" smtClean="0"/>
            </a:b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99" y="1399725"/>
            <a:ext cx="4865604" cy="985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99" y="3058498"/>
            <a:ext cx="1537266" cy="88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0" y="5028172"/>
            <a:ext cx="2489104" cy="8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Truy vấn kết hợp: kết hợp 2 hoặc nhiều hơn 1 bảng.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-   Join cân bằng: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 -   Join với các điều kiện không cân bằng:</a:t>
            </a:r>
            <a:br>
              <a:rPr lang="en-US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91" y="1638125"/>
            <a:ext cx="4186145" cy="1092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91" y="3691011"/>
            <a:ext cx="3073970" cy="12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index là một cấu trúc dữ liệu mà hỗ trợ hiệu quả để truy nhập đến dữ liệu: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Tối ưu hóa index rất cần thiết cho hiệu suất.</a:t>
            </a:r>
          </a:p>
          <a:p>
            <a:r>
              <a:rPr lang="en-US" smtClean="0"/>
              <a:t>Lựa chọn index không đúng cách có thể dẫn đến:</a:t>
            </a:r>
            <a:br>
              <a:rPr lang="en-US" smtClean="0"/>
            </a:br>
            <a:r>
              <a:rPr lang="en-US" smtClean="0"/>
              <a:t> -  Các index mà được chọn có thể không được sử dụng</a:t>
            </a:r>
            <a:br>
              <a:rPr lang="en-US" smtClean="0"/>
            </a:br>
            <a:r>
              <a:rPr lang="en-US" smtClean="0"/>
              <a:t> -  Nhiều file được quét để trả về chỉ 1 bản ghi&gt;</a:t>
            </a:r>
            <a:br>
              <a:rPr lang="en-US" smtClean="0"/>
            </a:br>
            <a:r>
              <a:rPr lang="en-US" smtClean="0"/>
              <a:t> -  Nhiều bảng cùng join có thể khiến chương trình chạy nhiều giờ.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26" y="1867490"/>
            <a:ext cx="3726503" cy="16917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5286" y="222147"/>
            <a:ext cx="505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key: hoặc key đơn giản của một index là:</a:t>
            </a:r>
            <a:br>
              <a:rPr lang="en-US" smtClean="0"/>
            </a:br>
            <a:r>
              <a:rPr lang="en-US" smtClean="0"/>
              <a:t>  -  Đơn thuộc tính hoặc nhóm thuộc tính.</a:t>
            </a:r>
            <a:br>
              <a:rPr lang="en-US" smtClean="0"/>
            </a:br>
            <a:r>
              <a:rPr lang="en-US" smtClean="0"/>
              <a:t>  -  Các giá trị của thuộc tính khóa chính dùng để truy xuất vào bản ghi trong bảng.</a:t>
            </a:r>
          </a:p>
          <a:p>
            <a:r>
              <a:rPr lang="en-US" smtClean="0"/>
              <a:t>Sequential key:</a:t>
            </a:r>
            <a:br>
              <a:rPr lang="en-US" smtClean="0"/>
            </a:br>
            <a:r>
              <a:rPr lang="en-US" smtClean="0"/>
              <a:t>  -  Giá trị đơn trong các lệnh INSERT: time stamp, counter,…</a:t>
            </a:r>
          </a:p>
          <a:p>
            <a:r>
              <a:rPr lang="en-US" smtClean="0"/>
              <a:t>Non-sequential key:</a:t>
            </a:r>
            <a:br>
              <a:rPr lang="en-US" smtClean="0"/>
            </a:br>
            <a:r>
              <a:rPr lang="en-US" smtClean="0"/>
              <a:t>  -  Giá trị không liên quan đến lệnh INSERT: social security number, last name,…</a:t>
            </a:r>
          </a:p>
          <a:p>
            <a:r>
              <a:rPr lang="en-US" smtClean="0"/>
              <a:t>Chú ý: index key khác key trong lý thuyết chuẩn</a:t>
            </a:r>
            <a:br>
              <a:rPr lang="en-US" smtClean="0"/>
            </a:br>
            <a:r>
              <a:rPr lang="en-US" smtClean="0"/>
              <a:t>  -  Key thuộc tính: có giá trị duy nhất</a:t>
            </a:r>
            <a:br>
              <a:rPr lang="en-US" smtClean="0"/>
            </a:br>
            <a:r>
              <a:rPr lang="en-US" smtClean="0"/>
              <a:t>  -  Index key: không cần thiết phải là duy nhất.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48585" y="137946"/>
            <a:ext cx="4682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index thường được nhìn như các cây( B+ tree, hash)</a:t>
            </a:r>
            <a:br>
              <a:rPr lang="en-US" smtClean="0"/>
            </a:br>
            <a:r>
              <a:rPr lang="en-US" smtClean="0"/>
              <a:t>   -  Một vài node trong main memory. (root,…)</a:t>
            </a:r>
            <a:br>
              <a:rPr lang="en-US" smtClean="0"/>
            </a:br>
            <a:r>
              <a:rPr lang="en-US" smtClean="0"/>
              <a:t>   -  Một số node thấp hơn của cây ít có khả năng trong main memory.</a:t>
            </a:r>
          </a:p>
          <a:p>
            <a:r>
              <a:rPr lang="en-US" smtClean="0"/>
              <a:t>Số mức: là số của node tính từ node gốc trong đường đi từ gốc đến nó.  </a:t>
            </a:r>
            <a:br>
              <a:rPr lang="en-US" smtClean="0"/>
            </a:br>
            <a:r>
              <a:rPr lang="en-US" smtClean="0"/>
              <a:t>    -  Một node thường là một block trong bộ nhớ</a:t>
            </a:r>
            <a:br>
              <a:rPr lang="en-US" smtClean="0"/>
            </a:br>
            <a:r>
              <a:rPr lang="en-US" smtClean="0"/>
              <a:t>   -  Một block đọc bắt buộc cho mỗi mức.</a:t>
            </a:r>
            <a:br>
              <a:rPr lang="en-US" smtClean="0"/>
            </a:br>
            <a:r>
              <a:rPr lang="en-US" smtClean="0"/>
              <a:t>   -  Đọc một block chiếm vài phần nghìn giây (bao gồm cả tìm vùng nhớ)</a:t>
            </a:r>
          </a:p>
          <a:p>
            <a:r>
              <a:rPr lang="en-US" smtClean="0"/>
              <a:t>Fanout: số node con mà 1 node có thể có.</a:t>
            </a:r>
            <a:br>
              <a:rPr lang="en-US" smtClean="0"/>
            </a:br>
            <a:r>
              <a:rPr lang="en-US" smtClean="0"/>
              <a:t>   -  Fanout lớn tức là mức càng thấp (gần root)</a:t>
            </a:r>
          </a:p>
          <a:p>
            <a:r>
              <a:rPr lang="en-US" smtClean="0"/>
              <a:t>Chiến lược tràn: insert into a full node n</a:t>
            </a:r>
            <a:br>
              <a:rPr lang="en-US" smtClean="0"/>
            </a:br>
            <a:r>
              <a:rPr lang="en-US" smtClean="0"/>
              <a:t>   -  B+ - tree: chia n thành n và n’, cả 2 đều có khoảng cách đến root giống nhau.</a:t>
            </a:r>
            <a:br>
              <a:rPr lang="en-US" smtClean="0"/>
            </a:br>
            <a:r>
              <a:rPr lang="en-US" smtClean="0"/>
              <a:t>   -  Tràn chuỗi: n lưu con trỏ tới node mới n’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69289" y="135605"/>
            <a:ext cx="4902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2416</TotalTime>
  <Words>645</Words>
  <Application>Microsoft Macintosh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theme-bkhn</vt:lpstr>
      <vt:lpstr>PowerPoint Presentation</vt:lpstr>
      <vt:lpstr>Tối ưu hóa index</vt:lpstr>
      <vt:lpstr>Các loại truy vấn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Viet Trung Tran</cp:lastModifiedBy>
  <cp:revision>511</cp:revision>
  <dcterms:created xsi:type="dcterms:W3CDTF">2015-01-14T02:44:54Z</dcterms:created>
  <dcterms:modified xsi:type="dcterms:W3CDTF">2015-02-10T11:35:32Z</dcterms:modified>
</cp:coreProperties>
</file>