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71" r:id="rId7"/>
    <p:sldId id="274" r:id="rId8"/>
    <p:sldId id="272" r:id="rId9"/>
    <p:sldId id="260" r:id="rId10"/>
    <p:sldId id="261" r:id="rId11"/>
    <p:sldId id="262" r:id="rId12"/>
    <p:sldId id="263" r:id="rId13"/>
    <p:sldId id="264" r:id="rId14"/>
    <p:sldId id="265" r:id="rId15"/>
    <p:sldId id="269" r:id="rId16"/>
    <p:sldId id="270" r:id="rId17"/>
    <p:sldId id="267" r:id="rId18"/>
    <p:sldId id="275" r:id="rId19"/>
    <p:sldId id="277" r:id="rId20"/>
    <p:sldId id="276" r:id="rId21"/>
    <p:sldId id="278"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210424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04B70-6405-42A9-8AFF-66355CF10E8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105691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81699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064923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3069336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3887429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3860378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228360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337961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150618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52066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404B70-6405-42A9-8AFF-66355CF10E8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27449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404B70-6405-42A9-8AFF-66355CF10E89}"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20260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389036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300774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5404B70-6405-42A9-8AFF-66355CF10E89}" type="datetimeFigureOut">
              <a:rPr lang="en-US" smtClean="0"/>
              <a:t>12/1/2018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320912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04B70-6405-42A9-8AFF-66355CF10E89}"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39F8C-D907-4D70-B762-A31CD1FF3A53}" type="slidenum">
              <a:rPr lang="en-US" smtClean="0"/>
              <a:t>‹#›</a:t>
            </a:fld>
            <a:endParaRPr lang="en-US"/>
          </a:p>
        </p:txBody>
      </p:sp>
    </p:spTree>
    <p:extLst>
      <p:ext uri="{BB962C8B-B14F-4D97-AF65-F5344CB8AC3E}">
        <p14:creationId xmlns:p14="http://schemas.microsoft.com/office/powerpoint/2010/main" val="302666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404B70-6405-42A9-8AFF-66355CF10E89}" type="datetimeFigureOut">
              <a:rPr lang="en-US" smtClean="0"/>
              <a:t>12/1/2018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739F8C-D907-4D70-B762-A31CD1FF3A53}" type="slidenum">
              <a:rPr lang="en-US" smtClean="0"/>
              <a:t>‹#›</a:t>
            </a:fld>
            <a:endParaRPr lang="en-US"/>
          </a:p>
        </p:txBody>
      </p:sp>
    </p:spTree>
    <p:extLst>
      <p:ext uri="{BB962C8B-B14F-4D97-AF65-F5344CB8AC3E}">
        <p14:creationId xmlns:p14="http://schemas.microsoft.com/office/powerpoint/2010/main" val="28537673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pmjs.com/package/react" TargetMode="External"/><Relationship Id="rId2" Type="http://schemas.openxmlformats.org/officeDocument/2006/relationships/hyperlink" Target="https://reactjs.org/docs/cdn-links.html" TargetMode="External"/><Relationship Id="rId1" Type="http://schemas.openxmlformats.org/officeDocument/2006/relationships/slideLayout" Target="../slideLayouts/slideLayout2.xml"/><Relationship Id="rId5" Type="http://schemas.openxmlformats.org/officeDocument/2006/relationships/hyperlink" Target="https://reactjs.org/docs/getting-started.html" TargetMode="External"/><Relationship Id="rId4" Type="http://schemas.openxmlformats.org/officeDocument/2006/relationships/hyperlink" Target="https://reactjs.org/tutorial/tutorial.html#function-component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2562" y="4783512"/>
            <a:ext cx="6446847" cy="566738"/>
          </a:xfrm>
        </p:spPr>
        <p:txBody>
          <a:bodyPr>
            <a:normAutofit fontScale="90000"/>
          </a:bodyPr>
          <a:lstStyle/>
          <a:p>
            <a:r>
              <a:rPr lang="en-US" smtClean="0"/>
              <a:t>Giới Thiệu Về Công Nghệ: ReactJS &amp; Redux</a:t>
            </a:r>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889" r="3889"/>
          <a:stretch>
            <a:fillRect/>
          </a:stretch>
        </p:blipFill>
        <p:spPr>
          <a:xfrm>
            <a:off x="1154955" y="685799"/>
            <a:ext cx="10227278" cy="4114787"/>
          </a:xfrm>
        </p:spPr>
      </p:pic>
      <p:sp>
        <p:nvSpPr>
          <p:cNvPr id="3" name="Subtitle 2"/>
          <p:cNvSpPr>
            <a:spLocks noGrp="1"/>
          </p:cNvSpPr>
          <p:nvPr>
            <p:ph type="body" sz="half" idx="2"/>
          </p:nvPr>
        </p:nvSpPr>
        <p:spPr>
          <a:xfrm>
            <a:off x="4321237" y="5350250"/>
            <a:ext cx="2871134" cy="692281"/>
          </a:xfrm>
        </p:spPr>
        <p:txBody>
          <a:bodyPr>
            <a:noAutofit/>
          </a:bodyPr>
          <a:lstStyle/>
          <a:p>
            <a:r>
              <a:rPr lang="en-US" sz="1400" err="1" smtClean="0"/>
              <a:t>Creater</a:t>
            </a:r>
            <a:r>
              <a:rPr lang="en-US" sz="1400" smtClean="0"/>
              <a:t>: Nguyễn Huy Phát</a:t>
            </a:r>
          </a:p>
          <a:p>
            <a:r>
              <a:rPr lang="en-US" sz="1400" smtClean="0"/>
              <a:t>Supporter: Hoàng Văn Toàn</a:t>
            </a:r>
            <a:endParaRPr lang="en-US" sz="1400"/>
          </a:p>
        </p:txBody>
      </p:sp>
    </p:spTree>
    <p:extLst>
      <p:ext uri="{BB962C8B-B14F-4D97-AF65-F5344CB8AC3E}">
        <p14:creationId xmlns:p14="http://schemas.microsoft.com/office/powerpoint/2010/main" val="988028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849017" cy="777921"/>
          </a:xfrm>
        </p:spPr>
        <p:txBody>
          <a:bodyPr/>
          <a:lstStyle/>
          <a:p>
            <a:r>
              <a:rPr lang="en-US" smtClean="0"/>
              <a:t>Xây Dựng Một Hệ Thống Với ReactJS</a:t>
            </a:r>
            <a:endParaRPr lang="en-US"/>
          </a:p>
        </p:txBody>
      </p:sp>
      <p:sp>
        <p:nvSpPr>
          <p:cNvPr id="3" name="Content Placeholder 2"/>
          <p:cNvSpPr>
            <a:spLocks noGrp="1"/>
          </p:cNvSpPr>
          <p:nvPr>
            <p:ph idx="1"/>
          </p:nvPr>
        </p:nvSpPr>
        <p:spPr>
          <a:xfrm>
            <a:off x="618816" y="1501254"/>
            <a:ext cx="5604564" cy="5011746"/>
          </a:xfrm>
        </p:spPr>
        <p:txBody>
          <a:bodyPr>
            <a:normAutofit/>
          </a:bodyPr>
          <a:lstStyle/>
          <a:p>
            <a:r>
              <a:rPr lang="en-US" smtClean="0"/>
              <a:t>Kiến Trúc Tổng Quan</a:t>
            </a:r>
          </a:p>
          <a:p>
            <a:pPr lvl="1"/>
            <a:r>
              <a:rPr lang="en-US" smtClean="0"/>
              <a:t>Server Side Rendering</a:t>
            </a:r>
          </a:p>
          <a:p>
            <a:pPr lvl="2"/>
            <a:r>
              <a:rPr lang="en-US" smtClean="0"/>
              <a:t>Client gửi request =&gt; Server xử lý và trả lại kết quả dưới dạng html =&gt; trả lại cho client để hiển thị trên browser</a:t>
            </a:r>
          </a:p>
          <a:p>
            <a:pPr lvl="1"/>
            <a:r>
              <a:rPr lang="en-US" smtClean="0"/>
              <a:t>Client Side Rendering</a:t>
            </a:r>
          </a:p>
          <a:p>
            <a:pPr lvl="2"/>
            <a:r>
              <a:rPr lang="en-US" smtClean="0"/>
              <a:t>Dữ liệu thô từ server được load về phía client =&gt; sau khi hoàn tất, code tại client mới được thực thi để  hiển thị giao diện</a:t>
            </a:r>
          </a:p>
          <a:p>
            <a:pPr lvl="1"/>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675" y="1501254"/>
            <a:ext cx="5941325" cy="5011746"/>
          </a:xfrm>
          <a:prstGeom prst="rect">
            <a:avLst/>
          </a:prstGeom>
        </p:spPr>
      </p:pic>
    </p:spTree>
    <p:extLst>
      <p:ext uri="{BB962C8B-B14F-4D97-AF65-F5344CB8AC3E}">
        <p14:creationId xmlns:p14="http://schemas.microsoft.com/office/powerpoint/2010/main" val="962117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12540" cy="966649"/>
          </a:xfrm>
        </p:spPr>
        <p:txBody>
          <a:bodyPr/>
          <a:lstStyle/>
          <a:p>
            <a:r>
              <a:rPr lang="en-US"/>
              <a:t>Xây Dựng Một Hệ Thống Với ReactJS</a:t>
            </a:r>
          </a:p>
        </p:txBody>
      </p:sp>
      <p:sp>
        <p:nvSpPr>
          <p:cNvPr id="3" name="Content Placeholder 2"/>
          <p:cNvSpPr>
            <a:spLocks noGrp="1"/>
          </p:cNvSpPr>
          <p:nvPr>
            <p:ph idx="1"/>
          </p:nvPr>
        </p:nvSpPr>
        <p:spPr>
          <a:xfrm>
            <a:off x="1103312" y="1419368"/>
            <a:ext cx="8946541" cy="4829032"/>
          </a:xfrm>
        </p:spPr>
        <p:txBody>
          <a:bodyPr>
            <a:normAutofit lnSpcReduction="10000"/>
          </a:bodyPr>
          <a:lstStyle/>
          <a:p>
            <a:r>
              <a:rPr lang="en-US" smtClean="0"/>
              <a:t>Môt Trường Phát Triển</a:t>
            </a:r>
          </a:p>
          <a:p>
            <a:pPr lvl="1"/>
            <a:r>
              <a:rPr lang="en-US"/>
              <a:t>Sử Dụng CDN: </a:t>
            </a:r>
            <a:r>
              <a:rPr lang="en-US">
                <a:hlinkClick r:id="rId2"/>
              </a:rPr>
              <a:t>https://</a:t>
            </a:r>
            <a:r>
              <a:rPr lang="en-US" smtClean="0">
                <a:hlinkClick r:id="rId2"/>
              </a:rPr>
              <a:t>reactjs.org/docs/cdn-links.html</a:t>
            </a:r>
            <a:endParaRPr lang="en-US" smtClean="0"/>
          </a:p>
          <a:p>
            <a:pPr lvl="1"/>
            <a:r>
              <a:rPr lang="en-US"/>
              <a:t>Sử Dụng NPM: </a:t>
            </a:r>
            <a:r>
              <a:rPr lang="en-US">
                <a:hlinkClick r:id="rId3"/>
              </a:rPr>
              <a:t>https://</a:t>
            </a:r>
            <a:r>
              <a:rPr lang="en-US" smtClean="0">
                <a:hlinkClick r:id="rId3"/>
              </a:rPr>
              <a:t>www.npmjs.com/package/react</a:t>
            </a:r>
            <a:endParaRPr lang="en-US" smtClean="0"/>
          </a:p>
          <a:p>
            <a:pPr lvl="1"/>
            <a:r>
              <a:rPr lang="en-US"/>
              <a:t>Tài Liệu Hướng Dẫn: </a:t>
            </a:r>
            <a:r>
              <a:rPr lang="en-US" smtClean="0"/>
              <a:t>-</a:t>
            </a:r>
          </a:p>
          <a:p>
            <a:pPr lvl="2"/>
            <a:r>
              <a:rPr lang="en-US" smtClean="0">
                <a:hlinkClick r:id="rId4"/>
              </a:rPr>
              <a:t>https</a:t>
            </a:r>
            <a:r>
              <a:rPr lang="en-US">
                <a:hlinkClick r:id="rId4"/>
              </a:rPr>
              <a:t>://</a:t>
            </a:r>
            <a:r>
              <a:rPr lang="en-US" smtClean="0">
                <a:hlinkClick r:id="rId4"/>
              </a:rPr>
              <a:t>reactjs.org/tutorial/tutorial.html#function-components</a:t>
            </a:r>
            <a:endParaRPr lang="en-US" smtClean="0"/>
          </a:p>
          <a:p>
            <a:pPr lvl="2"/>
            <a:r>
              <a:rPr lang="en-US">
                <a:hlinkClick r:id="rId5"/>
              </a:rPr>
              <a:t>https://</a:t>
            </a:r>
            <a:r>
              <a:rPr lang="en-US" smtClean="0">
                <a:hlinkClick r:id="rId5"/>
              </a:rPr>
              <a:t>reactjs.org/docs/getting-started.html</a:t>
            </a:r>
            <a:endParaRPr lang="en-US" smtClean="0"/>
          </a:p>
          <a:p>
            <a:pPr lvl="1"/>
            <a:r>
              <a:rPr lang="en-US" smtClean="0"/>
              <a:t>Các Thư Viện Tích Hợp Cùng Reactjs</a:t>
            </a:r>
          </a:p>
          <a:p>
            <a:pPr lvl="2"/>
            <a:r>
              <a:rPr lang="en-US" smtClean="0"/>
              <a:t>Redux: Quản lý state</a:t>
            </a:r>
          </a:p>
          <a:p>
            <a:pPr lvl="2"/>
            <a:r>
              <a:rPr lang="en-US" smtClean="0"/>
              <a:t>React-router: Điều hướng route, link</a:t>
            </a:r>
          </a:p>
          <a:p>
            <a:pPr lvl="2"/>
            <a:r>
              <a:rPr lang="en-US" smtClean="0"/>
              <a:t>Material-UI: Thư viện chứa các component đươc triển khai theo design của google</a:t>
            </a:r>
          </a:p>
          <a:p>
            <a:pPr lvl="2"/>
            <a:r>
              <a:rPr lang="en-US" smtClean="0"/>
              <a:t>React-Intl: Thư viện cung cấp component format: date, number, translate…</a:t>
            </a:r>
          </a:p>
          <a:p>
            <a:pPr lvl="2"/>
            <a:r>
              <a:rPr lang="en-US" smtClean="0"/>
              <a:t>…</a:t>
            </a:r>
          </a:p>
          <a:p>
            <a:pPr lvl="1"/>
            <a:endParaRPr lang="en-US"/>
          </a:p>
        </p:txBody>
      </p:sp>
    </p:spTree>
    <p:extLst>
      <p:ext uri="{BB962C8B-B14F-4D97-AF65-F5344CB8AC3E}">
        <p14:creationId xmlns:p14="http://schemas.microsoft.com/office/powerpoint/2010/main" val="1471072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0779" cy="884763"/>
          </a:xfrm>
        </p:spPr>
        <p:txBody>
          <a:bodyPr/>
          <a:lstStyle/>
          <a:p>
            <a:r>
              <a:rPr lang="en-US"/>
              <a:t>Xây Dựng Một Hệ Thống Với ReactJS</a:t>
            </a:r>
          </a:p>
        </p:txBody>
      </p:sp>
      <p:sp>
        <p:nvSpPr>
          <p:cNvPr id="3" name="Content Placeholder 2"/>
          <p:cNvSpPr>
            <a:spLocks noGrp="1"/>
          </p:cNvSpPr>
          <p:nvPr>
            <p:ph idx="1"/>
          </p:nvPr>
        </p:nvSpPr>
        <p:spPr>
          <a:xfrm>
            <a:off x="1103312" y="1337482"/>
            <a:ext cx="8946541" cy="4910918"/>
          </a:xfrm>
        </p:spPr>
        <p:txBody>
          <a:bodyPr/>
          <a:lstStyle/>
          <a:p>
            <a:r>
              <a:rPr lang="en-US" smtClean="0"/>
              <a:t>Thiết Kế Chi Tiết</a:t>
            </a:r>
          </a:p>
          <a:p>
            <a:pPr lvl="1"/>
            <a:r>
              <a:rPr lang="en-US" smtClean="0"/>
              <a:t>Phân Chia Các Component</a:t>
            </a:r>
          </a:p>
          <a:p>
            <a:pPr lvl="1"/>
            <a:endParaRPr lang="en-US" smtClean="0"/>
          </a:p>
          <a:p>
            <a:endParaRPr lang="en-US" smtClean="0"/>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027" y="2283567"/>
            <a:ext cx="8761863" cy="4281005"/>
          </a:xfrm>
          <a:prstGeom prst="rect">
            <a:avLst/>
          </a:prstGeom>
        </p:spPr>
      </p:pic>
    </p:spTree>
    <p:extLst>
      <p:ext uri="{BB962C8B-B14F-4D97-AF65-F5344CB8AC3E}">
        <p14:creationId xmlns:p14="http://schemas.microsoft.com/office/powerpoint/2010/main" val="2374505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26188" cy="939354"/>
          </a:xfrm>
        </p:spPr>
        <p:txBody>
          <a:bodyPr/>
          <a:lstStyle/>
          <a:p>
            <a:r>
              <a:rPr lang="en-US"/>
              <a:t>Xây Dựng Một Hệ Thống Với ReactJS</a:t>
            </a:r>
          </a:p>
        </p:txBody>
      </p:sp>
      <p:sp>
        <p:nvSpPr>
          <p:cNvPr id="3" name="Content Placeholder 2"/>
          <p:cNvSpPr>
            <a:spLocks noGrp="1"/>
          </p:cNvSpPr>
          <p:nvPr>
            <p:ph idx="1"/>
          </p:nvPr>
        </p:nvSpPr>
        <p:spPr>
          <a:xfrm>
            <a:off x="1103312" y="1241946"/>
            <a:ext cx="8946541" cy="5006453"/>
          </a:xfrm>
        </p:spPr>
        <p:txBody>
          <a:bodyPr/>
          <a:lstStyle/>
          <a:p>
            <a:r>
              <a:rPr lang="en-US" smtClean="0"/>
              <a:t>Thiết Kế Chi Tiết</a:t>
            </a:r>
          </a:p>
          <a:p>
            <a:pPr lvl="1"/>
            <a:r>
              <a:rPr lang="en-US" smtClean="0"/>
              <a:t>Tổ Chức Cây Thư Mục</a:t>
            </a:r>
          </a:p>
          <a:p>
            <a:pPr lvl="1"/>
            <a:endParaRPr lang="en-US" smtClean="0"/>
          </a:p>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66" y="2085765"/>
            <a:ext cx="5279759" cy="22678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826" y="2085766"/>
            <a:ext cx="5000884" cy="22678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66" y="4442776"/>
            <a:ext cx="5279759" cy="220368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7826" y="4505680"/>
            <a:ext cx="5000884" cy="2140780"/>
          </a:xfrm>
          <a:prstGeom prst="rect">
            <a:avLst/>
          </a:prstGeom>
        </p:spPr>
      </p:pic>
    </p:spTree>
    <p:extLst>
      <p:ext uri="{BB962C8B-B14F-4D97-AF65-F5344CB8AC3E}">
        <p14:creationId xmlns:p14="http://schemas.microsoft.com/office/powerpoint/2010/main" val="2593806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53483" cy="884763"/>
          </a:xfrm>
        </p:spPr>
        <p:txBody>
          <a:bodyPr/>
          <a:lstStyle/>
          <a:p>
            <a:r>
              <a:rPr lang="en-US"/>
              <a:t>Xây Dựng Một Hệ Thống Với ReactJS</a:t>
            </a:r>
          </a:p>
        </p:txBody>
      </p:sp>
      <p:sp>
        <p:nvSpPr>
          <p:cNvPr id="3" name="Content Placeholder 2"/>
          <p:cNvSpPr>
            <a:spLocks noGrp="1"/>
          </p:cNvSpPr>
          <p:nvPr>
            <p:ph idx="1"/>
          </p:nvPr>
        </p:nvSpPr>
        <p:spPr>
          <a:xfrm>
            <a:off x="1103312" y="1337482"/>
            <a:ext cx="8946541" cy="4910918"/>
          </a:xfrm>
        </p:spPr>
        <p:txBody>
          <a:bodyPr/>
          <a:lstStyle/>
          <a:p>
            <a:r>
              <a:rPr lang="en-US" smtClean="0"/>
              <a:t>Thiết Kế Chi Tiết</a:t>
            </a:r>
          </a:p>
          <a:p>
            <a:pPr lvl="1"/>
            <a:r>
              <a:rPr lang="en-US" smtClean="0"/>
              <a:t>Component: </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49" y="2228829"/>
            <a:ext cx="5374235" cy="46291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984" y="1337481"/>
            <a:ext cx="4986140" cy="5520519"/>
          </a:xfrm>
          <a:prstGeom prst="rect">
            <a:avLst/>
          </a:prstGeom>
        </p:spPr>
      </p:pic>
    </p:spTree>
    <p:extLst>
      <p:ext uri="{BB962C8B-B14F-4D97-AF65-F5344CB8AC3E}">
        <p14:creationId xmlns:p14="http://schemas.microsoft.com/office/powerpoint/2010/main" val="551967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3358" cy="789228"/>
          </a:xfrm>
        </p:spPr>
        <p:txBody>
          <a:bodyPr/>
          <a:lstStyle/>
          <a:p>
            <a:r>
              <a:rPr lang="en-US"/>
              <a:t>Xây Dựng Một Hệ Thống Với ReactJS</a:t>
            </a:r>
          </a:p>
        </p:txBody>
      </p:sp>
      <p:sp>
        <p:nvSpPr>
          <p:cNvPr id="3" name="Content Placeholder 2"/>
          <p:cNvSpPr>
            <a:spLocks noGrp="1"/>
          </p:cNvSpPr>
          <p:nvPr>
            <p:ph idx="1"/>
          </p:nvPr>
        </p:nvSpPr>
        <p:spPr>
          <a:xfrm>
            <a:off x="1103312" y="1337480"/>
            <a:ext cx="10551876" cy="5520520"/>
          </a:xfrm>
        </p:spPr>
        <p:txBody>
          <a:bodyPr/>
          <a:lstStyle/>
          <a:p>
            <a:r>
              <a:rPr lang="en-US"/>
              <a:t>Thiết Kế Chi </a:t>
            </a:r>
            <a:r>
              <a:rPr lang="en-US" smtClean="0"/>
              <a:t>Tiết</a:t>
            </a:r>
          </a:p>
          <a:p>
            <a:pPr lvl="1"/>
            <a:r>
              <a:rPr lang="en-US" smtClean="0"/>
              <a:t>Component</a:t>
            </a:r>
          </a:p>
          <a:p>
            <a:pPr lvl="1"/>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295" y="1337480"/>
            <a:ext cx="6557893" cy="5349923"/>
          </a:xfrm>
          <a:prstGeom prst="rect">
            <a:avLst/>
          </a:prstGeom>
        </p:spPr>
      </p:pic>
    </p:spTree>
    <p:extLst>
      <p:ext uri="{BB962C8B-B14F-4D97-AF65-F5344CB8AC3E}">
        <p14:creationId xmlns:p14="http://schemas.microsoft.com/office/powerpoint/2010/main" val="202591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26188" cy="871115"/>
          </a:xfrm>
        </p:spPr>
        <p:txBody>
          <a:bodyPr/>
          <a:lstStyle/>
          <a:p>
            <a:r>
              <a:rPr lang="en-US"/>
              <a:t>Xây Dựng Một Hệ Thống Với ReactJS</a:t>
            </a:r>
          </a:p>
        </p:txBody>
      </p:sp>
      <p:sp>
        <p:nvSpPr>
          <p:cNvPr id="3" name="Content Placeholder 2"/>
          <p:cNvSpPr>
            <a:spLocks noGrp="1"/>
          </p:cNvSpPr>
          <p:nvPr>
            <p:ph idx="1"/>
          </p:nvPr>
        </p:nvSpPr>
        <p:spPr>
          <a:xfrm>
            <a:off x="1103312" y="1323834"/>
            <a:ext cx="10524581" cy="5534166"/>
          </a:xfrm>
        </p:spPr>
        <p:txBody>
          <a:bodyPr/>
          <a:lstStyle/>
          <a:p>
            <a:r>
              <a:rPr lang="en-US"/>
              <a:t>Thiết Kế Chi Tiết</a:t>
            </a:r>
          </a:p>
          <a:p>
            <a:pPr lvl="1"/>
            <a:r>
              <a:rPr lang="en-US" smtClean="0"/>
              <a:t>Component</a:t>
            </a:r>
          </a:p>
          <a:p>
            <a:pPr lvl="1"/>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338" y="1323833"/>
            <a:ext cx="7508555" cy="5362789"/>
          </a:xfrm>
          <a:prstGeom prst="rect">
            <a:avLst/>
          </a:prstGeom>
        </p:spPr>
      </p:pic>
    </p:spTree>
    <p:extLst>
      <p:ext uri="{BB962C8B-B14F-4D97-AF65-F5344CB8AC3E}">
        <p14:creationId xmlns:p14="http://schemas.microsoft.com/office/powerpoint/2010/main" val="302745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617005" cy="898410"/>
          </a:xfrm>
        </p:spPr>
        <p:txBody>
          <a:bodyPr/>
          <a:lstStyle/>
          <a:p>
            <a:r>
              <a:rPr lang="en-US"/>
              <a:t>Xây Dựng Một Hệ Thống Với ReactJS</a:t>
            </a:r>
            <a:endParaRPr lang="en-US">
              <a:solidFill>
                <a:srgbClr val="FF0000"/>
              </a:solidFill>
            </a:endParaRPr>
          </a:p>
        </p:txBody>
      </p:sp>
      <p:sp>
        <p:nvSpPr>
          <p:cNvPr id="3" name="Content Placeholder 2"/>
          <p:cNvSpPr>
            <a:spLocks noGrp="1"/>
          </p:cNvSpPr>
          <p:nvPr>
            <p:ph idx="1"/>
          </p:nvPr>
        </p:nvSpPr>
        <p:spPr>
          <a:xfrm>
            <a:off x="1103312" y="1446664"/>
            <a:ext cx="8946541" cy="4801736"/>
          </a:xfrm>
        </p:spPr>
        <p:txBody>
          <a:bodyPr/>
          <a:lstStyle/>
          <a:p>
            <a:r>
              <a:rPr lang="en-US" smtClean="0"/>
              <a:t>Thiết Kế Chi Tiết</a:t>
            </a:r>
          </a:p>
          <a:p>
            <a:pPr lvl="1"/>
            <a:r>
              <a:rPr lang="en-US" smtClean="0"/>
              <a:t>Lựa Chọn Mô Hình Triển Khai</a:t>
            </a:r>
          </a:p>
          <a:p>
            <a:pPr lvl="2"/>
            <a:r>
              <a:rPr lang="en-US" smtClean="0"/>
              <a:t>Tích hợp ReactJS vào server chạy ứng dụng</a:t>
            </a:r>
          </a:p>
          <a:p>
            <a:pPr lvl="3"/>
            <a:r>
              <a:rPr lang="en-US" smtClean="0"/>
              <a:t>Mã reactjs được nhúng vào trực tiếp vào giao diện ứng dụng</a:t>
            </a:r>
          </a:p>
          <a:p>
            <a:pPr lvl="3"/>
            <a:r>
              <a:rPr lang="en-US" smtClean="0"/>
              <a:t>Server trả về client mã html và reactjs, tại client mã reactjs sẽ được thực thi để hiển thị giao diện</a:t>
            </a:r>
          </a:p>
          <a:p>
            <a:pPr lvl="2"/>
            <a:r>
              <a:rPr lang="en-US" smtClean="0"/>
              <a:t>Triển khai ReactJS trên một server chuyên đảm nhiệm hiển thị giao diện</a:t>
            </a:r>
          </a:p>
          <a:p>
            <a:pPr lvl="3"/>
            <a:r>
              <a:rPr lang="en-US" smtClean="0"/>
              <a:t>Server ứng dụng sẽ không chứa bất kỳ một giao diện người dung nào, nó chỉ đảm nhiệm việc public các API</a:t>
            </a:r>
          </a:p>
          <a:p>
            <a:pPr lvl="3"/>
            <a:r>
              <a:rPr lang="en-US" smtClean="0"/>
              <a:t>Một server UI được dựng lên để chứa toàn bộ giao diện ứng dụng, mã reactjs sẽ được triển khai trên server này(thường được sử dụng nodejs)</a:t>
            </a:r>
          </a:p>
          <a:p>
            <a:pPr lvl="3"/>
            <a:r>
              <a:rPr lang="en-US" smtClean="0"/>
              <a:t>Server UI sẽ gọi API từ server ứng dụng</a:t>
            </a:r>
          </a:p>
          <a:p>
            <a:pPr lvl="3"/>
            <a:r>
              <a:rPr lang="en-US" smtClean="0"/>
              <a:t>Giao diện sẽ được trả lại cho người dung từ server UI(render reactjs ở phía client hoặc ở server)</a:t>
            </a:r>
            <a:endParaRPr lang="en-US"/>
          </a:p>
        </p:txBody>
      </p:sp>
    </p:spTree>
    <p:extLst>
      <p:ext uri="{BB962C8B-B14F-4D97-AF65-F5344CB8AC3E}">
        <p14:creationId xmlns:p14="http://schemas.microsoft.com/office/powerpoint/2010/main" val="1974008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7467"/>
          </a:xfrm>
        </p:spPr>
        <p:txBody>
          <a:bodyPr/>
          <a:lstStyle/>
          <a:p>
            <a:r>
              <a:rPr lang="en-US" smtClean="0"/>
              <a:t>Redux</a:t>
            </a:r>
            <a:endParaRPr lang="en-US"/>
          </a:p>
        </p:txBody>
      </p:sp>
      <p:sp>
        <p:nvSpPr>
          <p:cNvPr id="3" name="Content Placeholder 2"/>
          <p:cNvSpPr>
            <a:spLocks noGrp="1"/>
          </p:cNvSpPr>
          <p:nvPr>
            <p:ph idx="1"/>
          </p:nvPr>
        </p:nvSpPr>
        <p:spPr>
          <a:xfrm>
            <a:off x="1103312" y="1310186"/>
            <a:ext cx="9364521" cy="4938214"/>
          </a:xfrm>
        </p:spPr>
        <p:txBody>
          <a:bodyPr/>
          <a:lstStyle/>
          <a:p>
            <a:r>
              <a:rPr lang="en-US" smtClean="0"/>
              <a:t>Giới Thiệu Chung</a:t>
            </a:r>
          </a:p>
          <a:p>
            <a:pPr lvl="1"/>
            <a:r>
              <a:rPr lang="en-US" smtClean="0"/>
              <a:t>Hạn chế của ReactJS khi xây dựng các SPA(state được lưu trữ trên một trang duy nhất, vì vậy nếu ứng dụng mở rộng thì rất khó quản lyas state)</a:t>
            </a:r>
          </a:p>
          <a:p>
            <a:pPr lvl="1"/>
            <a:r>
              <a:rPr lang="en-US" smtClean="0"/>
              <a:t>Redux được tạo ra để đảm nhiệm việc quản lý tất cả các state cho ứng dụng React</a:t>
            </a:r>
          </a:p>
          <a:p>
            <a:pPr lvl="1"/>
            <a:r>
              <a:rPr lang="en-US" smtClean="0"/>
              <a:t>Redux cũng là một thư viện được viết bằng JS, được cộng đồng open source tiếp nhận và hỗ trợ mạnh mẽ song song với ReactJS</a:t>
            </a:r>
          </a:p>
          <a:p>
            <a:pPr lvl="1"/>
            <a:r>
              <a:rPr lang="en-US" smtClean="0"/>
              <a:t>Redux được thiết kế dự trên tư tưởng của Flux, một kiến trức được facebook giới thiệu</a:t>
            </a:r>
          </a:p>
          <a:p>
            <a:pPr lvl="1"/>
            <a:endParaRPr lang="en-US" smtClean="0"/>
          </a:p>
          <a:p>
            <a:pPr lvl="1"/>
            <a:endParaRPr lang="en-US" smtClean="0"/>
          </a:p>
          <a:p>
            <a:endParaRPr lang="en-US"/>
          </a:p>
        </p:txBody>
      </p:sp>
    </p:spTree>
    <p:extLst>
      <p:ext uri="{BB962C8B-B14F-4D97-AF65-F5344CB8AC3E}">
        <p14:creationId xmlns:p14="http://schemas.microsoft.com/office/powerpoint/2010/main" val="907345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953" y="0"/>
            <a:ext cx="9404723" cy="791570"/>
          </a:xfrm>
        </p:spPr>
        <p:txBody>
          <a:bodyPr/>
          <a:lstStyle/>
          <a:p>
            <a:r>
              <a:rPr lang="en-US" smtClean="0"/>
              <a:t>Redux</a:t>
            </a:r>
            <a:endParaRPr lang="en-US"/>
          </a:p>
        </p:txBody>
      </p:sp>
      <p:sp>
        <p:nvSpPr>
          <p:cNvPr id="3" name="Content Placeholder 2"/>
          <p:cNvSpPr>
            <a:spLocks noGrp="1"/>
          </p:cNvSpPr>
          <p:nvPr>
            <p:ph idx="1"/>
          </p:nvPr>
        </p:nvSpPr>
        <p:spPr>
          <a:xfrm>
            <a:off x="1105469" y="791570"/>
            <a:ext cx="8975415" cy="6066430"/>
          </a:xfrm>
        </p:spPr>
        <p:txBody>
          <a:bodyPr/>
          <a:lstStyle/>
          <a:p>
            <a:r>
              <a:rPr lang="en-US" smtClean="0"/>
              <a:t>Giới Thiệu Chung</a:t>
            </a:r>
          </a:p>
          <a:p>
            <a:r>
              <a:rPr lang="en-US" smtClean="0"/>
              <a:t>Sự khác biệt của luồng dữ liệu khi sử dụng ReactJS thuần và khi kết hợp Redux</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954" y="2021720"/>
            <a:ext cx="8212720" cy="4679331"/>
          </a:xfrm>
          <a:prstGeom prst="rect">
            <a:avLst/>
          </a:prstGeom>
        </p:spPr>
      </p:pic>
    </p:spTree>
    <p:extLst>
      <p:ext uri="{BB962C8B-B14F-4D97-AF65-F5344CB8AC3E}">
        <p14:creationId xmlns:p14="http://schemas.microsoft.com/office/powerpoint/2010/main" val="29532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5925"/>
          </a:xfrm>
        </p:spPr>
        <p:txBody>
          <a:bodyPr/>
          <a:lstStyle/>
          <a:p>
            <a:r>
              <a:rPr lang="en-US" err="1" smtClean="0"/>
              <a:t>Nội</a:t>
            </a:r>
            <a:r>
              <a:rPr lang="en-US" smtClean="0"/>
              <a:t> Dung</a:t>
            </a:r>
            <a:endParaRPr lang="en-US"/>
          </a:p>
        </p:txBody>
      </p:sp>
      <p:sp>
        <p:nvSpPr>
          <p:cNvPr id="3" name="Content Placeholder 2"/>
          <p:cNvSpPr>
            <a:spLocks noGrp="1"/>
          </p:cNvSpPr>
          <p:nvPr>
            <p:ph idx="1"/>
          </p:nvPr>
        </p:nvSpPr>
        <p:spPr>
          <a:xfrm>
            <a:off x="1160060" y="1288643"/>
            <a:ext cx="8432592" cy="5426056"/>
          </a:xfrm>
        </p:spPr>
        <p:txBody>
          <a:bodyPr>
            <a:normAutofit fontScale="92500" lnSpcReduction="10000"/>
          </a:bodyPr>
          <a:lstStyle/>
          <a:p>
            <a:r>
              <a:rPr lang="en-US" err="1" smtClean="0">
                <a:solidFill>
                  <a:srgbClr val="FFC000"/>
                </a:solidFill>
              </a:rPr>
              <a:t>Tổng</a:t>
            </a:r>
            <a:r>
              <a:rPr lang="en-US" smtClean="0">
                <a:solidFill>
                  <a:srgbClr val="FFC000"/>
                </a:solidFill>
              </a:rPr>
              <a:t> </a:t>
            </a:r>
            <a:r>
              <a:rPr lang="en-US" err="1" smtClean="0">
                <a:solidFill>
                  <a:srgbClr val="FFC000"/>
                </a:solidFill>
              </a:rPr>
              <a:t>Quan</a:t>
            </a:r>
            <a:r>
              <a:rPr lang="en-US" smtClean="0">
                <a:solidFill>
                  <a:srgbClr val="FFC000"/>
                </a:solidFill>
              </a:rPr>
              <a:t> </a:t>
            </a:r>
            <a:r>
              <a:rPr lang="en-US" err="1" smtClean="0">
                <a:solidFill>
                  <a:srgbClr val="FFC000"/>
                </a:solidFill>
              </a:rPr>
              <a:t>Về</a:t>
            </a:r>
            <a:r>
              <a:rPr lang="en-US" smtClean="0">
                <a:solidFill>
                  <a:srgbClr val="FFC000"/>
                </a:solidFill>
              </a:rPr>
              <a:t> </a:t>
            </a:r>
            <a:r>
              <a:rPr lang="en-US" err="1" smtClean="0">
                <a:solidFill>
                  <a:srgbClr val="FFC000"/>
                </a:solidFill>
              </a:rPr>
              <a:t>Công</a:t>
            </a:r>
            <a:r>
              <a:rPr lang="en-US" smtClean="0">
                <a:solidFill>
                  <a:srgbClr val="FFC000"/>
                </a:solidFill>
              </a:rPr>
              <a:t> </a:t>
            </a:r>
            <a:r>
              <a:rPr lang="en-US" err="1" smtClean="0">
                <a:solidFill>
                  <a:srgbClr val="FFC000"/>
                </a:solidFill>
              </a:rPr>
              <a:t>Nghệ</a:t>
            </a:r>
            <a:r>
              <a:rPr lang="en-US" smtClean="0">
                <a:solidFill>
                  <a:srgbClr val="FFC000"/>
                </a:solidFill>
              </a:rPr>
              <a:t> </a:t>
            </a:r>
            <a:r>
              <a:rPr lang="en-US" err="1" smtClean="0">
                <a:solidFill>
                  <a:srgbClr val="FFC000"/>
                </a:solidFill>
              </a:rPr>
              <a:t>ReactJS</a:t>
            </a:r>
            <a:endParaRPr lang="en-US" smtClean="0">
              <a:solidFill>
                <a:srgbClr val="FFC000"/>
              </a:solidFill>
            </a:endParaRPr>
          </a:p>
          <a:p>
            <a:pPr lvl="1"/>
            <a:r>
              <a:rPr lang="en-US" smtClean="0"/>
              <a:t>Giới Thiệu Chung</a:t>
            </a:r>
          </a:p>
          <a:p>
            <a:pPr lvl="1"/>
            <a:r>
              <a:rPr lang="en-US" smtClean="0"/>
              <a:t>Các Thành Phần Của ReactJS</a:t>
            </a:r>
          </a:p>
          <a:p>
            <a:pPr lvl="1"/>
            <a:r>
              <a:rPr lang="en-US" smtClean="0"/>
              <a:t>Các </a:t>
            </a:r>
            <a:r>
              <a:rPr lang="en-US" err="1" smtClean="0"/>
              <a:t>Hệ</a:t>
            </a:r>
            <a:r>
              <a:rPr lang="en-US" smtClean="0"/>
              <a:t> </a:t>
            </a:r>
            <a:r>
              <a:rPr lang="en-US" err="1" smtClean="0"/>
              <a:t>Thống</a:t>
            </a:r>
            <a:r>
              <a:rPr lang="en-US" smtClean="0"/>
              <a:t> Đang Áp Dụng Công Nghệ Này</a:t>
            </a:r>
          </a:p>
          <a:p>
            <a:r>
              <a:rPr lang="en-US" err="1" smtClean="0">
                <a:solidFill>
                  <a:srgbClr val="FFC000"/>
                </a:solidFill>
              </a:rPr>
              <a:t>Xây</a:t>
            </a:r>
            <a:r>
              <a:rPr lang="en-US" smtClean="0">
                <a:solidFill>
                  <a:srgbClr val="FFC000"/>
                </a:solidFill>
              </a:rPr>
              <a:t> </a:t>
            </a:r>
            <a:r>
              <a:rPr lang="en-US" err="1" smtClean="0">
                <a:solidFill>
                  <a:srgbClr val="FFC000"/>
                </a:solidFill>
              </a:rPr>
              <a:t>Dựng</a:t>
            </a:r>
            <a:r>
              <a:rPr lang="en-US" smtClean="0">
                <a:solidFill>
                  <a:srgbClr val="FFC000"/>
                </a:solidFill>
              </a:rPr>
              <a:t> </a:t>
            </a:r>
            <a:r>
              <a:rPr lang="en-US" err="1" smtClean="0">
                <a:solidFill>
                  <a:srgbClr val="FFC000"/>
                </a:solidFill>
              </a:rPr>
              <a:t>Một</a:t>
            </a:r>
            <a:r>
              <a:rPr lang="en-US" smtClean="0">
                <a:solidFill>
                  <a:srgbClr val="FFC000"/>
                </a:solidFill>
              </a:rPr>
              <a:t> </a:t>
            </a:r>
            <a:r>
              <a:rPr lang="en-US" err="1" smtClean="0">
                <a:solidFill>
                  <a:srgbClr val="FFC000"/>
                </a:solidFill>
              </a:rPr>
              <a:t>Hệ</a:t>
            </a:r>
            <a:r>
              <a:rPr lang="en-US" smtClean="0">
                <a:solidFill>
                  <a:srgbClr val="FFC000"/>
                </a:solidFill>
              </a:rPr>
              <a:t> </a:t>
            </a:r>
            <a:r>
              <a:rPr lang="en-US" err="1" smtClean="0">
                <a:solidFill>
                  <a:srgbClr val="FFC000"/>
                </a:solidFill>
              </a:rPr>
              <a:t>Thống</a:t>
            </a:r>
            <a:r>
              <a:rPr lang="en-US" smtClean="0">
                <a:solidFill>
                  <a:srgbClr val="FFC000"/>
                </a:solidFill>
              </a:rPr>
              <a:t> </a:t>
            </a:r>
            <a:r>
              <a:rPr lang="en-US" err="1" smtClean="0">
                <a:solidFill>
                  <a:srgbClr val="FFC000"/>
                </a:solidFill>
              </a:rPr>
              <a:t>Sử</a:t>
            </a:r>
            <a:r>
              <a:rPr lang="en-US" smtClean="0">
                <a:solidFill>
                  <a:srgbClr val="FFC000"/>
                </a:solidFill>
              </a:rPr>
              <a:t> </a:t>
            </a:r>
            <a:r>
              <a:rPr lang="en-US" err="1" smtClean="0">
                <a:solidFill>
                  <a:srgbClr val="FFC000"/>
                </a:solidFill>
              </a:rPr>
              <a:t>Dụng</a:t>
            </a:r>
            <a:r>
              <a:rPr lang="en-US" smtClean="0">
                <a:solidFill>
                  <a:srgbClr val="FFC000"/>
                </a:solidFill>
              </a:rPr>
              <a:t> </a:t>
            </a:r>
            <a:r>
              <a:rPr lang="en-US" err="1" smtClean="0">
                <a:solidFill>
                  <a:srgbClr val="FFC000"/>
                </a:solidFill>
              </a:rPr>
              <a:t>ReactJS</a:t>
            </a:r>
            <a:endParaRPr lang="en-US" smtClean="0">
              <a:solidFill>
                <a:srgbClr val="FFC000"/>
              </a:solidFill>
            </a:endParaRPr>
          </a:p>
          <a:p>
            <a:pPr lvl="1"/>
            <a:r>
              <a:rPr lang="en-US" err="1" smtClean="0"/>
              <a:t>Kiến</a:t>
            </a:r>
            <a:r>
              <a:rPr lang="en-US" smtClean="0"/>
              <a:t> </a:t>
            </a:r>
            <a:r>
              <a:rPr lang="en-US" err="1" smtClean="0"/>
              <a:t>Trúc</a:t>
            </a:r>
            <a:r>
              <a:rPr lang="en-US" smtClean="0"/>
              <a:t> </a:t>
            </a:r>
            <a:r>
              <a:rPr lang="en-US" err="1" smtClean="0"/>
              <a:t>Tổng</a:t>
            </a:r>
            <a:r>
              <a:rPr lang="en-US" smtClean="0"/>
              <a:t> </a:t>
            </a:r>
            <a:r>
              <a:rPr lang="en-US" err="1" smtClean="0"/>
              <a:t>Quan</a:t>
            </a:r>
            <a:endParaRPr lang="en-US" smtClean="0"/>
          </a:p>
          <a:p>
            <a:pPr lvl="1"/>
            <a:r>
              <a:rPr lang="en-US" err="1" smtClean="0"/>
              <a:t>Môi</a:t>
            </a:r>
            <a:r>
              <a:rPr lang="en-US" smtClean="0"/>
              <a:t> </a:t>
            </a:r>
            <a:r>
              <a:rPr lang="en-US" err="1" smtClean="0"/>
              <a:t>Trường</a:t>
            </a:r>
            <a:r>
              <a:rPr lang="en-US" smtClean="0"/>
              <a:t> </a:t>
            </a:r>
            <a:r>
              <a:rPr lang="en-US" err="1" smtClean="0"/>
              <a:t>Phát</a:t>
            </a:r>
            <a:r>
              <a:rPr lang="en-US" smtClean="0"/>
              <a:t> </a:t>
            </a:r>
            <a:r>
              <a:rPr lang="en-US" err="1" smtClean="0"/>
              <a:t>Triển</a:t>
            </a:r>
            <a:endParaRPr lang="en-US" smtClean="0"/>
          </a:p>
          <a:p>
            <a:pPr lvl="1"/>
            <a:r>
              <a:rPr lang="en-US" err="1" smtClean="0"/>
              <a:t>Thiết</a:t>
            </a:r>
            <a:r>
              <a:rPr lang="en-US" smtClean="0"/>
              <a:t> </a:t>
            </a:r>
            <a:r>
              <a:rPr lang="en-US" err="1" smtClean="0"/>
              <a:t>Kế</a:t>
            </a:r>
            <a:r>
              <a:rPr lang="en-US" smtClean="0"/>
              <a:t> Chi Tiết</a:t>
            </a:r>
          </a:p>
          <a:p>
            <a:pPr lvl="1"/>
            <a:r>
              <a:rPr lang="en-US" smtClean="0"/>
              <a:t>Đánh </a:t>
            </a:r>
            <a:r>
              <a:rPr lang="en-US" err="1" smtClean="0"/>
              <a:t>Giá</a:t>
            </a:r>
            <a:r>
              <a:rPr lang="en-US" smtClean="0"/>
              <a:t> </a:t>
            </a:r>
            <a:r>
              <a:rPr lang="en-US" smtClean="0"/>
              <a:t>Việc Sử Dụng ReactJS</a:t>
            </a:r>
            <a:endParaRPr lang="en-US" smtClean="0"/>
          </a:p>
          <a:p>
            <a:r>
              <a:rPr lang="en-US" err="1" smtClean="0">
                <a:solidFill>
                  <a:srgbClr val="FFC000"/>
                </a:solidFill>
              </a:rPr>
              <a:t>Redux</a:t>
            </a:r>
            <a:endParaRPr lang="en-US" smtClean="0">
              <a:solidFill>
                <a:srgbClr val="FFC000"/>
              </a:solidFill>
            </a:endParaRPr>
          </a:p>
          <a:p>
            <a:pPr lvl="1"/>
            <a:r>
              <a:rPr lang="en-US" err="1" smtClean="0"/>
              <a:t>Giới</a:t>
            </a:r>
            <a:r>
              <a:rPr lang="en-US" smtClean="0"/>
              <a:t> </a:t>
            </a:r>
            <a:r>
              <a:rPr lang="en-US" err="1" smtClean="0"/>
              <a:t>Thiệu</a:t>
            </a:r>
            <a:r>
              <a:rPr lang="en-US" smtClean="0"/>
              <a:t> Chung</a:t>
            </a:r>
          </a:p>
          <a:p>
            <a:pPr lvl="1"/>
            <a:r>
              <a:rPr lang="en-US" err="1" smtClean="0"/>
              <a:t>Áp</a:t>
            </a:r>
            <a:r>
              <a:rPr lang="en-US" smtClean="0"/>
              <a:t> </a:t>
            </a:r>
            <a:r>
              <a:rPr lang="en-US" err="1" smtClean="0"/>
              <a:t>Dụng</a:t>
            </a:r>
            <a:r>
              <a:rPr lang="en-US" smtClean="0"/>
              <a:t> </a:t>
            </a:r>
            <a:r>
              <a:rPr lang="en-US" err="1" smtClean="0"/>
              <a:t>Redux</a:t>
            </a:r>
            <a:r>
              <a:rPr lang="en-US"/>
              <a:t> </a:t>
            </a:r>
            <a:r>
              <a:rPr lang="en-US" err="1" smtClean="0"/>
              <a:t>Vào</a:t>
            </a:r>
            <a:r>
              <a:rPr lang="en-US" smtClean="0"/>
              <a:t> </a:t>
            </a:r>
            <a:r>
              <a:rPr lang="en-US" err="1" smtClean="0"/>
              <a:t>Dự</a:t>
            </a:r>
            <a:r>
              <a:rPr lang="en-US" smtClean="0"/>
              <a:t> </a:t>
            </a:r>
            <a:r>
              <a:rPr lang="en-US" err="1" smtClean="0"/>
              <a:t>Án</a:t>
            </a:r>
            <a:r>
              <a:rPr lang="en-US" smtClean="0"/>
              <a:t> </a:t>
            </a:r>
            <a:r>
              <a:rPr lang="en-US" err="1" smtClean="0"/>
              <a:t>ReactJS</a:t>
            </a:r>
            <a:endParaRPr lang="en-US" smtClean="0"/>
          </a:p>
          <a:p>
            <a:r>
              <a:rPr lang="en-US" err="1" smtClean="0">
                <a:solidFill>
                  <a:srgbClr val="FFC000"/>
                </a:solidFill>
              </a:rPr>
              <a:t>Tổng</a:t>
            </a:r>
            <a:r>
              <a:rPr lang="en-US" smtClean="0">
                <a:solidFill>
                  <a:srgbClr val="FFC000"/>
                </a:solidFill>
              </a:rPr>
              <a:t> Kết</a:t>
            </a:r>
          </a:p>
          <a:p>
            <a:r>
              <a:rPr lang="en-US" smtClean="0">
                <a:solidFill>
                  <a:srgbClr val="FFC000"/>
                </a:solidFill>
              </a:rPr>
              <a:t>Demo</a:t>
            </a:r>
          </a:p>
          <a:p>
            <a:endParaRPr lang="en-US" smtClean="0"/>
          </a:p>
          <a:p>
            <a:endParaRPr lang="en-US" smtClean="0"/>
          </a:p>
        </p:txBody>
      </p:sp>
    </p:spTree>
    <p:extLst>
      <p:ext uri="{BB962C8B-B14F-4D97-AF65-F5344CB8AC3E}">
        <p14:creationId xmlns:p14="http://schemas.microsoft.com/office/powerpoint/2010/main" val="2208462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928" y="87854"/>
            <a:ext cx="9404723" cy="830172"/>
          </a:xfrm>
        </p:spPr>
        <p:txBody>
          <a:bodyPr/>
          <a:lstStyle/>
          <a:p>
            <a:r>
              <a:rPr lang="en-US" smtClean="0"/>
              <a:t>Redux</a:t>
            </a:r>
            <a:endParaRPr lang="en-US"/>
          </a:p>
        </p:txBody>
      </p:sp>
      <p:sp>
        <p:nvSpPr>
          <p:cNvPr id="3" name="Content Placeholder 2"/>
          <p:cNvSpPr>
            <a:spLocks noGrp="1"/>
          </p:cNvSpPr>
          <p:nvPr>
            <p:ph idx="1"/>
          </p:nvPr>
        </p:nvSpPr>
        <p:spPr>
          <a:xfrm>
            <a:off x="1103312" y="918026"/>
            <a:ext cx="9255339" cy="5330374"/>
          </a:xfrm>
        </p:spPr>
        <p:txBody>
          <a:bodyPr/>
          <a:lstStyle/>
          <a:p>
            <a:r>
              <a:rPr lang="en-US" smtClean="0"/>
              <a:t>Giới Thiệu Chung</a:t>
            </a:r>
          </a:p>
          <a:p>
            <a:pPr lvl="1"/>
            <a:r>
              <a:rPr lang="en-US" smtClean="0"/>
              <a:t>Kiến luồng hoạt động của Redux</a:t>
            </a:r>
          </a:p>
          <a:p>
            <a:pPr lvl="1"/>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99" y="1978925"/>
            <a:ext cx="9225886" cy="4757169"/>
          </a:xfrm>
          <a:prstGeom prst="rect">
            <a:avLst/>
          </a:prstGeom>
        </p:spPr>
      </p:pic>
    </p:spTree>
    <p:extLst>
      <p:ext uri="{BB962C8B-B14F-4D97-AF65-F5344CB8AC3E}">
        <p14:creationId xmlns:p14="http://schemas.microsoft.com/office/powerpoint/2010/main" val="288805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Redux</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645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817"/>
          </a:xfrm>
        </p:spPr>
        <p:txBody>
          <a:bodyPr/>
          <a:lstStyle/>
          <a:p>
            <a:r>
              <a:rPr lang="en-US" smtClean="0"/>
              <a:t>Tổng Kết</a:t>
            </a:r>
            <a:endParaRPr lang="en-US"/>
          </a:p>
        </p:txBody>
      </p:sp>
      <p:sp>
        <p:nvSpPr>
          <p:cNvPr id="3" name="Content Placeholder 2"/>
          <p:cNvSpPr>
            <a:spLocks noGrp="1"/>
          </p:cNvSpPr>
          <p:nvPr>
            <p:ph idx="1"/>
          </p:nvPr>
        </p:nvSpPr>
        <p:spPr>
          <a:xfrm>
            <a:off x="1103312" y="1282536"/>
            <a:ext cx="8946541" cy="4965864"/>
          </a:xfrm>
        </p:spPr>
        <p:txBody>
          <a:bodyPr/>
          <a:lstStyle/>
          <a:p>
            <a:r>
              <a:rPr lang="en-US" smtClean="0"/>
              <a:t>ƯU Điểm Của ReactJS</a:t>
            </a:r>
          </a:p>
          <a:p>
            <a:pPr lvl="1"/>
            <a:r>
              <a:rPr lang="en-US" smtClean="0"/>
              <a:t>Được sự hỗ trợ mạnh mẽ từ facebook, cộng đồng open source.</a:t>
            </a:r>
          </a:p>
          <a:p>
            <a:pPr lvl="1"/>
            <a:r>
              <a:rPr lang="en-US" smtClean="0"/>
              <a:t>Hiệu năng cao.</a:t>
            </a:r>
          </a:p>
          <a:p>
            <a:pPr lvl="1"/>
            <a:r>
              <a:rPr lang="en-US" smtClean="0"/>
              <a:t>Thích hợp cho các dự án lớn, dự án SPA, lượng truy cập cao.</a:t>
            </a:r>
          </a:p>
          <a:p>
            <a:pPr lvl="1"/>
            <a:r>
              <a:rPr lang="en-US" smtClean="0"/>
              <a:t>Thích hợp cho những dự án đề cao tính trải nghiệm của người dung(UX).</a:t>
            </a:r>
          </a:p>
          <a:p>
            <a:pPr lvl="1"/>
            <a:r>
              <a:rPr lang="en-US" smtClean="0"/>
              <a:t>Dễ dàng mở rộng, nâng cấp, tối ưu hóa mã nguồn.</a:t>
            </a:r>
          </a:p>
          <a:p>
            <a:r>
              <a:rPr lang="en-US" smtClean="0"/>
              <a:t>Nhược Điểm</a:t>
            </a:r>
          </a:p>
          <a:p>
            <a:pPr lvl="1"/>
            <a:r>
              <a:rPr lang="en-US" smtClean="0"/>
              <a:t>ReactJS chỉ sử dụng cho phần view</a:t>
            </a:r>
          </a:p>
          <a:p>
            <a:pPr lvl="1"/>
            <a:r>
              <a:rPr lang="en-US" smtClean="0"/>
              <a:t>Cần sử dụng nhiều thư viện hỗ trợ</a:t>
            </a:r>
          </a:p>
          <a:p>
            <a:pPr lvl="1"/>
            <a:r>
              <a:rPr lang="en-US" smtClean="0"/>
              <a:t>Không thích hợp cho dự án nhỏ</a:t>
            </a:r>
          </a:p>
          <a:p>
            <a:pPr lvl="1"/>
            <a:r>
              <a:rPr lang="en-US" smtClean="0"/>
              <a:t>ReactJS khá cồng kềnh, chỉ nhẹ hơn AngularJS một chút</a:t>
            </a:r>
          </a:p>
          <a:p>
            <a:pPr lvl="1"/>
            <a:r>
              <a:rPr lang="en-US" smtClean="0"/>
              <a:t>Mất thười gian tìm hiểu để có thể sử dụng cho dự án</a:t>
            </a:r>
          </a:p>
          <a:p>
            <a:pPr lvl="1"/>
            <a:endParaRPr lang="en-US"/>
          </a:p>
        </p:txBody>
      </p:sp>
    </p:spTree>
    <p:extLst>
      <p:ext uri="{BB962C8B-B14F-4D97-AF65-F5344CB8AC3E}">
        <p14:creationId xmlns:p14="http://schemas.microsoft.com/office/powerpoint/2010/main" val="141811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830171"/>
          </a:xfrm>
        </p:spPr>
        <p:txBody>
          <a:bodyPr/>
          <a:lstStyle/>
          <a:p>
            <a:r>
              <a:rPr lang="en-US" smtClean="0"/>
              <a:t>Tổng Quan Về: ReactJS</a:t>
            </a:r>
            <a:endParaRPr lang="en-US"/>
          </a:p>
        </p:txBody>
      </p:sp>
      <p:sp>
        <p:nvSpPr>
          <p:cNvPr id="3" name="Content Placeholder 2"/>
          <p:cNvSpPr>
            <a:spLocks noGrp="1"/>
          </p:cNvSpPr>
          <p:nvPr>
            <p:ph idx="1"/>
          </p:nvPr>
        </p:nvSpPr>
        <p:spPr>
          <a:xfrm>
            <a:off x="1104293" y="1282890"/>
            <a:ext cx="9372600" cy="2429302"/>
          </a:xfrm>
        </p:spPr>
        <p:txBody>
          <a:bodyPr>
            <a:normAutofit fontScale="92500" lnSpcReduction="20000"/>
          </a:bodyPr>
          <a:lstStyle/>
          <a:p>
            <a:r>
              <a:rPr lang="en-US" smtClean="0"/>
              <a:t>Giới Thiệu Chung</a:t>
            </a:r>
          </a:p>
          <a:p>
            <a:pPr lvl="1"/>
            <a:r>
              <a:rPr lang="en-US" smtClean="0"/>
              <a:t>Được phát triển và bảo trì bởi: Facebook &amp; Instagram</a:t>
            </a:r>
          </a:p>
          <a:p>
            <a:pPr lvl="1"/>
            <a:r>
              <a:rPr lang="en-US" smtClean="0"/>
              <a:t>Hoàn toàn miễn phí và có một cộng đồng open source mạnh mẽ.</a:t>
            </a:r>
          </a:p>
          <a:p>
            <a:pPr lvl="1"/>
            <a:r>
              <a:rPr lang="en-US" smtClean="0"/>
              <a:t>Là một thư viện giúp tạo giao diện người dung trên nền web app.</a:t>
            </a:r>
          </a:p>
          <a:p>
            <a:pPr lvl="1"/>
            <a:r>
              <a:rPr lang="en-US" smtClean="0"/>
              <a:t>Là thành phần: V trong mô hình: MVC.</a:t>
            </a:r>
          </a:p>
          <a:p>
            <a:pPr lvl="1"/>
            <a:r>
              <a:rPr lang="en-US" smtClean="0"/>
              <a:t>Có thể render được ở cả server và client</a:t>
            </a:r>
          </a:p>
          <a:p>
            <a:pPr lvl="1"/>
            <a:r>
              <a:rPr lang="en-US" smtClean="0"/>
              <a:t>Được thiết kế để tối ưu cho các dự án: </a:t>
            </a:r>
            <a:r>
              <a:rPr lang="en-US"/>
              <a:t>Single </a:t>
            </a:r>
            <a:r>
              <a:rPr lang="en-US" smtClean="0"/>
              <a:t>Page Application.</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293" y="3712192"/>
            <a:ext cx="9372600" cy="2715904"/>
          </a:xfrm>
          <a:prstGeom prst="rect">
            <a:avLst/>
          </a:prstGeom>
        </p:spPr>
      </p:pic>
    </p:spTree>
    <p:extLst>
      <p:ext uri="{BB962C8B-B14F-4D97-AF65-F5344CB8AC3E}">
        <p14:creationId xmlns:p14="http://schemas.microsoft.com/office/powerpoint/2010/main" val="25941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3819"/>
          </a:xfrm>
        </p:spPr>
        <p:txBody>
          <a:bodyPr/>
          <a:lstStyle/>
          <a:p>
            <a:r>
              <a:rPr lang="en-US"/>
              <a:t>Tổng Quan Về: ReactJS</a:t>
            </a:r>
          </a:p>
        </p:txBody>
      </p:sp>
      <p:sp>
        <p:nvSpPr>
          <p:cNvPr id="3" name="Content Placeholder 2"/>
          <p:cNvSpPr>
            <a:spLocks noGrp="1"/>
          </p:cNvSpPr>
          <p:nvPr>
            <p:ph idx="1"/>
          </p:nvPr>
        </p:nvSpPr>
        <p:spPr>
          <a:xfrm>
            <a:off x="831272" y="1199406"/>
            <a:ext cx="10319658" cy="5658593"/>
          </a:xfrm>
        </p:spPr>
        <p:txBody>
          <a:bodyPr>
            <a:noAutofit/>
          </a:bodyPr>
          <a:lstStyle/>
          <a:p>
            <a:r>
              <a:rPr lang="en-US" smtClean="0"/>
              <a:t>Các Thành Phần Của ReactJS</a:t>
            </a:r>
          </a:p>
          <a:p>
            <a:pPr lvl="1"/>
            <a:r>
              <a:rPr lang="en-US" sz="1600" smtClean="0"/>
              <a:t>Virtual DOM</a:t>
            </a:r>
          </a:p>
          <a:p>
            <a:pPr lvl="2"/>
            <a:r>
              <a:rPr lang="en-US" smtClean="0"/>
              <a:t>Là một công nghệ được reactjs sử dụng để hiển thị dữ liệu của DOM tại một thời điểm nào đó, nó có các tính chất tương tự như DOM thật nhưng không thể hiển thị lên giao diện.</a:t>
            </a:r>
          </a:p>
          <a:p>
            <a:pPr lvl="1"/>
            <a:r>
              <a:rPr lang="en-US" sz="1600" smtClean="0"/>
              <a:t>Props và State</a:t>
            </a:r>
          </a:p>
          <a:p>
            <a:pPr lvl="2"/>
            <a:r>
              <a:rPr lang="en-US" smtClean="0"/>
              <a:t>Props là dữ liệu dạng External</a:t>
            </a:r>
          </a:p>
          <a:p>
            <a:pPr lvl="2"/>
            <a:r>
              <a:rPr lang="en-US" smtClean="0"/>
              <a:t>State là dữ liệu dạng Internal</a:t>
            </a:r>
          </a:p>
          <a:p>
            <a:pPr lvl="1"/>
            <a:r>
              <a:rPr lang="en-US" smtClean="0"/>
              <a:t>Component</a:t>
            </a:r>
            <a:r>
              <a:rPr lang="en-US"/>
              <a:t>Trong Reactjs mọi thứ trên một trang web đều có thể coi là component.</a:t>
            </a:r>
          </a:p>
          <a:p>
            <a:pPr lvl="2"/>
            <a:r>
              <a:rPr lang="en-US"/>
              <a:t>Một Component có thể có: state và props.</a:t>
            </a:r>
          </a:p>
          <a:p>
            <a:pPr lvl="2"/>
            <a:r>
              <a:rPr lang="en-US"/>
              <a:t>Stateless Component.</a:t>
            </a:r>
          </a:p>
          <a:p>
            <a:pPr lvl="3"/>
            <a:r>
              <a:rPr lang="en-US" sz="1600"/>
              <a:t>Là những component không chứa state.</a:t>
            </a:r>
          </a:p>
          <a:p>
            <a:pPr lvl="3"/>
            <a:r>
              <a:rPr lang="en-US" sz="1600"/>
              <a:t>Chỉ nhận props từ component cha.</a:t>
            </a:r>
          </a:p>
          <a:p>
            <a:pPr lvl="2"/>
            <a:r>
              <a:rPr lang="en-US"/>
              <a:t>Stateful Component.</a:t>
            </a:r>
          </a:p>
          <a:p>
            <a:pPr lvl="3"/>
            <a:r>
              <a:rPr lang="en-US" sz="1600"/>
              <a:t>Là những component có chứa state.</a:t>
            </a:r>
            <a:endParaRPr lang="en-US" sz="1600" smtClean="0"/>
          </a:p>
          <a:p>
            <a:pPr lvl="1"/>
            <a:r>
              <a:rPr lang="en-US" sz="1600" smtClean="0"/>
              <a:t>JSX(cú pháp javascript mở rộng). Cho phép viết JS với cú pháp giống như XML</a:t>
            </a:r>
          </a:p>
          <a:p>
            <a:pPr lvl="2"/>
            <a:endParaRPr lang="en-US" smtClean="0"/>
          </a:p>
          <a:p>
            <a:pPr lvl="3"/>
            <a:endParaRPr lang="en-US" sz="1600" smtClean="0"/>
          </a:p>
        </p:txBody>
      </p:sp>
    </p:spTree>
    <p:extLst>
      <p:ext uri="{BB962C8B-B14F-4D97-AF65-F5344CB8AC3E}">
        <p14:creationId xmlns:p14="http://schemas.microsoft.com/office/powerpoint/2010/main" val="1497249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6524"/>
          </a:xfrm>
        </p:spPr>
        <p:txBody>
          <a:bodyPr/>
          <a:lstStyle/>
          <a:p>
            <a:r>
              <a:rPr lang="en-US"/>
              <a:t>Tổng Quan Về: ReactJS</a:t>
            </a:r>
          </a:p>
        </p:txBody>
      </p:sp>
      <p:sp>
        <p:nvSpPr>
          <p:cNvPr id="3" name="Content Placeholder 2"/>
          <p:cNvSpPr>
            <a:spLocks noGrp="1"/>
          </p:cNvSpPr>
          <p:nvPr>
            <p:ph idx="1"/>
          </p:nvPr>
        </p:nvSpPr>
        <p:spPr>
          <a:xfrm>
            <a:off x="1103312" y="1269242"/>
            <a:ext cx="9173452" cy="5454854"/>
          </a:xfrm>
        </p:spPr>
        <p:txBody>
          <a:bodyPr/>
          <a:lstStyle/>
          <a:p>
            <a:r>
              <a:rPr lang="en-US"/>
              <a:t>Các Thành </a:t>
            </a:r>
            <a:r>
              <a:rPr lang="en-US" smtClean="0"/>
              <a:t>Phần </a:t>
            </a:r>
            <a:r>
              <a:rPr lang="en-US"/>
              <a:t>Của ReactJS</a:t>
            </a:r>
          </a:p>
          <a:p>
            <a:pPr lvl="1"/>
            <a:r>
              <a:rPr lang="en-US" smtClean="0"/>
              <a:t>Component</a:t>
            </a:r>
          </a:p>
          <a:p>
            <a:pPr lvl="1"/>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2131" y="2263137"/>
            <a:ext cx="6878472" cy="4460959"/>
          </a:xfrm>
          <a:prstGeom prst="rect">
            <a:avLst/>
          </a:prstGeom>
        </p:spPr>
      </p:pic>
    </p:spTree>
    <p:extLst>
      <p:ext uri="{BB962C8B-B14F-4D97-AF65-F5344CB8AC3E}">
        <p14:creationId xmlns:p14="http://schemas.microsoft.com/office/powerpoint/2010/main" val="277822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4763"/>
          </a:xfrm>
        </p:spPr>
        <p:txBody>
          <a:bodyPr/>
          <a:lstStyle/>
          <a:p>
            <a:r>
              <a:rPr lang="en-US"/>
              <a:t>Tổng Quan Về: ReactJS</a:t>
            </a:r>
          </a:p>
        </p:txBody>
      </p:sp>
      <p:sp>
        <p:nvSpPr>
          <p:cNvPr id="3" name="Content Placeholder 2"/>
          <p:cNvSpPr>
            <a:spLocks noGrp="1"/>
          </p:cNvSpPr>
          <p:nvPr>
            <p:ph idx="1"/>
          </p:nvPr>
        </p:nvSpPr>
        <p:spPr>
          <a:xfrm>
            <a:off x="1103312" y="1337482"/>
            <a:ext cx="8946541" cy="4910918"/>
          </a:xfrm>
        </p:spPr>
        <p:txBody>
          <a:bodyPr>
            <a:normAutofit fontScale="92500" lnSpcReduction="10000"/>
          </a:bodyPr>
          <a:lstStyle/>
          <a:p>
            <a:r>
              <a:rPr lang="en-US"/>
              <a:t>Các Thành Phần Của ReactJS</a:t>
            </a:r>
          </a:p>
          <a:p>
            <a:pPr lvl="1"/>
            <a:r>
              <a:rPr lang="en-US" smtClean="0"/>
              <a:t>Component Lifecycle</a:t>
            </a:r>
          </a:p>
          <a:p>
            <a:pPr marL="457200" lvl="1" indent="0">
              <a:buNone/>
            </a:pPr>
            <a:r>
              <a:rPr lang="en-US" smtClean="0"/>
              <a:t>	- </a:t>
            </a:r>
            <a:r>
              <a:rPr lang="en-US" smtClean="0">
                <a:solidFill>
                  <a:srgbClr val="FFFF00"/>
                </a:solidFill>
              </a:rPr>
              <a:t>componentWillMount</a:t>
            </a:r>
            <a:r>
              <a:rPr lang="en-US" smtClean="0"/>
              <a:t>: Được thực thi  trước khi component được render trên cả server hoặc client</a:t>
            </a:r>
          </a:p>
          <a:p>
            <a:pPr marL="457200" lvl="1" indent="0">
              <a:buNone/>
            </a:pPr>
            <a:r>
              <a:rPr lang="en-US"/>
              <a:t>	</a:t>
            </a:r>
            <a:r>
              <a:rPr lang="en-US" smtClean="0"/>
              <a:t>- </a:t>
            </a:r>
            <a:r>
              <a:rPr lang="en-US" smtClean="0">
                <a:solidFill>
                  <a:srgbClr val="FFFF00"/>
                </a:solidFill>
              </a:rPr>
              <a:t>componentDidMount</a:t>
            </a:r>
            <a:r>
              <a:rPr lang="en-US" smtClean="0"/>
              <a:t>: Được thực thi sau khi một component được render trên clinent(đây là nơi thực thi AJAX, call API, …)</a:t>
            </a:r>
          </a:p>
          <a:p>
            <a:pPr marL="457200" lvl="1" indent="0">
              <a:buNone/>
            </a:pPr>
            <a:r>
              <a:rPr lang="en-US"/>
              <a:t>	</a:t>
            </a:r>
            <a:r>
              <a:rPr lang="en-US" smtClean="0"/>
              <a:t>- </a:t>
            </a:r>
            <a:r>
              <a:rPr lang="en-US" smtClean="0">
                <a:solidFill>
                  <a:srgbClr val="FFFF00"/>
                </a:solidFill>
              </a:rPr>
              <a:t>componentWillReceiveProps</a:t>
            </a:r>
            <a:r>
              <a:rPr lang="en-US" smtClean="0"/>
              <a:t>: Được thực thi ngay khi props được update và trước khi component được render lại</a:t>
            </a:r>
          </a:p>
          <a:p>
            <a:pPr marL="457200" lvl="1" indent="0">
              <a:buNone/>
            </a:pPr>
            <a:r>
              <a:rPr lang="en-US"/>
              <a:t>	</a:t>
            </a:r>
            <a:r>
              <a:rPr lang="en-US" smtClean="0"/>
              <a:t>- </a:t>
            </a:r>
            <a:r>
              <a:rPr lang="en-US" smtClean="0">
                <a:solidFill>
                  <a:srgbClr val="FFFF00"/>
                </a:solidFill>
              </a:rPr>
              <a:t>shouldComponentUpdate</a:t>
            </a:r>
            <a:r>
              <a:rPr lang="en-US" smtClean="0"/>
              <a:t>: Trả về true hoặc false, nó xác định một component có được update hay không</a:t>
            </a:r>
          </a:p>
          <a:p>
            <a:pPr marL="457200" lvl="1" indent="0">
              <a:buNone/>
            </a:pPr>
            <a:r>
              <a:rPr lang="en-US"/>
              <a:t>	</a:t>
            </a:r>
            <a:r>
              <a:rPr lang="en-US" smtClean="0"/>
              <a:t>- </a:t>
            </a:r>
            <a:r>
              <a:rPr lang="en-US" smtClean="0">
                <a:solidFill>
                  <a:srgbClr val="FFFF00"/>
                </a:solidFill>
              </a:rPr>
              <a:t>componentWillUpdate</a:t>
            </a:r>
            <a:r>
              <a:rPr lang="en-US" smtClean="0"/>
              <a:t>: Được thực thi khi update state của component trước khi nó được render lại</a:t>
            </a:r>
          </a:p>
          <a:p>
            <a:pPr marL="457200" lvl="1" indent="0">
              <a:buNone/>
            </a:pPr>
            <a:r>
              <a:rPr lang="en-US"/>
              <a:t>	</a:t>
            </a:r>
            <a:r>
              <a:rPr lang="en-US" smtClean="0"/>
              <a:t>- </a:t>
            </a:r>
            <a:r>
              <a:rPr lang="en-US" smtClean="0">
                <a:solidFill>
                  <a:srgbClr val="FFFF00"/>
                </a:solidFill>
              </a:rPr>
              <a:t>componentDidUpdate</a:t>
            </a:r>
            <a:r>
              <a:rPr lang="en-US" smtClean="0"/>
              <a:t>: Được thực thi sau khi componentWillUpdate thực thi</a:t>
            </a:r>
          </a:p>
          <a:p>
            <a:pPr marL="457200" lvl="1" indent="0">
              <a:buNone/>
            </a:pPr>
            <a:r>
              <a:rPr lang="en-US"/>
              <a:t>	</a:t>
            </a:r>
            <a:r>
              <a:rPr lang="en-US" smtClean="0"/>
              <a:t>- </a:t>
            </a:r>
            <a:r>
              <a:rPr lang="en-US" smtClean="0">
                <a:solidFill>
                  <a:srgbClr val="FFFF00"/>
                </a:solidFill>
              </a:rPr>
              <a:t>compomentWillUnmount</a:t>
            </a:r>
            <a:r>
              <a:rPr lang="en-US" smtClean="0"/>
              <a:t>: Được thực thi khi ta muốn unmountmột component</a:t>
            </a:r>
            <a:endParaRPr lang="en-US"/>
          </a:p>
        </p:txBody>
      </p:sp>
    </p:spTree>
    <p:extLst>
      <p:ext uri="{BB962C8B-B14F-4D97-AF65-F5344CB8AC3E}">
        <p14:creationId xmlns:p14="http://schemas.microsoft.com/office/powerpoint/2010/main" val="252943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306" y="189112"/>
            <a:ext cx="9404723" cy="764775"/>
          </a:xfrm>
        </p:spPr>
        <p:txBody>
          <a:bodyPr/>
          <a:lstStyle/>
          <a:p>
            <a:r>
              <a:rPr lang="en-US"/>
              <a:t>Tổng Quan Về: ReactJS</a:t>
            </a:r>
          </a:p>
        </p:txBody>
      </p:sp>
      <p:sp>
        <p:nvSpPr>
          <p:cNvPr id="3" name="Content Placeholder 2"/>
          <p:cNvSpPr>
            <a:spLocks noGrp="1"/>
          </p:cNvSpPr>
          <p:nvPr>
            <p:ph idx="1"/>
          </p:nvPr>
        </p:nvSpPr>
        <p:spPr>
          <a:xfrm>
            <a:off x="1103312" y="1255594"/>
            <a:ext cx="8946541" cy="4992805"/>
          </a:xfrm>
        </p:spPr>
        <p:txBody>
          <a:bodyPr/>
          <a:lstStyle/>
          <a:p>
            <a:r>
              <a:rPr lang="en-US"/>
              <a:t>Các Thành Phần Của ReactJS</a:t>
            </a:r>
          </a:p>
          <a:p>
            <a:pPr marL="742950" lvl="2" indent="-342900"/>
            <a:r>
              <a:rPr lang="en-US" sz="1800" smtClean="0"/>
              <a:t>Component </a:t>
            </a:r>
            <a:r>
              <a:rPr lang="en-US" sz="1800"/>
              <a:t>Lifecycle</a:t>
            </a:r>
          </a:p>
          <a:p>
            <a:pPr marL="342900" lvl="1" indent="-342900"/>
            <a:endParaRPr lang="en-US"/>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543" y="2169994"/>
            <a:ext cx="9505666" cy="4563858"/>
          </a:xfrm>
          <a:prstGeom prst="rect">
            <a:avLst/>
          </a:prstGeom>
        </p:spPr>
      </p:pic>
    </p:spTree>
    <p:extLst>
      <p:ext uri="{BB962C8B-B14F-4D97-AF65-F5344CB8AC3E}">
        <p14:creationId xmlns:p14="http://schemas.microsoft.com/office/powerpoint/2010/main" val="23932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2058"/>
          </a:xfrm>
        </p:spPr>
        <p:txBody>
          <a:bodyPr/>
          <a:lstStyle/>
          <a:p>
            <a:r>
              <a:rPr lang="en-US"/>
              <a:t>Tổng Quan Về: ReactJS</a:t>
            </a:r>
          </a:p>
        </p:txBody>
      </p:sp>
      <p:sp>
        <p:nvSpPr>
          <p:cNvPr id="3" name="Content Placeholder 2"/>
          <p:cNvSpPr>
            <a:spLocks noGrp="1"/>
          </p:cNvSpPr>
          <p:nvPr>
            <p:ph idx="1"/>
          </p:nvPr>
        </p:nvSpPr>
        <p:spPr>
          <a:xfrm>
            <a:off x="1104293" y="1364777"/>
            <a:ext cx="9513665" cy="5008728"/>
          </a:xfrm>
        </p:spPr>
        <p:txBody>
          <a:bodyPr/>
          <a:lstStyle/>
          <a:p>
            <a:r>
              <a:rPr lang="en-US" smtClean="0"/>
              <a:t>Luồng Hoạt Động Của Một Ứng Dụng ReactJS</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845" y="2009064"/>
            <a:ext cx="9828295" cy="4596070"/>
          </a:xfrm>
          <a:prstGeom prst="rect">
            <a:avLst/>
          </a:prstGeom>
        </p:spPr>
      </p:pic>
    </p:spTree>
    <p:extLst>
      <p:ext uri="{BB962C8B-B14F-4D97-AF65-F5344CB8AC3E}">
        <p14:creationId xmlns:p14="http://schemas.microsoft.com/office/powerpoint/2010/main" val="192279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115"/>
          </a:xfrm>
        </p:spPr>
        <p:txBody>
          <a:bodyPr/>
          <a:lstStyle/>
          <a:p>
            <a:r>
              <a:rPr lang="en-US"/>
              <a:t>Tổng Quan Về: ReactJS</a:t>
            </a:r>
          </a:p>
        </p:txBody>
      </p:sp>
      <p:sp>
        <p:nvSpPr>
          <p:cNvPr id="3" name="Content Placeholder 2"/>
          <p:cNvSpPr>
            <a:spLocks noGrp="1"/>
          </p:cNvSpPr>
          <p:nvPr>
            <p:ph idx="1"/>
          </p:nvPr>
        </p:nvSpPr>
        <p:spPr/>
        <p:txBody>
          <a:bodyPr>
            <a:normAutofit lnSpcReduction="10000"/>
          </a:bodyPr>
          <a:lstStyle/>
          <a:p>
            <a:r>
              <a:rPr lang="en-US" smtClean="0"/>
              <a:t>Các Hệ Thống Đang Sử Dụng ReactJS</a:t>
            </a:r>
          </a:p>
          <a:p>
            <a:pPr lvl="1"/>
            <a:r>
              <a:rPr lang="en-US" smtClean="0"/>
              <a:t>Facebook</a:t>
            </a:r>
          </a:p>
          <a:p>
            <a:pPr lvl="1"/>
            <a:r>
              <a:rPr lang="en-US" smtClean="0"/>
              <a:t>Instagram</a:t>
            </a:r>
          </a:p>
          <a:p>
            <a:pPr lvl="1"/>
            <a:r>
              <a:rPr lang="en-US" smtClean="0"/>
              <a:t>Netflix</a:t>
            </a:r>
          </a:p>
          <a:p>
            <a:pPr lvl="1"/>
            <a:r>
              <a:rPr lang="en-US" smtClean="0"/>
              <a:t>Paypal</a:t>
            </a:r>
          </a:p>
          <a:p>
            <a:pPr lvl="1"/>
            <a:r>
              <a:rPr lang="en-US" smtClean="0"/>
              <a:t>Sendo</a:t>
            </a:r>
          </a:p>
          <a:p>
            <a:pPr lvl="1"/>
            <a:r>
              <a:rPr lang="en-US" smtClean="0"/>
              <a:t>Shopee</a:t>
            </a:r>
          </a:p>
          <a:p>
            <a:pPr lvl="1"/>
            <a:r>
              <a:rPr lang="en-US" smtClean="0"/>
              <a:t>Chotot</a:t>
            </a:r>
          </a:p>
          <a:p>
            <a:pPr lvl="1"/>
            <a:r>
              <a:rPr lang="en-US" smtClean="0"/>
              <a:t>Tiki</a:t>
            </a:r>
          </a:p>
          <a:p>
            <a:pPr lvl="1"/>
            <a:r>
              <a:rPr lang="en-US" smtClean="0"/>
              <a:t>Lazanda</a:t>
            </a:r>
          </a:p>
          <a:p>
            <a:pPr lvl="1"/>
            <a:r>
              <a:rPr lang="en-US" smtClean="0"/>
              <a:t>...</a:t>
            </a:r>
            <a:endParaRPr lang="en-US"/>
          </a:p>
        </p:txBody>
      </p:sp>
    </p:spTree>
    <p:extLst>
      <p:ext uri="{BB962C8B-B14F-4D97-AF65-F5344CB8AC3E}">
        <p14:creationId xmlns:p14="http://schemas.microsoft.com/office/powerpoint/2010/main" val="10751067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568</TotalTime>
  <Words>999</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Giới Thiệu Về Công Nghệ: ReactJS &amp; Redux</vt:lpstr>
      <vt:lpstr>Nội Dung</vt:lpstr>
      <vt:lpstr>Tổng Quan Về: ReactJS</vt:lpstr>
      <vt:lpstr>Tổng Quan Về: ReactJS</vt:lpstr>
      <vt:lpstr>Tổng Quan Về: ReactJS</vt:lpstr>
      <vt:lpstr>Tổng Quan Về: ReactJS</vt:lpstr>
      <vt:lpstr>Tổng Quan Về: ReactJS</vt:lpstr>
      <vt:lpstr>Tổng Quan Về: ReactJS</vt:lpstr>
      <vt:lpstr>Tổng Quan Về: ReactJS</vt:lpstr>
      <vt:lpstr>Xây Dựng Một Hệ Thống Với ReactJS</vt:lpstr>
      <vt:lpstr>Xây Dựng Một Hệ Thống Với ReactJS</vt:lpstr>
      <vt:lpstr>Xây Dựng Một Hệ Thống Với ReactJS</vt:lpstr>
      <vt:lpstr>Xây Dựng Một Hệ Thống Với ReactJS</vt:lpstr>
      <vt:lpstr>Xây Dựng Một Hệ Thống Với ReactJS</vt:lpstr>
      <vt:lpstr>Xây Dựng Một Hệ Thống Với ReactJS</vt:lpstr>
      <vt:lpstr>Xây Dựng Một Hệ Thống Với ReactJS</vt:lpstr>
      <vt:lpstr>Xây Dựng Một Hệ Thống Với ReactJS</vt:lpstr>
      <vt:lpstr>Redux</vt:lpstr>
      <vt:lpstr>Redux</vt:lpstr>
      <vt:lpstr>Redux</vt:lpstr>
      <vt:lpstr>Redux</vt:lpstr>
      <vt:lpstr>Tổng Kết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 &amp; Redux</dc:title>
  <dc:creator>Nguyen Huy Phat</dc:creator>
  <cp:lastModifiedBy>Nguyen Huy Phat 20143397</cp:lastModifiedBy>
  <cp:revision>109</cp:revision>
  <dcterms:created xsi:type="dcterms:W3CDTF">2018-11-30T02:37:45Z</dcterms:created>
  <dcterms:modified xsi:type="dcterms:W3CDTF">2018-11-30T18:44:59Z</dcterms:modified>
</cp:coreProperties>
</file>