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df7a25633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df7a25633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df7a25633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df7a25633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82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df7a2563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df7a256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df7a2563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df7a256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df7a25633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df7a2563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df7a2563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df7a2563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df7a25633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df7a25633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df7a2563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df7a2563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df7a2563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df7a2563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df7a25633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df7a25633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e-legion/the-right-way-to-get-a-result-part-i-activity-result-api-6efbcaa5600d?fbclid=IwAR3XisDzKyBB-KIoqdOpEtB99tDqGFccbPy6IOupIM4I2zpkhQhbtLJ1i4M" TargetMode="External"/><Relationship Id="rId7" Type="http://schemas.openxmlformats.org/officeDocument/2006/relationships/hyperlink" Target="https://viblo.asia/p/android-bo-startactivityforresult-di-hay-su-dung-activity-result-apis-vyDZOMJQ5wj?fbclid=IwAR1OvVQDWAvxt7o9OFJmQA949Y4pEzSV87CBp-knJRizXzVn9N5nkGQ8YsU"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youtube.com/watch?v=DfDj9EadOLk" TargetMode="External"/><Relationship Id="rId5" Type="http://schemas.openxmlformats.org/officeDocument/2006/relationships/hyperlink" Target="https://developer.android.com/training/basics/intents/result?fbclid=IwAR2qTtOvJOO2f88p1y68dCo46tqQEsxgIsF2g2_KnqARxLl0dtuw8fPbufo#custom" TargetMode="External"/><Relationship Id="rId4" Type="http://schemas.openxmlformats.org/officeDocument/2006/relationships/hyperlink" Target="https://medium.com/e-legion/getting-the-result-right-part-2-fragment-result-api-1a17f99490d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reference/android/content/pm/PackageManager#hasSystemFeature(java.lang.Strin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PERMISSION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364100" y="271825"/>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3.Cài đặt</a:t>
            </a:r>
            <a:endParaRPr/>
          </a:p>
        </p:txBody>
      </p:sp>
      <p:sp>
        <p:nvSpPr>
          <p:cNvPr id="118" name="Google Shape;118;p22"/>
          <p:cNvSpPr txBox="1">
            <a:spLocks noGrp="1"/>
          </p:cNvSpPr>
          <p:nvPr>
            <p:ph type="subTitle" idx="1"/>
          </p:nvPr>
        </p:nvSpPr>
        <p:spPr>
          <a:xfrm>
            <a:off x="364100" y="1315807"/>
            <a:ext cx="8253000" cy="3168000"/>
          </a:xfrm>
          <a:prstGeom prst="rect">
            <a:avLst/>
          </a:prstGeom>
        </p:spPr>
        <p:txBody>
          <a:bodyPr spcFirstLastPara="1" wrap="square" lIns="91425" tIns="91425" rIns="91425" bIns="91425" anchor="t" anchorCtr="0">
            <a:normAutofit/>
          </a:bodyPr>
          <a:lstStyle/>
          <a:p>
            <a:pPr marL="914400" lvl="1" indent="-304800" algn="l" rtl="0">
              <a:spcBef>
                <a:spcPts val="0"/>
              </a:spcBef>
              <a:spcAft>
                <a:spcPts val="0"/>
              </a:spcAft>
              <a:buSzPts val="1200"/>
              <a:buChar char="○"/>
            </a:pPr>
            <a:r>
              <a:rPr lang="vi" b="1"/>
              <a:t>DEMO</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364100" y="271825"/>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US" dirty="0"/>
              <a:t>4.Tài </a:t>
            </a:r>
            <a:r>
              <a:rPr lang="en-US" dirty="0" err="1"/>
              <a:t>liệu</a:t>
            </a:r>
            <a:endParaRPr dirty="0"/>
          </a:p>
        </p:txBody>
      </p:sp>
      <p:sp>
        <p:nvSpPr>
          <p:cNvPr id="118" name="Google Shape;118;p22"/>
          <p:cNvSpPr txBox="1">
            <a:spLocks noGrp="1"/>
          </p:cNvSpPr>
          <p:nvPr>
            <p:ph type="subTitle" idx="1"/>
          </p:nvPr>
        </p:nvSpPr>
        <p:spPr>
          <a:xfrm>
            <a:off x="364100" y="1315807"/>
            <a:ext cx="8253000" cy="3168000"/>
          </a:xfrm>
          <a:prstGeom prst="rect">
            <a:avLst/>
          </a:prstGeom>
        </p:spPr>
        <p:txBody>
          <a:bodyPr spcFirstLastPara="1" wrap="square" lIns="91425" tIns="91425" rIns="91425" bIns="91425" anchor="t" anchorCtr="0">
            <a:normAutofit/>
          </a:bodyPr>
          <a:lstStyle/>
          <a:p>
            <a:pPr marL="914400" lvl="1" indent="-304800" algn="l" rtl="0">
              <a:lnSpc>
                <a:spcPct val="200000"/>
              </a:lnSpc>
              <a:spcBef>
                <a:spcPts val="0"/>
              </a:spcBef>
              <a:spcAft>
                <a:spcPts val="0"/>
              </a:spcAft>
              <a:buSzPts val="1200"/>
              <a:buChar char="○"/>
            </a:pPr>
            <a:r>
              <a:rPr lang="en-US" sz="1200" dirty="0">
                <a:hlinkClick r:id="rId3"/>
              </a:rPr>
              <a:t>https://medium.com/e-legion/the-right-way-to-get-a-result-part-i-activity-result-api-6efbcaa5600d?fbclid=IwAR3XisDzKyBB-KIoqdOpEtB99tDqGFccbPy6IOupIM4I2zpkhQhbtLJ1i4M</a:t>
            </a:r>
            <a:endParaRPr lang="en-US" sz="1200" dirty="0"/>
          </a:p>
          <a:p>
            <a:pPr marL="914400" lvl="1" indent="-304800" algn="l" rtl="0">
              <a:lnSpc>
                <a:spcPct val="200000"/>
              </a:lnSpc>
              <a:spcBef>
                <a:spcPts val="0"/>
              </a:spcBef>
              <a:spcAft>
                <a:spcPts val="0"/>
              </a:spcAft>
              <a:buSzPts val="1200"/>
              <a:buChar char="○"/>
            </a:pPr>
            <a:r>
              <a:rPr lang="en-US" sz="1200" dirty="0">
                <a:hlinkClick r:id="rId4"/>
              </a:rPr>
              <a:t>https://medium.com/e-legion/getting-the-result-right-part-2-fragment-result-api-1a17f99490dc</a:t>
            </a:r>
            <a:endParaRPr lang="en-US" sz="1200" dirty="0"/>
          </a:p>
          <a:p>
            <a:pPr marL="914400" lvl="1" indent="-304800" algn="l" rtl="0">
              <a:lnSpc>
                <a:spcPct val="200000"/>
              </a:lnSpc>
              <a:spcBef>
                <a:spcPts val="0"/>
              </a:spcBef>
              <a:spcAft>
                <a:spcPts val="0"/>
              </a:spcAft>
              <a:buSzPts val="1200"/>
              <a:buChar char="○"/>
            </a:pPr>
            <a:r>
              <a:rPr lang="en-US" sz="1200" dirty="0">
                <a:hlinkClick r:id="rId5"/>
              </a:rPr>
              <a:t>https://developer.android.com/training/basics/intents/result?fbclid=IwAR2qTtOvJOO2f88p1y68dCo46tqQEsxgIsF2g2_KnqARxLl0dtuw8fPbufo#custom</a:t>
            </a:r>
            <a:endParaRPr lang="en-US" sz="1200" dirty="0"/>
          </a:p>
          <a:p>
            <a:pPr marL="914400" lvl="1" indent="-304800" algn="l" rtl="0">
              <a:lnSpc>
                <a:spcPct val="200000"/>
              </a:lnSpc>
              <a:spcBef>
                <a:spcPts val="0"/>
              </a:spcBef>
              <a:spcAft>
                <a:spcPts val="0"/>
              </a:spcAft>
              <a:buSzPts val="1200"/>
              <a:buChar char="○"/>
            </a:pPr>
            <a:r>
              <a:rPr lang="en-US" sz="1200" dirty="0">
                <a:hlinkClick r:id="rId6"/>
              </a:rPr>
              <a:t>https://www.youtube.com/watch?v=DfDj9EadOLk</a:t>
            </a:r>
            <a:endParaRPr lang="en-US" sz="1200" dirty="0"/>
          </a:p>
          <a:p>
            <a:pPr marL="914400" lvl="1" indent="-304800" algn="l" rtl="0">
              <a:lnSpc>
                <a:spcPct val="200000"/>
              </a:lnSpc>
              <a:spcBef>
                <a:spcPts val="0"/>
              </a:spcBef>
              <a:spcAft>
                <a:spcPts val="0"/>
              </a:spcAft>
              <a:buSzPts val="1200"/>
              <a:buChar char="○"/>
            </a:pPr>
            <a:r>
              <a:rPr lang="en-US" sz="1200" dirty="0">
                <a:hlinkClick r:id="rId7"/>
              </a:rPr>
              <a:t>https://viblo.asia/p/android-bo-startactivityforresult-di-hay-su-dung-activity-result-apis-vyDZOMJQ5wj?fbclid=IwAR1OvVQDWAvxt7o9OFJmQA949Y4pEzSV87CBp-knJRizXzVn9N5nkGQ8YsU</a:t>
            </a:r>
            <a:endParaRPr lang="en-US" sz="1200" dirty="0"/>
          </a:p>
        </p:txBody>
      </p:sp>
    </p:spTree>
    <p:extLst>
      <p:ext uri="{BB962C8B-B14F-4D97-AF65-F5344CB8AC3E}">
        <p14:creationId xmlns:p14="http://schemas.microsoft.com/office/powerpoint/2010/main" val="259344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64100" y="271825"/>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1.Permission là gì?</a:t>
            </a:r>
            <a:endParaRPr/>
          </a:p>
        </p:txBody>
      </p:sp>
      <p:sp>
        <p:nvSpPr>
          <p:cNvPr id="66" name="Google Shape;66;p14"/>
          <p:cNvSpPr txBox="1">
            <a:spLocks noGrp="1"/>
          </p:cNvSpPr>
          <p:nvPr>
            <p:ph type="subTitle" idx="1"/>
          </p:nvPr>
        </p:nvSpPr>
        <p:spPr>
          <a:xfrm>
            <a:off x="364100" y="1177075"/>
            <a:ext cx="8229300" cy="1572600"/>
          </a:xfrm>
          <a:prstGeom prst="rect">
            <a:avLst/>
          </a:prstGeom>
        </p:spPr>
        <p:txBody>
          <a:bodyPr spcFirstLastPara="1" wrap="square" lIns="91425" tIns="91425" rIns="91425" bIns="91425" anchor="t" anchorCtr="0">
            <a:normAutofit fontScale="47500" lnSpcReduction="20000"/>
          </a:bodyPr>
          <a:lstStyle/>
          <a:p>
            <a:pPr marL="457200" lvl="0" indent="-300990" algn="l" rtl="0">
              <a:spcBef>
                <a:spcPts val="0"/>
              </a:spcBef>
              <a:spcAft>
                <a:spcPts val="0"/>
              </a:spcAft>
              <a:buSzPct val="100000"/>
              <a:buChar char="●"/>
            </a:pPr>
            <a:r>
              <a:rPr lang="vi"/>
              <a:t>Android tương tự sandbox khi không thể truy cập bất cứ mọi thứ</a:t>
            </a:r>
            <a:endParaRPr/>
          </a:p>
          <a:p>
            <a:pPr marL="457200" lvl="0" indent="0" algn="l" rtl="0">
              <a:spcBef>
                <a:spcPts val="0"/>
              </a:spcBef>
              <a:spcAft>
                <a:spcPts val="0"/>
              </a:spcAft>
              <a:buNone/>
            </a:pPr>
            <a:endParaRPr/>
          </a:p>
          <a:p>
            <a:pPr marL="457200" lvl="0" indent="0" algn="l" rtl="0">
              <a:spcBef>
                <a:spcPts val="0"/>
              </a:spcBef>
              <a:spcAft>
                <a:spcPts val="0"/>
              </a:spcAft>
              <a:buNone/>
            </a:pPr>
            <a:r>
              <a:rPr lang="vi"/>
              <a:t>=&gt; Dẫn đến một số tính năng sẽ không hoạt động đúng như dự kiến.</a:t>
            </a:r>
            <a:endParaRPr/>
          </a:p>
          <a:p>
            <a:pPr marL="457200" lvl="0" indent="0" algn="l" rtl="0">
              <a:spcBef>
                <a:spcPts val="0"/>
              </a:spcBef>
              <a:spcAft>
                <a:spcPts val="0"/>
              </a:spcAft>
              <a:buNone/>
            </a:pPr>
            <a:endParaRPr/>
          </a:p>
          <a:p>
            <a:pPr marL="457200" lvl="0" indent="-300990" algn="l" rtl="0">
              <a:spcBef>
                <a:spcPts val="0"/>
              </a:spcBef>
              <a:spcAft>
                <a:spcPts val="0"/>
              </a:spcAft>
              <a:buSzPct val="100000"/>
              <a:buChar char="●"/>
            </a:pPr>
            <a:r>
              <a:rPr lang="vi"/>
              <a:t>Các dạng permission chính thường gặp:</a:t>
            </a:r>
            <a:endParaRPr/>
          </a:p>
          <a:p>
            <a:pPr marL="457200" lvl="0" indent="0" algn="l" rtl="0">
              <a:spcBef>
                <a:spcPts val="0"/>
              </a:spcBef>
              <a:spcAft>
                <a:spcPts val="0"/>
              </a:spcAft>
              <a:buNone/>
            </a:pPr>
            <a:endParaRPr/>
          </a:p>
          <a:p>
            <a:pPr marL="914400" lvl="1" indent="-300990" algn="l" rtl="0">
              <a:spcBef>
                <a:spcPts val="0"/>
              </a:spcBef>
              <a:spcAft>
                <a:spcPts val="0"/>
              </a:spcAft>
              <a:buSzPct val="100000"/>
              <a:buChar char="○"/>
            </a:pPr>
            <a:r>
              <a:rPr lang="vi"/>
              <a:t>Permission ít sensitive: access internet... =&gt; dễ dàng được cấp phát.</a:t>
            </a:r>
            <a:endParaRPr/>
          </a:p>
          <a:p>
            <a:pPr marL="914400" lvl="0" indent="0" algn="l" rtl="0">
              <a:spcBef>
                <a:spcPts val="0"/>
              </a:spcBef>
              <a:spcAft>
                <a:spcPts val="0"/>
              </a:spcAft>
              <a:buNone/>
            </a:pPr>
            <a:endParaRPr/>
          </a:p>
          <a:p>
            <a:pPr marL="914400" lvl="1" indent="-300990" algn="l" rtl="0">
              <a:spcBef>
                <a:spcPts val="0"/>
              </a:spcBef>
              <a:spcAft>
                <a:spcPts val="0"/>
              </a:spcAft>
              <a:buSzPct val="100000"/>
              <a:buChar char="○"/>
            </a:pPr>
            <a:r>
              <a:rPr lang="vi"/>
              <a:t>Permission sensitive: camera, location… =&gt; cần cấp phát permission.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364100" y="271825"/>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2.Một số dạng Permission </a:t>
            </a:r>
            <a:endParaRPr/>
          </a:p>
        </p:txBody>
      </p:sp>
      <p:sp>
        <p:nvSpPr>
          <p:cNvPr id="72" name="Google Shape;72;p15"/>
          <p:cNvSpPr txBox="1">
            <a:spLocks noGrp="1"/>
          </p:cNvSpPr>
          <p:nvPr>
            <p:ph type="subTitle" idx="1"/>
          </p:nvPr>
        </p:nvSpPr>
        <p:spPr>
          <a:xfrm>
            <a:off x="671350" y="1238600"/>
            <a:ext cx="2119200" cy="31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400"/>
              <a:t>Install-time permission (Normal permisson, signature permission)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vi" sz="1200"/>
              <a:t>- Là những quyền ít ảnh hưởng đến dữ liệu cá nhân và thường được cấp phát lúc cài đặt.</a:t>
            </a:r>
            <a:endParaRPr sz="1200"/>
          </a:p>
        </p:txBody>
      </p:sp>
      <p:sp>
        <p:nvSpPr>
          <p:cNvPr id="73" name="Google Shape;73;p15"/>
          <p:cNvSpPr txBox="1">
            <a:spLocks noGrp="1"/>
          </p:cNvSpPr>
          <p:nvPr>
            <p:ph type="subTitle" idx="1"/>
          </p:nvPr>
        </p:nvSpPr>
        <p:spPr>
          <a:xfrm>
            <a:off x="3289188" y="1238600"/>
            <a:ext cx="2565600"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400"/>
              <a:t>Runtime permisson (more sensitive, user data…)</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vi" sz="1200"/>
              <a:t>- Là những quyền bị hạn chế vì cần truy cập đến các dữ liệu cá nhân, yêu cầu quyền truy cập thông qua các thông báo.</a:t>
            </a:r>
            <a:endParaRPr sz="1200"/>
          </a:p>
        </p:txBody>
      </p:sp>
      <p:sp>
        <p:nvSpPr>
          <p:cNvPr id="74" name="Google Shape;74;p15"/>
          <p:cNvSpPr txBox="1">
            <a:spLocks noGrp="1"/>
          </p:cNvSpPr>
          <p:nvPr>
            <p:ph type="subTitle" idx="1"/>
          </p:nvPr>
        </p:nvSpPr>
        <p:spPr>
          <a:xfrm>
            <a:off x="6353450" y="1238600"/>
            <a:ext cx="2073900" cy="18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400"/>
              <a:t>Special permisson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vi" sz="1200"/>
              <a:t>- Là những quyền đặc biệt chỉ được truy cập bởi những nhà sản xuất.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64100" y="136050"/>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2.Một số dạng Permission </a:t>
            </a:r>
            <a:endParaRPr/>
          </a:p>
        </p:txBody>
      </p:sp>
      <p:pic>
        <p:nvPicPr>
          <p:cNvPr id="80" name="Google Shape;80;p16"/>
          <p:cNvPicPr preferRelativeResize="0"/>
          <p:nvPr/>
        </p:nvPicPr>
        <p:blipFill>
          <a:blip r:embed="rId3">
            <a:alphaModFix/>
          </a:blip>
          <a:stretch>
            <a:fillRect/>
          </a:stretch>
        </p:blipFill>
        <p:spPr>
          <a:xfrm>
            <a:off x="1310250" y="969063"/>
            <a:ext cx="2331625" cy="4122575"/>
          </a:xfrm>
          <a:prstGeom prst="rect">
            <a:avLst/>
          </a:prstGeom>
          <a:noFill/>
          <a:ln>
            <a:noFill/>
          </a:ln>
        </p:spPr>
      </p:pic>
      <p:pic>
        <p:nvPicPr>
          <p:cNvPr id="81" name="Google Shape;81;p16"/>
          <p:cNvPicPr preferRelativeResize="0"/>
          <p:nvPr/>
        </p:nvPicPr>
        <p:blipFill>
          <a:blip r:embed="rId4">
            <a:alphaModFix/>
          </a:blip>
          <a:stretch>
            <a:fillRect/>
          </a:stretch>
        </p:blipFill>
        <p:spPr>
          <a:xfrm>
            <a:off x="4987175" y="945275"/>
            <a:ext cx="2331625" cy="417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64100" y="271825"/>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3.Cài đặt</a:t>
            </a:r>
            <a:endParaRPr/>
          </a:p>
        </p:txBody>
      </p:sp>
      <p:sp>
        <p:nvSpPr>
          <p:cNvPr id="87" name="Google Shape;87;p17"/>
          <p:cNvSpPr txBox="1">
            <a:spLocks noGrp="1"/>
          </p:cNvSpPr>
          <p:nvPr>
            <p:ph type="subTitle" idx="1"/>
          </p:nvPr>
        </p:nvSpPr>
        <p:spPr>
          <a:xfrm>
            <a:off x="364100" y="1315793"/>
            <a:ext cx="8229300" cy="1588500"/>
          </a:xfrm>
          <a:prstGeom prst="rect">
            <a:avLst/>
          </a:prstGeom>
        </p:spPr>
        <p:txBody>
          <a:bodyPr spcFirstLastPara="1" wrap="square" lIns="91425" tIns="91425" rIns="91425" bIns="91425" anchor="t" anchorCtr="0">
            <a:normAutofit fontScale="92500" lnSpcReduction="10000"/>
          </a:bodyPr>
          <a:lstStyle/>
          <a:p>
            <a:pPr marL="457200" lvl="0" indent="-369570" algn="l" rtl="0">
              <a:spcBef>
                <a:spcPts val="0"/>
              </a:spcBef>
              <a:spcAft>
                <a:spcPts val="0"/>
              </a:spcAft>
              <a:buSzPct val="100000"/>
              <a:buChar char="●"/>
            </a:pPr>
            <a:r>
              <a:rPr lang="vi" b="1"/>
              <a:t>Lưu ý:</a:t>
            </a:r>
            <a:endParaRPr b="1"/>
          </a:p>
          <a:p>
            <a:pPr marL="457200" lvl="0" indent="0" algn="l" rtl="0">
              <a:spcBef>
                <a:spcPts val="0"/>
              </a:spcBef>
              <a:spcAft>
                <a:spcPts val="0"/>
              </a:spcAft>
              <a:buNone/>
            </a:pPr>
            <a:endParaRPr b="1"/>
          </a:p>
          <a:p>
            <a:pPr marL="914400" lvl="1" indent="-299085" algn="l" rtl="0">
              <a:spcBef>
                <a:spcPts val="0"/>
              </a:spcBef>
              <a:spcAft>
                <a:spcPts val="0"/>
              </a:spcAft>
              <a:buSzPct val="100000"/>
              <a:buChar char="○"/>
            </a:pPr>
            <a:r>
              <a:rPr lang="vi" sz="1200"/>
              <a:t>Đưa ra các thông báo khi cần quyền truy cập </a:t>
            </a:r>
            <a:endParaRPr sz="1200"/>
          </a:p>
          <a:p>
            <a:pPr marL="914400" lvl="0" indent="0" algn="l" rtl="0">
              <a:spcBef>
                <a:spcPts val="0"/>
              </a:spcBef>
              <a:spcAft>
                <a:spcPts val="0"/>
              </a:spcAft>
              <a:buNone/>
            </a:pPr>
            <a:endParaRPr sz="1200"/>
          </a:p>
          <a:p>
            <a:pPr marL="914400" lvl="1" indent="-299085" algn="l" rtl="0">
              <a:spcBef>
                <a:spcPts val="0"/>
              </a:spcBef>
              <a:spcAft>
                <a:spcPts val="0"/>
              </a:spcAft>
              <a:buSzPct val="100000"/>
              <a:buChar char="○"/>
            </a:pPr>
            <a:r>
              <a:rPr lang="vi" sz="1200"/>
              <a:t>Rõ ràng với từng mục đích khi yêu cầu quyền truy cập </a:t>
            </a:r>
            <a:endParaRPr sz="1200"/>
          </a:p>
          <a:p>
            <a:pPr marL="914400" lvl="0" indent="0" algn="l" rtl="0">
              <a:spcBef>
                <a:spcPts val="0"/>
              </a:spcBef>
              <a:spcAft>
                <a:spcPts val="0"/>
              </a:spcAft>
              <a:buNone/>
            </a:pPr>
            <a:endParaRPr sz="1200"/>
          </a:p>
          <a:p>
            <a:pPr marL="914400" lvl="1" indent="-299085" algn="l" rtl="0">
              <a:spcBef>
                <a:spcPts val="0"/>
              </a:spcBef>
              <a:spcAft>
                <a:spcPts val="0"/>
              </a:spcAft>
              <a:buSzPct val="100000"/>
              <a:buChar char="○"/>
            </a:pPr>
            <a:r>
              <a:rPr lang="vi" sz="1200"/>
              <a:t>Tránh việc ngăn cản người dùng trải nghiệm khi không được cấp phát quyền mong muốn</a:t>
            </a:r>
            <a:endParaRPr sz="1200"/>
          </a:p>
          <a:p>
            <a:pPr marL="457200" lvl="0" indent="0" algn="l" rtl="0">
              <a:spcBef>
                <a:spcPts val="0"/>
              </a:spcBef>
              <a:spcAft>
                <a:spcPts val="0"/>
              </a:spcAft>
              <a:buNone/>
            </a:pPr>
            <a:endParaRPr sz="1100">
              <a:highlight>
                <a:schemeClr val="dk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ctrTitle"/>
          </p:nvPr>
        </p:nvSpPr>
        <p:spPr>
          <a:xfrm>
            <a:off x="364100" y="271825"/>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3.Cài đặt: tổng quát quá trình</a:t>
            </a:r>
            <a:endParaRPr/>
          </a:p>
        </p:txBody>
      </p:sp>
      <p:pic>
        <p:nvPicPr>
          <p:cNvPr id="93" name="Google Shape;93;p18"/>
          <p:cNvPicPr preferRelativeResize="0"/>
          <p:nvPr/>
        </p:nvPicPr>
        <p:blipFill>
          <a:blip r:embed="rId3">
            <a:alphaModFix/>
          </a:blip>
          <a:stretch>
            <a:fillRect/>
          </a:stretch>
        </p:blipFill>
        <p:spPr>
          <a:xfrm>
            <a:off x="1247075" y="1238925"/>
            <a:ext cx="6955406" cy="371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ctrTitle"/>
          </p:nvPr>
        </p:nvSpPr>
        <p:spPr>
          <a:xfrm>
            <a:off x="364100" y="271825"/>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3.Cài đặt</a:t>
            </a:r>
            <a:endParaRPr/>
          </a:p>
        </p:txBody>
      </p:sp>
      <p:sp>
        <p:nvSpPr>
          <p:cNvPr id="99" name="Google Shape;99;p19"/>
          <p:cNvSpPr txBox="1">
            <a:spLocks noGrp="1"/>
          </p:cNvSpPr>
          <p:nvPr>
            <p:ph type="subTitle" idx="1"/>
          </p:nvPr>
        </p:nvSpPr>
        <p:spPr>
          <a:xfrm>
            <a:off x="445500" y="1128632"/>
            <a:ext cx="8253000" cy="31680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vi" b="1"/>
              <a:t>Bước 1:</a:t>
            </a:r>
            <a:endParaRPr b="1"/>
          </a:p>
          <a:p>
            <a:pPr marL="457200" lvl="0" indent="0" algn="l" rtl="0">
              <a:spcBef>
                <a:spcPts val="0"/>
              </a:spcBef>
              <a:spcAft>
                <a:spcPts val="0"/>
              </a:spcAft>
              <a:buNone/>
            </a:pPr>
            <a:endParaRPr b="1"/>
          </a:p>
          <a:p>
            <a:pPr marL="914400" lvl="1" indent="-304800" algn="l" rtl="0">
              <a:spcBef>
                <a:spcPts val="0"/>
              </a:spcBef>
              <a:spcAft>
                <a:spcPts val="0"/>
              </a:spcAft>
              <a:buSzPts val="1200"/>
              <a:buChar char="○"/>
            </a:pPr>
            <a:r>
              <a:rPr lang="vi" sz="1200"/>
              <a:t>Khai báo các quyền muốn truy cập vào file manifest (demo)</a:t>
            </a:r>
            <a:endParaRPr sz="1200"/>
          </a:p>
          <a:p>
            <a:pPr marL="914400" lvl="0" indent="0" algn="l" rtl="0">
              <a:spcBef>
                <a:spcPts val="0"/>
              </a:spcBef>
              <a:spcAft>
                <a:spcPts val="0"/>
              </a:spcAft>
              <a:buNone/>
            </a:pPr>
            <a:endParaRPr sz="1200"/>
          </a:p>
          <a:p>
            <a:pPr marL="914400" lvl="1" indent="-304800" algn="l" rtl="0">
              <a:spcBef>
                <a:spcPts val="0"/>
              </a:spcBef>
              <a:spcAft>
                <a:spcPts val="0"/>
              </a:spcAft>
              <a:buSzPts val="1200"/>
              <a:buChar char="○"/>
            </a:pPr>
            <a:r>
              <a:rPr lang="vi" sz="1200"/>
              <a:t>Khai báo phần cứng có thể không đáp ứng được</a:t>
            </a:r>
            <a:endParaRPr sz="1200"/>
          </a:p>
          <a:p>
            <a:pPr marL="914400" lvl="0" indent="0" algn="l" rtl="0">
              <a:spcBef>
                <a:spcPts val="0"/>
              </a:spcBef>
              <a:spcAft>
                <a:spcPts val="0"/>
              </a:spcAft>
              <a:buNone/>
            </a:pPr>
            <a:r>
              <a:rPr lang="vi" sz="1200"/>
              <a:t>  </a:t>
            </a:r>
            <a:endParaRPr sz="1200"/>
          </a:p>
          <a:p>
            <a:pPr marL="914400" lvl="1" indent="-304800" algn="l" rtl="0">
              <a:spcBef>
                <a:spcPts val="0"/>
              </a:spcBef>
              <a:spcAft>
                <a:spcPts val="0"/>
              </a:spcAft>
              <a:buSzPts val="1200"/>
              <a:buChar char="○"/>
            </a:pPr>
            <a:r>
              <a:rPr lang="vi" sz="1200"/>
              <a:t>Khai báo quyền truy cập theo mức API (API level)</a:t>
            </a:r>
            <a:endParaRPr sz="1200"/>
          </a:p>
          <a:p>
            <a:pPr marL="914400" lvl="0" indent="0" algn="l" rtl="0">
              <a:spcBef>
                <a:spcPts val="0"/>
              </a:spcBef>
              <a:spcAft>
                <a:spcPts val="0"/>
              </a:spcAft>
              <a:buNone/>
            </a:pPr>
            <a:endParaRPr sz="1200"/>
          </a:p>
          <a:p>
            <a:pPr marL="914400" lvl="0" indent="0" algn="l" rtl="0">
              <a:spcBef>
                <a:spcPts val="0"/>
              </a:spcBef>
              <a:spcAft>
                <a:spcPts val="0"/>
              </a:spcAft>
              <a:buNone/>
            </a:pPr>
            <a:r>
              <a:rPr lang="vi" sz="1200"/>
              <a:t>Lưu ý: nếu như ta không set android:required = “false”, ứng dụng sẽ mặc định là hardware đó sẽ cần thiết </a:t>
            </a:r>
            <a:endParaRPr sz="1200"/>
          </a:p>
          <a:p>
            <a:pPr marL="914400" lvl="0" indent="0" algn="l" rtl="0">
              <a:spcBef>
                <a:spcPts val="0"/>
              </a:spcBef>
              <a:spcAft>
                <a:spcPts val="0"/>
              </a:spcAft>
              <a:buNone/>
            </a:pPr>
            <a:r>
              <a:rPr lang="vi" sz="1200"/>
              <a:t>cho việc ứng dụng khởi động =&gt; system sẽ ngăn cản user cài đặt ứng dụng này</a:t>
            </a:r>
            <a:endParaRPr sz="1200"/>
          </a:p>
          <a:p>
            <a:pPr marL="1371600" lvl="0" indent="-304800" algn="l" rtl="0">
              <a:spcBef>
                <a:spcPts val="0"/>
              </a:spcBef>
              <a:spcAft>
                <a:spcPts val="0"/>
              </a:spcAft>
              <a:buSzPts val="1200"/>
              <a:buChar char="●"/>
            </a:pPr>
            <a:r>
              <a:rPr lang="vi" sz="1200"/>
              <a:t>có thể dùng phương thức </a:t>
            </a:r>
            <a:r>
              <a:rPr lang="vi" sz="1200" u="sng">
                <a:solidFill>
                  <a:srgbClr val="0563C1"/>
                </a:solidFill>
                <a:highlight>
                  <a:srgbClr val="FFFFFF"/>
                </a:highlight>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hasSystemFeature()</a:t>
            </a:r>
            <a:r>
              <a:rPr lang="vi" sz="1200"/>
              <a:t> để kiểm tra xem máy có phần cứng đó không</a:t>
            </a:r>
            <a:endParaRPr sz="1200"/>
          </a:p>
          <a:p>
            <a:pPr marL="1371600" lvl="0" indent="-304800" algn="l" rtl="0">
              <a:spcBef>
                <a:spcPts val="0"/>
              </a:spcBef>
              <a:spcAft>
                <a:spcPts val="0"/>
              </a:spcAft>
              <a:buSzPts val="1200"/>
              <a:buChar char="●"/>
            </a:pPr>
            <a:r>
              <a:rPr lang="vi" sz="1200"/>
              <a:t>Android APIs &gt; 6.0</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pic>
        <p:nvPicPr>
          <p:cNvPr id="100" name="Google Shape;100;p19"/>
          <p:cNvPicPr preferRelativeResize="0"/>
          <p:nvPr/>
        </p:nvPicPr>
        <p:blipFill rotWithShape="1">
          <a:blip r:embed="rId4">
            <a:alphaModFix/>
          </a:blip>
          <a:srcRect l="612" r="37560" b="10976"/>
          <a:stretch/>
        </p:blipFill>
        <p:spPr>
          <a:xfrm>
            <a:off x="5677875" y="1873874"/>
            <a:ext cx="2826799" cy="96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364100" y="132600"/>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3.Cài đặt</a:t>
            </a:r>
            <a:endParaRPr/>
          </a:p>
        </p:txBody>
      </p:sp>
      <p:sp>
        <p:nvSpPr>
          <p:cNvPr id="106" name="Google Shape;106;p20"/>
          <p:cNvSpPr txBox="1">
            <a:spLocks noGrp="1"/>
          </p:cNvSpPr>
          <p:nvPr>
            <p:ph type="subTitle" idx="1"/>
          </p:nvPr>
        </p:nvSpPr>
        <p:spPr>
          <a:xfrm>
            <a:off x="231600" y="989400"/>
            <a:ext cx="8680800" cy="3992700"/>
          </a:xfrm>
          <a:prstGeom prst="rect">
            <a:avLst/>
          </a:prstGeom>
        </p:spPr>
        <p:txBody>
          <a:bodyPr spcFirstLastPara="1" wrap="square" lIns="91425" tIns="91425" rIns="91425" bIns="91425" anchor="t" anchorCtr="0">
            <a:normAutofit/>
          </a:bodyPr>
          <a:lstStyle/>
          <a:p>
            <a:pPr marL="457200" lvl="0" indent="-381000" algn="l" rtl="0">
              <a:lnSpc>
                <a:spcPct val="115000"/>
              </a:lnSpc>
              <a:spcBef>
                <a:spcPts val="0"/>
              </a:spcBef>
              <a:spcAft>
                <a:spcPts val="0"/>
              </a:spcAft>
              <a:buSzPts val="2400"/>
              <a:buChar char="●"/>
            </a:pPr>
            <a:r>
              <a:rPr lang="vi" b="1"/>
              <a:t>Bước 2:</a:t>
            </a:r>
            <a:endParaRPr b="1"/>
          </a:p>
          <a:p>
            <a:pPr marL="914400" lvl="1" indent="-304800" algn="l" rtl="0">
              <a:lnSpc>
                <a:spcPct val="115000"/>
              </a:lnSpc>
              <a:spcBef>
                <a:spcPts val="0"/>
              </a:spcBef>
              <a:spcAft>
                <a:spcPts val="0"/>
              </a:spcAft>
              <a:buSzPts val="1200"/>
              <a:buChar char="○"/>
            </a:pPr>
            <a:r>
              <a:rPr lang="vi" sz="1200"/>
              <a:t>Kiểm tra xem liệu user đã cấp quyền cho ứng dụng trước đó chưa?</a:t>
            </a:r>
            <a:endParaRPr sz="1200"/>
          </a:p>
          <a:p>
            <a:pPr marL="0" lvl="0" indent="0" algn="l" rtl="0">
              <a:lnSpc>
                <a:spcPct val="115000"/>
              </a:lnSpc>
              <a:spcBef>
                <a:spcPts val="0"/>
              </a:spcBef>
              <a:spcAft>
                <a:spcPts val="0"/>
              </a:spcAft>
              <a:buNone/>
            </a:pPr>
            <a:endParaRPr sz="1200"/>
          </a:p>
          <a:p>
            <a:pPr marL="457200" lvl="0" indent="-381000" algn="l" rtl="0">
              <a:lnSpc>
                <a:spcPct val="115000"/>
              </a:lnSpc>
              <a:spcBef>
                <a:spcPts val="0"/>
              </a:spcBef>
              <a:spcAft>
                <a:spcPts val="0"/>
              </a:spcAft>
              <a:buSzPts val="2400"/>
              <a:buChar char="●"/>
            </a:pPr>
            <a:r>
              <a:rPr lang="vi" b="1"/>
              <a:t>Bước 3:</a:t>
            </a:r>
            <a:endParaRPr b="1"/>
          </a:p>
          <a:p>
            <a:pPr marL="914400" lvl="1" indent="-304800" algn="l" rtl="0">
              <a:lnSpc>
                <a:spcPct val="115000"/>
              </a:lnSpc>
              <a:spcBef>
                <a:spcPts val="0"/>
              </a:spcBef>
              <a:spcAft>
                <a:spcPts val="0"/>
              </a:spcAft>
              <a:buSzPts val="1200"/>
              <a:buChar char="○"/>
            </a:pPr>
            <a:r>
              <a:rPr lang="vi" sz="1200"/>
              <a:t>Nếu chưa được cấp phát, ta cần giải thích cho user lý do tại sao ứng dụng (hoặc chức năng riêng lẻ nào đó) tại sao lại cần phải được cấp phát quyền này.</a:t>
            </a:r>
            <a:endParaRPr sz="1200"/>
          </a:p>
          <a:p>
            <a:pPr marL="914400" lvl="1" indent="-304800" algn="l" rtl="0">
              <a:lnSpc>
                <a:spcPct val="115000"/>
              </a:lnSpc>
              <a:spcBef>
                <a:spcPts val="0"/>
              </a:spcBef>
              <a:spcAft>
                <a:spcPts val="0"/>
              </a:spcAft>
              <a:buSzPts val="1200"/>
              <a:buChar char="○"/>
            </a:pPr>
            <a:r>
              <a:rPr lang="vi" sz="1200"/>
              <a:t>Nếu system không yêu cầu bạn nhất thiết phải thông báo rõ, ta có thể bỏ qua bước này và tới bước 4</a:t>
            </a:r>
            <a:endParaRPr sz="1200"/>
          </a:p>
          <a:p>
            <a:pPr marL="914400" lvl="0" indent="0" algn="l" rtl="0">
              <a:lnSpc>
                <a:spcPct val="115000"/>
              </a:lnSpc>
              <a:spcBef>
                <a:spcPts val="0"/>
              </a:spcBef>
              <a:spcAft>
                <a:spcPts val="0"/>
              </a:spcAft>
              <a:buNone/>
            </a:pPr>
            <a:endParaRPr sz="1200"/>
          </a:p>
          <a:p>
            <a:pPr marL="457200" lvl="0" indent="-381000" algn="l" rtl="0">
              <a:lnSpc>
                <a:spcPct val="115000"/>
              </a:lnSpc>
              <a:spcBef>
                <a:spcPts val="0"/>
              </a:spcBef>
              <a:spcAft>
                <a:spcPts val="0"/>
              </a:spcAft>
              <a:buSzPts val="2400"/>
              <a:buChar char="●"/>
            </a:pPr>
            <a:r>
              <a:rPr lang="vi" b="1"/>
              <a:t>Bước 4:</a:t>
            </a:r>
            <a:endParaRPr b="1"/>
          </a:p>
          <a:p>
            <a:pPr marL="914400" lvl="1" indent="-304800" algn="l" rtl="0">
              <a:lnSpc>
                <a:spcPct val="115000"/>
              </a:lnSpc>
              <a:spcBef>
                <a:spcPts val="0"/>
              </a:spcBef>
              <a:spcAft>
                <a:spcPts val="0"/>
              </a:spcAft>
              <a:buSzPts val="1200"/>
              <a:buChar char="○"/>
            </a:pPr>
            <a:r>
              <a:rPr lang="vi" sz="1200"/>
              <a:t>Xin cấp phát quyền</a:t>
            </a:r>
            <a:endParaRPr sz="1200"/>
          </a:p>
          <a:p>
            <a:pPr marL="914400" lvl="0" indent="0" algn="l" rtl="0">
              <a:lnSpc>
                <a:spcPct val="115000"/>
              </a:lnSpc>
              <a:spcBef>
                <a:spcPts val="0"/>
              </a:spcBef>
              <a:spcAft>
                <a:spcPts val="0"/>
              </a:spcAft>
              <a:buNone/>
            </a:pPr>
            <a:endParaRPr sz="1200"/>
          </a:p>
          <a:p>
            <a:pPr marL="457200" lvl="0" indent="-381000" algn="l" rtl="0">
              <a:lnSpc>
                <a:spcPct val="115000"/>
              </a:lnSpc>
              <a:spcBef>
                <a:spcPts val="0"/>
              </a:spcBef>
              <a:spcAft>
                <a:spcPts val="0"/>
              </a:spcAft>
              <a:buSzPts val="2400"/>
              <a:buChar char="●"/>
            </a:pPr>
            <a:r>
              <a:rPr lang="vi" b="1"/>
              <a:t>Bước 5:</a:t>
            </a:r>
            <a:endParaRPr b="1"/>
          </a:p>
          <a:p>
            <a:pPr marL="914400" lvl="1" indent="-304800" algn="l" rtl="0">
              <a:lnSpc>
                <a:spcPct val="115000"/>
              </a:lnSpc>
              <a:spcBef>
                <a:spcPts val="0"/>
              </a:spcBef>
              <a:spcAft>
                <a:spcPts val="0"/>
              </a:spcAft>
              <a:buSzPts val="1200"/>
              <a:buChar char="○"/>
            </a:pPr>
            <a:r>
              <a:rPr lang="vi" sz="1200"/>
              <a:t>Kiểm tra xem liệu user đã cấp phát quyền hay chưa? Nếu rồi / chưa ….</a:t>
            </a:r>
            <a:endParaRPr sz="1200"/>
          </a:p>
          <a:p>
            <a:pPr marL="914400" lvl="0" indent="0" algn="l" rtl="0">
              <a:lnSpc>
                <a:spcPct val="115000"/>
              </a:lnSpc>
              <a:spcBef>
                <a:spcPts val="0"/>
              </a:spcBef>
              <a:spcAft>
                <a:spcPts val="0"/>
              </a:spcAft>
              <a:buNone/>
            </a:pPr>
            <a:endParaRPr sz="1200"/>
          </a:p>
          <a:p>
            <a:pPr marL="914400" lvl="0" indent="0" algn="l" rtl="0">
              <a:lnSpc>
                <a:spcPct val="115000"/>
              </a:lnSpc>
              <a:spcBef>
                <a:spcPts val="0"/>
              </a:spcBef>
              <a:spcAft>
                <a:spcPts val="0"/>
              </a:spcAft>
              <a:buNone/>
            </a:pP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64100" y="271825"/>
            <a:ext cx="7748400" cy="85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Android Result APIs</a:t>
            </a:r>
            <a:endParaRPr/>
          </a:p>
        </p:txBody>
      </p:sp>
      <p:sp>
        <p:nvSpPr>
          <p:cNvPr id="112" name="Google Shape;112;p21"/>
          <p:cNvSpPr txBox="1">
            <a:spLocks noGrp="1"/>
          </p:cNvSpPr>
          <p:nvPr>
            <p:ph type="subTitle" idx="1"/>
          </p:nvPr>
        </p:nvSpPr>
        <p:spPr>
          <a:xfrm>
            <a:off x="364100" y="1266682"/>
            <a:ext cx="8253000" cy="316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vi" sz="1200"/>
              <a:t>Bằng cách sử dụng APIs, ta có thể truyền dữ liệu tốt hơn giữa các activities</a:t>
            </a:r>
            <a:endParaRPr sz="1200"/>
          </a:p>
          <a:p>
            <a:pPr marL="457200" lvl="0" indent="-304800" algn="l" rtl="0">
              <a:spcBef>
                <a:spcPts val="0"/>
              </a:spcBef>
              <a:spcAft>
                <a:spcPts val="0"/>
              </a:spcAft>
              <a:buSzPts val="1200"/>
              <a:buChar char="-"/>
            </a:pPr>
            <a:r>
              <a:rPr lang="vi" sz="1200"/>
              <a:t>Có các thành phần cơ bản sau:</a:t>
            </a:r>
            <a:endParaRPr sz="1200"/>
          </a:p>
          <a:p>
            <a:pPr marL="914400" lvl="1" indent="-304800" algn="l" rtl="0">
              <a:spcBef>
                <a:spcPts val="0"/>
              </a:spcBef>
              <a:spcAft>
                <a:spcPts val="0"/>
              </a:spcAft>
              <a:buSzPts val="1200"/>
              <a:buChar char="-"/>
            </a:pPr>
            <a:r>
              <a:rPr lang="vi" sz="1200" b="1"/>
              <a:t>registerForActivityResult</a:t>
            </a:r>
            <a:r>
              <a:rPr lang="vi" sz="1200"/>
              <a:t> : là một phương thức của class ActivityResultCaller, đăng ký 1 yêu cầu để bắt đầu 1 activity có trả về kết quả, dựa vào contract được cho (tham số đầu vào), trả về 1 ActivityResultLauncher</a:t>
            </a:r>
            <a:br>
              <a:rPr lang="vi" sz="1200"/>
            </a:br>
            <a:endParaRPr sz="1200"/>
          </a:p>
          <a:p>
            <a:pPr marL="914400" lvl="1" indent="-304800" algn="l" rtl="0">
              <a:spcBef>
                <a:spcPts val="0"/>
              </a:spcBef>
              <a:spcAft>
                <a:spcPts val="0"/>
              </a:spcAft>
              <a:buSzPts val="1200"/>
              <a:buChar char="-"/>
            </a:pPr>
            <a:r>
              <a:rPr lang="vi" sz="1200" b="1"/>
              <a:t>ActivityResultContract</a:t>
            </a:r>
            <a:r>
              <a:rPr lang="vi" sz="1200"/>
              <a:t>: lớp định nghĩa cũng như xác thực loại của đầu vào nhằm bắt đầu và tạo result của đầu vào đó . ActivityResultContract có thể chọn các dạng đầu vào như taking a picture, requesting permissions....</a:t>
            </a:r>
            <a:endParaRPr sz="1200"/>
          </a:p>
          <a:p>
            <a:pPr marL="914400" lvl="0" indent="0" algn="l" rtl="0">
              <a:spcBef>
                <a:spcPts val="0"/>
              </a:spcBef>
              <a:spcAft>
                <a:spcPts val="0"/>
              </a:spcAft>
              <a:buNone/>
            </a:pPr>
            <a:endParaRPr sz="1200"/>
          </a:p>
          <a:p>
            <a:pPr marL="914400" lvl="1" indent="-304800" algn="l" rtl="0">
              <a:spcBef>
                <a:spcPts val="0"/>
              </a:spcBef>
              <a:spcAft>
                <a:spcPts val="0"/>
              </a:spcAft>
              <a:buSzPts val="1200"/>
              <a:buChar char="-"/>
            </a:pPr>
            <a:r>
              <a:rPr lang="vi" sz="1200" b="1"/>
              <a:t>ActivityResultLauncher</a:t>
            </a:r>
            <a:r>
              <a:rPr lang="vi" sz="1200"/>
              <a:t>: A launcher </a:t>
            </a:r>
            <a:br>
              <a:rPr lang="vi" sz="1200"/>
            </a:br>
            <a:r>
              <a:rPr lang="vi" sz="1200"/>
              <a:t>for a previously-prepared call to start the process of executing an ActivityResultContract.</a:t>
            </a:r>
            <a:endParaRPr sz="12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Proxima Nova</vt:lpstr>
      <vt:lpstr>Courier New</vt:lpstr>
      <vt:lpstr>Arial</vt:lpstr>
      <vt:lpstr>Spearmint</vt:lpstr>
      <vt:lpstr>PERMISSION</vt:lpstr>
      <vt:lpstr>1.Permission là gì?</vt:lpstr>
      <vt:lpstr>2.Một số dạng Permission </vt:lpstr>
      <vt:lpstr>2.Một số dạng Permission </vt:lpstr>
      <vt:lpstr>3.Cài đặt</vt:lpstr>
      <vt:lpstr>3.Cài đặt: tổng quát quá trình</vt:lpstr>
      <vt:lpstr>3.Cài đặt</vt:lpstr>
      <vt:lpstr>3.Cài đặt</vt:lpstr>
      <vt:lpstr>Android Result APIs</vt:lpstr>
      <vt:lpstr>3.Cài đặt</vt:lpstr>
      <vt:lpstr>4.Tài liệu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Phát Lâm</cp:lastModifiedBy>
  <cp:revision>4</cp:revision>
  <dcterms:modified xsi:type="dcterms:W3CDTF">2022-03-23T16:25:10Z</dcterms:modified>
</cp:coreProperties>
</file>