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2423-E33A-4A7F-AA88-BF3A99A95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297DC-4E93-443B-9C83-7E6CFE106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BC9F-6EC8-4534-9C0E-D323059F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2E8D-CF26-4C90-9DB4-572EC6AE8F2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93458-F472-4C84-8DBB-901B4742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D9320-0B44-4AC2-9A75-FB2CDCC1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4A9-DF7E-4F6A-9736-BF679AFE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1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842C-7D3F-4FC4-811B-78360E78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BC838-7350-4B40-93DE-FCEFB3DC3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FBB44-C8C9-4356-907A-8E0CC30A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2E8D-CF26-4C90-9DB4-572EC6AE8F2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22CE1-1E26-4CF9-A59B-354AF637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2A987-B1A7-422B-9E5D-8334D06B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4A9-DF7E-4F6A-9736-BF679AFE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8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8E75A-63EC-4DA4-A9FF-BC913AA63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34CDF-3DCF-4C8A-AC80-CBA892B44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D6ECD-199B-4783-8C37-82335650B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2E8D-CF26-4C90-9DB4-572EC6AE8F2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4B218-6D98-4DA7-944F-F8672E7B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4CB80-7338-4AE1-917B-B32CE039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4A9-DF7E-4F6A-9736-BF679AFE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0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C31F-1C1C-4655-9E05-1D1C4464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753EA-66CB-4C40-9F25-1CDAC3C6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63A14-F473-481A-8249-B29EDCD1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2E8D-CF26-4C90-9DB4-572EC6AE8F2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6D065-1BEB-4918-8474-05DC001F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47743-B9D3-4E2F-BB60-4B1FB2DD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4A9-DF7E-4F6A-9736-BF679AFE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2910-8D77-4161-BCAB-479B7EB7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150F1-639F-4F52-B215-9C26B9596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8117C-454F-4BD0-AF7D-E0B56CA4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2E8D-CF26-4C90-9DB4-572EC6AE8F2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569F2-5339-4781-94B9-D946176F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23BE2-3DA6-4EBD-972D-2FDE4C8B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4A9-DF7E-4F6A-9736-BF679AFE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2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9C10-1CCF-458F-B7CF-EF44D247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34798-71FE-4D31-87BF-B81130BCB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66073-53D5-4B30-ACEE-686F97A50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CA129-99FB-4397-AFD4-0D35BEF3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2E8D-CF26-4C90-9DB4-572EC6AE8F2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4E815-5358-4516-A604-83A03AD5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BC60D-64A9-41A1-A395-CD707152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4A9-DF7E-4F6A-9736-BF679AFE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6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9133-B00B-42BE-9C97-D0ABABDE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9572D-3EA7-427C-BA0A-12DA12DAA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FA83B-3A47-4A0A-9490-7CAA553DF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E48BD-3395-413C-8F99-CB4A378ED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99B80-65C8-4937-BA4E-193CABC72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9DD5F-DD1B-4652-B499-0E435708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2E8D-CF26-4C90-9DB4-572EC6AE8F2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98BCB-6B61-4AE7-9600-5CA6A4F9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3D13C-A743-44C4-8894-AD4203E2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4A9-DF7E-4F6A-9736-BF679AFE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9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E033-93E4-4C9D-9FE1-D9E13EE9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86AD5F-D3B5-417C-AA00-BE91C675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2E8D-CF26-4C90-9DB4-572EC6AE8F2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E5717-84DB-4023-8AA2-697A7284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4167B-16B4-4692-BA6E-532F07FE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4A9-DF7E-4F6A-9736-BF679AFE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8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A8A5E-8AE1-445C-B9E9-99AF7F05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2E8D-CF26-4C90-9DB4-572EC6AE8F2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00FA4-477B-4B43-8562-24737AFF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F4C27-7FDF-4385-97DE-3C933A3A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4A9-DF7E-4F6A-9736-BF679AFE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4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C91C-3FDB-4C49-A33F-206921E2D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87E5-DABA-4B73-A04D-5240A3BD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C82F5-77BF-4C33-9111-10B11456A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BF3AA-EDF3-4D7B-A15B-4370B561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2E8D-CF26-4C90-9DB4-572EC6AE8F2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7E954-79D9-40C3-9447-22AE0F72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1FFA3-580B-46C5-9AAA-010321AC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4A9-DF7E-4F6A-9736-BF679AFE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8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07C5-9C3E-4169-97C2-AE33FBBC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A368E-873E-4E34-9AF7-A99D8543B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0ED1A-9E34-42B3-B574-58357C5D2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B84FA-6300-4606-8FB5-A9DA55C9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2E8D-CF26-4C90-9DB4-572EC6AE8F2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0C70E-7F44-42DC-A53D-BB0B9C49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5661B-9EFB-4677-82CF-A38D5FD1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4A9-DF7E-4F6A-9736-BF679AFE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3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A4195-31B9-4C90-9684-A09C16D1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25E1F-D049-4D37-B04C-44205282E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AD124-72A5-4858-B664-4E8E80283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B2E8D-CF26-4C90-9DB4-572EC6AE8F2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A315E-E416-4247-AEBA-5A5242D32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7C585-6035-4DEE-9511-4B585978E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8B4A9-DF7E-4F6A-9736-BF679AFE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6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Relationship Id="rId9" Type="http://schemas.microsoft.com/office/2007/relationships/hdphoto" Target="../media/hdphoto6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8.wdp"/><Relationship Id="rId4" Type="http://schemas.openxmlformats.org/officeDocument/2006/relationships/image" Target="../media/image11.png"/><Relationship Id="rId9" Type="http://schemas.microsoft.com/office/2007/relationships/hdphoto" Target="../media/hdphoto10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1.wdp"/><Relationship Id="rId7" Type="http://schemas.microsoft.com/office/2007/relationships/hdphoto" Target="../media/hdphoto1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microsoft.com/office/2007/relationships/hdphoto" Target="../media/hdphoto15.wdp"/><Relationship Id="rId5" Type="http://schemas.microsoft.com/office/2007/relationships/hdphoto" Target="../media/hdphoto12.wdp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microsoft.com/office/2007/relationships/hdphoto" Target="../media/hdphoto14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CCEE2C-9897-4C75-8EE5-E92050F69FC3}"/>
              </a:ext>
            </a:extLst>
          </p:cNvPr>
          <p:cNvSpPr/>
          <p:nvPr/>
        </p:nvSpPr>
        <p:spPr>
          <a:xfrm>
            <a:off x="2015491" y="1253944"/>
            <a:ext cx="816101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Báo</a:t>
            </a:r>
            <a:r>
              <a:rPr 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8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cáo</a:t>
            </a:r>
            <a:r>
              <a:rPr 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8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bài</a:t>
            </a:r>
            <a:r>
              <a:rPr 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8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8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lớn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03125-E302-4697-A1BC-7D81478443F5}"/>
              </a:ext>
            </a:extLst>
          </p:cNvPr>
          <p:cNvSpPr txBox="1"/>
          <p:nvPr/>
        </p:nvSpPr>
        <p:spPr>
          <a:xfrm>
            <a:off x="1162975" y="5415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8831A6-585A-4E34-9640-0C8A3D5392CA}"/>
              </a:ext>
            </a:extLst>
          </p:cNvPr>
          <p:cNvSpPr/>
          <p:nvPr/>
        </p:nvSpPr>
        <p:spPr>
          <a:xfrm>
            <a:off x="3248745" y="3818953"/>
            <a:ext cx="56945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Trình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bày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Nhóm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17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505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91ADB9-5299-40A5-9E63-13049DEB542E}"/>
              </a:ext>
            </a:extLst>
          </p:cNvPr>
          <p:cNvSpPr/>
          <p:nvPr/>
        </p:nvSpPr>
        <p:spPr>
          <a:xfrm>
            <a:off x="179120" y="-26633"/>
            <a:ext cx="36829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I.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Cơ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sở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thuyết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FD233-2D18-4E12-8AE3-99CA27CDDAAB}"/>
              </a:ext>
            </a:extLst>
          </p:cNvPr>
          <p:cNvSpPr txBox="1"/>
          <p:nvPr/>
        </p:nvSpPr>
        <p:spPr>
          <a:xfrm>
            <a:off x="408372" y="858218"/>
            <a:ext cx="4110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</a:t>
            </a:r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A2F438-218B-4B30-963C-2384A314EDEE}"/>
              </a:ext>
            </a:extLst>
          </p:cNvPr>
          <p:cNvSpPr txBox="1"/>
          <p:nvPr/>
        </p:nvSpPr>
        <p:spPr>
          <a:xfrm>
            <a:off x="852511" y="1670323"/>
            <a:ext cx="9711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 – </a:t>
            </a:r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/>
              <a:t>nhị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C (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fread</a:t>
            </a: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()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&amp;</a:t>
            </a: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fwrite</a:t>
            </a: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()</a:t>
            </a:r>
            <a:r>
              <a:rPr lang="en-US" sz="2800" dirty="0"/>
              <a:t>)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5605E40-AB9F-4A68-AC22-76BE55A1C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20" y="2662932"/>
            <a:ext cx="11825056" cy="311236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fread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kich_co_cua_cac_phan_tu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		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so_phan_tu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FILE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ten_file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6666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fwrite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size_t</a:t>
            </a:r>
            <a: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kich_co_cua_cac_phan_tu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so_phan_tu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FILE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ten_file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353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16C42D-062D-4B01-AF89-29DDDF60A3B2}"/>
              </a:ext>
            </a:extLst>
          </p:cNvPr>
          <p:cNvSpPr/>
          <p:nvPr/>
        </p:nvSpPr>
        <p:spPr>
          <a:xfrm>
            <a:off x="179120" y="-26633"/>
            <a:ext cx="36829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I.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Cơ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sở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thuyết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47D8E-7AB5-4DB9-B911-153FE773D345}"/>
              </a:ext>
            </a:extLst>
          </p:cNvPr>
          <p:cNvSpPr txBox="1"/>
          <p:nvPr/>
        </p:nvSpPr>
        <p:spPr>
          <a:xfrm>
            <a:off x="408371" y="858218"/>
            <a:ext cx="7812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thuật</a:t>
            </a:r>
            <a:r>
              <a:rPr lang="en-US" sz="3200" dirty="0"/>
              <a:t> </a:t>
            </a:r>
            <a:r>
              <a:rPr lang="en-US" sz="3200" dirty="0" err="1"/>
              <a:t>sắp</a:t>
            </a:r>
            <a:r>
              <a:rPr lang="en-US" sz="3200" dirty="0"/>
              <a:t> </a:t>
            </a:r>
            <a:r>
              <a:rPr lang="en-US" sz="3200" dirty="0" err="1"/>
              <a:t>xếp</a:t>
            </a:r>
            <a:r>
              <a:rPr lang="en-US" sz="3200" dirty="0"/>
              <a:t> </a:t>
            </a:r>
            <a:r>
              <a:rPr lang="en-US" sz="3200" dirty="0" err="1"/>
              <a:t>nổi</a:t>
            </a:r>
            <a:r>
              <a:rPr lang="en-US" sz="3200" dirty="0"/>
              <a:t> </a:t>
            </a:r>
            <a:r>
              <a:rPr lang="en-US" sz="3200" dirty="0" err="1"/>
              <a:t>bọt</a:t>
            </a:r>
            <a:r>
              <a:rPr lang="en-US" sz="3200" dirty="0"/>
              <a:t> (Bubble Sort)</a:t>
            </a:r>
          </a:p>
        </p:txBody>
      </p:sp>
      <p:pic>
        <p:nvPicPr>
          <p:cNvPr id="9218" name="Picture 2" descr="Minh họa thuật toán sắp xếp nổi bọt">
            <a:extLst>
              <a:ext uri="{FF2B5EF4-FFF2-40B4-BE49-F238E27FC236}">
                <a16:creationId xmlns:a16="http://schemas.microsoft.com/office/drawing/2014/main" id="{317C4E6B-6AB7-452E-8535-D5F763C2037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944" y="2613957"/>
            <a:ext cx="7086086" cy="408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A6A790-1D02-49E4-9624-B53E68638770}"/>
              </a:ext>
            </a:extLst>
          </p:cNvPr>
          <p:cNvSpPr txBox="1"/>
          <p:nvPr/>
        </p:nvSpPr>
        <p:spPr>
          <a:xfrm>
            <a:off x="1038687" y="1677225"/>
            <a:ext cx="4385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nổi</a:t>
            </a:r>
            <a:r>
              <a:rPr lang="en-US" sz="2800" dirty="0"/>
              <a:t> </a:t>
            </a:r>
            <a:r>
              <a:rPr lang="en-US" sz="2800" dirty="0" err="1"/>
              <a:t>bọt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B57D3-113A-4200-ABF2-A70D2215E77B}"/>
              </a:ext>
            </a:extLst>
          </p:cNvPr>
          <p:cNvSpPr txBox="1"/>
          <p:nvPr/>
        </p:nvSpPr>
        <p:spPr>
          <a:xfrm>
            <a:off x="1056441" y="2848189"/>
            <a:ext cx="7812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-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nổi</a:t>
            </a:r>
            <a:r>
              <a:rPr lang="en-US" sz="2800" dirty="0"/>
              <a:t> </a:t>
            </a:r>
            <a:r>
              <a:rPr lang="en-US" sz="2800" dirty="0" err="1"/>
              <a:t>bọt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2737182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2E59E6-0F00-4A1E-B413-04C965C1DE77}"/>
              </a:ext>
            </a:extLst>
          </p:cNvPr>
          <p:cNvSpPr/>
          <p:nvPr/>
        </p:nvSpPr>
        <p:spPr>
          <a:xfrm>
            <a:off x="179120" y="-26633"/>
            <a:ext cx="36829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I.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Cơ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sở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thuyết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E39C7-6F04-4B93-9CFF-C90E43A5E2E9}"/>
              </a:ext>
            </a:extLst>
          </p:cNvPr>
          <p:cNvSpPr txBox="1"/>
          <p:nvPr/>
        </p:nvSpPr>
        <p:spPr>
          <a:xfrm>
            <a:off x="408371" y="858218"/>
            <a:ext cx="972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thuật</a:t>
            </a:r>
            <a:r>
              <a:rPr lang="en-US" sz="3200" dirty="0"/>
              <a:t> </a:t>
            </a:r>
            <a:r>
              <a:rPr lang="en-US" sz="3200" dirty="0" err="1"/>
              <a:t>tìm</a:t>
            </a:r>
            <a:r>
              <a:rPr lang="en-US" sz="3200" dirty="0"/>
              <a:t> </a:t>
            </a:r>
            <a:r>
              <a:rPr lang="en-US" sz="3200" dirty="0" err="1"/>
              <a:t>kiếm</a:t>
            </a:r>
            <a:r>
              <a:rPr lang="en-US" sz="3200" dirty="0"/>
              <a:t> </a:t>
            </a:r>
            <a:r>
              <a:rPr lang="en-US" sz="3200" dirty="0" err="1"/>
              <a:t>tuyến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 (Linear Search)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66C49-202F-4723-9E10-1EB4114B9303}"/>
              </a:ext>
            </a:extLst>
          </p:cNvPr>
          <p:cNvSpPr txBox="1"/>
          <p:nvPr/>
        </p:nvSpPr>
        <p:spPr>
          <a:xfrm>
            <a:off x="1038687" y="1872534"/>
            <a:ext cx="4385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</a:t>
            </a:r>
            <a:r>
              <a:rPr lang="en-US" sz="2800" dirty="0" err="1"/>
              <a:t>tuyến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 ?</a:t>
            </a:r>
          </a:p>
        </p:txBody>
      </p:sp>
      <p:pic>
        <p:nvPicPr>
          <p:cNvPr id="7" name="Picture 6" descr="Giải thuật tìm kiếm tuyến tính (Linear Search)">
            <a:extLst>
              <a:ext uri="{FF2B5EF4-FFF2-40B4-BE49-F238E27FC236}">
                <a16:creationId xmlns:a16="http://schemas.microsoft.com/office/drawing/2014/main" id="{B4EF3F27-93A4-4BDF-B1A1-94A577C11B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6" y="2993970"/>
            <a:ext cx="6386930" cy="2288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11530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1D9A35-D6D1-48BC-ABCF-9B1CD5A4C55D}"/>
              </a:ext>
            </a:extLst>
          </p:cNvPr>
          <p:cNvSpPr/>
          <p:nvPr/>
        </p:nvSpPr>
        <p:spPr>
          <a:xfrm>
            <a:off x="179120" y="-26633"/>
            <a:ext cx="36829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I.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Cơ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sở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thuyết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FCB01-B68B-4715-B028-38D8FB8E82C6}"/>
              </a:ext>
            </a:extLst>
          </p:cNvPr>
          <p:cNvSpPr txBox="1"/>
          <p:nvPr/>
        </p:nvSpPr>
        <p:spPr>
          <a:xfrm>
            <a:off x="408371" y="858218"/>
            <a:ext cx="972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4. </a:t>
            </a:r>
            <a:r>
              <a:rPr lang="en-US" sz="3200" dirty="0" err="1"/>
              <a:t>Cấu</a:t>
            </a:r>
            <a:r>
              <a:rPr lang="en-US" sz="3200" dirty="0"/>
              <a:t> </a:t>
            </a:r>
            <a:r>
              <a:rPr lang="en-US" sz="3200" dirty="0" err="1"/>
              <a:t>trúc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danh</a:t>
            </a:r>
            <a:r>
              <a:rPr lang="en-US" sz="3200" dirty="0"/>
              <a:t> </a:t>
            </a:r>
            <a:r>
              <a:rPr lang="en-US" sz="3200" dirty="0" err="1"/>
              <a:t>sách</a:t>
            </a:r>
            <a:r>
              <a:rPr lang="en-US" sz="3200" dirty="0"/>
              <a:t> </a:t>
            </a:r>
            <a:r>
              <a:rPr lang="en-US" sz="3200" dirty="0" err="1"/>
              <a:t>liên</a:t>
            </a:r>
            <a:r>
              <a:rPr lang="en-US" sz="3200" dirty="0"/>
              <a:t> </a:t>
            </a:r>
            <a:r>
              <a:rPr lang="en-US" sz="3200" dirty="0" err="1"/>
              <a:t>kết</a:t>
            </a:r>
            <a:r>
              <a:rPr lang="en-US" sz="3200" dirty="0"/>
              <a:t> (Linked List)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4703A-0C06-431E-96E7-491BB0BB3E2F}"/>
              </a:ext>
            </a:extLst>
          </p:cNvPr>
          <p:cNvSpPr txBox="1"/>
          <p:nvPr/>
        </p:nvSpPr>
        <p:spPr>
          <a:xfrm>
            <a:off x="1001286" y="1896558"/>
            <a:ext cx="6112276" cy="377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30480">
              <a:lnSpc>
                <a:spcPts val="2100"/>
              </a:lnSpc>
              <a:spcBef>
                <a:spcPts val="1500"/>
              </a:spcBef>
              <a:spcAft>
                <a:spcPts val="750"/>
              </a:spcAft>
            </a:pP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Danh</a:t>
            </a: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sách</a:t>
            </a: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liên</a:t>
            </a: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kết</a:t>
            </a: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là</a:t>
            </a: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gì</a:t>
            </a: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?</a:t>
            </a:r>
            <a:endParaRPr lang="en-US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447CD-69A8-4A04-BBB3-104BE453CB0B}"/>
              </a:ext>
            </a:extLst>
          </p:cNvPr>
          <p:cNvSpPr txBox="1"/>
          <p:nvPr/>
        </p:nvSpPr>
        <p:spPr>
          <a:xfrm>
            <a:off x="1001285" y="3015146"/>
            <a:ext cx="8267001" cy="377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30480">
              <a:lnSpc>
                <a:spcPts val="2100"/>
              </a:lnSpc>
              <a:spcBef>
                <a:spcPts val="1500"/>
              </a:spcBef>
              <a:spcAft>
                <a:spcPts val="750"/>
              </a:spcAft>
            </a:pP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Biểu</a:t>
            </a: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diễn</a:t>
            </a: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Danh</a:t>
            </a: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sách</a:t>
            </a: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liên</a:t>
            </a: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kết</a:t>
            </a:r>
            <a:endParaRPr lang="en-US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 descr="Cấu trúc dữ liệu Danh sách liên kết (Linked List)">
            <a:extLst>
              <a:ext uri="{FF2B5EF4-FFF2-40B4-BE49-F238E27FC236}">
                <a16:creationId xmlns:a16="http://schemas.microsoft.com/office/drawing/2014/main" id="{8677FC1E-CF2E-4148-9910-FE23FD08A06E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61" y="4061890"/>
            <a:ext cx="7931870" cy="17618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91518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524BEC-0868-4CD6-BD8B-1897050C567E}"/>
              </a:ext>
            </a:extLst>
          </p:cNvPr>
          <p:cNvSpPr/>
          <p:nvPr/>
        </p:nvSpPr>
        <p:spPr>
          <a:xfrm>
            <a:off x="179120" y="-26633"/>
            <a:ext cx="36829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I.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Cơ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sở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thuyết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57639-EF4B-4E4D-870B-260552126070}"/>
              </a:ext>
            </a:extLst>
          </p:cNvPr>
          <p:cNvSpPr txBox="1"/>
          <p:nvPr/>
        </p:nvSpPr>
        <p:spPr>
          <a:xfrm>
            <a:off x="408371" y="858218"/>
            <a:ext cx="972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4. </a:t>
            </a:r>
            <a:r>
              <a:rPr lang="en-US" sz="3200" u="sng" dirty="0" err="1"/>
              <a:t>Cấu</a:t>
            </a:r>
            <a:r>
              <a:rPr lang="en-US" sz="3200" u="sng" dirty="0"/>
              <a:t> </a:t>
            </a:r>
            <a:r>
              <a:rPr lang="en-US" sz="3200" u="sng" dirty="0" err="1"/>
              <a:t>trúc</a:t>
            </a:r>
            <a:r>
              <a:rPr lang="en-US" sz="3200" u="sng" dirty="0"/>
              <a:t> </a:t>
            </a:r>
            <a:r>
              <a:rPr lang="en-US" sz="3200" u="sng" dirty="0" err="1"/>
              <a:t>dữ</a:t>
            </a:r>
            <a:r>
              <a:rPr lang="en-US" sz="3200" u="sng" dirty="0"/>
              <a:t> </a:t>
            </a:r>
            <a:r>
              <a:rPr lang="en-US" sz="3200" u="sng" dirty="0" err="1"/>
              <a:t>liệu</a:t>
            </a:r>
            <a:r>
              <a:rPr lang="en-US" sz="3200" u="sng" dirty="0"/>
              <a:t> </a:t>
            </a:r>
            <a:r>
              <a:rPr lang="en-US" sz="3200" u="sng" dirty="0" err="1"/>
              <a:t>danh</a:t>
            </a:r>
            <a:r>
              <a:rPr lang="en-US" sz="3200" u="sng" dirty="0"/>
              <a:t> </a:t>
            </a:r>
            <a:r>
              <a:rPr lang="en-US" sz="3200" u="sng" dirty="0" err="1"/>
              <a:t>sách</a:t>
            </a:r>
            <a:r>
              <a:rPr lang="en-US" sz="3200" u="sng" dirty="0"/>
              <a:t> </a:t>
            </a:r>
            <a:r>
              <a:rPr lang="en-US" sz="3200" u="sng" dirty="0" err="1"/>
              <a:t>liên</a:t>
            </a:r>
            <a:r>
              <a:rPr lang="en-US" sz="3200" u="sng" dirty="0"/>
              <a:t> </a:t>
            </a:r>
            <a:r>
              <a:rPr lang="en-US" sz="3200" u="sng" dirty="0" err="1"/>
              <a:t>kết</a:t>
            </a:r>
            <a:r>
              <a:rPr lang="en-US" sz="3200" u="sng" dirty="0"/>
              <a:t> (Linked List)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FE854-6CA0-4EA5-A169-CC046922CD24}"/>
              </a:ext>
            </a:extLst>
          </p:cNvPr>
          <p:cNvSpPr txBox="1"/>
          <p:nvPr/>
        </p:nvSpPr>
        <p:spPr>
          <a:xfrm>
            <a:off x="907742" y="1878803"/>
            <a:ext cx="6112276" cy="377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30480">
              <a:lnSpc>
                <a:spcPts val="2100"/>
              </a:lnSpc>
              <a:spcBef>
                <a:spcPts val="1500"/>
              </a:spcBef>
              <a:spcAft>
                <a:spcPts val="750"/>
              </a:spcAft>
            </a:pPr>
            <a:r>
              <a:rPr lang="en-US" sz="280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- </a:t>
            </a:r>
            <a:r>
              <a:rPr lang="en-US" sz="280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Các</a:t>
            </a:r>
            <a:r>
              <a:rPr lang="en-US" sz="280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80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loại</a:t>
            </a:r>
            <a:r>
              <a:rPr lang="en-US" sz="280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80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Danh</a:t>
            </a:r>
            <a:r>
              <a:rPr lang="en-US" sz="280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80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sách</a:t>
            </a:r>
            <a:r>
              <a:rPr lang="en-US" sz="280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80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liên</a:t>
            </a:r>
            <a:r>
              <a:rPr lang="en-US" sz="280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80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kết</a:t>
            </a:r>
            <a:r>
              <a:rPr lang="en-US" sz="280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: </a:t>
            </a:r>
            <a:endParaRPr lang="en-US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235BC-2654-49EC-9E5D-0D396853D002}"/>
              </a:ext>
            </a:extLst>
          </p:cNvPr>
          <p:cNvSpPr txBox="1"/>
          <p:nvPr/>
        </p:nvSpPr>
        <p:spPr>
          <a:xfrm>
            <a:off x="1458155" y="2692602"/>
            <a:ext cx="823625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+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Danh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sách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liên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kết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đơn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(Simple Linked List)</a:t>
            </a:r>
            <a:endParaRPr lang="en-US" sz="2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5B2434-8751-49D1-AD9B-1E066BB380EF}"/>
              </a:ext>
            </a:extLst>
          </p:cNvPr>
          <p:cNvSpPr txBox="1"/>
          <p:nvPr/>
        </p:nvSpPr>
        <p:spPr>
          <a:xfrm>
            <a:off x="1458155" y="3620855"/>
            <a:ext cx="686909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+ </a:t>
            </a:r>
            <a:r>
              <a:rPr 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Danh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sách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liên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kết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đôi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(Doubly Linked List)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6D3AC3-DE32-477D-A388-B086266C2C03}"/>
              </a:ext>
            </a:extLst>
          </p:cNvPr>
          <p:cNvSpPr txBox="1"/>
          <p:nvPr/>
        </p:nvSpPr>
        <p:spPr>
          <a:xfrm>
            <a:off x="1458155" y="4691477"/>
            <a:ext cx="778349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+ </a:t>
            </a:r>
            <a:r>
              <a:rPr 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Danh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sách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liên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kết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vòng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(Circular Linked List) </a:t>
            </a:r>
          </a:p>
        </p:txBody>
      </p:sp>
    </p:spTree>
    <p:extLst>
      <p:ext uri="{BB962C8B-B14F-4D97-AF65-F5344CB8AC3E}">
        <p14:creationId xmlns:p14="http://schemas.microsoft.com/office/powerpoint/2010/main" val="59008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2CAFC4-3860-4B9B-B1F2-0BE184C11FFA}"/>
              </a:ext>
            </a:extLst>
          </p:cNvPr>
          <p:cNvSpPr/>
          <p:nvPr/>
        </p:nvSpPr>
        <p:spPr>
          <a:xfrm>
            <a:off x="179120" y="-26633"/>
            <a:ext cx="36829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I.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Cơ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sở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thuyết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55728-7C30-474D-85C6-4CCB78B60C51}"/>
              </a:ext>
            </a:extLst>
          </p:cNvPr>
          <p:cNvSpPr txBox="1"/>
          <p:nvPr/>
        </p:nvSpPr>
        <p:spPr>
          <a:xfrm>
            <a:off x="408371" y="858218"/>
            <a:ext cx="972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4. </a:t>
            </a:r>
            <a:r>
              <a:rPr lang="en-US" sz="3200" u="sng" dirty="0" err="1"/>
              <a:t>Cấu</a:t>
            </a:r>
            <a:r>
              <a:rPr lang="en-US" sz="3200" u="sng" dirty="0"/>
              <a:t> </a:t>
            </a:r>
            <a:r>
              <a:rPr lang="en-US" sz="3200" u="sng" dirty="0" err="1"/>
              <a:t>trúc</a:t>
            </a:r>
            <a:r>
              <a:rPr lang="en-US" sz="3200" u="sng" dirty="0"/>
              <a:t> </a:t>
            </a:r>
            <a:r>
              <a:rPr lang="en-US" sz="3200" u="sng" dirty="0" err="1"/>
              <a:t>dữ</a:t>
            </a:r>
            <a:r>
              <a:rPr lang="en-US" sz="3200" u="sng" dirty="0"/>
              <a:t> </a:t>
            </a:r>
            <a:r>
              <a:rPr lang="en-US" sz="3200" u="sng" dirty="0" err="1"/>
              <a:t>liệu</a:t>
            </a:r>
            <a:r>
              <a:rPr lang="en-US" sz="3200" u="sng" dirty="0"/>
              <a:t> </a:t>
            </a:r>
            <a:r>
              <a:rPr lang="en-US" sz="3200" u="sng" dirty="0" err="1"/>
              <a:t>danh</a:t>
            </a:r>
            <a:r>
              <a:rPr lang="en-US" sz="3200" u="sng" dirty="0"/>
              <a:t> </a:t>
            </a:r>
            <a:r>
              <a:rPr lang="en-US" sz="3200" u="sng" dirty="0" err="1"/>
              <a:t>sách</a:t>
            </a:r>
            <a:r>
              <a:rPr lang="en-US" sz="3200" u="sng" dirty="0"/>
              <a:t> </a:t>
            </a:r>
            <a:r>
              <a:rPr lang="en-US" sz="3200" u="sng" dirty="0" err="1"/>
              <a:t>liên</a:t>
            </a:r>
            <a:r>
              <a:rPr lang="en-US" sz="3200" u="sng" dirty="0"/>
              <a:t> </a:t>
            </a:r>
            <a:r>
              <a:rPr lang="en-US" sz="3200" u="sng" dirty="0" err="1"/>
              <a:t>kết</a:t>
            </a:r>
            <a:r>
              <a:rPr lang="en-US" sz="3200" u="sng" dirty="0"/>
              <a:t> (Linked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0312F-3AEF-4A36-94DC-A738C6C4ADAD}"/>
              </a:ext>
            </a:extLst>
          </p:cNvPr>
          <p:cNvSpPr txBox="1"/>
          <p:nvPr/>
        </p:nvSpPr>
        <p:spPr>
          <a:xfrm>
            <a:off x="907741" y="1852169"/>
            <a:ext cx="8626875" cy="376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0480">
              <a:lnSpc>
                <a:spcPts val="2100"/>
              </a:lnSpc>
              <a:spcBef>
                <a:spcPts val="1500"/>
              </a:spcBef>
              <a:spcAft>
                <a:spcPts val="750"/>
              </a:spcAft>
            </a:pPr>
            <a:r>
              <a:rPr lang="en-US" sz="280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- </a:t>
            </a:r>
            <a:r>
              <a:rPr lang="en-US" sz="280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Các</a:t>
            </a:r>
            <a:r>
              <a:rPr lang="en-US" sz="280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800" spc="-75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hoạt</a:t>
            </a:r>
            <a:r>
              <a:rPr lang="en-US" sz="2800" spc="-75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800" spc="-75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động</a:t>
            </a:r>
            <a:r>
              <a:rPr lang="en-US" sz="2800" spc="-75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800" spc="-75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cơ</a:t>
            </a:r>
            <a:r>
              <a:rPr lang="en-US" sz="2800" spc="-75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800" spc="-75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bản</a:t>
            </a:r>
            <a:r>
              <a:rPr lang="en-US" sz="2800" spc="-75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800" spc="-75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trên</a:t>
            </a:r>
            <a:r>
              <a:rPr lang="en-US" sz="2800" spc="-75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800" spc="-75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Danh</a:t>
            </a:r>
            <a:r>
              <a:rPr lang="en-US" sz="2800" spc="-75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800" spc="-75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sách</a:t>
            </a:r>
            <a:r>
              <a:rPr lang="en-US" sz="2800" spc="-75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800" spc="-75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liên</a:t>
            </a:r>
            <a:r>
              <a:rPr lang="en-US" sz="2800" spc="-75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800" spc="-75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kết</a:t>
            </a:r>
            <a:endParaRPr lang="en-US" sz="2800" spc="-75" dirty="0">
              <a:solidFill>
                <a:srgbClr val="222222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26079-A739-41B1-89B0-52BA5B8BD9B8}"/>
              </a:ext>
            </a:extLst>
          </p:cNvPr>
          <p:cNvSpPr txBox="1"/>
          <p:nvPr/>
        </p:nvSpPr>
        <p:spPr>
          <a:xfrm>
            <a:off x="1609076" y="2637410"/>
            <a:ext cx="6744812" cy="3119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+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Hoạt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chèn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</a:p>
          <a:p>
            <a:pPr marR="0" lvl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+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Hoạt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xóa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tử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đầu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</a:t>
            </a:r>
          </a:p>
          <a:p>
            <a:pPr marR="0" lvl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+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Hiển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thị</a:t>
            </a:r>
            <a:endParaRPr lang="en-US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+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Hoạt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tìm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kiếm</a:t>
            </a:r>
            <a:endParaRPr lang="en-US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+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Hoạt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đảo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ngược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63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A633AE5-0315-4BBD-936F-2A17BD60CFD5}"/>
              </a:ext>
            </a:extLst>
          </p:cNvPr>
          <p:cNvSpPr txBox="1"/>
          <p:nvPr/>
        </p:nvSpPr>
        <p:spPr>
          <a:xfrm>
            <a:off x="310719" y="252825"/>
            <a:ext cx="7623699" cy="377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30480">
              <a:lnSpc>
                <a:spcPts val="2100"/>
              </a:lnSpc>
              <a:spcBef>
                <a:spcPts val="1500"/>
              </a:spcBef>
              <a:spcAft>
                <a:spcPts val="750"/>
              </a:spcAft>
            </a:pP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+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Hoạt</a:t>
            </a: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động</a:t>
            </a: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chèn</a:t>
            </a: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trong</a:t>
            </a: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Danh</a:t>
            </a: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sách</a:t>
            </a: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liên</a:t>
            </a: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kết</a:t>
            </a:r>
            <a:endParaRPr lang="en-US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Picture 10" descr="Hoạt động chèn trong Danh sách liên kết">
            <a:extLst>
              <a:ext uri="{FF2B5EF4-FFF2-40B4-BE49-F238E27FC236}">
                <a16:creationId xmlns:a16="http://schemas.microsoft.com/office/drawing/2014/main" id="{1434BBD5-EB10-4F8F-B6BF-CC26C4A95703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5" y="793385"/>
            <a:ext cx="5391033" cy="159274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60DF1ABB-6A80-45DC-A3EC-F5A9784CA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19" y="2548699"/>
            <a:ext cx="3292568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NewNode.next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−&gt;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RightNode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 descr="Hoạt động chèn trong Danh sách liên kết">
            <a:extLst>
              <a:ext uri="{FF2B5EF4-FFF2-40B4-BE49-F238E27FC236}">
                <a16:creationId xmlns:a16="http://schemas.microsoft.com/office/drawing/2014/main" id="{2D33C713-75CE-4D41-93E3-CED90FDFA944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68" y="3106318"/>
            <a:ext cx="5065605" cy="149477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A6D4463B-7C2B-4B29-A6D8-27170D415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19" y="4702087"/>
            <a:ext cx="3165931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LeftNode.next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−&gt;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 descr="Hoạt động chèn trong Danh sách liên kết">
            <a:extLst>
              <a:ext uri="{FF2B5EF4-FFF2-40B4-BE49-F238E27FC236}">
                <a16:creationId xmlns:a16="http://schemas.microsoft.com/office/drawing/2014/main" id="{56EAE65F-532F-45CE-A1B2-1D02587B65D2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6" y="5141657"/>
            <a:ext cx="5391034" cy="1592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Hoạt động chèn trong Danh sách liên kết">
            <a:extLst>
              <a:ext uri="{FF2B5EF4-FFF2-40B4-BE49-F238E27FC236}">
                <a16:creationId xmlns:a16="http://schemas.microsoft.com/office/drawing/2014/main" id="{487EF939-7637-4F38-8B42-75F62B7145C8}"/>
              </a:ext>
            </a:extLst>
          </p:cNvPr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978" y="3106318"/>
            <a:ext cx="5846755" cy="12614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BA11DD-2CA9-478E-B214-AC8D70FEE769}"/>
              </a:ext>
            </a:extLst>
          </p:cNvPr>
          <p:cNvCxnSpPr/>
          <p:nvPr/>
        </p:nvCxnSpPr>
        <p:spPr>
          <a:xfrm>
            <a:off x="6178858" y="793385"/>
            <a:ext cx="0" cy="5941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457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24DB12-EBA6-4D7C-9BAD-2C6E8EE41988}"/>
              </a:ext>
            </a:extLst>
          </p:cNvPr>
          <p:cNvSpPr txBox="1"/>
          <p:nvPr/>
        </p:nvSpPr>
        <p:spPr>
          <a:xfrm>
            <a:off x="310719" y="252825"/>
            <a:ext cx="7623699" cy="377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30480">
              <a:lnSpc>
                <a:spcPts val="2100"/>
              </a:lnSpc>
              <a:spcBef>
                <a:spcPts val="1500"/>
              </a:spcBef>
              <a:spcAft>
                <a:spcPts val="750"/>
              </a:spcAft>
            </a:pP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+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Hoạt</a:t>
            </a: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động</a:t>
            </a: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xóa</a:t>
            </a: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trong</a:t>
            </a: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Danh</a:t>
            </a: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sách</a:t>
            </a: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liên</a:t>
            </a: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kết</a:t>
            </a:r>
            <a:endParaRPr lang="en-US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 descr="Hoạt động xóa trong Danh sách liên kết">
            <a:extLst>
              <a:ext uri="{FF2B5EF4-FFF2-40B4-BE49-F238E27FC236}">
                <a16:creationId xmlns:a16="http://schemas.microsoft.com/office/drawing/2014/main" id="{9C5B8655-D46C-4831-8DFD-6AF47A38F797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77" y="1046224"/>
            <a:ext cx="5665803" cy="12442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D81DD81-F7D4-4950-AA6B-3DA8C584F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19" y="2428850"/>
            <a:ext cx="4179029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LeftNode.next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−&gt;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TargetNode.next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Hoạt động xóa trong Danh sách liên kết">
            <a:extLst>
              <a:ext uri="{FF2B5EF4-FFF2-40B4-BE49-F238E27FC236}">
                <a16:creationId xmlns:a16="http://schemas.microsoft.com/office/drawing/2014/main" id="{9A635A72-92F9-4E6C-A044-58FCD9008029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77" y="2862016"/>
            <a:ext cx="5591823" cy="130789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59F3571A-C75A-4357-9777-0CFA89CEE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19" y="4326075"/>
            <a:ext cx="3385542" cy="30777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TargetNode.next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−&gt; NULL;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Hoạt động xóa trong Danh sách liên kết">
            <a:extLst>
              <a:ext uri="{FF2B5EF4-FFF2-40B4-BE49-F238E27FC236}">
                <a16:creationId xmlns:a16="http://schemas.microsoft.com/office/drawing/2014/main" id="{18CA7D1D-3D9E-44E5-9D7C-DF4A09F611CB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77" y="4979031"/>
            <a:ext cx="5591823" cy="13951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0F0855-C7C1-4500-82CF-9842CE03538D}"/>
              </a:ext>
            </a:extLst>
          </p:cNvPr>
          <p:cNvCxnSpPr/>
          <p:nvPr/>
        </p:nvCxnSpPr>
        <p:spPr>
          <a:xfrm>
            <a:off x="6187736" y="793385"/>
            <a:ext cx="0" cy="5941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Hoạt động xóa trong Danh sách liên kết">
            <a:extLst>
              <a:ext uri="{FF2B5EF4-FFF2-40B4-BE49-F238E27FC236}">
                <a16:creationId xmlns:a16="http://schemas.microsoft.com/office/drawing/2014/main" id="{E12ABFFE-1B53-4D5C-9982-3C7728A8F0BE}"/>
              </a:ext>
            </a:extLst>
          </p:cNvPr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850" y="2791326"/>
            <a:ext cx="4836011" cy="1534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6190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7" presetClass="emph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862A16-4B93-4CE5-80AD-4FEA1AC728DD}"/>
              </a:ext>
            </a:extLst>
          </p:cNvPr>
          <p:cNvSpPr txBox="1"/>
          <p:nvPr/>
        </p:nvSpPr>
        <p:spPr>
          <a:xfrm>
            <a:off x="310719" y="252825"/>
            <a:ext cx="7623699" cy="377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30480">
              <a:lnSpc>
                <a:spcPts val="2100"/>
              </a:lnSpc>
              <a:spcBef>
                <a:spcPts val="1500"/>
              </a:spcBef>
              <a:spcAft>
                <a:spcPts val="750"/>
              </a:spcAft>
            </a:pP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+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Hoạt</a:t>
            </a: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động</a:t>
            </a: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spc="-75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đảo</a:t>
            </a:r>
            <a:r>
              <a:rPr lang="en-US" sz="2800" spc="-75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spc="-75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ngược</a:t>
            </a: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trong</a:t>
            </a: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Danh</a:t>
            </a: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sách</a:t>
            </a: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liên</a:t>
            </a:r>
            <a:r>
              <a:rPr lang="en-US" sz="2800" b="0" spc="-75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0" spc="-75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kết</a:t>
            </a:r>
            <a:endParaRPr lang="en-US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 descr="Hoạt động đảo ngược Danh sách liên kết">
            <a:extLst>
              <a:ext uri="{FF2B5EF4-FFF2-40B4-BE49-F238E27FC236}">
                <a16:creationId xmlns:a16="http://schemas.microsoft.com/office/drawing/2014/main" id="{7302A647-2E1E-414C-9BF7-645B5005B10B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8" y="819519"/>
            <a:ext cx="4696288" cy="140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oạt động đảo ngược Danh sách liên kết">
            <a:extLst>
              <a:ext uri="{FF2B5EF4-FFF2-40B4-BE49-F238E27FC236}">
                <a16:creationId xmlns:a16="http://schemas.microsoft.com/office/drawing/2014/main" id="{22157571-8A18-4FB6-80B8-9643E5B9953E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7" y="2551682"/>
            <a:ext cx="4696289" cy="1665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oạt động đảo ngược Danh sách liên kết">
            <a:extLst>
              <a:ext uri="{FF2B5EF4-FFF2-40B4-BE49-F238E27FC236}">
                <a16:creationId xmlns:a16="http://schemas.microsoft.com/office/drawing/2014/main" id="{964BCD44-D5E3-4671-AE8E-7FD82C544BA4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6" y="4721579"/>
            <a:ext cx="4527611" cy="149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oạt động đảo ngược Danh sách liên kết">
            <a:extLst>
              <a:ext uri="{FF2B5EF4-FFF2-40B4-BE49-F238E27FC236}">
                <a16:creationId xmlns:a16="http://schemas.microsoft.com/office/drawing/2014/main" id="{CFED864A-607F-47C7-A556-E097820F1377}"/>
              </a:ext>
            </a:extLst>
          </p:cNvPr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689" y="819519"/>
            <a:ext cx="4696288" cy="1408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672E1A-A676-4FF9-88C9-008C950D63E2}"/>
              </a:ext>
            </a:extLst>
          </p:cNvPr>
          <p:cNvCxnSpPr/>
          <p:nvPr/>
        </p:nvCxnSpPr>
        <p:spPr>
          <a:xfrm>
            <a:off x="6187736" y="793385"/>
            <a:ext cx="0" cy="5941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Hoạt động đảo ngược Danh sách liên kết">
            <a:extLst>
              <a:ext uri="{FF2B5EF4-FFF2-40B4-BE49-F238E27FC236}">
                <a16:creationId xmlns:a16="http://schemas.microsoft.com/office/drawing/2014/main" id="{56238A2B-ACD6-48DC-80D0-AF07B1F02523}"/>
              </a:ext>
            </a:extLst>
          </p:cNvPr>
          <p:cNvPicPr/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688" y="3316217"/>
            <a:ext cx="4696277" cy="14053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9327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7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46388-AC22-415A-938E-A8710E794D6F}"/>
              </a:ext>
            </a:extLst>
          </p:cNvPr>
          <p:cNvSpPr/>
          <p:nvPr/>
        </p:nvSpPr>
        <p:spPr>
          <a:xfrm>
            <a:off x="0" y="2151727"/>
            <a:ext cx="11943257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II. </a:t>
            </a:r>
            <a:r>
              <a:rPr lang="en-US" sz="8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Chương</a:t>
            </a:r>
            <a:r>
              <a:rPr 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8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trình</a:t>
            </a:r>
            <a:r>
              <a:rPr 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8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quản</a:t>
            </a:r>
            <a:r>
              <a:rPr 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8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lý</a:t>
            </a:r>
            <a:r>
              <a:rPr 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8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Thư</a:t>
            </a:r>
            <a:r>
              <a:rPr 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8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viện</a:t>
            </a:r>
            <a:endParaRPr lang="en-US" sz="8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940129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D98F7C-FC72-4453-9B38-71572DA6254E}"/>
              </a:ext>
            </a:extLst>
          </p:cNvPr>
          <p:cNvSpPr/>
          <p:nvPr/>
        </p:nvSpPr>
        <p:spPr>
          <a:xfrm>
            <a:off x="1847433" y="2490109"/>
            <a:ext cx="849713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Đề</a:t>
            </a: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6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tài</a:t>
            </a: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</a:t>
            </a:r>
            <a:r>
              <a:rPr lang="en-US" sz="6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Quản</a:t>
            </a: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6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6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thư</a:t>
            </a: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6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viện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129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8FCF09-269D-4DB3-B6C0-69092262D640}"/>
              </a:ext>
            </a:extLst>
          </p:cNvPr>
          <p:cNvSpPr/>
          <p:nvPr/>
        </p:nvSpPr>
        <p:spPr>
          <a:xfrm>
            <a:off x="0" y="8878"/>
            <a:ext cx="64956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II.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Phần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mềm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quản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Thư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viện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09500-A43F-4E5C-9FB3-5146354DE3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5503" y="932096"/>
            <a:ext cx="10669037" cy="572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2283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FB7D31-AE6C-408E-8965-4D54F6D60D99}"/>
              </a:ext>
            </a:extLst>
          </p:cNvPr>
          <p:cNvSpPr/>
          <p:nvPr/>
        </p:nvSpPr>
        <p:spPr>
          <a:xfrm>
            <a:off x="0" y="8878"/>
            <a:ext cx="64956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II.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Phần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mềm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quản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Thư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viện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7DEDD-30C8-4156-8A33-DE054EA7F0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9834" y="880770"/>
            <a:ext cx="11212331" cy="57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9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BB9620-F037-45D1-AFCE-6B1D4DBCCE52}"/>
              </a:ext>
            </a:extLst>
          </p:cNvPr>
          <p:cNvSpPr/>
          <p:nvPr/>
        </p:nvSpPr>
        <p:spPr>
          <a:xfrm>
            <a:off x="0" y="8878"/>
            <a:ext cx="64956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II.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Phần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mềm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quản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Thư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viện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F4FAFC47-03FB-4D88-9060-9D0118E79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716764"/>
            <a:ext cx="104775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99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3AC6BF-AEA2-45D1-8DA0-12B8768D18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002" y="870012"/>
            <a:ext cx="10288537" cy="56905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2ED42E-9C6B-4892-8D42-975F58C4409B}"/>
              </a:ext>
            </a:extLst>
          </p:cNvPr>
          <p:cNvSpPr/>
          <p:nvPr/>
        </p:nvSpPr>
        <p:spPr>
          <a:xfrm>
            <a:off x="0" y="8878"/>
            <a:ext cx="64956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II.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Phần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mềm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quản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Thư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viện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379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F8D1AB-B28E-4883-93A2-0795F6EE6200}"/>
              </a:ext>
            </a:extLst>
          </p:cNvPr>
          <p:cNvSpPr/>
          <p:nvPr/>
        </p:nvSpPr>
        <p:spPr>
          <a:xfrm>
            <a:off x="0" y="8878"/>
            <a:ext cx="64956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II.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Phần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mềm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quản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Thư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viện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Không có mô tả.">
            <a:extLst>
              <a:ext uri="{FF2B5EF4-FFF2-40B4-BE49-F238E27FC236}">
                <a16:creationId xmlns:a16="http://schemas.microsoft.com/office/drawing/2014/main" id="{A0171DA5-7856-46A4-93B1-65A85D09A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16764"/>
            <a:ext cx="10515600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22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7B5A70-81E9-446B-9449-CCAAD80B0A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5422" y="1063378"/>
            <a:ext cx="10401155" cy="55416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BBB112-215D-4E6E-9FDB-86093E05D7D5}"/>
              </a:ext>
            </a:extLst>
          </p:cNvPr>
          <p:cNvSpPr/>
          <p:nvPr/>
        </p:nvSpPr>
        <p:spPr>
          <a:xfrm>
            <a:off x="0" y="8878"/>
            <a:ext cx="64956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II.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Phần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mềm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quản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Thư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viện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62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8528F-73EE-4C7A-9FAB-967612C9DBC6}"/>
              </a:ext>
            </a:extLst>
          </p:cNvPr>
          <p:cNvSpPr/>
          <p:nvPr/>
        </p:nvSpPr>
        <p:spPr>
          <a:xfrm>
            <a:off x="0" y="8878"/>
            <a:ext cx="64956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II.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Phần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mềm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quản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Thư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viện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Không có mô tả.">
            <a:extLst>
              <a:ext uri="{FF2B5EF4-FFF2-40B4-BE49-F238E27FC236}">
                <a16:creationId xmlns:a16="http://schemas.microsoft.com/office/drawing/2014/main" id="{9E73CEEE-314A-4AB9-BD19-5E640BB5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" y="716764"/>
            <a:ext cx="10448925" cy="61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49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CBBDCF-F956-4044-AB75-E17C725FBC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4789" y="930213"/>
            <a:ext cx="10282422" cy="56658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B586E2-11F3-4046-8A9C-811AF64B1CAD}"/>
              </a:ext>
            </a:extLst>
          </p:cNvPr>
          <p:cNvSpPr/>
          <p:nvPr/>
        </p:nvSpPr>
        <p:spPr>
          <a:xfrm>
            <a:off x="0" y="8878"/>
            <a:ext cx="64956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II.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Phần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mềm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quản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Thư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viện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670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D37426-24FB-46BC-BFC3-FD3C67C114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7861" y="1384917"/>
            <a:ext cx="10686376" cy="34622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A9AE51-FE5F-4868-83FB-476FEFF34041}"/>
              </a:ext>
            </a:extLst>
          </p:cNvPr>
          <p:cNvSpPr/>
          <p:nvPr/>
        </p:nvSpPr>
        <p:spPr>
          <a:xfrm>
            <a:off x="0" y="8878"/>
            <a:ext cx="64956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II.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Phần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mềm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quản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Thư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viện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752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255A03-F689-4A9B-A4BF-D6A1D92E4550}"/>
              </a:ext>
            </a:extLst>
          </p:cNvPr>
          <p:cNvSpPr/>
          <p:nvPr/>
        </p:nvSpPr>
        <p:spPr>
          <a:xfrm>
            <a:off x="2015491" y="2151727"/>
            <a:ext cx="8161017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Cảm</a:t>
            </a:r>
            <a:r>
              <a:rPr 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8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ơn</a:t>
            </a:r>
            <a:r>
              <a:rPr 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8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8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bạn</a:t>
            </a:r>
            <a:r>
              <a:rPr 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8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đã</a:t>
            </a:r>
            <a:r>
              <a:rPr 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8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</a:t>
            </a:r>
            <a:r>
              <a:rPr 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8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dõi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9708026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46388-AC22-415A-938E-A8710E794D6F}"/>
              </a:ext>
            </a:extLst>
          </p:cNvPr>
          <p:cNvSpPr/>
          <p:nvPr/>
        </p:nvSpPr>
        <p:spPr>
          <a:xfrm>
            <a:off x="2502902" y="2505670"/>
            <a:ext cx="718619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I. </a:t>
            </a:r>
            <a:r>
              <a:rPr lang="en-US" sz="8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Cơ</a:t>
            </a:r>
            <a:r>
              <a:rPr 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8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sở</a:t>
            </a:r>
            <a:r>
              <a:rPr 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8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lý</a:t>
            </a:r>
            <a:r>
              <a:rPr 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8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thuyết</a:t>
            </a:r>
            <a:endParaRPr lang="en-US" sz="8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86547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57426B-264A-469D-BD4B-658E1B3E85E9}"/>
              </a:ext>
            </a:extLst>
          </p:cNvPr>
          <p:cNvSpPr/>
          <p:nvPr/>
        </p:nvSpPr>
        <p:spPr>
          <a:xfrm>
            <a:off x="179120" y="-26633"/>
            <a:ext cx="36829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I.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Cơ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sở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thuyết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E1AB7-71B2-48D2-9567-DAFD4AE0A2F0}"/>
              </a:ext>
            </a:extLst>
          </p:cNvPr>
          <p:cNvSpPr txBox="1"/>
          <p:nvPr/>
        </p:nvSpPr>
        <p:spPr>
          <a:xfrm>
            <a:off x="408372" y="858218"/>
            <a:ext cx="4110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</a:t>
            </a:r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C972B3-17EA-4C35-B4BF-86B49829E2C4}"/>
              </a:ext>
            </a:extLst>
          </p:cNvPr>
          <p:cNvSpPr txBox="1"/>
          <p:nvPr/>
        </p:nvSpPr>
        <p:spPr>
          <a:xfrm>
            <a:off x="852512" y="1670323"/>
            <a:ext cx="4243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</a:t>
            </a:r>
            <a:r>
              <a:rPr lang="en-US" sz="2800" dirty="0" err="1"/>
              <a:t>Mở</a:t>
            </a:r>
            <a:r>
              <a:rPr lang="en-US" sz="2800" dirty="0"/>
              <a:t> file </a:t>
            </a:r>
            <a:r>
              <a:rPr lang="en-US" sz="2800" dirty="0" err="1"/>
              <a:t>trong</a:t>
            </a:r>
            <a:r>
              <a:rPr lang="en-US" sz="2800" dirty="0"/>
              <a:t> C (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fopen</a:t>
            </a: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()</a:t>
            </a:r>
            <a:r>
              <a:rPr lang="en-US" sz="2800" dirty="0"/>
              <a:t>)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048ED52D-7E48-49CF-8E50-913EECCD9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7" y="2672659"/>
            <a:ext cx="11709646" cy="52703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fopen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ten_file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che_do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096F32-CF53-4283-98EA-1EF78DB4D163}"/>
              </a:ext>
            </a:extLst>
          </p:cNvPr>
          <p:cNvSpPr txBox="1"/>
          <p:nvPr/>
        </p:nvSpPr>
        <p:spPr>
          <a:xfrm>
            <a:off x="1622070" y="3904940"/>
            <a:ext cx="2133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chế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endParaRPr lang="en-US" sz="2800" dirty="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5D02CEB5-6634-4C02-94E3-BC062BA12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822" y="5213632"/>
            <a:ext cx="6112251" cy="52703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“r</a:t>
            </a:r>
            <a:r>
              <a:rPr lang="en-US" altLang="en-US" sz="28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”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“w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”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a”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“ab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”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”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lang="en-US" altLang="en-US" sz="2800" dirty="0" err="1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”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678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5" grpId="0"/>
      <p:bldP spid="17" grpId="0" animBg="1"/>
      <p:bldP spid="18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932D3-92BF-4CA4-8255-28D0351E3A88}"/>
              </a:ext>
            </a:extLst>
          </p:cNvPr>
          <p:cNvSpPr/>
          <p:nvPr/>
        </p:nvSpPr>
        <p:spPr>
          <a:xfrm>
            <a:off x="179120" y="-26633"/>
            <a:ext cx="36829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I.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Cơ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sở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thuyết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204E4-5F3B-4173-99D4-79E240714FCA}"/>
              </a:ext>
            </a:extLst>
          </p:cNvPr>
          <p:cNvSpPr txBox="1"/>
          <p:nvPr/>
        </p:nvSpPr>
        <p:spPr>
          <a:xfrm>
            <a:off x="408372" y="858218"/>
            <a:ext cx="4110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</a:t>
            </a:r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DF956-A1E8-4185-BBB7-8710ACE14F45}"/>
              </a:ext>
            </a:extLst>
          </p:cNvPr>
          <p:cNvSpPr txBox="1"/>
          <p:nvPr/>
        </p:nvSpPr>
        <p:spPr>
          <a:xfrm>
            <a:off x="852511" y="1670323"/>
            <a:ext cx="5619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</a:t>
            </a:r>
            <a:r>
              <a:rPr lang="en-US" sz="2800" dirty="0" err="1"/>
              <a:t>Đóng</a:t>
            </a:r>
            <a:r>
              <a:rPr lang="en-US" sz="2800" dirty="0"/>
              <a:t> file </a:t>
            </a:r>
            <a:r>
              <a:rPr lang="en-US" sz="2800" dirty="0" err="1"/>
              <a:t>trong</a:t>
            </a:r>
            <a:r>
              <a:rPr lang="en-US" sz="2800" dirty="0"/>
              <a:t> C (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fclose</a:t>
            </a: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()</a:t>
            </a:r>
            <a:r>
              <a:rPr lang="en-US" sz="2800" dirty="0"/>
              <a:t>)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2A983D7-57EA-4914-B3AE-BCBF7044A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167" y="2839230"/>
            <a:ext cx="4732065" cy="52703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fclose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FILE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312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205E2C-B1B4-4923-89EB-E40049010784}"/>
              </a:ext>
            </a:extLst>
          </p:cNvPr>
          <p:cNvSpPr/>
          <p:nvPr/>
        </p:nvSpPr>
        <p:spPr>
          <a:xfrm>
            <a:off x="179120" y="-26633"/>
            <a:ext cx="36829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I.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Cơ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sở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thuyết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536D9-7BE3-4F99-954E-42F71323AE00}"/>
              </a:ext>
            </a:extLst>
          </p:cNvPr>
          <p:cNvSpPr txBox="1"/>
          <p:nvPr/>
        </p:nvSpPr>
        <p:spPr>
          <a:xfrm>
            <a:off x="408372" y="858218"/>
            <a:ext cx="4110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</a:t>
            </a:r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773E0-D15C-4C18-94EF-0C51DB889614}"/>
              </a:ext>
            </a:extLst>
          </p:cNvPr>
          <p:cNvSpPr txBox="1"/>
          <p:nvPr/>
        </p:nvSpPr>
        <p:spPr>
          <a:xfrm>
            <a:off x="852511" y="1670323"/>
            <a:ext cx="751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</a:t>
            </a:r>
            <a:r>
              <a:rPr lang="en-US" sz="2800" dirty="0" err="1"/>
              <a:t>Ghi</a:t>
            </a:r>
            <a:r>
              <a:rPr lang="en-US" sz="2800" dirty="0"/>
              <a:t> </a:t>
            </a:r>
            <a:r>
              <a:rPr lang="en-US" sz="2800" dirty="0" err="1"/>
              <a:t>tới</a:t>
            </a:r>
            <a:r>
              <a:rPr lang="en-US" sz="2800" dirty="0"/>
              <a:t> 1 file </a:t>
            </a:r>
            <a:r>
              <a:rPr lang="en-US" sz="2800" dirty="0" err="1"/>
              <a:t>trong</a:t>
            </a:r>
            <a:r>
              <a:rPr lang="en-US" sz="2800" dirty="0"/>
              <a:t> C (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fputc</a:t>
            </a: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()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&amp;</a:t>
            </a: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fputs</a:t>
            </a: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()</a:t>
            </a:r>
            <a:r>
              <a:rPr lang="en-US" sz="2800" dirty="0"/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B1FF32C-232B-410D-95BF-8BD75C008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682" y="2699405"/>
            <a:ext cx="5717912" cy="52703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fputc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FILE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CE157AF-D7FD-4CE8-AA1C-3FDFCA0C6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682" y="4400939"/>
            <a:ext cx="7295267" cy="52703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fputs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FILE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878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54014F4-454F-4B35-8134-7DAE926B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7" y="2786903"/>
            <a:ext cx="12029242" cy="397413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stdio.h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FILE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fopen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"vidu.txt"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fprintf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"Vi du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kiem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ham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fprintf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...\n"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fputs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"Vi du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kiem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ham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fputs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...\n"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fclose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089DDB-FB5F-4C9E-BB2A-B54AEAFD142C}"/>
              </a:ext>
            </a:extLst>
          </p:cNvPr>
          <p:cNvSpPr/>
          <p:nvPr/>
        </p:nvSpPr>
        <p:spPr>
          <a:xfrm>
            <a:off x="179120" y="-26633"/>
            <a:ext cx="36829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I.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Cơ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sở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thuyết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F2B82-39E2-4F2C-BCE4-B9F59BB2E0AE}"/>
              </a:ext>
            </a:extLst>
          </p:cNvPr>
          <p:cNvSpPr txBox="1"/>
          <p:nvPr/>
        </p:nvSpPr>
        <p:spPr>
          <a:xfrm>
            <a:off x="408372" y="831584"/>
            <a:ext cx="4110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1. </a:t>
            </a:r>
            <a:r>
              <a:rPr lang="en-US" sz="3200" u="sng" dirty="0" err="1"/>
              <a:t>Làm</a:t>
            </a:r>
            <a:r>
              <a:rPr lang="en-US" sz="3200" u="sng" dirty="0"/>
              <a:t> </a:t>
            </a:r>
            <a:r>
              <a:rPr lang="en-US" sz="3200" u="sng" dirty="0" err="1"/>
              <a:t>việc</a:t>
            </a:r>
            <a:r>
              <a:rPr lang="en-US" sz="3200" u="sng" dirty="0"/>
              <a:t> </a:t>
            </a:r>
            <a:r>
              <a:rPr lang="en-US" sz="3200" u="sng" dirty="0" err="1"/>
              <a:t>với</a:t>
            </a:r>
            <a:r>
              <a:rPr lang="en-US" sz="3200" u="sng" dirty="0"/>
              <a:t>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BEF72-BCFD-4E92-A61B-C370EC8BA3B9}"/>
              </a:ext>
            </a:extLst>
          </p:cNvPr>
          <p:cNvSpPr txBox="1"/>
          <p:nvPr/>
        </p:nvSpPr>
        <p:spPr>
          <a:xfrm>
            <a:off x="852511" y="1608178"/>
            <a:ext cx="751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</a:t>
            </a:r>
            <a:r>
              <a:rPr lang="en-US" sz="2800" dirty="0" err="1"/>
              <a:t>Ghi</a:t>
            </a:r>
            <a:r>
              <a:rPr lang="en-US" sz="2800" dirty="0"/>
              <a:t> </a:t>
            </a:r>
            <a:r>
              <a:rPr lang="en-US" sz="2800" dirty="0" err="1"/>
              <a:t>tới</a:t>
            </a:r>
            <a:r>
              <a:rPr lang="en-US" sz="2800" dirty="0"/>
              <a:t> 1 file </a:t>
            </a:r>
            <a:r>
              <a:rPr lang="en-US" sz="2800" dirty="0" err="1"/>
              <a:t>trong</a:t>
            </a:r>
            <a:r>
              <a:rPr lang="en-US" sz="2800" dirty="0"/>
              <a:t> C (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fputc</a:t>
            </a: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()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&amp;</a:t>
            </a: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fputs</a:t>
            </a: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()</a:t>
            </a:r>
            <a:r>
              <a:rPr lang="en-US" sz="28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C5DB8-9FF5-4B4B-AAE1-39E0C9AD7B67}"/>
              </a:ext>
            </a:extLst>
          </p:cNvPr>
          <p:cNvSpPr txBox="1"/>
          <p:nvPr/>
        </p:nvSpPr>
        <p:spPr>
          <a:xfrm>
            <a:off x="179120" y="2185424"/>
            <a:ext cx="135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2F740E-84E3-4F5B-9351-CCC1BB960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76" y="2786903"/>
            <a:ext cx="8084878" cy="163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4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44C725-8465-421D-9FC9-6B61BDF9D00B}"/>
              </a:ext>
            </a:extLst>
          </p:cNvPr>
          <p:cNvSpPr/>
          <p:nvPr/>
        </p:nvSpPr>
        <p:spPr>
          <a:xfrm>
            <a:off x="179120" y="-26633"/>
            <a:ext cx="36829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I.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Cơ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sở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thuyết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02EFB-BD04-4B63-B802-AF0C46E0D8E9}"/>
              </a:ext>
            </a:extLst>
          </p:cNvPr>
          <p:cNvSpPr txBox="1"/>
          <p:nvPr/>
        </p:nvSpPr>
        <p:spPr>
          <a:xfrm>
            <a:off x="408372" y="858218"/>
            <a:ext cx="4110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</a:t>
            </a:r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0762F-68F0-436D-956A-5696E6F5CACC}"/>
              </a:ext>
            </a:extLst>
          </p:cNvPr>
          <p:cNvSpPr txBox="1"/>
          <p:nvPr/>
        </p:nvSpPr>
        <p:spPr>
          <a:xfrm>
            <a:off x="852511" y="1670323"/>
            <a:ext cx="751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</a:t>
            </a:r>
            <a:r>
              <a:rPr lang="en-US" sz="2800" dirty="0" err="1"/>
              <a:t>Đọc</a:t>
            </a:r>
            <a:r>
              <a:rPr lang="en-US" sz="2800" dirty="0"/>
              <a:t> file </a:t>
            </a:r>
            <a:r>
              <a:rPr lang="en-US" sz="2800" dirty="0" err="1"/>
              <a:t>trong</a:t>
            </a:r>
            <a:r>
              <a:rPr lang="en-US" sz="2800" dirty="0"/>
              <a:t> C (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fgetc</a:t>
            </a: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()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&amp;</a:t>
            </a: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fgets</a:t>
            </a: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()</a:t>
            </a:r>
            <a:r>
              <a:rPr lang="en-US" sz="2800" dirty="0"/>
              <a:t>)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D8E3D14-0CA4-4EFC-A400-BFE0E08F8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617" y="2992369"/>
            <a:ext cx="4534896" cy="52703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fgetc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FILE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276FFFB-9E1F-4CAF-9E13-747F205E0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617" y="4669518"/>
            <a:ext cx="8281113" cy="52703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fgets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FILE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661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FC34B0-0707-40E8-A177-706E48BD92C7}"/>
              </a:ext>
            </a:extLst>
          </p:cNvPr>
          <p:cNvSpPr/>
          <p:nvPr/>
        </p:nvSpPr>
        <p:spPr>
          <a:xfrm>
            <a:off x="179120" y="-26633"/>
            <a:ext cx="36829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I.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Cơ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sở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thuyết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253FA-F808-4DF2-B82F-668E3749C247}"/>
              </a:ext>
            </a:extLst>
          </p:cNvPr>
          <p:cNvSpPr txBox="1"/>
          <p:nvPr/>
        </p:nvSpPr>
        <p:spPr>
          <a:xfrm>
            <a:off x="408372" y="662902"/>
            <a:ext cx="4110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1. </a:t>
            </a:r>
            <a:r>
              <a:rPr lang="en-US" sz="3200" u="sng" dirty="0" err="1"/>
              <a:t>Làm</a:t>
            </a:r>
            <a:r>
              <a:rPr lang="en-US" sz="3200" u="sng" dirty="0"/>
              <a:t> </a:t>
            </a:r>
            <a:r>
              <a:rPr lang="en-US" sz="3200" u="sng" dirty="0" err="1"/>
              <a:t>việc</a:t>
            </a:r>
            <a:r>
              <a:rPr lang="en-US" sz="3200" u="sng" dirty="0"/>
              <a:t> </a:t>
            </a:r>
            <a:r>
              <a:rPr lang="en-US" sz="3200" u="sng" dirty="0" err="1"/>
              <a:t>với</a:t>
            </a:r>
            <a:r>
              <a:rPr lang="en-US" sz="3200" u="sng" dirty="0"/>
              <a:t>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978F7C-81F7-4ABD-AC43-44ABD629D2CE}"/>
              </a:ext>
            </a:extLst>
          </p:cNvPr>
          <p:cNvSpPr txBox="1"/>
          <p:nvPr/>
        </p:nvSpPr>
        <p:spPr>
          <a:xfrm>
            <a:off x="1030065" y="1279699"/>
            <a:ext cx="5912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</a:t>
            </a:r>
            <a:r>
              <a:rPr lang="en-US" sz="2800" dirty="0" err="1"/>
              <a:t>Đọc</a:t>
            </a:r>
            <a:r>
              <a:rPr lang="en-US" sz="2800" dirty="0"/>
              <a:t> file </a:t>
            </a:r>
            <a:r>
              <a:rPr lang="en-US" sz="2800" dirty="0" err="1"/>
              <a:t>trong</a:t>
            </a:r>
            <a:r>
              <a:rPr lang="en-US" sz="2800" dirty="0"/>
              <a:t> C (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fgetc</a:t>
            </a: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()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&amp;</a:t>
            </a: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fgets</a:t>
            </a: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()</a:t>
            </a:r>
            <a:r>
              <a:rPr lang="en-US" sz="2800" dirty="0"/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F9D8E00-087E-4E44-A1BE-2DAC840BF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72" y="2092403"/>
            <a:ext cx="11407806" cy="471279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stdio.h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buff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fopen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"vidu.txt"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fscanf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"%s"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buff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"1 : %s\n"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buff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fgets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buff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*)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"2: %s\n"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buff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fgets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buff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*)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"3: %s\n"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buff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fclose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591DBF-A97A-4F5E-B559-B98F95F33A59}"/>
              </a:ext>
            </a:extLst>
          </p:cNvPr>
          <p:cNvSpPr txBox="1"/>
          <p:nvPr/>
        </p:nvSpPr>
        <p:spPr>
          <a:xfrm>
            <a:off x="88777" y="1633490"/>
            <a:ext cx="2530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</a:t>
            </a:r>
          </a:p>
        </p:txBody>
      </p:sp>
      <p:pic>
        <p:nvPicPr>
          <p:cNvPr id="11" name="Picture 10" descr="File I/O trong C">
            <a:extLst>
              <a:ext uri="{FF2B5EF4-FFF2-40B4-BE49-F238E27FC236}">
                <a16:creationId xmlns:a16="http://schemas.microsoft.com/office/drawing/2014/main" id="{8AF9F595-7208-47AD-B1DA-FBBABDCDDEE9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355" y="2092403"/>
            <a:ext cx="5912273" cy="4166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190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895</Words>
  <Application>Microsoft Office PowerPoint</Application>
  <PresentationFormat>Widescreen</PresentationFormat>
  <Paragraphs>117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ngphat1211@gmail.com</dc:creator>
  <cp:lastModifiedBy>ngphat1211@gmail.com</cp:lastModifiedBy>
  <cp:revision>56</cp:revision>
  <dcterms:created xsi:type="dcterms:W3CDTF">2021-04-18T11:08:53Z</dcterms:created>
  <dcterms:modified xsi:type="dcterms:W3CDTF">2021-04-26T14:34:12Z</dcterms:modified>
</cp:coreProperties>
</file>