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3" r:id="rId5"/>
    <p:sldId id="282" r:id="rId6"/>
    <p:sldId id="259" r:id="rId7"/>
    <p:sldId id="285" r:id="rId8"/>
    <p:sldId id="284" r:id="rId9"/>
    <p:sldId id="28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DsMOW+EYD6/K0SwEIT3qWdnW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31" autoAdjust="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Xin chào quý thầy cô trong hội đồng và các bạn Sinh viên đang có mặt trong buổi họp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9f3e8e2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9f3e8e26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2e9f3e8e26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2972953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29729534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629729534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2972953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29729534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629729534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99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2972953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29729534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629729534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4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62972953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629729534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5629729534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62972953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629729534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5629729534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0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-1"/>
            <a:ext cx="12192000" cy="69559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5B2351DD-B56B-45ED-50EE-34251A6C31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9264" y="2542032"/>
            <a:ext cx="10469880" cy="144501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ỨNG DỤNG CÔNG CỤ OR-TOOLS VÀO XÂY DỰNG HỆ THỐNG ĐIỀU PHỐI NGUỒN LỰC TỰ ĐỘNG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375825D6-C190-30A1-9FA7-5652AC3BC2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1808" y="4352544"/>
            <a:ext cx="9144000" cy="21122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  <a:tabLst>
                <a:tab pos="32004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Hoàng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  <a:tabLst>
                <a:tab pos="32004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	6151071082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  <a:tabLst>
                <a:tab pos="3200400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CQ.61.CNTT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32BA9-C3FD-0865-27B1-45AE8987A142}"/>
              </a:ext>
            </a:extLst>
          </p:cNvPr>
          <p:cNvSpPr txBox="1"/>
          <p:nvPr/>
        </p:nvSpPr>
        <p:spPr>
          <a:xfrm>
            <a:off x="384048" y="420624"/>
            <a:ext cx="392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24808-54BE-9098-9E4F-6A52E0FDBAE8}"/>
              </a:ext>
            </a:extLst>
          </p:cNvPr>
          <p:cNvSpPr txBox="1"/>
          <p:nvPr/>
        </p:nvSpPr>
        <p:spPr>
          <a:xfrm>
            <a:off x="6812280" y="297513"/>
            <a:ext cx="422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TRƯỜNG ĐẠI HỌC GIAO THÔNG VẬN TẢI PHÂN HIỆU TẠI THÀNH PHỐ HỒ CHÍ MINH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BB3A8-335C-8B1D-0DE8-4494484C4AD6}"/>
              </a:ext>
            </a:extLst>
          </p:cNvPr>
          <p:cNvSpPr txBox="1"/>
          <p:nvPr/>
        </p:nvSpPr>
        <p:spPr>
          <a:xfrm>
            <a:off x="2418588" y="1665118"/>
            <a:ext cx="7571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DA3C5C-0B1C-D6D0-74DF-0CF8138F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8" y="1181281"/>
            <a:ext cx="2695510" cy="2425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E5F27-CB19-1B83-C15D-04DDACF3A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08" y="1181281"/>
            <a:ext cx="2695512" cy="2425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B438D2-4E8F-C0F3-4633-75102E23E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295" y="2580848"/>
            <a:ext cx="2695511" cy="2425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CF902-16EC-C13F-13A7-D6499E0D4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819" y="4256628"/>
            <a:ext cx="2807476" cy="2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BD83D4-DD2E-78CA-83EC-96C2E7CBD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0522" y="4256628"/>
            <a:ext cx="2807476" cy="25267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FA3D75-E975-A654-CE08-E888869B9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94" y="2655493"/>
            <a:ext cx="2529632" cy="22766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33ADB81-EC2C-BAF4-0879-89C8B10648E5}"/>
              </a:ext>
            </a:extLst>
          </p:cNvPr>
          <p:cNvSpPr/>
          <p:nvPr/>
        </p:nvSpPr>
        <p:spPr>
          <a:xfrm>
            <a:off x="2675506" y="258739"/>
            <a:ext cx="684098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TỔNG QUAN ĐỀ TÀI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B5E8DB8-3F58-CC5D-383C-D9CC45B09F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587998" y="2394261"/>
            <a:ext cx="878110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C53FB25-D5CB-8648-7A5A-ACF24818C46D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9161620" y="2394261"/>
            <a:ext cx="1451431" cy="18658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9720C08-B6A1-25A4-9846-2C5BC4530AD8}"/>
              </a:ext>
            </a:extLst>
          </p:cNvPr>
          <p:cNvCxnSpPr>
            <a:stCxn id="14" idx="2"/>
            <a:endCxn id="16" idx="3"/>
          </p:cNvCxnSpPr>
          <p:nvPr/>
        </p:nvCxnSpPr>
        <p:spPr>
          <a:xfrm rot="5400000">
            <a:off x="9682581" y="4589522"/>
            <a:ext cx="513184" cy="134775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5F8A2C5-9CA7-0F1C-31DC-F016370E00A3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rot="10800000">
            <a:off x="5587999" y="5519992"/>
            <a:ext cx="869821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DFFDE52-663E-DD62-C59E-FA7975D91153}"/>
              </a:ext>
            </a:extLst>
          </p:cNvPr>
          <p:cNvCxnSpPr>
            <a:stCxn id="18" idx="1"/>
            <a:endCxn id="22" idx="2"/>
          </p:cNvCxnSpPr>
          <p:nvPr/>
        </p:nvCxnSpPr>
        <p:spPr>
          <a:xfrm rot="10800000">
            <a:off x="1496010" y="4932162"/>
            <a:ext cx="1284512" cy="58783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8191F88-0514-DFF9-6B15-8E81284A2B13}"/>
              </a:ext>
            </a:extLst>
          </p:cNvPr>
          <p:cNvCxnSpPr>
            <a:stCxn id="22" idx="0"/>
            <a:endCxn id="6" idx="1"/>
          </p:cNvCxnSpPr>
          <p:nvPr/>
        </p:nvCxnSpPr>
        <p:spPr>
          <a:xfrm rot="5400000" flipH="1" flipV="1">
            <a:off x="2063633" y="1826638"/>
            <a:ext cx="261232" cy="13964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CF273-DF27-735B-C089-EBB22E035093}"/>
              </a:ext>
            </a:extLst>
          </p:cNvPr>
          <p:cNvSpPr/>
          <p:nvPr/>
        </p:nvSpPr>
        <p:spPr>
          <a:xfrm>
            <a:off x="3469232" y="339413"/>
            <a:ext cx="52535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TỔNG QUAN OR-TOOLS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87E18-C45B-6E1F-2BC4-90DE48938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474" y="3353317"/>
            <a:ext cx="3487687" cy="712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DB676D-6EA0-5E60-24E0-5FBAECA7B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497" y="1206071"/>
            <a:ext cx="4581832" cy="67378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2CFCAA6-91AF-FD86-E600-4ABD00DAF573}"/>
              </a:ext>
            </a:extLst>
          </p:cNvPr>
          <p:cNvSpPr/>
          <p:nvPr/>
        </p:nvSpPr>
        <p:spPr>
          <a:xfrm rot="3599587">
            <a:off x="5018411" y="1054381"/>
            <a:ext cx="334296" cy="2660010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E666F6D-1C8D-4753-2FD0-CA899162D432}"/>
              </a:ext>
            </a:extLst>
          </p:cNvPr>
          <p:cNvSpPr/>
          <p:nvPr/>
        </p:nvSpPr>
        <p:spPr>
          <a:xfrm rot="5400000">
            <a:off x="5197717" y="2457651"/>
            <a:ext cx="334296" cy="2504145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025F3-AC29-FCDD-42F7-08B8A47BA7CB}"/>
              </a:ext>
            </a:extLst>
          </p:cNvPr>
          <p:cNvSpPr txBox="1"/>
          <p:nvPr/>
        </p:nvSpPr>
        <p:spPr>
          <a:xfrm>
            <a:off x="6783496" y="2240985"/>
            <a:ext cx="5253535" cy="26776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Tìm tuyến đường tối ưu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Tìm lịch biểu tối ưu cho một nhóm tác vụ phức tạp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thùng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7BC3E6C-F055-2F68-B2B2-407AD9903B08}"/>
              </a:ext>
            </a:extLst>
          </p:cNvPr>
          <p:cNvSpPr/>
          <p:nvPr/>
        </p:nvSpPr>
        <p:spPr>
          <a:xfrm rot="7404384">
            <a:off x="5028733" y="3916628"/>
            <a:ext cx="334296" cy="2504145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9E4B6-939E-76B9-2244-6D0F31F7A136}"/>
              </a:ext>
            </a:extLst>
          </p:cNvPr>
          <p:cNvSpPr txBox="1"/>
          <p:nvPr/>
        </p:nvSpPr>
        <p:spPr>
          <a:xfrm>
            <a:off x="6790281" y="5235024"/>
            <a:ext cx="525353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GLOP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CP-SAT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GLPK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mph" presetSubtype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CF273-DF27-735B-C089-EBB22E035093}"/>
              </a:ext>
            </a:extLst>
          </p:cNvPr>
          <p:cNvSpPr/>
          <p:nvPr/>
        </p:nvSpPr>
        <p:spPr>
          <a:xfrm>
            <a:off x="3469232" y="323693"/>
            <a:ext cx="52535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TỔNG QUAN OR-TOOLS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87E18-C45B-6E1F-2BC4-90DE48938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59" y="1401836"/>
            <a:ext cx="3487687" cy="71281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97CFEB-C620-B7BF-D449-B4A84840C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43923"/>
              </p:ext>
            </p:extLst>
          </p:nvPr>
        </p:nvGraphicFramePr>
        <p:xfrm>
          <a:off x="297025" y="2720681"/>
          <a:ext cx="11597950" cy="3797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05139">
                  <a:extLst>
                    <a:ext uri="{9D8B030D-6E8A-4147-A177-3AD203B41FA5}">
                      <a16:colId xmlns:a16="http://schemas.microsoft.com/office/drawing/2014/main" val="3356728697"/>
                    </a:ext>
                  </a:extLst>
                </a:gridCol>
                <a:gridCol w="4423372">
                  <a:extLst>
                    <a:ext uri="{9D8B030D-6E8A-4147-A177-3AD203B41FA5}">
                      <a16:colId xmlns:a16="http://schemas.microsoft.com/office/drawing/2014/main" val="1299192429"/>
                    </a:ext>
                  </a:extLst>
                </a:gridCol>
                <a:gridCol w="5069439">
                  <a:extLst>
                    <a:ext uri="{9D8B030D-6E8A-4147-A177-3AD203B41FA5}">
                      <a16:colId xmlns:a16="http://schemas.microsoft.com/office/drawing/2014/main" val="1352197008"/>
                    </a:ext>
                  </a:extLst>
                </a:gridCol>
              </a:tblGrid>
              <a:tr h="2461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Đặc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điểm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CP-SAT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63548"/>
                  </a:ext>
                </a:extLst>
              </a:tr>
              <a:tr h="738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Phương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pháp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giải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Tuyến tính, nhánh và cận, mặt phẳng cắt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Ràng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buộc</a:t>
                      </a:r>
                      <a:r>
                        <a:rPr lang="en-US" sz="2400" dirty="0">
                          <a:effectLst/>
                        </a:rPr>
                        <a:t>, SAT solving, </a:t>
                      </a:r>
                      <a:r>
                        <a:rPr lang="en-US" sz="2400" dirty="0" err="1">
                          <a:effectLst/>
                        </a:rPr>
                        <a:t>lan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truyền</a:t>
                      </a:r>
                      <a:r>
                        <a:rPr lang="en-US" sz="2400" dirty="0">
                          <a:effectLst/>
                        </a:rPr>
                        <a:t>, quay </a:t>
                      </a:r>
                      <a:r>
                        <a:rPr lang="en-US" sz="2400" dirty="0" err="1">
                          <a:effectLst/>
                        </a:rPr>
                        <a:t>lui</a:t>
                      </a:r>
                      <a:r>
                        <a:rPr lang="en-US" sz="2400" dirty="0">
                          <a:effectLst/>
                        </a:rPr>
                        <a:t>, heuristic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595143"/>
                  </a:ext>
                </a:extLst>
              </a:tr>
              <a:tr h="567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Mô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hình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hóa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Dễ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dàng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với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bài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toán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tuyến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Linh hoạt với các ràng buộc phi tuyến tính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9805760"/>
                  </a:ext>
                </a:extLst>
              </a:tr>
              <a:tr h="49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Ứng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dụng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Bài toán tuyến tính số nguyên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Bài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toán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tổ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hợp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phức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tạp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4922555"/>
                  </a:ext>
                </a:extLst>
              </a:tr>
              <a:tr h="7384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SCIP (Solving Constraint Integer Programs)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CP-SAT (Constraint Programming with SAT solving)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2590415"/>
                  </a:ext>
                </a:extLst>
              </a:tr>
              <a:tr h="5672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Hiệu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suất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Mạnh mẽ với bài toán tuyến tính nhỏ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Tốt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với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bài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toán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có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ràng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buộc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phức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2400" b="1" dirty="0" err="1">
                          <a:effectLst/>
                        </a:rPr>
                        <a:t>tạp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6865655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199D45F4-3A26-BABE-1DDD-CBAF44EAA297}"/>
              </a:ext>
            </a:extLst>
          </p:cNvPr>
          <p:cNvSpPr/>
          <p:nvPr/>
        </p:nvSpPr>
        <p:spPr>
          <a:xfrm rot="15444080">
            <a:off x="4084686" y="1066236"/>
            <a:ext cx="248726" cy="1168899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73A0B1A-3143-653D-6DD3-4BE2FBFABEB4}"/>
              </a:ext>
            </a:extLst>
          </p:cNvPr>
          <p:cNvSpPr/>
          <p:nvPr/>
        </p:nvSpPr>
        <p:spPr>
          <a:xfrm rot="17029996">
            <a:off x="4084414" y="1509666"/>
            <a:ext cx="248726" cy="1168899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B40AD-2A67-A45C-C541-81EA498EEF46}"/>
              </a:ext>
            </a:extLst>
          </p:cNvPr>
          <p:cNvSpPr txBox="1"/>
          <p:nvPr/>
        </p:nvSpPr>
        <p:spPr>
          <a:xfrm>
            <a:off x="4806009" y="1222114"/>
            <a:ext cx="6137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MIP (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Mixed-Integer Programming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2CDC9-D8CB-F227-B9A9-295AB1F4C450}"/>
              </a:ext>
            </a:extLst>
          </p:cNvPr>
          <p:cNvSpPr txBox="1"/>
          <p:nvPr/>
        </p:nvSpPr>
        <p:spPr>
          <a:xfrm>
            <a:off x="4805738" y="1925056"/>
            <a:ext cx="1676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CP-SAT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BAA1-5D7E-EBC8-2724-CF60AB5AFFA7}"/>
              </a:ext>
            </a:extLst>
          </p:cNvPr>
          <p:cNvSpPr txBox="1"/>
          <p:nvPr/>
        </p:nvSpPr>
        <p:spPr>
          <a:xfrm>
            <a:off x="6368466" y="1914987"/>
            <a:ext cx="6131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(Constraint Programming Satisfiability)</a:t>
            </a:r>
          </a:p>
        </p:txBody>
      </p:sp>
    </p:spTree>
    <p:extLst>
      <p:ext uri="{BB962C8B-B14F-4D97-AF65-F5344CB8AC3E}">
        <p14:creationId xmlns:p14="http://schemas.microsoft.com/office/powerpoint/2010/main" val="306584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CF273-DF27-735B-C089-EBB22E035093}"/>
              </a:ext>
            </a:extLst>
          </p:cNvPr>
          <p:cNvSpPr/>
          <p:nvPr/>
        </p:nvSpPr>
        <p:spPr>
          <a:xfrm>
            <a:off x="3469232" y="323693"/>
            <a:ext cx="52535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TỔNG QUAN OR-TOOLS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2CDC9-D8CB-F227-B9A9-295AB1F4C450}"/>
              </a:ext>
            </a:extLst>
          </p:cNvPr>
          <p:cNvSpPr txBox="1"/>
          <p:nvPr/>
        </p:nvSpPr>
        <p:spPr>
          <a:xfrm>
            <a:off x="157743" y="3429000"/>
            <a:ext cx="1680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CP-SAT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D8629-8ECB-CD18-CDE3-B321C150624D}"/>
              </a:ext>
            </a:extLst>
          </p:cNvPr>
          <p:cNvSpPr txBox="1"/>
          <p:nvPr/>
        </p:nvSpPr>
        <p:spPr>
          <a:xfrm>
            <a:off x="5356649" y="1401612"/>
            <a:ext cx="61573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858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&lt; 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D135F-C7B1-B7AB-C2E7-30D15E1069B2}"/>
              </a:ext>
            </a:extLst>
          </p:cNvPr>
          <p:cNvSpPr txBox="1"/>
          <p:nvPr/>
        </p:nvSpPr>
        <p:spPr>
          <a:xfrm>
            <a:off x="5356649" y="2156367"/>
            <a:ext cx="61573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 solving: A &lt; 100 (=&gt; 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ADFBEB-584F-B4C9-DA00-D0A01C1E1212}"/>
                  </a:ext>
                </a:extLst>
              </p:cNvPr>
              <p:cNvSpPr txBox="1"/>
              <p:nvPr/>
            </p:nvSpPr>
            <p:spPr>
              <a:xfrm>
                <a:off x="5319324" y="2956838"/>
                <a:ext cx="6213311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85800" marR="0" indent="-4572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Kỹ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lan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28600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(¬A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C)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[A = 1, B = 0] =&gt; C = 1</a:t>
                </a:r>
                <a:endParaRPr lang="en-US" sz="2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ADFBEB-584F-B4C9-DA00-D0A01C1E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24" y="2956838"/>
                <a:ext cx="6213311" cy="954107"/>
              </a:xfrm>
              <a:prstGeom prst="rect">
                <a:avLst/>
              </a:prstGeom>
              <a:blipFill>
                <a:blip r:embed="rId3"/>
                <a:stretch>
                  <a:fillRect t="-5660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96F4450-BA3D-70E0-7C71-FA68225B7E69}"/>
              </a:ext>
            </a:extLst>
          </p:cNvPr>
          <p:cNvSpPr txBox="1"/>
          <p:nvPr/>
        </p:nvSpPr>
        <p:spPr>
          <a:xfrm>
            <a:off x="5309993" y="3999477"/>
            <a:ext cx="622264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 1, if A’ = 0 =&gt; A = 1) OR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 100, if A’ = 120 =&gt; A=100)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762B7-54A9-B9EA-5A9F-5B9426F99E31}"/>
              </a:ext>
            </a:extLst>
          </p:cNvPr>
          <p:cNvSpPr txBox="1"/>
          <p:nvPr/>
        </p:nvSpPr>
        <p:spPr>
          <a:xfrm>
            <a:off x="5291333" y="5473005"/>
            <a:ext cx="622264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85800" marR="0" indent="-4572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Heuristic: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Heuristic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CDCL.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9C9DD-A239-D685-6F2E-047B996D343C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1838131" y="1663222"/>
            <a:ext cx="3518518" cy="202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3FD97-8CD2-1D79-DAF9-21E99DFF0AA1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838131" y="2417977"/>
            <a:ext cx="3518518" cy="127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E5451-1E22-3683-95C3-50B57EAF2D9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1838131" y="3433892"/>
            <a:ext cx="3481193" cy="25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6C3E73-1B91-C116-F2E6-7AC901027050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>
            <a:off x="1838131" y="3690610"/>
            <a:ext cx="3471862" cy="100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5E5019-B911-25BC-7117-2B23BF27E11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1838131" y="3690610"/>
            <a:ext cx="3453202" cy="2474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2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981CB-941D-9C5D-B895-FA2191014CB9}"/>
              </a:ext>
            </a:extLst>
          </p:cNvPr>
          <p:cNvSpPr/>
          <p:nvPr/>
        </p:nvSpPr>
        <p:spPr>
          <a:xfrm>
            <a:off x="2857661" y="339576"/>
            <a:ext cx="64766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BÀI TOÁN TÌM NHÀ CUNG CẤP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DF837-0004-9E39-F6EC-1FCC7337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73" y="1329826"/>
            <a:ext cx="1030327" cy="86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89525-BDFA-B23E-C132-3FAC8F850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06" y="1273212"/>
            <a:ext cx="894256" cy="1027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E26B1-23F0-D0A4-FFBF-C22B878A9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087" y="1442250"/>
            <a:ext cx="1202889" cy="90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10704-92E8-07C3-568E-183F01D8EBAD}"/>
              </a:ext>
            </a:extLst>
          </p:cNvPr>
          <p:cNvSpPr txBox="1"/>
          <p:nvPr/>
        </p:nvSpPr>
        <p:spPr>
          <a:xfrm>
            <a:off x="171942" y="1211587"/>
            <a:ext cx="189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B1D27-AF18-3230-EC35-6D0D16492239}"/>
              </a:ext>
            </a:extLst>
          </p:cNvPr>
          <p:cNvSpPr txBox="1"/>
          <p:nvPr/>
        </p:nvSpPr>
        <p:spPr>
          <a:xfrm>
            <a:off x="9227976" y="1107520"/>
            <a:ext cx="340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Giá</a:t>
            </a:r>
            <a:r>
              <a:rPr lang="en-US" sz="2400" dirty="0"/>
              <a:t> / KM.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342F80-DBD7-8E3D-3144-5E512FA0BA92}"/>
              </a:ext>
            </a:extLst>
          </p:cNvPr>
          <p:cNvSpPr/>
          <p:nvPr/>
        </p:nvSpPr>
        <p:spPr>
          <a:xfrm rot="5400000">
            <a:off x="7278982" y="1302211"/>
            <a:ext cx="257854" cy="1180277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265B12-FDBD-5803-3F2C-F4D46FA1D0FC}"/>
              </a:ext>
            </a:extLst>
          </p:cNvPr>
          <p:cNvSpPr/>
          <p:nvPr/>
        </p:nvSpPr>
        <p:spPr>
          <a:xfrm rot="16200000">
            <a:off x="3526953" y="1302211"/>
            <a:ext cx="257854" cy="1180277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0E83D-BCC2-6C46-1F7F-DD3294D76972}"/>
              </a:ext>
            </a:extLst>
          </p:cNvPr>
          <p:cNvSpPr txBox="1"/>
          <p:nvPr/>
        </p:nvSpPr>
        <p:spPr>
          <a:xfrm>
            <a:off x="4244050" y="2255434"/>
            <a:ext cx="2603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* </a:t>
            </a:r>
            <a:r>
              <a:rPr lang="en-US" sz="2400" dirty="0" err="1"/>
              <a:t>Giá</a:t>
            </a:r>
            <a:r>
              <a:rPr lang="en-US" sz="2400" dirty="0"/>
              <a:t> / KM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80DCE6-36C0-C6D5-02E0-FDED67507F7E}"/>
                  </a:ext>
                </a:extLst>
              </p:cNvPr>
              <p:cNvSpPr txBox="1"/>
              <p:nvPr/>
            </p:nvSpPr>
            <p:spPr>
              <a:xfrm>
                <a:off x="4828088" y="3086384"/>
                <a:ext cx="725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/>
                        <m:t>∀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smtClean="0"/>
                        <m:t>∈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smtClean="0"/>
                        <m:t>, ∀</m:t>
                      </m:r>
                      <m:r>
                        <m:rPr>
                          <m:nor/>
                        </m:rPr>
                        <a:rPr lang="en-US" sz="2800" smtClean="0"/>
                        <m:t>t</m:t>
                      </m:r>
                      <m:r>
                        <m:rPr>
                          <m:nor/>
                        </m:rPr>
                        <a:rPr lang="en-US" sz="2800" smtClean="0"/>
                        <m:t>∈</m:t>
                      </m:r>
                      <m:r>
                        <m:rPr>
                          <m:nor/>
                        </m:rPr>
                        <a:rPr lang="en-US" sz="2800" smtClean="0"/>
                        <m:t>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2800"/>
                        <m:t>[</m:t>
                      </m:r>
                      <m:r>
                        <m:rPr>
                          <m:nor/>
                        </m:rPr>
                        <a:rPr lang="en-US" sz="2800" smtClean="0"/>
                        <m:t>​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​]</m:t>
                      </m:r>
                      <m:r>
                        <m:rPr>
                          <m:nor/>
                        </m:rPr>
                        <a:rPr lang="en-US" sz="2800" b="0" i="0" smtClean="0"/>
                        <m:t>) </m:t>
                      </m:r>
                      <m:r>
                        <m:rPr>
                          <m:nor/>
                        </m:rPr>
                        <a:rPr lang="en-US" sz="2800"/>
                        <m:t>∩</m:t>
                      </m:r>
                      <m:r>
                        <m:rPr>
                          <m:nor/>
                        </m:rPr>
                        <a:rPr lang="en-US" sz="2800" b="0" i="0" smtClean="0"/>
                        <m:t> 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2800"/>
                        <m:t>[​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​]</m:t>
                      </m:r>
                      <m:r>
                        <m:rPr>
                          <m:nor/>
                        </m:rPr>
                        <a:rPr lang="en-US" sz="2800" b="0" i="0" smtClean="0"/>
                        <m:t>)</m:t>
                      </m:r>
                      <m:r>
                        <m:rPr>
                          <m:nor/>
                        </m:rPr>
                        <a:rPr lang="en-US" sz="2800"/>
                        <m:t>=∅)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80DCE6-36C0-C6D5-02E0-FDED6750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88" y="3086384"/>
                <a:ext cx="72578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8981416-84FA-B6EC-95F4-6CF3A7B02922}"/>
              </a:ext>
            </a:extLst>
          </p:cNvPr>
          <p:cNvSpPr txBox="1"/>
          <p:nvPr/>
        </p:nvSpPr>
        <p:spPr>
          <a:xfrm>
            <a:off x="452053" y="3011425"/>
            <a:ext cx="416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CC8B1-1FF4-C6BC-22D0-2B49ADA26F3F}"/>
                  </a:ext>
                </a:extLst>
              </p:cNvPr>
              <p:cNvSpPr txBox="1"/>
              <p:nvPr/>
            </p:nvSpPr>
            <p:spPr>
              <a:xfrm>
                <a:off x="4586212" y="4058492"/>
                <a:ext cx="51978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/>
                        <m:t>∀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smtClean="0"/>
                        <m:t>∈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∑</m:t>
                      </m:r>
                      <m:r>
                        <m:rPr>
                          <m:nor/>
                        </m:rPr>
                        <a:rPr lang="en-US" sz="2800" baseline="-25000" smtClean="0"/>
                        <m:t>t</m:t>
                      </m:r>
                      <m:r>
                        <m:rPr>
                          <m:nor/>
                        </m:rPr>
                        <a:rPr lang="en-US" sz="2800" baseline="-25000" smtClean="0"/>
                        <m:t>∈</m:t>
                      </m:r>
                      <m:r>
                        <m:rPr>
                          <m:nor/>
                        </m:rPr>
                        <a:rPr lang="en-US" sz="2800" baseline="-25000" smtClean="0"/>
                        <m:t>T</m:t>
                      </m:r>
                      <m:r>
                        <m:rPr>
                          <m:nor/>
                        </m:rPr>
                        <a:rPr lang="en-US" sz="2800" smtClean="0"/>
                        <m:t>​​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≤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CC8B1-1FF4-C6BC-22D0-2B49ADA2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12" y="4058492"/>
                <a:ext cx="51978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7D818DE-1C59-3796-CA2D-4190E94B9432}"/>
              </a:ext>
            </a:extLst>
          </p:cNvPr>
          <p:cNvSpPr txBox="1"/>
          <p:nvPr/>
        </p:nvSpPr>
        <p:spPr>
          <a:xfrm>
            <a:off x="430441" y="3964703"/>
            <a:ext cx="416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5B13F8-DCB2-A145-A33C-7A9FCA99FAF5}"/>
                  </a:ext>
                </a:extLst>
              </p:cNvPr>
              <p:cNvSpPr txBox="1"/>
              <p:nvPr/>
            </p:nvSpPr>
            <p:spPr>
              <a:xfrm>
                <a:off x="4900452" y="5224000"/>
                <a:ext cx="2899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∀</m:t>
                      </m:r>
                      <m:r>
                        <m:rPr>
                          <m:nor/>
                        </m:rPr>
                        <a:rPr lang="en-US" sz="2800"/>
                        <m:t>t</m:t>
                      </m:r>
                      <m:r>
                        <m:rPr>
                          <m:nor/>
                        </m:rPr>
                        <a:rPr lang="en-US" sz="2800"/>
                        <m:t>∈</m:t>
                      </m:r>
                      <m:r>
                        <m:rPr>
                          <m:nor/>
                        </m:rPr>
                        <a:rPr lang="en-US" sz="2800"/>
                        <m:t>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∑</m:t>
                      </m:r>
                      <m:r>
                        <m:rPr>
                          <m:nor/>
                        </m:rPr>
                        <a:rPr lang="en-US" sz="2800" baseline="-25000"/>
                        <m:t>w</m:t>
                      </m:r>
                      <m:r>
                        <m:rPr>
                          <m:nor/>
                        </m:rPr>
                        <a:rPr lang="en-US" sz="2800" baseline="-25000"/>
                        <m:t>∈</m:t>
                      </m:r>
                      <m:r>
                        <m:rPr>
                          <m:nor/>
                        </m:rPr>
                        <a:rPr lang="en-US" sz="2800" baseline="-25000"/>
                        <m:t>W</m:t>
                      </m:r>
                      <m:r>
                        <m:rPr>
                          <m:nor/>
                        </m:rPr>
                        <a:rPr lang="en-US" sz="2800"/>
                        <m:t>​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5B13F8-DCB2-A145-A33C-7A9FCA99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52" y="5224000"/>
                <a:ext cx="28998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28DA778-3C10-D2A1-BE9F-08A515ACD4F0}"/>
              </a:ext>
            </a:extLst>
          </p:cNvPr>
          <p:cNvSpPr txBox="1"/>
          <p:nvPr/>
        </p:nvSpPr>
        <p:spPr>
          <a:xfrm>
            <a:off x="455525" y="4956360"/>
            <a:ext cx="4908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dirty="0"/>
              <a:t>Ràng buộc mỗi công việc được giao cho một</a:t>
            </a:r>
            <a:r>
              <a:rPr lang="en-US" dirty="0"/>
              <a:t> NCC</a:t>
            </a:r>
            <a:r>
              <a:rPr lang="vi-VN" dirty="0"/>
              <a:t>: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8" grpId="0"/>
      <p:bldP spid="19" grpId="0"/>
      <p:bldP spid="22" grpId="0"/>
      <p:bldP spid="23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981CB-941D-9C5D-B895-FA2191014CB9}"/>
              </a:ext>
            </a:extLst>
          </p:cNvPr>
          <p:cNvSpPr/>
          <p:nvPr/>
        </p:nvSpPr>
        <p:spPr>
          <a:xfrm>
            <a:off x="2857661" y="339576"/>
            <a:ext cx="64766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BÀI TOÁN TÌM NHÂN VIÊN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DF837-0004-9E39-F6EC-1FCC7337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73" y="1329826"/>
            <a:ext cx="1030327" cy="867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89525-BDFA-B23E-C132-3FAC8F850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06" y="1273212"/>
            <a:ext cx="894256" cy="1027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10704-92E8-07C3-568E-183F01D8EBAD}"/>
              </a:ext>
            </a:extLst>
          </p:cNvPr>
          <p:cNvSpPr txBox="1"/>
          <p:nvPr/>
        </p:nvSpPr>
        <p:spPr>
          <a:xfrm>
            <a:off x="171941" y="1211587"/>
            <a:ext cx="203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hộ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B1D27-AF18-3230-EC35-6D0D16492239}"/>
              </a:ext>
            </a:extLst>
          </p:cNvPr>
          <p:cNvSpPr txBox="1"/>
          <p:nvPr/>
        </p:nvSpPr>
        <p:spPr>
          <a:xfrm>
            <a:off x="9281536" y="1143140"/>
            <a:ext cx="3054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nợ</a:t>
            </a:r>
            <a:r>
              <a:rPr lang="en-US" sz="2400" dirty="0"/>
              <a:t> (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342F80-DBD7-8E3D-3144-5E512FA0BA92}"/>
              </a:ext>
            </a:extLst>
          </p:cNvPr>
          <p:cNvSpPr/>
          <p:nvPr/>
        </p:nvSpPr>
        <p:spPr>
          <a:xfrm rot="5400000">
            <a:off x="7278982" y="1302211"/>
            <a:ext cx="257854" cy="1180277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265B12-FDBD-5803-3F2C-F4D46FA1D0FC}"/>
              </a:ext>
            </a:extLst>
          </p:cNvPr>
          <p:cNvSpPr/>
          <p:nvPr/>
        </p:nvSpPr>
        <p:spPr>
          <a:xfrm rot="16200000">
            <a:off x="3526953" y="1302211"/>
            <a:ext cx="257854" cy="1180277"/>
          </a:xfrm>
          <a:prstGeom prst="downArrow">
            <a:avLst>
              <a:gd name="adj1" fmla="val 23741"/>
              <a:gd name="adj2" fmla="val 7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0E83D-BCC2-6C46-1F7F-DD3294D76972}"/>
              </a:ext>
            </a:extLst>
          </p:cNvPr>
          <p:cNvSpPr txBox="1"/>
          <p:nvPr/>
        </p:nvSpPr>
        <p:spPr>
          <a:xfrm>
            <a:off x="3488270" y="2285518"/>
            <a:ext cx="428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hộ</a:t>
            </a:r>
            <a:r>
              <a:rPr lang="en-US" sz="2400" dirty="0"/>
              <a:t> +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nợ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80DCE6-36C0-C6D5-02E0-FDED67507F7E}"/>
                  </a:ext>
                </a:extLst>
              </p:cNvPr>
              <p:cNvSpPr txBox="1"/>
              <p:nvPr/>
            </p:nvSpPr>
            <p:spPr>
              <a:xfrm>
                <a:off x="4838248" y="3086384"/>
                <a:ext cx="4715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/>
                        <m:t>∀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smtClean="0"/>
                        <m:t>∈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∑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t</m:t>
                      </m:r>
                      <m:r>
                        <m:rPr>
                          <m:nor/>
                        </m:rPr>
                        <a:rPr lang="en-US" sz="2800" baseline="-25000" smtClean="0"/>
                        <m:t>∈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T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≤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/>
                            <m:t>max</m:t>
                          </m:r>
                          <m:r>
                            <m:rPr>
                              <m:nor/>
                            </m:rPr>
                            <a:rPr lang="en-US" sz="2800"/>
                            <m:t>_</m:t>
                          </m:r>
                          <m:r>
                            <m:rPr>
                              <m:nor/>
                            </m:rPr>
                            <a:rPr lang="en-US" sz="2800"/>
                            <m:t>debt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80DCE6-36C0-C6D5-02E0-FDED6750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48" y="3086384"/>
                <a:ext cx="4715906" cy="430887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8981416-84FA-B6EC-95F4-6CF3A7B02922}"/>
              </a:ext>
            </a:extLst>
          </p:cNvPr>
          <p:cNvSpPr txBox="1"/>
          <p:nvPr/>
        </p:nvSpPr>
        <p:spPr>
          <a:xfrm>
            <a:off x="452053" y="3011425"/>
            <a:ext cx="416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CC8B1-1FF4-C6BC-22D0-2B49ADA26F3F}"/>
                  </a:ext>
                </a:extLst>
              </p:cNvPr>
              <p:cNvSpPr txBox="1"/>
              <p:nvPr/>
            </p:nvSpPr>
            <p:spPr>
              <a:xfrm>
                <a:off x="4612130" y="4022482"/>
                <a:ext cx="5082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/>
                        <m:t>∀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smtClean="0"/>
                        <m:t>∈</m:t>
                      </m:r>
                      <m:r>
                        <m:rPr>
                          <m:nor/>
                        </m:rPr>
                        <a:rPr lang="en-US" sz="2800" smtClean="0"/>
                        <m:t>W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 smtClean="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𝑠𝑘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CC8B1-1FF4-C6BC-22D0-2B49ADA2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30" y="4022482"/>
                <a:ext cx="50823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7D818DE-1C59-3796-CA2D-4190E94B9432}"/>
              </a:ext>
            </a:extLst>
          </p:cNvPr>
          <p:cNvSpPr txBox="1"/>
          <p:nvPr/>
        </p:nvSpPr>
        <p:spPr>
          <a:xfrm>
            <a:off x="430441" y="3964703"/>
            <a:ext cx="4160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5B13F8-DCB2-A145-A33C-7A9FCA99FAF5}"/>
                  </a:ext>
                </a:extLst>
              </p:cNvPr>
              <p:cNvSpPr txBox="1"/>
              <p:nvPr/>
            </p:nvSpPr>
            <p:spPr>
              <a:xfrm>
                <a:off x="4900452" y="5224000"/>
                <a:ext cx="2899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∀</m:t>
                      </m:r>
                      <m:r>
                        <m:rPr>
                          <m:nor/>
                        </m:rPr>
                        <a:rPr lang="en-US" sz="2800"/>
                        <m:t>t</m:t>
                      </m:r>
                      <m:r>
                        <m:rPr>
                          <m:nor/>
                        </m:rPr>
                        <a:rPr lang="en-US" sz="2800"/>
                        <m:t>∈</m:t>
                      </m:r>
                      <m:r>
                        <m:rPr>
                          <m:nor/>
                        </m:rPr>
                        <a:rPr lang="en-US" sz="2800"/>
                        <m:t>T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:</m:t>
                      </m:r>
                      <m:r>
                        <m:rPr>
                          <m:nor/>
                        </m:rPr>
                        <a:rPr lang="en-US" sz="2800" b="0" i="0" smtClean="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∑</m:t>
                      </m:r>
                      <m:r>
                        <m:rPr>
                          <m:nor/>
                        </m:rPr>
                        <a:rPr lang="en-US" sz="2800" baseline="-25000"/>
                        <m:t>w</m:t>
                      </m:r>
                      <m:r>
                        <m:rPr>
                          <m:nor/>
                        </m:rPr>
                        <a:rPr lang="en-US" sz="2800" baseline="-25000"/>
                        <m:t>∈</m:t>
                      </m:r>
                      <m:r>
                        <m:rPr>
                          <m:nor/>
                        </m:rPr>
                        <a:rPr lang="en-US" sz="2800" baseline="-25000"/>
                        <m:t>W</m:t>
                      </m:r>
                      <m:r>
                        <m:rPr>
                          <m:nor/>
                        </m:rPr>
                        <a:rPr lang="en-US" sz="2800"/>
                        <m:t>​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​=1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5B13F8-DCB2-A145-A33C-7A9FCA99F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52" y="5224000"/>
                <a:ext cx="289983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28DA778-3C10-D2A1-BE9F-08A515ACD4F0}"/>
              </a:ext>
            </a:extLst>
          </p:cNvPr>
          <p:cNvSpPr txBox="1"/>
          <p:nvPr/>
        </p:nvSpPr>
        <p:spPr>
          <a:xfrm>
            <a:off x="455525" y="4956360"/>
            <a:ext cx="4908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vi-VN" dirty="0"/>
              <a:t>Ràng buộc mỗi công việc được giao cho một</a:t>
            </a:r>
            <a:r>
              <a:rPr lang="en-US" dirty="0"/>
              <a:t> NV</a:t>
            </a:r>
            <a:r>
              <a:rPr lang="vi-VN" dirty="0"/>
              <a:t>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28B742-CBC1-464D-7811-23C76E7B7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709" y="1338821"/>
            <a:ext cx="1007271" cy="10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3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8" grpId="0"/>
      <p:bldP spid="19" grpId="0"/>
      <p:bldP spid="22" grpId="0"/>
      <p:bldP spid="23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A86D71-1707-4F4E-062B-AB72869AB356}"/>
              </a:ext>
            </a:extLst>
          </p:cNvPr>
          <p:cNvSpPr/>
          <p:nvPr/>
        </p:nvSpPr>
        <p:spPr>
          <a:xfrm>
            <a:off x="2857661" y="339576"/>
            <a:ext cx="64766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26D58E5-1960-F49D-197A-B9C154972C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9264" y="2542032"/>
            <a:ext cx="10469880" cy="144501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9D21B-737C-9CFD-944C-2D8F854611F4}"/>
              </a:ext>
            </a:extLst>
          </p:cNvPr>
          <p:cNvSpPr txBox="1"/>
          <p:nvPr/>
        </p:nvSpPr>
        <p:spPr>
          <a:xfrm>
            <a:off x="384048" y="420624"/>
            <a:ext cx="392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D923A-3C74-9C09-3D12-4A91401F2BBD}"/>
              </a:ext>
            </a:extLst>
          </p:cNvPr>
          <p:cNvSpPr txBox="1"/>
          <p:nvPr/>
        </p:nvSpPr>
        <p:spPr>
          <a:xfrm>
            <a:off x="6812280" y="297513"/>
            <a:ext cx="422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1"/>
                </a:solidFill>
                <a:latin typeface="+mj-lt"/>
              </a:rPr>
              <a:t>TRƯỜNG ĐẠI HỌC GIAO THÔNG VẬN TẢI PHÂN HIỆU TẠI THÀNH PHỐ HỒ CHÍ MINH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9F055A49-2743-E51D-990A-C2307A9937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69264" y="2542032"/>
            <a:ext cx="10469880" cy="1445015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ĐÃ LẮNG NGHE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9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645</Words>
  <Application>Microsoft Office PowerPoint</Application>
  <PresentationFormat>Widescreen</PresentationFormat>
  <Paragraphs>97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Office Theme</vt:lpstr>
      <vt:lpstr>  NGHIÊN CỨU VÀ ỨNG DỤNG CÔNG CỤ OR-TOOLS VÀO XÂY DỰNG HỆ THỐNG ĐIỀU PHỐI NGUỒN LỰC TỰ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SẢN PHẨM</vt:lpstr>
      <vt:lpstr>CẢM ƠN QUÝ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quoc khanh</dc:creator>
  <cp:lastModifiedBy>Phat Nguyen</cp:lastModifiedBy>
  <cp:revision>90</cp:revision>
  <dcterms:created xsi:type="dcterms:W3CDTF">2021-04-24T02:00:46Z</dcterms:created>
  <dcterms:modified xsi:type="dcterms:W3CDTF">2024-06-23T11:43:13Z</dcterms:modified>
</cp:coreProperties>
</file>