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4630400" cy="8229600"/>
  <p:notesSz cx="8229600" cy="14630400"/>
  <p:embeddedFontLst>
    <p:embeddedFont>
      <p:font typeface="Open Sans" panose="020B0606030504020204" pitchFamily="34" charset="0"/>
      <p:regular r:id="rId12"/>
    </p:embeddedFont>
  </p:embeddedFontLst>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150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8493B-5B5E-A0A4-77EC-5DEBD0D87B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458937-65BE-AC30-372E-5CEEBF6925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0953C1-699A-A2A8-0F7D-1D0ED85E85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7D50AE-566B-39BE-8219-20DCFA4166A3}"/>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154932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hyperlink" Target="Orchard-Algorithm-m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89" y="594833"/>
            <a:ext cx="7759196" cy="4003929"/>
          </a:xfrm>
          <a:prstGeom prst="rect">
            <a:avLst/>
          </a:prstGeom>
          <a:noFill/>
          <a:ln/>
        </p:spPr>
        <p:txBody>
          <a:bodyPr wrap="square" lIns="0" tIns="0" rIns="0" bIns="0" rtlCol="0" anchor="t"/>
          <a:lstStyle/>
          <a:p>
            <a:pPr marL="0" indent="0">
              <a:lnSpc>
                <a:spcPts val="7700"/>
              </a:lnSpc>
              <a:buNone/>
            </a:pPr>
            <a:r>
              <a:rPr lang="en-US" sz="6150" b="1" dirty="0">
                <a:solidFill>
                  <a:srgbClr val="443728"/>
                </a:solidFill>
                <a:latin typeface="Times New Roman" panose="02020603050405020304" pitchFamily="18" charset="0"/>
                <a:ea typeface="Crimson Pro Bold" pitchFamily="34" charset="-122"/>
                <a:cs typeface="Times New Roman" panose="02020603050405020304" pitchFamily="18" charset="0"/>
              </a:rPr>
              <a:t>Tìm hiểu thuật toán tối ưu vườn trái cây (Orchard Algorithm)</a:t>
            </a:r>
            <a:endParaRPr lang="en-US" sz="6150" dirty="0">
              <a:latin typeface="Times New Roman" panose="02020603050405020304" pitchFamily="18" charset="0"/>
              <a:cs typeface="Times New Roman" panose="02020603050405020304" pitchFamily="18" charset="0"/>
            </a:endParaRPr>
          </a:p>
        </p:txBody>
      </p:sp>
      <p:sp>
        <p:nvSpPr>
          <p:cNvPr id="4" name="Text 1"/>
          <p:cNvSpPr/>
          <p:nvPr/>
        </p:nvSpPr>
        <p:spPr>
          <a:xfrm>
            <a:off x="793790" y="5207794"/>
            <a:ext cx="7556421" cy="1088708"/>
          </a:xfrm>
          <a:prstGeom prst="rect">
            <a:avLst/>
          </a:prstGeom>
          <a:noFill/>
          <a:ln/>
        </p:spPr>
        <p:txBody>
          <a:bodyPr wrap="square" lIns="0" tIns="0" rIns="0" bIns="0" rtlCol="0" anchor="t"/>
          <a:lstStyle/>
          <a:p>
            <a:pPr marL="0" indent="0">
              <a:lnSpc>
                <a:spcPts val="2850"/>
              </a:lnSpc>
              <a:buNone/>
            </a:pPr>
            <a:r>
              <a:rPr lang="en-US" sz="2000" dirty="0">
                <a:solidFill>
                  <a:srgbClr val="443728"/>
                </a:solidFill>
                <a:latin typeface="Open Sans" pitchFamily="34" charset="0"/>
                <a:ea typeface="Open Sans" pitchFamily="34" charset="-122"/>
                <a:cs typeface="Open Sans" pitchFamily="34" charset="-120"/>
              </a:rPr>
              <a:t>Bài báo cáo này sẽ tìm hiểu về thuật toán Orchard và ứng dụng của nó trong việc giải quyết bài toán quy hoạch tuyến tính nhằm tìm giá trị tối thiểu của hàm mục tiêu.</a:t>
            </a:r>
            <a:endParaRPr lang="en-US" sz="2000" dirty="0"/>
          </a:p>
        </p:txBody>
      </p:sp>
      <p:sp>
        <p:nvSpPr>
          <p:cNvPr id="5" name="Rectangle 4">
            <a:extLst>
              <a:ext uri="{FF2B5EF4-FFF2-40B4-BE49-F238E27FC236}">
                <a16:creationId xmlns:a16="http://schemas.microsoft.com/office/drawing/2014/main" id="{83A9FD75-7FAA-8956-039F-6EEEF9DE5528}"/>
              </a:ext>
            </a:extLst>
          </p:cNvPr>
          <p:cNvSpPr/>
          <p:nvPr/>
        </p:nvSpPr>
        <p:spPr>
          <a:xfrm>
            <a:off x="12697514" y="7582830"/>
            <a:ext cx="1920597" cy="6244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pic>
        <p:nvPicPr>
          <p:cNvPr id="1026" name="Picture 2">
            <a:extLst>
              <a:ext uri="{FF2B5EF4-FFF2-40B4-BE49-F238E27FC236}">
                <a16:creationId xmlns:a16="http://schemas.microsoft.com/office/drawing/2014/main" id="{82588466-26F4-EE5F-8FBA-C182D4F18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2703" y="1932980"/>
            <a:ext cx="5885407" cy="40039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B649D-3019-407A-AD34-E8EE383C9A8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D3752CB-706A-8D9D-EFE0-BB2F6098E234}"/>
              </a:ext>
            </a:extLst>
          </p:cNvPr>
          <p:cNvSpPr/>
          <p:nvPr/>
        </p:nvSpPr>
        <p:spPr>
          <a:xfrm>
            <a:off x="12697514" y="7582830"/>
            <a:ext cx="1920597" cy="6244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2" name="TextBox 1">
            <a:extLst>
              <a:ext uri="{FF2B5EF4-FFF2-40B4-BE49-F238E27FC236}">
                <a16:creationId xmlns:a16="http://schemas.microsoft.com/office/drawing/2014/main" id="{E62759DC-C10D-24BA-D4DD-055541D431AF}"/>
              </a:ext>
            </a:extLst>
          </p:cNvPr>
          <p:cNvSpPr txBox="1"/>
          <p:nvPr/>
        </p:nvSpPr>
        <p:spPr>
          <a:xfrm>
            <a:off x="2475571" y="390292"/>
            <a:ext cx="9288966"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Thành </a:t>
            </a:r>
            <a:r>
              <a:rPr lang="en-US" sz="5000" b="1" dirty="0" err="1">
                <a:latin typeface="Times New Roman" panose="02020603050405020304" pitchFamily="18" charset="0"/>
                <a:cs typeface="Times New Roman" panose="02020603050405020304" pitchFamily="18" charset="0"/>
              </a:rPr>
              <a:t>viên</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trong</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nhóm</a:t>
            </a:r>
            <a:endParaRPr lang="vi-VN" sz="5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B723D2E-11AA-67A1-E759-92466B4E27F2}"/>
              </a:ext>
            </a:extLst>
          </p:cNvPr>
          <p:cNvSpPr txBox="1"/>
          <p:nvPr/>
        </p:nvSpPr>
        <p:spPr>
          <a:xfrm>
            <a:off x="1984917" y="2385031"/>
            <a:ext cx="10270273" cy="1477328"/>
          </a:xfrm>
          <a:prstGeom prst="rect">
            <a:avLst/>
          </a:prstGeom>
          <a:noFill/>
        </p:spPr>
        <p:txBody>
          <a:bodyPr wrap="square" rtlCol="0">
            <a:spAutoFit/>
          </a:bodyPr>
          <a:lstStyle/>
          <a:p>
            <a:pPr marL="285750" indent="-285750" algn="ct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Lê </a:t>
            </a:r>
            <a:r>
              <a:rPr lang="en-US" sz="3000" dirty="0" err="1">
                <a:latin typeface="Times New Roman" panose="02020603050405020304" pitchFamily="18" charset="0"/>
                <a:cs typeface="Times New Roman" panose="02020603050405020304" pitchFamily="18" charset="0"/>
              </a:rPr>
              <a:t>Ngọc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Hiếu</a:t>
            </a:r>
            <a:r>
              <a:rPr lang="en-US" sz="3000" dirty="0">
                <a:latin typeface="Times New Roman" panose="02020603050405020304" pitchFamily="18" charset="0"/>
                <a:cs typeface="Times New Roman" panose="02020603050405020304" pitchFamily="18" charset="0"/>
              </a:rPr>
              <a:t> – 2001215775</a:t>
            </a:r>
          </a:p>
          <a:p>
            <a:pPr algn="ctr"/>
            <a:endParaRPr lang="en-US" sz="3000"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Phương Nhu Phát - 2001216029</a:t>
            </a:r>
            <a:endParaRPr lang="vi-VN" sz="3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7D01736-32CC-9D90-1A47-2F2DA3BBA9F0}"/>
              </a:ext>
            </a:extLst>
          </p:cNvPr>
          <p:cNvSpPr txBox="1"/>
          <p:nvPr/>
        </p:nvSpPr>
        <p:spPr>
          <a:xfrm>
            <a:off x="3897350" y="7186808"/>
            <a:ext cx="6445405"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GVHD: </a:t>
            </a:r>
            <a:r>
              <a:rPr lang="en-US" sz="3000" dirty="0" err="1">
                <a:latin typeface="Times New Roman" panose="02020603050405020304" pitchFamily="18" charset="0"/>
                <a:cs typeface="Times New Roman" panose="02020603050405020304" pitchFamily="18" charset="0"/>
              </a:rPr>
              <a:t>Đinh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Nguyễn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Trọng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Nghĩa</a:t>
            </a:r>
            <a:endParaRPr lang="vi-V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42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4346853"/>
            <a:ext cx="8960882" cy="708779"/>
          </a:xfrm>
          <a:prstGeom prst="rect">
            <a:avLst/>
          </a:prstGeom>
          <a:noFill/>
          <a:ln/>
        </p:spPr>
        <p:txBody>
          <a:bodyPr wrap="none" lIns="0" tIns="0" rIns="0" bIns="0" rtlCol="0" anchor="t"/>
          <a:lstStyle/>
          <a:p>
            <a:pPr marL="0" indent="0">
              <a:lnSpc>
                <a:spcPts val="5550"/>
              </a:lnSpc>
              <a:buNone/>
            </a:pPr>
            <a:r>
              <a:rPr lang="en-US" sz="4450" b="1" dirty="0">
                <a:solidFill>
                  <a:srgbClr val="443728"/>
                </a:solidFill>
                <a:latin typeface="Times New Roman" panose="02020603050405020304" pitchFamily="18" charset="0"/>
                <a:ea typeface="Crimson Pro Bold" pitchFamily="34" charset="-122"/>
                <a:cs typeface="Times New Roman" panose="02020603050405020304" pitchFamily="18" charset="0"/>
              </a:rPr>
              <a:t>Tổng Quan Về Quy Hoạch Tuyến Tính</a:t>
            </a:r>
            <a:endParaRPr lang="en-US" sz="4450" dirty="0">
              <a:latin typeface="Times New Roman" panose="02020603050405020304" pitchFamily="18" charset="0"/>
              <a:cs typeface="Times New Roman" panose="02020603050405020304" pitchFamily="18" charset="0"/>
            </a:endParaRPr>
          </a:p>
        </p:txBody>
      </p:sp>
      <p:sp>
        <p:nvSpPr>
          <p:cNvPr id="4" name="Shape 1"/>
          <p:cNvSpPr/>
          <p:nvPr/>
        </p:nvSpPr>
        <p:spPr>
          <a:xfrm>
            <a:off x="793790" y="5395793"/>
            <a:ext cx="4196358" cy="1322189"/>
          </a:xfrm>
          <a:prstGeom prst="roundRect">
            <a:avLst>
              <a:gd name="adj" fmla="val 7205"/>
            </a:avLst>
          </a:prstGeom>
          <a:solidFill>
            <a:srgbClr val="EBE2E0"/>
          </a:solidFill>
          <a:ln w="7620">
            <a:solidFill>
              <a:srgbClr val="D1C8C6"/>
            </a:solidFill>
            <a:prstDash val="solid"/>
          </a:ln>
        </p:spPr>
        <p:txBody>
          <a:bodyPr/>
          <a:lstStyle/>
          <a:p>
            <a:endParaRPr lang="vi-VN" sz="2000">
              <a:latin typeface="+mj-lt"/>
            </a:endParaRPr>
          </a:p>
        </p:txBody>
      </p:sp>
      <p:sp>
        <p:nvSpPr>
          <p:cNvPr id="5" name="Text 2"/>
          <p:cNvSpPr/>
          <p:nvPr/>
        </p:nvSpPr>
        <p:spPr>
          <a:xfrm>
            <a:off x="1028224" y="5630228"/>
            <a:ext cx="2835235" cy="354330"/>
          </a:xfrm>
          <a:prstGeom prst="rect">
            <a:avLst/>
          </a:prstGeom>
          <a:noFill/>
          <a:ln/>
        </p:spPr>
        <p:txBody>
          <a:bodyPr wrap="none" lIns="0" tIns="0" rIns="0" bIns="0" rtlCol="0" anchor="t"/>
          <a:lstStyle/>
          <a:p>
            <a:pPr marL="0" indent="0">
              <a:lnSpc>
                <a:spcPts val="2750"/>
              </a:lnSpc>
              <a:buNone/>
            </a:pPr>
            <a:r>
              <a:rPr lang="en-US" sz="2000" b="1" dirty="0">
                <a:solidFill>
                  <a:srgbClr val="443728"/>
                </a:solidFill>
                <a:latin typeface="+mj-lt"/>
                <a:ea typeface="Crimson Pro Bold" pitchFamily="34" charset="-122"/>
                <a:cs typeface="Crimson Pro Bold" pitchFamily="34" charset="-120"/>
              </a:rPr>
              <a:t>Hàm Mục Tiêu</a:t>
            </a:r>
            <a:endParaRPr lang="en-US" sz="2000" dirty="0">
              <a:latin typeface="+mj-lt"/>
            </a:endParaRPr>
          </a:p>
        </p:txBody>
      </p:sp>
      <p:sp>
        <p:nvSpPr>
          <p:cNvPr id="6" name="Text 3"/>
          <p:cNvSpPr/>
          <p:nvPr/>
        </p:nvSpPr>
        <p:spPr>
          <a:xfrm>
            <a:off x="1028224" y="6120646"/>
            <a:ext cx="3727490" cy="362903"/>
          </a:xfrm>
          <a:prstGeom prst="rect">
            <a:avLst/>
          </a:prstGeom>
          <a:noFill/>
          <a:ln/>
        </p:spPr>
        <p:txBody>
          <a:bodyPr wrap="none" lIns="0" tIns="0" rIns="0" bIns="0" rtlCol="0" anchor="t"/>
          <a:lstStyle/>
          <a:p>
            <a:pPr marL="0" indent="0">
              <a:lnSpc>
                <a:spcPts val="2850"/>
              </a:lnSpc>
              <a:buNone/>
            </a:pPr>
            <a:r>
              <a:rPr lang="en-US" sz="2000" dirty="0">
                <a:solidFill>
                  <a:srgbClr val="443728"/>
                </a:solidFill>
                <a:latin typeface="+mj-lt"/>
                <a:ea typeface="Open Sans" pitchFamily="34" charset="-122"/>
                <a:cs typeface="Open Sans" pitchFamily="34" charset="-120"/>
              </a:rPr>
              <a:t>Hàm bậc nhất cần tối ưu hóa.</a:t>
            </a:r>
            <a:endParaRPr lang="en-US" sz="2000" dirty="0">
              <a:latin typeface="+mj-lt"/>
            </a:endParaRPr>
          </a:p>
        </p:txBody>
      </p:sp>
      <p:sp>
        <p:nvSpPr>
          <p:cNvPr id="7" name="Shape 4"/>
          <p:cNvSpPr/>
          <p:nvPr/>
        </p:nvSpPr>
        <p:spPr>
          <a:xfrm>
            <a:off x="5216962" y="5395793"/>
            <a:ext cx="4196358" cy="1322189"/>
          </a:xfrm>
          <a:prstGeom prst="roundRect">
            <a:avLst>
              <a:gd name="adj" fmla="val 7205"/>
            </a:avLst>
          </a:prstGeom>
          <a:solidFill>
            <a:srgbClr val="EBE2E0"/>
          </a:solidFill>
          <a:ln w="7620">
            <a:solidFill>
              <a:srgbClr val="D1C8C6"/>
            </a:solidFill>
            <a:prstDash val="solid"/>
          </a:ln>
        </p:spPr>
        <p:txBody>
          <a:bodyPr/>
          <a:lstStyle/>
          <a:p>
            <a:endParaRPr lang="vi-VN" sz="2000">
              <a:latin typeface="+mj-lt"/>
            </a:endParaRPr>
          </a:p>
        </p:txBody>
      </p:sp>
      <p:sp>
        <p:nvSpPr>
          <p:cNvPr id="8" name="Text 5"/>
          <p:cNvSpPr/>
          <p:nvPr/>
        </p:nvSpPr>
        <p:spPr>
          <a:xfrm>
            <a:off x="5451396" y="5630228"/>
            <a:ext cx="2835235" cy="354330"/>
          </a:xfrm>
          <a:prstGeom prst="rect">
            <a:avLst/>
          </a:prstGeom>
          <a:noFill/>
          <a:ln/>
        </p:spPr>
        <p:txBody>
          <a:bodyPr wrap="none" lIns="0" tIns="0" rIns="0" bIns="0" rtlCol="0" anchor="t"/>
          <a:lstStyle/>
          <a:p>
            <a:pPr marL="0" indent="0">
              <a:lnSpc>
                <a:spcPts val="2750"/>
              </a:lnSpc>
              <a:buNone/>
            </a:pPr>
            <a:r>
              <a:rPr lang="en-US" sz="2000" b="1" dirty="0">
                <a:solidFill>
                  <a:srgbClr val="443728"/>
                </a:solidFill>
                <a:latin typeface="+mj-lt"/>
                <a:ea typeface="Crimson Pro Bold" pitchFamily="34" charset="-122"/>
                <a:cs typeface="Crimson Pro Bold" pitchFamily="34" charset="-120"/>
              </a:rPr>
              <a:t>Ràng Buộc</a:t>
            </a:r>
            <a:endParaRPr lang="en-US" sz="2000" dirty="0">
              <a:latin typeface="+mj-lt"/>
            </a:endParaRPr>
          </a:p>
        </p:txBody>
      </p:sp>
      <p:sp>
        <p:nvSpPr>
          <p:cNvPr id="9" name="Text 6"/>
          <p:cNvSpPr/>
          <p:nvPr/>
        </p:nvSpPr>
        <p:spPr>
          <a:xfrm>
            <a:off x="5451396" y="6120646"/>
            <a:ext cx="3727490" cy="362903"/>
          </a:xfrm>
          <a:prstGeom prst="rect">
            <a:avLst/>
          </a:prstGeom>
          <a:noFill/>
          <a:ln/>
        </p:spPr>
        <p:txBody>
          <a:bodyPr wrap="none" lIns="0" tIns="0" rIns="0" bIns="0" rtlCol="0" anchor="t"/>
          <a:lstStyle/>
          <a:p>
            <a:pPr marL="0" indent="0">
              <a:lnSpc>
                <a:spcPts val="2850"/>
              </a:lnSpc>
              <a:buNone/>
            </a:pPr>
            <a:r>
              <a:rPr lang="en-US" sz="2000" dirty="0">
                <a:solidFill>
                  <a:srgbClr val="443728"/>
                </a:solidFill>
                <a:latin typeface="+mj-lt"/>
                <a:ea typeface="Open Sans" pitchFamily="34" charset="-122"/>
                <a:cs typeface="Open Sans" pitchFamily="34" charset="-120"/>
              </a:rPr>
              <a:t>Các hàm bậc nhất cần thỏa mãn.</a:t>
            </a:r>
            <a:endParaRPr lang="en-US" sz="2000" dirty="0">
              <a:latin typeface="+mj-lt"/>
            </a:endParaRPr>
          </a:p>
        </p:txBody>
      </p:sp>
      <p:sp>
        <p:nvSpPr>
          <p:cNvPr id="10" name="Shape 7"/>
          <p:cNvSpPr/>
          <p:nvPr/>
        </p:nvSpPr>
        <p:spPr>
          <a:xfrm>
            <a:off x="9640133" y="5395793"/>
            <a:ext cx="4196358" cy="1322189"/>
          </a:xfrm>
          <a:prstGeom prst="roundRect">
            <a:avLst>
              <a:gd name="adj" fmla="val 7205"/>
            </a:avLst>
          </a:prstGeom>
          <a:solidFill>
            <a:srgbClr val="EBE2E0"/>
          </a:solidFill>
          <a:ln w="7620">
            <a:solidFill>
              <a:srgbClr val="D1C8C6"/>
            </a:solidFill>
            <a:prstDash val="solid"/>
          </a:ln>
        </p:spPr>
        <p:txBody>
          <a:bodyPr/>
          <a:lstStyle/>
          <a:p>
            <a:endParaRPr lang="vi-VN" sz="2000">
              <a:latin typeface="+mj-lt"/>
            </a:endParaRPr>
          </a:p>
        </p:txBody>
      </p:sp>
      <p:sp>
        <p:nvSpPr>
          <p:cNvPr id="11" name="Text 8"/>
          <p:cNvSpPr/>
          <p:nvPr/>
        </p:nvSpPr>
        <p:spPr>
          <a:xfrm>
            <a:off x="9874568" y="5630228"/>
            <a:ext cx="2835235" cy="354330"/>
          </a:xfrm>
          <a:prstGeom prst="rect">
            <a:avLst/>
          </a:prstGeom>
          <a:noFill/>
          <a:ln/>
        </p:spPr>
        <p:txBody>
          <a:bodyPr wrap="none" lIns="0" tIns="0" rIns="0" bIns="0" rtlCol="0" anchor="t"/>
          <a:lstStyle/>
          <a:p>
            <a:pPr marL="0" indent="0">
              <a:lnSpc>
                <a:spcPts val="2750"/>
              </a:lnSpc>
              <a:buNone/>
            </a:pPr>
            <a:r>
              <a:rPr lang="en-US" sz="2000" b="1" dirty="0">
                <a:solidFill>
                  <a:srgbClr val="443728"/>
                </a:solidFill>
                <a:latin typeface="+mj-lt"/>
                <a:ea typeface="Crimson Pro Bold" pitchFamily="34" charset="-122"/>
                <a:cs typeface="Crimson Pro Bold" pitchFamily="34" charset="-120"/>
              </a:rPr>
              <a:t>Biến Quyết Định</a:t>
            </a:r>
            <a:endParaRPr lang="en-US" sz="2000" dirty="0">
              <a:latin typeface="+mj-lt"/>
            </a:endParaRPr>
          </a:p>
        </p:txBody>
      </p:sp>
      <p:sp>
        <p:nvSpPr>
          <p:cNvPr id="12" name="Text 9"/>
          <p:cNvSpPr/>
          <p:nvPr/>
        </p:nvSpPr>
        <p:spPr>
          <a:xfrm>
            <a:off x="9874568" y="6120646"/>
            <a:ext cx="3727490" cy="362903"/>
          </a:xfrm>
          <a:prstGeom prst="rect">
            <a:avLst/>
          </a:prstGeom>
          <a:noFill/>
          <a:ln/>
        </p:spPr>
        <p:txBody>
          <a:bodyPr wrap="none" lIns="0" tIns="0" rIns="0" bIns="0" rtlCol="0" anchor="t"/>
          <a:lstStyle/>
          <a:p>
            <a:pPr marL="0" indent="0">
              <a:lnSpc>
                <a:spcPts val="2850"/>
              </a:lnSpc>
              <a:buNone/>
            </a:pPr>
            <a:r>
              <a:rPr lang="en-US" sz="2000" dirty="0">
                <a:solidFill>
                  <a:srgbClr val="443728"/>
                </a:solidFill>
                <a:latin typeface="+mj-lt"/>
                <a:ea typeface="Open Sans" pitchFamily="34" charset="-122"/>
                <a:cs typeface="Open Sans" pitchFamily="34" charset="-120"/>
              </a:rPr>
              <a:t>Các biến cần tối ưu hóa.</a:t>
            </a:r>
            <a:endParaRPr lang="en-US" sz="2000" dirty="0">
              <a:latin typeface="+mj-lt"/>
            </a:endParaRPr>
          </a:p>
        </p:txBody>
      </p:sp>
      <p:sp>
        <p:nvSpPr>
          <p:cNvPr id="17" name="Rectangle 16">
            <a:extLst>
              <a:ext uri="{FF2B5EF4-FFF2-40B4-BE49-F238E27FC236}">
                <a16:creationId xmlns:a16="http://schemas.microsoft.com/office/drawing/2014/main" id="{CE555882-4FDC-BD47-F868-521AF726A859}"/>
              </a:ext>
            </a:extLst>
          </p:cNvPr>
          <p:cNvSpPr/>
          <p:nvPr/>
        </p:nvSpPr>
        <p:spPr>
          <a:xfrm>
            <a:off x="12697514" y="7582830"/>
            <a:ext cx="1920597" cy="6244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11899"/>
          </a:xfrm>
          <a:prstGeom prst="rect">
            <a:avLst/>
          </a:prstGeom>
        </p:spPr>
      </p:pic>
      <p:sp>
        <p:nvSpPr>
          <p:cNvPr id="3" name="Text 0"/>
          <p:cNvSpPr/>
          <p:nvPr/>
        </p:nvSpPr>
        <p:spPr>
          <a:xfrm>
            <a:off x="787241" y="3430429"/>
            <a:ext cx="5623798" cy="702826"/>
          </a:xfrm>
          <a:prstGeom prst="rect">
            <a:avLst/>
          </a:prstGeom>
          <a:noFill/>
          <a:ln/>
        </p:spPr>
        <p:txBody>
          <a:bodyPr wrap="none" lIns="0" tIns="0" rIns="0" bIns="0" rtlCol="0" anchor="t"/>
          <a:lstStyle/>
          <a:p>
            <a:pPr marL="0" indent="0">
              <a:lnSpc>
                <a:spcPts val="5500"/>
              </a:lnSpc>
              <a:buNone/>
            </a:pPr>
            <a:r>
              <a:rPr lang="en-US" sz="4400" b="1" dirty="0">
                <a:solidFill>
                  <a:srgbClr val="443728"/>
                </a:solidFill>
                <a:latin typeface="Times New Roman" panose="02020603050405020304" pitchFamily="18" charset="0"/>
                <a:ea typeface="Crimson Pro Bold" pitchFamily="34" charset="-122"/>
                <a:cs typeface="Times New Roman" panose="02020603050405020304" pitchFamily="18" charset="0"/>
              </a:rPr>
              <a:t>Thuật Toán Orchard</a:t>
            </a:r>
            <a:endParaRPr lang="en-US" sz="4400" dirty="0">
              <a:latin typeface="Times New Roman" panose="02020603050405020304" pitchFamily="18" charset="0"/>
              <a:cs typeface="Times New Roman" panose="02020603050405020304" pitchFamily="18" charset="0"/>
            </a:endParaRPr>
          </a:p>
        </p:txBody>
      </p:sp>
      <p:sp>
        <p:nvSpPr>
          <p:cNvPr id="4" name="Shape 1"/>
          <p:cNvSpPr/>
          <p:nvPr/>
        </p:nvSpPr>
        <p:spPr>
          <a:xfrm>
            <a:off x="787241" y="4723686"/>
            <a:ext cx="506135" cy="506135"/>
          </a:xfrm>
          <a:prstGeom prst="roundRect">
            <a:avLst>
              <a:gd name="adj" fmla="val 18667"/>
            </a:avLst>
          </a:prstGeom>
          <a:solidFill>
            <a:srgbClr val="EBE2E0"/>
          </a:solidFill>
          <a:ln w="7620">
            <a:solidFill>
              <a:srgbClr val="D1C8C6"/>
            </a:solidFill>
            <a:prstDash val="solid"/>
          </a:ln>
        </p:spPr>
        <p:txBody>
          <a:bodyPr/>
          <a:lstStyle/>
          <a:p>
            <a:endParaRPr lang="vi-VN" sz="2000">
              <a:latin typeface="Times New Roman" panose="02020603050405020304" pitchFamily="18" charset="0"/>
              <a:cs typeface="Times New Roman" panose="02020603050405020304" pitchFamily="18" charset="0"/>
            </a:endParaRPr>
          </a:p>
        </p:txBody>
      </p:sp>
      <p:sp>
        <p:nvSpPr>
          <p:cNvPr id="5" name="Text 2"/>
          <p:cNvSpPr/>
          <p:nvPr/>
        </p:nvSpPr>
        <p:spPr>
          <a:xfrm>
            <a:off x="977146" y="4807982"/>
            <a:ext cx="126206" cy="337423"/>
          </a:xfrm>
          <a:prstGeom prst="rect">
            <a:avLst/>
          </a:prstGeom>
          <a:noFill/>
          <a:ln/>
        </p:spPr>
        <p:txBody>
          <a:bodyPr wrap="none" lIns="0" tIns="0" rIns="0" bIns="0" rtlCol="0" anchor="t"/>
          <a:lstStyle/>
          <a:p>
            <a:pPr marL="0" indent="0" algn="ctr">
              <a:lnSpc>
                <a:spcPts val="2650"/>
              </a:lnSpc>
              <a:buNone/>
            </a:pPr>
            <a:r>
              <a:rPr lang="en-US" sz="2000" b="1" dirty="0">
                <a:solidFill>
                  <a:srgbClr val="443728"/>
                </a:solidFill>
                <a:latin typeface="Times New Roman" panose="02020603050405020304" pitchFamily="18" charset="0"/>
                <a:ea typeface="Crimson Pro Bold" pitchFamily="34" charset="-122"/>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p:txBody>
      </p:sp>
      <p:sp>
        <p:nvSpPr>
          <p:cNvPr id="6" name="Text 3"/>
          <p:cNvSpPr/>
          <p:nvPr/>
        </p:nvSpPr>
        <p:spPr>
          <a:xfrm>
            <a:off x="1518285" y="4723686"/>
            <a:ext cx="2811899" cy="351472"/>
          </a:xfrm>
          <a:prstGeom prst="rect">
            <a:avLst/>
          </a:prstGeom>
          <a:noFill/>
          <a:ln/>
        </p:spPr>
        <p:txBody>
          <a:bodyPr wrap="none" lIns="0" tIns="0" rIns="0" bIns="0" rtlCol="0" anchor="t"/>
          <a:lstStyle/>
          <a:p>
            <a:pPr marL="0" indent="0">
              <a:lnSpc>
                <a:spcPts val="2750"/>
              </a:lnSpc>
              <a:buNone/>
            </a:pPr>
            <a:r>
              <a:rPr lang="en-US" sz="2000" b="1" dirty="0">
                <a:solidFill>
                  <a:srgbClr val="443728"/>
                </a:solidFill>
                <a:latin typeface="Times New Roman" panose="02020603050405020304" pitchFamily="18" charset="0"/>
                <a:ea typeface="Crimson Pro Bold" pitchFamily="34" charset="-122"/>
                <a:cs typeface="Times New Roman" panose="02020603050405020304" pitchFamily="18" charset="0"/>
              </a:rPr>
              <a:t>Khởi tạo Ngẫu nhiên</a:t>
            </a:r>
            <a:endParaRPr lang="en-US" sz="2000" dirty="0">
              <a:latin typeface="Times New Roman" panose="02020603050405020304" pitchFamily="18" charset="0"/>
              <a:cs typeface="Times New Roman" panose="02020603050405020304" pitchFamily="18" charset="0"/>
            </a:endParaRPr>
          </a:p>
        </p:txBody>
      </p:sp>
      <p:sp>
        <p:nvSpPr>
          <p:cNvPr id="7" name="Text 4"/>
          <p:cNvSpPr/>
          <p:nvPr/>
        </p:nvSpPr>
        <p:spPr>
          <a:xfrm>
            <a:off x="1518285" y="5210056"/>
            <a:ext cx="5684520" cy="359807"/>
          </a:xfrm>
          <a:prstGeom prst="rect">
            <a:avLst/>
          </a:prstGeom>
          <a:noFill/>
          <a:ln/>
        </p:spPr>
        <p:txBody>
          <a:bodyPr wrap="none" lIns="0" tIns="0" rIns="0" bIns="0" rtlCol="0" anchor="t"/>
          <a:lstStyle/>
          <a:p>
            <a:pPr marL="0" indent="0">
              <a:lnSpc>
                <a:spcPts val="2800"/>
              </a:lnSpc>
              <a:buNone/>
            </a:pPr>
            <a:r>
              <a:rPr lang="en-US" sz="2000" dirty="0">
                <a:solidFill>
                  <a:srgbClr val="443728"/>
                </a:solidFill>
                <a:latin typeface="Times New Roman" panose="02020603050405020304" pitchFamily="18" charset="0"/>
                <a:ea typeface="Open Sans" pitchFamily="34" charset="-122"/>
                <a:cs typeface="Times New Roman" panose="02020603050405020304" pitchFamily="18" charset="0"/>
              </a:rPr>
              <a:t>Tạo các giá trị ngẫu nhiên cho các biến.</a:t>
            </a:r>
            <a:endParaRPr lang="en-US" sz="2000" dirty="0">
              <a:latin typeface="Times New Roman" panose="02020603050405020304" pitchFamily="18" charset="0"/>
              <a:cs typeface="Times New Roman" panose="02020603050405020304" pitchFamily="18" charset="0"/>
            </a:endParaRPr>
          </a:p>
        </p:txBody>
      </p:sp>
      <p:sp>
        <p:nvSpPr>
          <p:cNvPr id="8" name="Shape 5"/>
          <p:cNvSpPr/>
          <p:nvPr/>
        </p:nvSpPr>
        <p:spPr>
          <a:xfrm>
            <a:off x="7427714" y="4723686"/>
            <a:ext cx="506135" cy="506135"/>
          </a:xfrm>
          <a:prstGeom prst="roundRect">
            <a:avLst>
              <a:gd name="adj" fmla="val 18667"/>
            </a:avLst>
          </a:prstGeom>
          <a:solidFill>
            <a:srgbClr val="EBE2E0"/>
          </a:solidFill>
          <a:ln w="7620">
            <a:solidFill>
              <a:srgbClr val="D1C8C6"/>
            </a:solidFill>
            <a:prstDash val="solid"/>
          </a:ln>
        </p:spPr>
        <p:txBody>
          <a:bodyPr/>
          <a:lstStyle/>
          <a:p>
            <a:endParaRPr lang="vi-VN" sz="2000">
              <a:latin typeface="Times New Roman" panose="02020603050405020304" pitchFamily="18" charset="0"/>
              <a:cs typeface="Times New Roman" panose="02020603050405020304" pitchFamily="18" charset="0"/>
            </a:endParaRPr>
          </a:p>
        </p:txBody>
      </p:sp>
      <p:sp>
        <p:nvSpPr>
          <p:cNvPr id="9" name="Text 6"/>
          <p:cNvSpPr/>
          <p:nvPr/>
        </p:nvSpPr>
        <p:spPr>
          <a:xfrm>
            <a:off x="7594759" y="4807982"/>
            <a:ext cx="172045" cy="337423"/>
          </a:xfrm>
          <a:prstGeom prst="rect">
            <a:avLst/>
          </a:prstGeom>
          <a:noFill/>
          <a:ln/>
        </p:spPr>
        <p:txBody>
          <a:bodyPr wrap="none" lIns="0" tIns="0" rIns="0" bIns="0" rtlCol="0" anchor="t"/>
          <a:lstStyle/>
          <a:p>
            <a:pPr marL="0" indent="0" algn="ctr">
              <a:lnSpc>
                <a:spcPts val="2650"/>
              </a:lnSpc>
              <a:buNone/>
            </a:pPr>
            <a:r>
              <a:rPr lang="en-US" sz="2000" b="1" dirty="0">
                <a:solidFill>
                  <a:srgbClr val="443728"/>
                </a:solidFill>
                <a:latin typeface="Times New Roman" panose="02020603050405020304" pitchFamily="18" charset="0"/>
                <a:ea typeface="Crimson Pro Bold" pitchFamily="34" charset="-122"/>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p:txBody>
      </p:sp>
      <p:sp>
        <p:nvSpPr>
          <p:cNvPr id="10" name="Text 7"/>
          <p:cNvSpPr/>
          <p:nvPr/>
        </p:nvSpPr>
        <p:spPr>
          <a:xfrm>
            <a:off x="8158758" y="4723686"/>
            <a:ext cx="2811899" cy="351472"/>
          </a:xfrm>
          <a:prstGeom prst="rect">
            <a:avLst/>
          </a:prstGeom>
          <a:noFill/>
          <a:ln/>
        </p:spPr>
        <p:txBody>
          <a:bodyPr wrap="none" lIns="0" tIns="0" rIns="0" bIns="0" rtlCol="0" anchor="t"/>
          <a:lstStyle/>
          <a:p>
            <a:pPr marL="0" indent="0">
              <a:lnSpc>
                <a:spcPts val="2750"/>
              </a:lnSpc>
              <a:buNone/>
            </a:pPr>
            <a:r>
              <a:rPr lang="en-US" sz="2000" b="1" dirty="0">
                <a:solidFill>
                  <a:srgbClr val="443728"/>
                </a:solidFill>
                <a:latin typeface="Times New Roman" panose="02020603050405020304" pitchFamily="18" charset="0"/>
                <a:ea typeface="Crimson Pro Bold" pitchFamily="34" charset="-122"/>
                <a:cs typeface="Times New Roman" panose="02020603050405020304" pitchFamily="18" charset="0"/>
              </a:rPr>
              <a:t>Kiểm Tra Ràng Buộc</a:t>
            </a:r>
            <a:endParaRPr lang="en-US" sz="2000" dirty="0">
              <a:latin typeface="Times New Roman" panose="02020603050405020304" pitchFamily="18" charset="0"/>
              <a:cs typeface="Times New Roman" panose="02020603050405020304" pitchFamily="18" charset="0"/>
            </a:endParaRPr>
          </a:p>
        </p:txBody>
      </p:sp>
      <p:sp>
        <p:nvSpPr>
          <p:cNvPr id="11" name="Text 8"/>
          <p:cNvSpPr/>
          <p:nvPr/>
        </p:nvSpPr>
        <p:spPr>
          <a:xfrm>
            <a:off x="8158758" y="5210056"/>
            <a:ext cx="5684520" cy="719614"/>
          </a:xfrm>
          <a:prstGeom prst="rect">
            <a:avLst/>
          </a:prstGeom>
          <a:noFill/>
          <a:ln/>
        </p:spPr>
        <p:txBody>
          <a:bodyPr wrap="square" lIns="0" tIns="0" rIns="0" bIns="0" rtlCol="0" anchor="t"/>
          <a:lstStyle/>
          <a:p>
            <a:pPr marL="0" indent="0">
              <a:lnSpc>
                <a:spcPts val="2800"/>
              </a:lnSpc>
              <a:buNone/>
            </a:pPr>
            <a:r>
              <a:rPr lang="en-US" sz="2000" dirty="0">
                <a:solidFill>
                  <a:srgbClr val="443728"/>
                </a:solidFill>
                <a:latin typeface="Times New Roman" panose="02020603050405020304" pitchFamily="18" charset="0"/>
                <a:ea typeface="Open Sans" pitchFamily="34" charset="-122"/>
                <a:cs typeface="Times New Roman" panose="02020603050405020304" pitchFamily="18" charset="0"/>
              </a:rPr>
              <a:t>Kiểm tra xem các giá trị có thỏa mãn ràng buộc hay không.</a:t>
            </a:r>
            <a:endParaRPr lang="en-US" sz="2000" dirty="0">
              <a:latin typeface="Times New Roman" panose="02020603050405020304" pitchFamily="18" charset="0"/>
              <a:cs typeface="Times New Roman" panose="02020603050405020304" pitchFamily="18" charset="0"/>
            </a:endParaRPr>
          </a:p>
        </p:txBody>
      </p:sp>
      <p:sp>
        <p:nvSpPr>
          <p:cNvPr id="12" name="Shape 9"/>
          <p:cNvSpPr/>
          <p:nvPr/>
        </p:nvSpPr>
        <p:spPr>
          <a:xfrm>
            <a:off x="787241" y="6407587"/>
            <a:ext cx="506135" cy="506135"/>
          </a:xfrm>
          <a:prstGeom prst="roundRect">
            <a:avLst>
              <a:gd name="adj" fmla="val 18667"/>
            </a:avLst>
          </a:prstGeom>
          <a:solidFill>
            <a:srgbClr val="EBE2E0"/>
          </a:solidFill>
          <a:ln w="7620">
            <a:solidFill>
              <a:srgbClr val="D1C8C6"/>
            </a:solidFill>
            <a:prstDash val="solid"/>
          </a:ln>
        </p:spPr>
        <p:txBody>
          <a:bodyPr/>
          <a:lstStyle/>
          <a:p>
            <a:endParaRPr lang="vi-VN" sz="2000">
              <a:latin typeface="Times New Roman" panose="02020603050405020304" pitchFamily="18" charset="0"/>
              <a:cs typeface="Times New Roman" panose="02020603050405020304" pitchFamily="18" charset="0"/>
            </a:endParaRPr>
          </a:p>
        </p:txBody>
      </p:sp>
      <p:sp>
        <p:nvSpPr>
          <p:cNvPr id="13" name="Text 10"/>
          <p:cNvSpPr/>
          <p:nvPr/>
        </p:nvSpPr>
        <p:spPr>
          <a:xfrm>
            <a:off x="957858" y="6491883"/>
            <a:ext cx="164783" cy="337423"/>
          </a:xfrm>
          <a:prstGeom prst="rect">
            <a:avLst/>
          </a:prstGeom>
          <a:noFill/>
          <a:ln/>
        </p:spPr>
        <p:txBody>
          <a:bodyPr wrap="none" lIns="0" tIns="0" rIns="0" bIns="0" rtlCol="0" anchor="t"/>
          <a:lstStyle/>
          <a:p>
            <a:pPr marL="0" indent="0" algn="ctr">
              <a:lnSpc>
                <a:spcPts val="2650"/>
              </a:lnSpc>
              <a:buNone/>
            </a:pPr>
            <a:r>
              <a:rPr lang="en-US" sz="2000" b="1" dirty="0">
                <a:solidFill>
                  <a:srgbClr val="443728"/>
                </a:solidFill>
                <a:latin typeface="Times New Roman" panose="02020603050405020304" pitchFamily="18" charset="0"/>
                <a:ea typeface="Crimson Pro Bold" pitchFamily="34" charset="-122"/>
                <a:cs typeface="Times New Roman" panose="02020603050405020304" pitchFamily="18" charset="0"/>
              </a:rPr>
              <a:t>3</a:t>
            </a:r>
            <a:endParaRPr lang="en-US" sz="2000" dirty="0">
              <a:latin typeface="Times New Roman" panose="02020603050405020304" pitchFamily="18" charset="0"/>
              <a:cs typeface="Times New Roman" panose="02020603050405020304" pitchFamily="18" charset="0"/>
            </a:endParaRPr>
          </a:p>
        </p:txBody>
      </p:sp>
      <p:sp>
        <p:nvSpPr>
          <p:cNvPr id="14" name="Text 11"/>
          <p:cNvSpPr/>
          <p:nvPr/>
        </p:nvSpPr>
        <p:spPr>
          <a:xfrm>
            <a:off x="1518285" y="6407587"/>
            <a:ext cx="2907506" cy="351472"/>
          </a:xfrm>
          <a:prstGeom prst="rect">
            <a:avLst/>
          </a:prstGeom>
          <a:noFill/>
          <a:ln/>
        </p:spPr>
        <p:txBody>
          <a:bodyPr wrap="none" lIns="0" tIns="0" rIns="0" bIns="0" rtlCol="0" anchor="t"/>
          <a:lstStyle/>
          <a:p>
            <a:pPr marL="0" indent="0">
              <a:lnSpc>
                <a:spcPts val="2750"/>
              </a:lnSpc>
              <a:buNone/>
            </a:pPr>
            <a:r>
              <a:rPr lang="en-US" sz="2000" b="1" dirty="0">
                <a:solidFill>
                  <a:srgbClr val="443728"/>
                </a:solidFill>
                <a:latin typeface="Times New Roman" panose="02020603050405020304" pitchFamily="18" charset="0"/>
                <a:ea typeface="Crimson Pro Bold" pitchFamily="34" charset="-122"/>
                <a:cs typeface="Times New Roman" panose="02020603050405020304" pitchFamily="18" charset="0"/>
              </a:rPr>
              <a:t>Đánh Giá Hàm Mục Tiêu</a:t>
            </a:r>
            <a:endParaRPr lang="en-US" sz="2000" dirty="0">
              <a:latin typeface="Times New Roman" panose="02020603050405020304" pitchFamily="18" charset="0"/>
              <a:cs typeface="Times New Roman" panose="02020603050405020304" pitchFamily="18" charset="0"/>
            </a:endParaRPr>
          </a:p>
        </p:txBody>
      </p:sp>
      <p:sp>
        <p:nvSpPr>
          <p:cNvPr id="15" name="Text 12"/>
          <p:cNvSpPr/>
          <p:nvPr/>
        </p:nvSpPr>
        <p:spPr>
          <a:xfrm>
            <a:off x="1518285" y="6893957"/>
            <a:ext cx="5684520" cy="719614"/>
          </a:xfrm>
          <a:prstGeom prst="rect">
            <a:avLst/>
          </a:prstGeom>
          <a:noFill/>
          <a:ln/>
        </p:spPr>
        <p:txBody>
          <a:bodyPr wrap="square" lIns="0" tIns="0" rIns="0" bIns="0" rtlCol="0" anchor="t"/>
          <a:lstStyle/>
          <a:p>
            <a:pPr marL="0" indent="0">
              <a:lnSpc>
                <a:spcPts val="2800"/>
              </a:lnSpc>
              <a:buNone/>
            </a:pPr>
            <a:r>
              <a:rPr lang="en-US" sz="2000" dirty="0">
                <a:solidFill>
                  <a:srgbClr val="443728"/>
                </a:solidFill>
                <a:latin typeface="Times New Roman" panose="02020603050405020304" pitchFamily="18" charset="0"/>
                <a:ea typeface="Open Sans" pitchFamily="34" charset="-122"/>
                <a:cs typeface="Times New Roman" panose="02020603050405020304" pitchFamily="18" charset="0"/>
              </a:rPr>
              <a:t>Tính giá trị của hàm mục tiêu nếu các giá trị thỏa mãn ràng buộc.</a:t>
            </a:r>
            <a:endParaRPr lang="en-US" sz="2000" dirty="0">
              <a:latin typeface="Times New Roman" panose="02020603050405020304" pitchFamily="18" charset="0"/>
              <a:cs typeface="Times New Roman" panose="02020603050405020304" pitchFamily="18" charset="0"/>
            </a:endParaRPr>
          </a:p>
        </p:txBody>
      </p:sp>
      <p:sp>
        <p:nvSpPr>
          <p:cNvPr id="16" name="Shape 13"/>
          <p:cNvSpPr/>
          <p:nvPr/>
        </p:nvSpPr>
        <p:spPr>
          <a:xfrm>
            <a:off x="7427714" y="6407587"/>
            <a:ext cx="506135" cy="506135"/>
          </a:xfrm>
          <a:prstGeom prst="roundRect">
            <a:avLst>
              <a:gd name="adj" fmla="val 18667"/>
            </a:avLst>
          </a:prstGeom>
          <a:solidFill>
            <a:srgbClr val="EBE2E0"/>
          </a:solidFill>
          <a:ln w="7620">
            <a:solidFill>
              <a:srgbClr val="D1C8C6"/>
            </a:solidFill>
            <a:prstDash val="solid"/>
          </a:ln>
        </p:spPr>
        <p:txBody>
          <a:bodyPr/>
          <a:lstStyle/>
          <a:p>
            <a:endParaRPr lang="vi-VN" sz="2000">
              <a:latin typeface="Times New Roman" panose="02020603050405020304" pitchFamily="18" charset="0"/>
              <a:cs typeface="Times New Roman" panose="02020603050405020304" pitchFamily="18" charset="0"/>
            </a:endParaRPr>
          </a:p>
        </p:txBody>
      </p:sp>
      <p:sp>
        <p:nvSpPr>
          <p:cNvPr id="17" name="Text 14"/>
          <p:cNvSpPr/>
          <p:nvPr/>
        </p:nvSpPr>
        <p:spPr>
          <a:xfrm>
            <a:off x="7589758" y="6491883"/>
            <a:ext cx="181928" cy="337423"/>
          </a:xfrm>
          <a:prstGeom prst="rect">
            <a:avLst/>
          </a:prstGeom>
          <a:noFill/>
          <a:ln/>
        </p:spPr>
        <p:txBody>
          <a:bodyPr wrap="none" lIns="0" tIns="0" rIns="0" bIns="0" rtlCol="0" anchor="t"/>
          <a:lstStyle/>
          <a:p>
            <a:pPr marL="0" indent="0" algn="ctr">
              <a:lnSpc>
                <a:spcPts val="2650"/>
              </a:lnSpc>
              <a:buNone/>
            </a:pPr>
            <a:r>
              <a:rPr lang="en-US" sz="2000" b="1" dirty="0">
                <a:solidFill>
                  <a:srgbClr val="443728"/>
                </a:solidFill>
                <a:latin typeface="Times New Roman" panose="02020603050405020304" pitchFamily="18" charset="0"/>
                <a:ea typeface="Crimson Pro Bold" pitchFamily="34" charset="-122"/>
                <a:cs typeface="Times New Roman" panose="02020603050405020304" pitchFamily="18" charset="0"/>
              </a:rPr>
              <a:t>4</a:t>
            </a:r>
            <a:endParaRPr lang="en-US" sz="2000" dirty="0">
              <a:latin typeface="Times New Roman" panose="02020603050405020304" pitchFamily="18" charset="0"/>
              <a:cs typeface="Times New Roman" panose="02020603050405020304" pitchFamily="18" charset="0"/>
            </a:endParaRPr>
          </a:p>
        </p:txBody>
      </p:sp>
      <p:sp>
        <p:nvSpPr>
          <p:cNvPr id="18" name="Text 15"/>
          <p:cNvSpPr/>
          <p:nvPr/>
        </p:nvSpPr>
        <p:spPr>
          <a:xfrm>
            <a:off x="8158758" y="6407587"/>
            <a:ext cx="3205639" cy="351472"/>
          </a:xfrm>
          <a:prstGeom prst="rect">
            <a:avLst/>
          </a:prstGeom>
          <a:noFill/>
          <a:ln/>
        </p:spPr>
        <p:txBody>
          <a:bodyPr wrap="none" lIns="0" tIns="0" rIns="0" bIns="0" rtlCol="0" anchor="t"/>
          <a:lstStyle/>
          <a:p>
            <a:pPr marL="0" indent="0">
              <a:lnSpc>
                <a:spcPts val="2750"/>
              </a:lnSpc>
              <a:buNone/>
            </a:pPr>
            <a:r>
              <a:rPr lang="en-US" sz="2000" b="1" dirty="0">
                <a:solidFill>
                  <a:srgbClr val="443728"/>
                </a:solidFill>
                <a:latin typeface="Times New Roman" panose="02020603050405020304" pitchFamily="18" charset="0"/>
                <a:ea typeface="Crimson Pro Bold" pitchFamily="34" charset="-122"/>
                <a:cs typeface="Times New Roman" panose="02020603050405020304" pitchFamily="18" charset="0"/>
              </a:rPr>
              <a:t>Cập Nhật Nghiệm Tốt Nhất</a:t>
            </a:r>
            <a:endParaRPr lang="en-US" sz="2000" dirty="0">
              <a:latin typeface="Times New Roman" panose="02020603050405020304" pitchFamily="18" charset="0"/>
              <a:cs typeface="Times New Roman" panose="02020603050405020304" pitchFamily="18" charset="0"/>
            </a:endParaRPr>
          </a:p>
        </p:txBody>
      </p:sp>
      <p:sp>
        <p:nvSpPr>
          <p:cNvPr id="19" name="Text 16"/>
          <p:cNvSpPr/>
          <p:nvPr/>
        </p:nvSpPr>
        <p:spPr>
          <a:xfrm>
            <a:off x="8158758" y="6893957"/>
            <a:ext cx="5684520" cy="719614"/>
          </a:xfrm>
          <a:prstGeom prst="rect">
            <a:avLst/>
          </a:prstGeom>
          <a:noFill/>
          <a:ln/>
        </p:spPr>
        <p:txBody>
          <a:bodyPr wrap="square" lIns="0" tIns="0" rIns="0" bIns="0" rtlCol="0" anchor="t"/>
          <a:lstStyle/>
          <a:p>
            <a:pPr marL="0" indent="0">
              <a:lnSpc>
                <a:spcPts val="2800"/>
              </a:lnSpc>
              <a:buNone/>
            </a:pPr>
            <a:r>
              <a:rPr lang="en-US" sz="2000" dirty="0">
                <a:solidFill>
                  <a:srgbClr val="443728"/>
                </a:solidFill>
                <a:latin typeface="Times New Roman" panose="02020603050405020304" pitchFamily="18" charset="0"/>
                <a:ea typeface="Open Sans" pitchFamily="34" charset="-122"/>
                <a:cs typeface="Times New Roman" panose="02020603050405020304" pitchFamily="18" charset="0"/>
              </a:rPr>
              <a:t>Lưu lại giá trị tốt nhất nếu giá trị hàm mục tiêu nhỏ hơn giá trị tốt nhất đã tìm được.</a:t>
            </a:r>
            <a:endParaRPr lang="en-US" sz="20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970C3248-4672-E53F-E0FF-80B45DE0FC01}"/>
              </a:ext>
            </a:extLst>
          </p:cNvPr>
          <p:cNvSpPr/>
          <p:nvPr/>
        </p:nvSpPr>
        <p:spPr>
          <a:xfrm>
            <a:off x="12697514" y="7582830"/>
            <a:ext cx="1920597" cy="6244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3606284" y="382019"/>
            <a:ext cx="7417832" cy="708779"/>
          </a:xfrm>
          <a:prstGeom prst="rect">
            <a:avLst/>
          </a:prstGeom>
          <a:noFill/>
          <a:ln/>
        </p:spPr>
        <p:txBody>
          <a:bodyPr wrap="none" lIns="0" tIns="0" rIns="0" bIns="0" rtlCol="0" anchor="t"/>
          <a:lstStyle/>
          <a:p>
            <a:pPr marL="0" indent="0">
              <a:lnSpc>
                <a:spcPts val="5550"/>
              </a:lnSpc>
              <a:buNone/>
            </a:pPr>
            <a:r>
              <a:rPr lang="en-US" sz="4450" b="1" dirty="0">
                <a:solidFill>
                  <a:srgbClr val="443728"/>
                </a:solidFill>
                <a:latin typeface="Times New Roman" panose="02020603050405020304" pitchFamily="18" charset="0"/>
                <a:ea typeface="Crimson Pro Bold" pitchFamily="34" charset="-122"/>
                <a:cs typeface="Times New Roman" panose="02020603050405020304" pitchFamily="18" charset="0"/>
              </a:rPr>
              <a:t>Phân Tích Thuật Toán Orchard</a:t>
            </a:r>
            <a:endParaRPr lang="en-US" sz="445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6A2FE51-B316-02D6-608E-D3D4C53A8AD0}"/>
              </a:ext>
            </a:extLst>
          </p:cNvPr>
          <p:cNvSpPr/>
          <p:nvPr/>
        </p:nvSpPr>
        <p:spPr>
          <a:xfrm>
            <a:off x="12697514" y="7582830"/>
            <a:ext cx="1920597" cy="6244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graphicFrame>
        <p:nvGraphicFramePr>
          <p:cNvPr id="15" name="Table 14"/>
          <p:cNvGraphicFramePr>
            <a:graphicFrameLocks noGrp="1"/>
          </p:cNvGraphicFramePr>
          <p:nvPr>
            <p:extLst>
              <p:ext uri="{D42A27DB-BD31-4B8C-83A1-F6EECF244321}">
                <p14:modId xmlns:p14="http://schemas.microsoft.com/office/powerpoint/2010/main" val="3015408753"/>
              </p:ext>
            </p:extLst>
          </p:nvPr>
        </p:nvGraphicFramePr>
        <p:xfrm>
          <a:off x="2231572" y="1886858"/>
          <a:ext cx="9753600" cy="4568371"/>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1401886391"/>
                    </a:ext>
                  </a:extLst>
                </a:gridCol>
                <a:gridCol w="4876800">
                  <a:extLst>
                    <a:ext uri="{9D8B030D-6E8A-4147-A177-3AD203B41FA5}">
                      <a16:colId xmlns:a16="http://schemas.microsoft.com/office/drawing/2014/main" val="4183332247"/>
                    </a:ext>
                  </a:extLst>
                </a:gridCol>
              </a:tblGrid>
              <a:tr h="910771">
                <a:tc>
                  <a:txBody>
                    <a:bodyPr/>
                    <a:lstStyle/>
                    <a:p>
                      <a:pPr algn="ctr"/>
                      <a:r>
                        <a:rPr lang="en-US" sz="2800" dirty="0">
                          <a:latin typeface="+mj-lt"/>
                        </a:rPr>
                        <a:t>ƯU</a:t>
                      </a:r>
                      <a:r>
                        <a:rPr lang="en-US" sz="2800" baseline="0" dirty="0">
                          <a:latin typeface="+mj-lt"/>
                        </a:rPr>
                        <a:t> ĐIỂM</a:t>
                      </a:r>
                      <a:endParaRPr lang="en-US" sz="2800" dirty="0">
                        <a:latin typeface="+mj-lt"/>
                      </a:endParaRPr>
                    </a:p>
                  </a:txBody>
                  <a:tcPr anchor="ctr"/>
                </a:tc>
                <a:tc>
                  <a:txBody>
                    <a:bodyPr/>
                    <a:lstStyle/>
                    <a:p>
                      <a:pPr algn="ctr"/>
                      <a:r>
                        <a:rPr lang="en-US" sz="2800" dirty="0">
                          <a:latin typeface="+mj-lt"/>
                        </a:rPr>
                        <a:t>NHƯỢC</a:t>
                      </a:r>
                      <a:r>
                        <a:rPr lang="en-US" sz="2800" baseline="0" dirty="0">
                          <a:latin typeface="+mj-lt"/>
                        </a:rPr>
                        <a:t> ĐIỂM</a:t>
                      </a:r>
                      <a:endParaRPr lang="en-US" sz="2800" dirty="0">
                        <a:latin typeface="+mj-lt"/>
                      </a:endParaRPr>
                    </a:p>
                  </a:txBody>
                  <a:tcPr anchor="ctr"/>
                </a:tc>
                <a:extLst>
                  <a:ext uri="{0D108BD9-81ED-4DB2-BD59-A6C34878D82A}">
                    <a16:rowId xmlns:a16="http://schemas.microsoft.com/office/drawing/2014/main" val="3707353009"/>
                  </a:ext>
                </a:extLst>
              </a:tr>
              <a:tr h="809171">
                <a:tc>
                  <a:txBody>
                    <a:bodyPr/>
                    <a:lstStyle/>
                    <a:p>
                      <a:r>
                        <a:rPr lang="vi-VN" dirty="0">
                          <a:latin typeface="+mj-lt"/>
                        </a:rPr>
                        <a:t>✦ </a:t>
                      </a:r>
                      <a:r>
                        <a:rPr lang="vi-VN" b="1" dirty="0">
                          <a:latin typeface="+mj-lt"/>
                        </a:rPr>
                        <a:t>Đơn giản và dễ triển khai</a:t>
                      </a:r>
                      <a:r>
                        <a:rPr lang="vi-VN" dirty="0">
                          <a:latin typeface="+mj-lt"/>
                        </a:rPr>
                        <a:t>: Không yêu cầu cấu trúc phức tạp hoặc nhiều bước tính toán như Simplex hay nội điểm.</a:t>
                      </a:r>
                      <a:endParaRPr lang="en-US" dirty="0">
                        <a:latin typeface="+mj-lt"/>
                      </a:endParaRPr>
                    </a:p>
                  </a:txBody>
                  <a:tcPr/>
                </a:tc>
                <a:tc>
                  <a:txBody>
                    <a:bodyPr/>
                    <a:lstStyle/>
                    <a:p>
                      <a:r>
                        <a:rPr lang="vi-VN" dirty="0">
                          <a:latin typeface="+mj-lt"/>
                        </a:rPr>
                        <a:t>✦ </a:t>
                      </a:r>
                      <a:r>
                        <a:rPr lang="vi-VN" b="1" dirty="0">
                          <a:latin typeface="+mj-lt"/>
                        </a:rPr>
                        <a:t>Hiệu suất không ổn định</a:t>
                      </a:r>
                      <a:r>
                        <a:rPr lang="vi-VN" dirty="0">
                          <a:latin typeface="+mj-lt"/>
                        </a:rPr>
                        <a:t>: Kết quả tối ưu có thể phụ thuộc vào các tham số ngẫu nhiên.</a:t>
                      </a:r>
                      <a:endParaRPr lang="en-US" dirty="0">
                        <a:latin typeface="+mj-lt"/>
                      </a:endParaRPr>
                    </a:p>
                  </a:txBody>
                  <a:tcPr/>
                </a:tc>
                <a:extLst>
                  <a:ext uri="{0D108BD9-81ED-4DB2-BD59-A6C34878D82A}">
                    <a16:rowId xmlns:a16="http://schemas.microsoft.com/office/drawing/2014/main" val="3081055711"/>
                  </a:ext>
                </a:extLst>
              </a:tr>
              <a:tr h="809171">
                <a:tc>
                  <a:txBody>
                    <a:bodyPr/>
                    <a:lstStyle/>
                    <a:p>
                      <a:r>
                        <a:rPr lang="vi-VN" dirty="0">
                          <a:latin typeface="+mj-lt"/>
                        </a:rPr>
                        <a:t>✦ </a:t>
                      </a:r>
                      <a:r>
                        <a:rPr lang="vi-VN" b="1" dirty="0">
                          <a:latin typeface="+mj-lt"/>
                        </a:rPr>
                        <a:t>Khả năng xử lý bài toán lớn</a:t>
                      </a:r>
                      <a:r>
                        <a:rPr lang="vi-VN" dirty="0">
                          <a:latin typeface="+mj-lt"/>
                        </a:rPr>
                        <a:t>: Thích hợp với các bài toán quy mô lớn mà phương pháp truyền thống gặp khó khăn.</a:t>
                      </a:r>
                      <a:endParaRPr lang="en-US" dirty="0">
                        <a:latin typeface="+mj-lt"/>
                      </a:endParaRPr>
                    </a:p>
                  </a:txBody>
                  <a:tcPr/>
                </a:tc>
                <a:tc>
                  <a:txBody>
                    <a:bodyPr/>
                    <a:lstStyle/>
                    <a:p>
                      <a:r>
                        <a:rPr lang="vi-VN" dirty="0">
                          <a:latin typeface="+mj-lt"/>
                        </a:rPr>
                        <a:t>✦ </a:t>
                      </a:r>
                      <a:r>
                        <a:rPr lang="vi-VN" b="1" dirty="0">
                          <a:latin typeface="+mj-lt"/>
                        </a:rPr>
                        <a:t>Thiếu sự chính xác tuyệt đối</a:t>
                      </a:r>
                      <a:r>
                        <a:rPr lang="vi-VN" dirty="0">
                          <a:latin typeface="+mj-lt"/>
                        </a:rPr>
                        <a:t>: Không đảm bảo tìm được nghiệm tối ưu toàn cục.</a:t>
                      </a:r>
                      <a:endParaRPr lang="en-US" dirty="0">
                        <a:latin typeface="+mj-lt"/>
                      </a:endParaRPr>
                    </a:p>
                  </a:txBody>
                  <a:tcPr/>
                </a:tc>
                <a:extLst>
                  <a:ext uri="{0D108BD9-81ED-4DB2-BD59-A6C34878D82A}">
                    <a16:rowId xmlns:a16="http://schemas.microsoft.com/office/drawing/2014/main" val="4157114244"/>
                  </a:ext>
                </a:extLst>
              </a:tr>
              <a:tr h="809171">
                <a:tc>
                  <a:txBody>
                    <a:bodyPr/>
                    <a:lstStyle/>
                    <a:p>
                      <a:r>
                        <a:rPr lang="vi-VN" dirty="0">
                          <a:latin typeface="+mj-lt"/>
                        </a:rPr>
                        <a:t>✦ </a:t>
                      </a:r>
                      <a:r>
                        <a:rPr lang="vi-VN" b="1" dirty="0">
                          <a:latin typeface="+mj-lt"/>
                        </a:rPr>
                        <a:t>Tính ngẫu nhiên linh hoạt</a:t>
                      </a:r>
                      <a:r>
                        <a:rPr lang="vi-VN" dirty="0">
                          <a:latin typeface="+mj-lt"/>
                        </a:rPr>
                        <a:t>: Có thể giúp vượt qua các điểm dừng cục bộ trong bài toán tối ưu hóa phức tạp.</a:t>
                      </a:r>
                    </a:p>
                  </a:txBody>
                  <a:tcPr anchor="ctr"/>
                </a:tc>
                <a:tc>
                  <a:txBody>
                    <a:bodyPr/>
                    <a:lstStyle/>
                    <a:p>
                      <a:r>
                        <a:rPr lang="vi-VN" dirty="0">
                          <a:latin typeface="+mj-lt"/>
                        </a:rPr>
                        <a:t>✦ </a:t>
                      </a:r>
                      <a:r>
                        <a:rPr lang="vi-VN" b="1" dirty="0">
                          <a:latin typeface="+mj-lt"/>
                        </a:rPr>
                        <a:t>Cần nhiều lần chạy</a:t>
                      </a:r>
                      <a:r>
                        <a:rPr lang="vi-VN" dirty="0">
                          <a:latin typeface="+mj-lt"/>
                        </a:rPr>
                        <a:t>: Để đạt được kết quả tối ưu đáng tin cậy, cần thực hiện nhiều lần thử nghiệm.</a:t>
                      </a:r>
                      <a:endParaRPr lang="en-US" dirty="0">
                        <a:latin typeface="+mj-lt"/>
                      </a:endParaRPr>
                    </a:p>
                  </a:txBody>
                  <a:tcPr/>
                </a:tc>
                <a:extLst>
                  <a:ext uri="{0D108BD9-81ED-4DB2-BD59-A6C34878D82A}">
                    <a16:rowId xmlns:a16="http://schemas.microsoft.com/office/drawing/2014/main" val="3800186941"/>
                  </a:ext>
                </a:extLst>
              </a:tr>
              <a:tr h="809171">
                <a:tc>
                  <a:txBody>
                    <a:bodyPr/>
                    <a:lstStyle/>
                    <a:p>
                      <a:r>
                        <a:rPr lang="vi-VN" dirty="0">
                          <a:latin typeface="+mj-lt"/>
                        </a:rPr>
                        <a:t>✦ </a:t>
                      </a:r>
                      <a:r>
                        <a:rPr lang="vi-VN" b="1" dirty="0">
                          <a:latin typeface="+mj-lt"/>
                        </a:rPr>
                        <a:t>Hiệu quả tính toán cao</a:t>
                      </a:r>
                      <a:r>
                        <a:rPr lang="vi-VN" dirty="0">
                          <a:latin typeface="+mj-lt"/>
                        </a:rPr>
                        <a:t>: Thời gian xử lý thường nhanh hơn với các bài toán yêu cầu nhiều ràng buộc.</a:t>
                      </a:r>
                      <a:endParaRPr lang="en-US" dirty="0">
                        <a:latin typeface="+mj-lt"/>
                      </a:endParaRPr>
                    </a:p>
                  </a:txBody>
                  <a:tcPr/>
                </a:tc>
                <a:tc>
                  <a:txBody>
                    <a:bodyPr/>
                    <a:lstStyle/>
                    <a:p>
                      <a:r>
                        <a:rPr lang="en-US" dirty="0"/>
                        <a:t>✦ </a:t>
                      </a:r>
                      <a:r>
                        <a:rPr lang="en-US" b="1" dirty="0" err="1"/>
                        <a:t>Khó</a:t>
                      </a:r>
                      <a:r>
                        <a:rPr lang="en-US" b="1" dirty="0"/>
                        <a:t> </a:t>
                      </a:r>
                      <a:r>
                        <a:rPr lang="en-US" b="1" dirty="0" err="1"/>
                        <a:t>giải</a:t>
                      </a:r>
                      <a:r>
                        <a:rPr lang="en-US" b="1" dirty="0"/>
                        <a:t> </a:t>
                      </a:r>
                      <a:r>
                        <a:rPr lang="en-US" b="1" dirty="0" err="1"/>
                        <a:t>thích</a:t>
                      </a:r>
                      <a:r>
                        <a:rPr lang="en-US" b="1" dirty="0"/>
                        <a:t> </a:t>
                      </a:r>
                      <a:r>
                        <a:rPr lang="en-US" b="1" dirty="0" err="1"/>
                        <a:t>trực</a:t>
                      </a:r>
                      <a:r>
                        <a:rPr lang="en-US" b="1" dirty="0"/>
                        <a:t> </a:t>
                      </a:r>
                      <a:r>
                        <a:rPr lang="en-US" b="1" dirty="0" err="1"/>
                        <a:t>quan</a:t>
                      </a:r>
                      <a:r>
                        <a:rPr lang="en-US" dirty="0"/>
                        <a:t>: Do </a:t>
                      </a:r>
                      <a:r>
                        <a:rPr lang="en-US" dirty="0" err="1"/>
                        <a:t>tính</a:t>
                      </a:r>
                      <a:r>
                        <a:rPr lang="en-US" dirty="0"/>
                        <a:t> </a:t>
                      </a:r>
                      <a:r>
                        <a:rPr lang="en-US" dirty="0" err="1"/>
                        <a:t>ngẫu</a:t>
                      </a:r>
                      <a:r>
                        <a:rPr lang="en-US" dirty="0"/>
                        <a:t> </a:t>
                      </a:r>
                      <a:r>
                        <a:rPr lang="en-US" dirty="0" err="1"/>
                        <a:t>nhiên</a:t>
                      </a:r>
                      <a:r>
                        <a:rPr lang="en-US" dirty="0"/>
                        <a:t>, </a:t>
                      </a:r>
                      <a:r>
                        <a:rPr lang="en-US" dirty="0" err="1"/>
                        <a:t>việc</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mô</a:t>
                      </a:r>
                      <a:r>
                        <a:rPr lang="en-US" dirty="0"/>
                        <a:t> </a:t>
                      </a:r>
                      <a:r>
                        <a:rPr lang="en-US" dirty="0" err="1"/>
                        <a:t>phỏng</a:t>
                      </a:r>
                      <a:r>
                        <a:rPr lang="en-US" dirty="0"/>
                        <a:t> </a:t>
                      </a:r>
                      <a:r>
                        <a:rPr lang="en-US" dirty="0" err="1"/>
                        <a:t>thuật</a:t>
                      </a:r>
                      <a:r>
                        <a:rPr lang="en-US" dirty="0"/>
                        <a:t> </a:t>
                      </a:r>
                      <a:r>
                        <a:rPr lang="en-US" dirty="0" err="1"/>
                        <a:t>toán</a:t>
                      </a:r>
                      <a:r>
                        <a:rPr lang="en-US" dirty="0"/>
                        <a:t> </a:t>
                      </a:r>
                      <a:r>
                        <a:rPr lang="en-US" dirty="0" err="1"/>
                        <a:t>có</a:t>
                      </a:r>
                      <a:r>
                        <a:rPr lang="en-US" dirty="0"/>
                        <a:t> </a:t>
                      </a:r>
                      <a:r>
                        <a:rPr lang="en-US" dirty="0" err="1"/>
                        <a:t>thể</a:t>
                      </a:r>
                      <a:r>
                        <a:rPr lang="en-US" dirty="0"/>
                        <a:t> </a:t>
                      </a:r>
                      <a:r>
                        <a:rPr lang="en-US" dirty="0" err="1"/>
                        <a:t>phức</a:t>
                      </a:r>
                      <a:r>
                        <a:rPr lang="en-US" dirty="0"/>
                        <a:t> </a:t>
                      </a:r>
                      <a:r>
                        <a:rPr lang="en-US" dirty="0" err="1"/>
                        <a:t>tạp</a:t>
                      </a:r>
                      <a:r>
                        <a:rPr lang="en-US" dirty="0"/>
                        <a:t>.</a:t>
                      </a:r>
                    </a:p>
                  </a:txBody>
                  <a:tcPr/>
                </a:tc>
                <a:extLst>
                  <a:ext uri="{0D108BD9-81ED-4DB2-BD59-A6C34878D82A}">
                    <a16:rowId xmlns:a16="http://schemas.microsoft.com/office/drawing/2014/main" val="389844117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0" y="190977"/>
            <a:ext cx="14052155" cy="1212294"/>
          </a:xfrm>
          <a:prstGeom prst="rect">
            <a:avLst/>
          </a:prstGeom>
          <a:noFill/>
          <a:ln/>
        </p:spPr>
        <p:txBody>
          <a:bodyPr wrap="square" lIns="0" tIns="0" rIns="0" bIns="0" rtlCol="0" anchor="t"/>
          <a:lstStyle/>
          <a:p>
            <a:pPr marL="0" indent="0" algn="ctr">
              <a:lnSpc>
                <a:spcPts val="4750"/>
              </a:lnSpc>
              <a:buNone/>
            </a:pPr>
            <a:r>
              <a:rPr lang="en-US" sz="3800" b="1" dirty="0">
                <a:solidFill>
                  <a:srgbClr val="443728"/>
                </a:solidFill>
                <a:latin typeface="Times New Roman" panose="02020603050405020304" pitchFamily="18" charset="0"/>
                <a:ea typeface="Crimson Pro Bold" pitchFamily="34" charset="-122"/>
                <a:cs typeface="Times New Roman" panose="02020603050405020304" pitchFamily="18" charset="0"/>
              </a:rPr>
              <a:t>Giải Quyết Bài Toán Quy Hoạch Tuyến Tính với Thuật Toán Orchard</a:t>
            </a:r>
            <a:endParaRPr lang="en-US" sz="3800" dirty="0">
              <a:latin typeface="Times New Roman" panose="02020603050405020304" pitchFamily="18" charset="0"/>
              <a:cs typeface="Times New Roman" panose="02020603050405020304" pitchFamily="18" charset="0"/>
            </a:endParaRPr>
          </a:p>
        </p:txBody>
      </p:sp>
      <p:sp>
        <p:nvSpPr>
          <p:cNvPr id="4" name="Shape 1"/>
          <p:cNvSpPr/>
          <p:nvPr/>
        </p:nvSpPr>
        <p:spPr>
          <a:xfrm>
            <a:off x="1203542" y="1454230"/>
            <a:ext cx="22860" cy="5051941"/>
          </a:xfrm>
          <a:prstGeom prst="roundRect">
            <a:avLst>
              <a:gd name="adj" fmla="val 356361"/>
            </a:avLst>
          </a:prstGeom>
          <a:solidFill>
            <a:srgbClr val="D1C8C6"/>
          </a:solidFill>
          <a:ln/>
        </p:spPr>
        <p:txBody>
          <a:bodyPr/>
          <a:lstStyle/>
          <a:p>
            <a:endParaRPr lang="vi-VN" sz="3000">
              <a:latin typeface="Times New Roman" panose="02020603050405020304" pitchFamily="18" charset="0"/>
              <a:cs typeface="Times New Roman" panose="02020603050405020304" pitchFamily="18" charset="0"/>
            </a:endParaRPr>
          </a:p>
        </p:txBody>
      </p:sp>
      <p:sp>
        <p:nvSpPr>
          <p:cNvPr id="5" name="Shape 2"/>
          <p:cNvSpPr/>
          <p:nvPr/>
        </p:nvSpPr>
        <p:spPr>
          <a:xfrm>
            <a:off x="1410294" y="1879045"/>
            <a:ext cx="678775" cy="22860"/>
          </a:xfrm>
          <a:prstGeom prst="roundRect">
            <a:avLst>
              <a:gd name="adj" fmla="val 356361"/>
            </a:avLst>
          </a:prstGeom>
          <a:solidFill>
            <a:srgbClr val="D1C8C6"/>
          </a:solidFill>
          <a:ln/>
        </p:spPr>
        <p:txBody>
          <a:bodyPr/>
          <a:lstStyle/>
          <a:p>
            <a:endParaRPr lang="vi-VN" sz="3000">
              <a:latin typeface="Times New Roman" panose="02020603050405020304" pitchFamily="18" charset="0"/>
              <a:cs typeface="Times New Roman" panose="02020603050405020304" pitchFamily="18" charset="0"/>
            </a:endParaRPr>
          </a:p>
        </p:txBody>
      </p:sp>
      <p:sp>
        <p:nvSpPr>
          <p:cNvPr id="6" name="Shape 3"/>
          <p:cNvSpPr/>
          <p:nvPr/>
        </p:nvSpPr>
        <p:spPr>
          <a:xfrm>
            <a:off x="996790" y="1672352"/>
            <a:ext cx="436364" cy="436364"/>
          </a:xfrm>
          <a:prstGeom prst="roundRect">
            <a:avLst>
              <a:gd name="adj" fmla="val 18669"/>
            </a:avLst>
          </a:prstGeom>
          <a:solidFill>
            <a:srgbClr val="EBE2E0"/>
          </a:solidFill>
          <a:ln w="7620">
            <a:solidFill>
              <a:srgbClr val="D1C8C6"/>
            </a:solidFill>
            <a:prstDash val="solid"/>
          </a:ln>
        </p:spPr>
        <p:txBody>
          <a:bodyPr/>
          <a:lstStyle/>
          <a:p>
            <a:endParaRPr lang="vi-VN" sz="3000">
              <a:latin typeface="Times New Roman" panose="02020603050405020304" pitchFamily="18" charset="0"/>
              <a:cs typeface="Times New Roman" panose="02020603050405020304" pitchFamily="18" charset="0"/>
            </a:endParaRPr>
          </a:p>
        </p:txBody>
      </p:sp>
      <p:sp>
        <p:nvSpPr>
          <p:cNvPr id="7" name="Text 4"/>
          <p:cNvSpPr/>
          <p:nvPr/>
        </p:nvSpPr>
        <p:spPr>
          <a:xfrm>
            <a:off x="1160501" y="1744980"/>
            <a:ext cx="108823" cy="290989"/>
          </a:xfrm>
          <a:prstGeom prst="rect">
            <a:avLst/>
          </a:prstGeom>
          <a:noFill/>
          <a:ln/>
        </p:spPr>
        <p:txBody>
          <a:bodyPr wrap="none" lIns="0" tIns="0" rIns="0" bIns="0" rtlCol="0" anchor="t"/>
          <a:lstStyle/>
          <a:p>
            <a:pPr marL="0" indent="0" algn="ctr">
              <a:lnSpc>
                <a:spcPts val="2250"/>
              </a:lnSpc>
              <a:buNone/>
            </a:pPr>
            <a:r>
              <a:rPr lang="en-US" sz="3000" b="1" dirty="0">
                <a:solidFill>
                  <a:srgbClr val="443728"/>
                </a:solidFill>
                <a:latin typeface="Times New Roman" panose="02020603050405020304" pitchFamily="18" charset="0"/>
                <a:ea typeface="Crimson Pro Bold" pitchFamily="34" charset="-122"/>
                <a:cs typeface="Times New Roman" panose="02020603050405020304" pitchFamily="18" charset="0"/>
              </a:rPr>
              <a:t>1</a:t>
            </a:r>
            <a:endParaRPr lang="en-US" sz="3000" dirty="0">
              <a:latin typeface="Times New Roman" panose="02020603050405020304" pitchFamily="18" charset="0"/>
              <a:cs typeface="Times New Roman" panose="02020603050405020304" pitchFamily="18" charset="0"/>
            </a:endParaRPr>
          </a:p>
        </p:txBody>
      </p:sp>
      <p:sp>
        <p:nvSpPr>
          <p:cNvPr id="8" name="Text 5"/>
          <p:cNvSpPr/>
          <p:nvPr/>
        </p:nvSpPr>
        <p:spPr>
          <a:xfrm>
            <a:off x="2281653" y="1648182"/>
            <a:ext cx="2424470" cy="303014"/>
          </a:xfrm>
          <a:prstGeom prst="rect">
            <a:avLst/>
          </a:prstGeom>
          <a:noFill/>
          <a:ln/>
        </p:spPr>
        <p:txBody>
          <a:bodyPr wrap="none" lIns="0" tIns="0" rIns="0" bIns="0" rtlCol="0" anchor="t"/>
          <a:lstStyle/>
          <a:p>
            <a:pPr marL="0" indent="0" algn="l">
              <a:lnSpc>
                <a:spcPts val="2350"/>
              </a:lnSpc>
              <a:buNone/>
            </a:pPr>
            <a:r>
              <a:rPr lang="en-US" sz="3000" b="1" dirty="0">
                <a:solidFill>
                  <a:srgbClr val="443728"/>
                </a:solidFill>
                <a:latin typeface="Times New Roman" panose="02020603050405020304" pitchFamily="18" charset="0"/>
                <a:ea typeface="Crimson Pro Bold" pitchFamily="34" charset="-122"/>
                <a:cs typeface="Times New Roman" panose="02020603050405020304" pitchFamily="18" charset="0"/>
              </a:rPr>
              <a:t>Đọc Dữ Liệu</a:t>
            </a:r>
            <a:endParaRPr lang="en-US" sz="3000" dirty="0">
              <a:latin typeface="Times New Roman" panose="02020603050405020304" pitchFamily="18" charset="0"/>
              <a:cs typeface="Times New Roman" panose="02020603050405020304" pitchFamily="18" charset="0"/>
            </a:endParaRPr>
          </a:p>
        </p:txBody>
      </p:sp>
      <p:sp>
        <p:nvSpPr>
          <p:cNvPr id="9" name="Text 6"/>
          <p:cNvSpPr/>
          <p:nvPr/>
        </p:nvSpPr>
        <p:spPr>
          <a:xfrm>
            <a:off x="2281653" y="2067520"/>
            <a:ext cx="6428899" cy="310277"/>
          </a:xfrm>
          <a:prstGeom prst="rect">
            <a:avLst/>
          </a:prstGeom>
          <a:noFill/>
          <a:ln/>
        </p:spPr>
        <p:txBody>
          <a:bodyPr wrap="none" lIns="0" tIns="0" rIns="0" bIns="0" rtlCol="0" anchor="t"/>
          <a:lstStyle/>
          <a:p>
            <a:pPr marL="0" indent="0" algn="l">
              <a:lnSpc>
                <a:spcPts val="2400"/>
              </a:lnSpc>
              <a:buNone/>
            </a:pPr>
            <a:r>
              <a:rPr lang="en-US" sz="3000" dirty="0">
                <a:solidFill>
                  <a:srgbClr val="443728"/>
                </a:solidFill>
                <a:latin typeface="Times New Roman" panose="02020603050405020304" pitchFamily="18" charset="0"/>
                <a:ea typeface="Open Sans" pitchFamily="34" charset="-122"/>
                <a:cs typeface="Times New Roman" panose="02020603050405020304" pitchFamily="18" charset="0"/>
              </a:rPr>
              <a:t>Đọc dữ liệu ràng buộc và hàm mục tiêu từ file txt.</a:t>
            </a:r>
            <a:endParaRPr lang="en-US" sz="3000" dirty="0">
              <a:latin typeface="Times New Roman" panose="02020603050405020304" pitchFamily="18" charset="0"/>
              <a:cs typeface="Times New Roman" panose="02020603050405020304" pitchFamily="18" charset="0"/>
            </a:endParaRPr>
          </a:p>
        </p:txBody>
      </p:sp>
      <p:sp>
        <p:nvSpPr>
          <p:cNvPr id="10" name="Shape 7"/>
          <p:cNvSpPr/>
          <p:nvPr/>
        </p:nvSpPr>
        <p:spPr>
          <a:xfrm>
            <a:off x="1410294" y="3190518"/>
            <a:ext cx="678775" cy="22860"/>
          </a:xfrm>
          <a:prstGeom prst="roundRect">
            <a:avLst>
              <a:gd name="adj" fmla="val 356361"/>
            </a:avLst>
          </a:prstGeom>
          <a:solidFill>
            <a:srgbClr val="D1C8C6"/>
          </a:solidFill>
          <a:ln/>
        </p:spPr>
        <p:txBody>
          <a:bodyPr/>
          <a:lstStyle/>
          <a:p>
            <a:endParaRPr lang="vi-VN" sz="3000">
              <a:latin typeface="Times New Roman" panose="02020603050405020304" pitchFamily="18" charset="0"/>
              <a:cs typeface="Times New Roman" panose="02020603050405020304" pitchFamily="18" charset="0"/>
            </a:endParaRPr>
          </a:p>
        </p:txBody>
      </p:sp>
      <p:sp>
        <p:nvSpPr>
          <p:cNvPr id="11" name="Shape 8"/>
          <p:cNvSpPr/>
          <p:nvPr/>
        </p:nvSpPr>
        <p:spPr>
          <a:xfrm>
            <a:off x="996790" y="2983826"/>
            <a:ext cx="436364" cy="436364"/>
          </a:xfrm>
          <a:prstGeom prst="roundRect">
            <a:avLst>
              <a:gd name="adj" fmla="val 18669"/>
            </a:avLst>
          </a:prstGeom>
          <a:solidFill>
            <a:srgbClr val="EBE2E0"/>
          </a:solidFill>
          <a:ln w="7620">
            <a:solidFill>
              <a:srgbClr val="D1C8C6"/>
            </a:solidFill>
            <a:prstDash val="solid"/>
          </a:ln>
        </p:spPr>
        <p:txBody>
          <a:bodyPr/>
          <a:lstStyle/>
          <a:p>
            <a:endParaRPr lang="vi-VN" sz="3000">
              <a:latin typeface="Times New Roman" panose="02020603050405020304" pitchFamily="18" charset="0"/>
              <a:cs typeface="Times New Roman" panose="02020603050405020304" pitchFamily="18" charset="0"/>
            </a:endParaRPr>
          </a:p>
        </p:txBody>
      </p:sp>
      <p:sp>
        <p:nvSpPr>
          <p:cNvPr id="12" name="Text 9"/>
          <p:cNvSpPr/>
          <p:nvPr/>
        </p:nvSpPr>
        <p:spPr>
          <a:xfrm>
            <a:off x="1140737" y="3056454"/>
            <a:ext cx="148352" cy="290989"/>
          </a:xfrm>
          <a:prstGeom prst="rect">
            <a:avLst/>
          </a:prstGeom>
          <a:noFill/>
          <a:ln/>
        </p:spPr>
        <p:txBody>
          <a:bodyPr wrap="none" lIns="0" tIns="0" rIns="0" bIns="0" rtlCol="0" anchor="t"/>
          <a:lstStyle/>
          <a:p>
            <a:pPr marL="0" indent="0" algn="ctr">
              <a:lnSpc>
                <a:spcPts val="2250"/>
              </a:lnSpc>
              <a:buNone/>
            </a:pPr>
            <a:r>
              <a:rPr lang="en-US" sz="3000" b="1" dirty="0">
                <a:solidFill>
                  <a:srgbClr val="443728"/>
                </a:solidFill>
                <a:latin typeface="Times New Roman" panose="02020603050405020304" pitchFamily="18" charset="0"/>
                <a:ea typeface="Crimson Pro Bold" pitchFamily="34" charset="-122"/>
                <a:cs typeface="Times New Roman" panose="02020603050405020304" pitchFamily="18" charset="0"/>
              </a:rPr>
              <a:t>2</a:t>
            </a:r>
            <a:endParaRPr lang="en-US" sz="3000" dirty="0">
              <a:latin typeface="Times New Roman" panose="02020603050405020304" pitchFamily="18" charset="0"/>
              <a:cs typeface="Times New Roman" panose="02020603050405020304" pitchFamily="18" charset="0"/>
            </a:endParaRPr>
          </a:p>
        </p:txBody>
      </p:sp>
      <p:sp>
        <p:nvSpPr>
          <p:cNvPr id="13" name="Text 10"/>
          <p:cNvSpPr/>
          <p:nvPr/>
        </p:nvSpPr>
        <p:spPr>
          <a:xfrm>
            <a:off x="2281653" y="2959656"/>
            <a:ext cx="2794516" cy="303014"/>
          </a:xfrm>
          <a:prstGeom prst="rect">
            <a:avLst/>
          </a:prstGeom>
          <a:noFill/>
          <a:ln/>
        </p:spPr>
        <p:txBody>
          <a:bodyPr wrap="none" lIns="0" tIns="0" rIns="0" bIns="0" rtlCol="0" anchor="t"/>
          <a:lstStyle/>
          <a:p>
            <a:pPr marL="0" indent="0" algn="l">
              <a:lnSpc>
                <a:spcPts val="2350"/>
              </a:lnSpc>
              <a:buNone/>
            </a:pPr>
            <a:r>
              <a:rPr lang="en-US" sz="3000" b="1" dirty="0">
                <a:solidFill>
                  <a:srgbClr val="443728"/>
                </a:solidFill>
                <a:latin typeface="Times New Roman" panose="02020603050405020304" pitchFamily="18" charset="0"/>
                <a:ea typeface="Crimson Pro Bold" pitchFamily="34" charset="-122"/>
                <a:cs typeface="Times New Roman" panose="02020603050405020304" pitchFamily="18" charset="0"/>
              </a:rPr>
              <a:t>Tính Giá Trị Hàm Mục Tiêu</a:t>
            </a:r>
            <a:endParaRPr lang="en-US" sz="3000" dirty="0">
              <a:latin typeface="Times New Roman" panose="02020603050405020304" pitchFamily="18" charset="0"/>
              <a:cs typeface="Times New Roman" panose="02020603050405020304" pitchFamily="18" charset="0"/>
            </a:endParaRPr>
          </a:p>
        </p:txBody>
      </p:sp>
      <p:sp>
        <p:nvSpPr>
          <p:cNvPr id="14" name="Text 11"/>
          <p:cNvSpPr/>
          <p:nvPr/>
        </p:nvSpPr>
        <p:spPr>
          <a:xfrm>
            <a:off x="2281653" y="3378994"/>
            <a:ext cx="6428899" cy="310277"/>
          </a:xfrm>
          <a:prstGeom prst="rect">
            <a:avLst/>
          </a:prstGeom>
          <a:noFill/>
          <a:ln/>
        </p:spPr>
        <p:txBody>
          <a:bodyPr wrap="none" lIns="0" tIns="0" rIns="0" bIns="0" rtlCol="0" anchor="t"/>
          <a:lstStyle/>
          <a:p>
            <a:pPr marL="0" indent="0" algn="l">
              <a:lnSpc>
                <a:spcPts val="2400"/>
              </a:lnSpc>
              <a:buNone/>
            </a:pPr>
            <a:r>
              <a:rPr lang="en-US" sz="3000" dirty="0">
                <a:solidFill>
                  <a:srgbClr val="443728"/>
                </a:solidFill>
                <a:latin typeface="Times New Roman" panose="02020603050405020304" pitchFamily="18" charset="0"/>
                <a:ea typeface="Open Sans" pitchFamily="34" charset="-122"/>
                <a:cs typeface="Times New Roman" panose="02020603050405020304" pitchFamily="18" charset="0"/>
              </a:rPr>
              <a:t>Tính giá trị hàm mục tiêu dựa trên các biến.</a:t>
            </a:r>
            <a:endParaRPr lang="en-US" sz="3000" dirty="0">
              <a:latin typeface="Times New Roman" panose="02020603050405020304" pitchFamily="18" charset="0"/>
              <a:cs typeface="Times New Roman" panose="02020603050405020304" pitchFamily="18" charset="0"/>
            </a:endParaRPr>
          </a:p>
        </p:txBody>
      </p:sp>
      <p:sp>
        <p:nvSpPr>
          <p:cNvPr id="15" name="Shape 12"/>
          <p:cNvSpPr/>
          <p:nvPr/>
        </p:nvSpPr>
        <p:spPr>
          <a:xfrm>
            <a:off x="1410294" y="4501991"/>
            <a:ext cx="678775" cy="22860"/>
          </a:xfrm>
          <a:prstGeom prst="roundRect">
            <a:avLst>
              <a:gd name="adj" fmla="val 356361"/>
            </a:avLst>
          </a:prstGeom>
          <a:solidFill>
            <a:srgbClr val="D1C8C6"/>
          </a:solidFill>
          <a:ln/>
        </p:spPr>
        <p:txBody>
          <a:bodyPr/>
          <a:lstStyle/>
          <a:p>
            <a:endParaRPr lang="vi-VN" sz="3000">
              <a:latin typeface="Times New Roman" panose="02020603050405020304" pitchFamily="18" charset="0"/>
              <a:cs typeface="Times New Roman" panose="02020603050405020304" pitchFamily="18" charset="0"/>
            </a:endParaRPr>
          </a:p>
        </p:txBody>
      </p:sp>
      <p:sp>
        <p:nvSpPr>
          <p:cNvPr id="16" name="Shape 13"/>
          <p:cNvSpPr/>
          <p:nvPr/>
        </p:nvSpPr>
        <p:spPr>
          <a:xfrm>
            <a:off x="996790" y="4295299"/>
            <a:ext cx="436364" cy="436364"/>
          </a:xfrm>
          <a:prstGeom prst="roundRect">
            <a:avLst>
              <a:gd name="adj" fmla="val 18669"/>
            </a:avLst>
          </a:prstGeom>
          <a:solidFill>
            <a:srgbClr val="EBE2E0"/>
          </a:solidFill>
          <a:ln w="7620">
            <a:solidFill>
              <a:srgbClr val="D1C8C6"/>
            </a:solidFill>
            <a:prstDash val="solid"/>
          </a:ln>
        </p:spPr>
        <p:txBody>
          <a:bodyPr/>
          <a:lstStyle/>
          <a:p>
            <a:endParaRPr lang="vi-VN" sz="3000">
              <a:latin typeface="Times New Roman" panose="02020603050405020304" pitchFamily="18" charset="0"/>
              <a:cs typeface="Times New Roman" panose="02020603050405020304" pitchFamily="18" charset="0"/>
            </a:endParaRPr>
          </a:p>
        </p:txBody>
      </p:sp>
      <p:sp>
        <p:nvSpPr>
          <p:cNvPr id="17" name="Text 14"/>
          <p:cNvSpPr/>
          <p:nvPr/>
        </p:nvSpPr>
        <p:spPr>
          <a:xfrm>
            <a:off x="1143951" y="4367927"/>
            <a:ext cx="142042" cy="290989"/>
          </a:xfrm>
          <a:prstGeom prst="rect">
            <a:avLst/>
          </a:prstGeom>
          <a:noFill/>
          <a:ln/>
        </p:spPr>
        <p:txBody>
          <a:bodyPr wrap="none" lIns="0" tIns="0" rIns="0" bIns="0" rtlCol="0" anchor="t"/>
          <a:lstStyle/>
          <a:p>
            <a:pPr marL="0" indent="0" algn="ctr">
              <a:lnSpc>
                <a:spcPts val="2250"/>
              </a:lnSpc>
              <a:buNone/>
            </a:pPr>
            <a:r>
              <a:rPr lang="en-US" sz="3000" b="1" dirty="0">
                <a:solidFill>
                  <a:srgbClr val="443728"/>
                </a:solidFill>
                <a:latin typeface="Times New Roman" panose="02020603050405020304" pitchFamily="18" charset="0"/>
                <a:ea typeface="Crimson Pro Bold" pitchFamily="34" charset="-122"/>
                <a:cs typeface="Times New Roman" panose="02020603050405020304" pitchFamily="18" charset="0"/>
              </a:rPr>
              <a:t>3</a:t>
            </a:r>
            <a:endParaRPr lang="en-US" sz="3000" dirty="0">
              <a:latin typeface="Times New Roman" panose="02020603050405020304" pitchFamily="18" charset="0"/>
              <a:cs typeface="Times New Roman" panose="02020603050405020304" pitchFamily="18" charset="0"/>
            </a:endParaRPr>
          </a:p>
        </p:txBody>
      </p:sp>
      <p:sp>
        <p:nvSpPr>
          <p:cNvPr id="18" name="Text 15"/>
          <p:cNvSpPr/>
          <p:nvPr/>
        </p:nvSpPr>
        <p:spPr>
          <a:xfrm>
            <a:off x="2281653" y="4271129"/>
            <a:ext cx="2424470" cy="303014"/>
          </a:xfrm>
          <a:prstGeom prst="rect">
            <a:avLst/>
          </a:prstGeom>
          <a:noFill/>
          <a:ln/>
        </p:spPr>
        <p:txBody>
          <a:bodyPr wrap="none" lIns="0" tIns="0" rIns="0" bIns="0" rtlCol="0" anchor="t"/>
          <a:lstStyle/>
          <a:p>
            <a:pPr marL="0" indent="0" algn="l">
              <a:lnSpc>
                <a:spcPts val="2350"/>
              </a:lnSpc>
              <a:buNone/>
            </a:pPr>
            <a:r>
              <a:rPr lang="en-US" sz="3000" b="1" dirty="0">
                <a:solidFill>
                  <a:srgbClr val="443728"/>
                </a:solidFill>
                <a:latin typeface="Times New Roman" panose="02020603050405020304" pitchFamily="18" charset="0"/>
                <a:ea typeface="Crimson Pro Bold" pitchFamily="34" charset="-122"/>
                <a:cs typeface="Times New Roman" panose="02020603050405020304" pitchFamily="18" charset="0"/>
              </a:rPr>
              <a:t>Thuật Toán Orchard</a:t>
            </a:r>
            <a:endParaRPr lang="en-US" sz="3000" dirty="0">
              <a:latin typeface="Times New Roman" panose="02020603050405020304" pitchFamily="18" charset="0"/>
              <a:cs typeface="Times New Roman" panose="02020603050405020304" pitchFamily="18" charset="0"/>
            </a:endParaRPr>
          </a:p>
        </p:txBody>
      </p:sp>
      <p:sp>
        <p:nvSpPr>
          <p:cNvPr id="19" name="Text 16"/>
          <p:cNvSpPr/>
          <p:nvPr/>
        </p:nvSpPr>
        <p:spPr>
          <a:xfrm>
            <a:off x="2281653" y="4690467"/>
            <a:ext cx="6428899" cy="310277"/>
          </a:xfrm>
          <a:prstGeom prst="rect">
            <a:avLst/>
          </a:prstGeom>
          <a:noFill/>
          <a:ln/>
        </p:spPr>
        <p:txBody>
          <a:bodyPr wrap="none" lIns="0" tIns="0" rIns="0" bIns="0" rtlCol="0" anchor="t"/>
          <a:lstStyle/>
          <a:p>
            <a:pPr marL="0" indent="0" algn="l">
              <a:lnSpc>
                <a:spcPts val="2400"/>
              </a:lnSpc>
              <a:buNone/>
            </a:pPr>
            <a:r>
              <a:rPr lang="en-US" sz="3000" dirty="0">
                <a:solidFill>
                  <a:srgbClr val="443728"/>
                </a:solidFill>
                <a:latin typeface="Times New Roman" panose="02020603050405020304" pitchFamily="18" charset="0"/>
                <a:ea typeface="Open Sans" pitchFamily="34" charset="-122"/>
                <a:cs typeface="Times New Roman" panose="02020603050405020304" pitchFamily="18" charset="0"/>
              </a:rPr>
              <a:t>Áp dụng thuật toán Orchard để tìm nghiệm gần tối ưu.</a:t>
            </a:r>
            <a:endParaRPr lang="en-US" sz="3000" dirty="0">
              <a:latin typeface="Times New Roman" panose="02020603050405020304" pitchFamily="18" charset="0"/>
              <a:cs typeface="Times New Roman" panose="02020603050405020304" pitchFamily="18" charset="0"/>
            </a:endParaRPr>
          </a:p>
        </p:txBody>
      </p:sp>
      <p:sp>
        <p:nvSpPr>
          <p:cNvPr id="20" name="Shape 17"/>
          <p:cNvSpPr/>
          <p:nvPr/>
        </p:nvSpPr>
        <p:spPr>
          <a:xfrm>
            <a:off x="1410294" y="5813465"/>
            <a:ext cx="678775" cy="22860"/>
          </a:xfrm>
          <a:prstGeom prst="roundRect">
            <a:avLst>
              <a:gd name="adj" fmla="val 356361"/>
            </a:avLst>
          </a:prstGeom>
          <a:solidFill>
            <a:srgbClr val="D1C8C6"/>
          </a:solidFill>
          <a:ln/>
        </p:spPr>
        <p:txBody>
          <a:bodyPr/>
          <a:lstStyle/>
          <a:p>
            <a:endParaRPr lang="vi-VN" sz="3000">
              <a:latin typeface="Times New Roman" panose="02020603050405020304" pitchFamily="18" charset="0"/>
              <a:cs typeface="Times New Roman" panose="02020603050405020304" pitchFamily="18" charset="0"/>
            </a:endParaRPr>
          </a:p>
        </p:txBody>
      </p:sp>
      <p:sp>
        <p:nvSpPr>
          <p:cNvPr id="21" name="Shape 18"/>
          <p:cNvSpPr/>
          <p:nvPr/>
        </p:nvSpPr>
        <p:spPr>
          <a:xfrm>
            <a:off x="996790" y="5606772"/>
            <a:ext cx="436364" cy="436364"/>
          </a:xfrm>
          <a:prstGeom prst="roundRect">
            <a:avLst>
              <a:gd name="adj" fmla="val 18669"/>
            </a:avLst>
          </a:prstGeom>
          <a:solidFill>
            <a:srgbClr val="EBE2E0"/>
          </a:solidFill>
          <a:ln w="7620">
            <a:solidFill>
              <a:srgbClr val="D1C8C6"/>
            </a:solidFill>
            <a:prstDash val="solid"/>
          </a:ln>
        </p:spPr>
        <p:txBody>
          <a:bodyPr/>
          <a:lstStyle/>
          <a:p>
            <a:endParaRPr lang="vi-VN" sz="3000">
              <a:latin typeface="Times New Roman" panose="02020603050405020304" pitchFamily="18" charset="0"/>
              <a:cs typeface="Times New Roman" panose="02020603050405020304" pitchFamily="18" charset="0"/>
            </a:endParaRPr>
          </a:p>
        </p:txBody>
      </p:sp>
      <p:sp>
        <p:nvSpPr>
          <p:cNvPr id="22" name="Text 19"/>
          <p:cNvSpPr/>
          <p:nvPr/>
        </p:nvSpPr>
        <p:spPr>
          <a:xfrm>
            <a:off x="1136569" y="5679401"/>
            <a:ext cx="156805" cy="290989"/>
          </a:xfrm>
          <a:prstGeom prst="rect">
            <a:avLst/>
          </a:prstGeom>
          <a:noFill/>
          <a:ln/>
        </p:spPr>
        <p:txBody>
          <a:bodyPr wrap="none" lIns="0" tIns="0" rIns="0" bIns="0" rtlCol="0" anchor="t"/>
          <a:lstStyle/>
          <a:p>
            <a:pPr marL="0" indent="0" algn="ctr">
              <a:lnSpc>
                <a:spcPts val="2250"/>
              </a:lnSpc>
              <a:buNone/>
            </a:pPr>
            <a:r>
              <a:rPr lang="en-US" sz="3000" b="1" dirty="0">
                <a:solidFill>
                  <a:srgbClr val="443728"/>
                </a:solidFill>
                <a:latin typeface="Times New Roman" panose="02020603050405020304" pitchFamily="18" charset="0"/>
                <a:ea typeface="Crimson Pro Bold" pitchFamily="34" charset="-122"/>
                <a:cs typeface="Times New Roman" panose="02020603050405020304" pitchFamily="18" charset="0"/>
              </a:rPr>
              <a:t>4</a:t>
            </a:r>
            <a:endParaRPr lang="en-US" sz="3000" dirty="0">
              <a:latin typeface="Times New Roman" panose="02020603050405020304" pitchFamily="18" charset="0"/>
              <a:cs typeface="Times New Roman" panose="02020603050405020304" pitchFamily="18" charset="0"/>
            </a:endParaRPr>
          </a:p>
        </p:txBody>
      </p:sp>
      <p:sp>
        <p:nvSpPr>
          <p:cNvPr id="23" name="Text 20"/>
          <p:cNvSpPr/>
          <p:nvPr/>
        </p:nvSpPr>
        <p:spPr>
          <a:xfrm>
            <a:off x="2281653" y="5582603"/>
            <a:ext cx="2424470" cy="303014"/>
          </a:xfrm>
          <a:prstGeom prst="rect">
            <a:avLst/>
          </a:prstGeom>
          <a:noFill/>
          <a:ln/>
        </p:spPr>
        <p:txBody>
          <a:bodyPr wrap="none" lIns="0" tIns="0" rIns="0" bIns="0" rtlCol="0" anchor="t"/>
          <a:lstStyle/>
          <a:p>
            <a:pPr marL="0" indent="0" algn="l">
              <a:lnSpc>
                <a:spcPts val="2350"/>
              </a:lnSpc>
              <a:buNone/>
            </a:pPr>
            <a:r>
              <a:rPr lang="en-US" sz="3000" b="1" dirty="0">
                <a:solidFill>
                  <a:srgbClr val="443728"/>
                </a:solidFill>
                <a:latin typeface="Times New Roman" panose="02020603050405020304" pitchFamily="18" charset="0"/>
                <a:ea typeface="Crimson Pro Bold" pitchFamily="34" charset="-122"/>
                <a:cs typeface="Times New Roman" panose="02020603050405020304" pitchFamily="18" charset="0"/>
              </a:rPr>
              <a:t>Hiển Thị Kết Quả</a:t>
            </a:r>
            <a:endParaRPr lang="en-US" sz="3000" dirty="0">
              <a:latin typeface="Times New Roman" panose="02020603050405020304" pitchFamily="18" charset="0"/>
              <a:cs typeface="Times New Roman" panose="02020603050405020304" pitchFamily="18" charset="0"/>
            </a:endParaRPr>
          </a:p>
        </p:txBody>
      </p:sp>
      <p:sp>
        <p:nvSpPr>
          <p:cNvPr id="24" name="Text 21"/>
          <p:cNvSpPr/>
          <p:nvPr/>
        </p:nvSpPr>
        <p:spPr>
          <a:xfrm>
            <a:off x="2281653" y="6001941"/>
            <a:ext cx="6428899" cy="310277"/>
          </a:xfrm>
          <a:prstGeom prst="rect">
            <a:avLst/>
          </a:prstGeom>
          <a:noFill/>
          <a:ln/>
        </p:spPr>
        <p:txBody>
          <a:bodyPr wrap="none" lIns="0" tIns="0" rIns="0" bIns="0" rtlCol="0" anchor="t"/>
          <a:lstStyle/>
          <a:p>
            <a:pPr marL="0" indent="0" algn="l">
              <a:lnSpc>
                <a:spcPts val="2400"/>
              </a:lnSpc>
              <a:buNone/>
            </a:pPr>
            <a:r>
              <a:rPr lang="en-US" sz="3000" dirty="0">
                <a:solidFill>
                  <a:srgbClr val="443728"/>
                </a:solidFill>
                <a:latin typeface="Times New Roman" panose="02020603050405020304" pitchFamily="18" charset="0"/>
                <a:ea typeface="Open Sans" pitchFamily="34" charset="-122"/>
                <a:cs typeface="Times New Roman" panose="02020603050405020304" pitchFamily="18" charset="0"/>
              </a:rPr>
              <a:t>Hiển thị nghiệm gần tối ưu và giá trị hàm mục tiêu.</a:t>
            </a:r>
            <a:endParaRPr lang="en-US" sz="30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5186D47F-DCC5-9628-819B-C5C08CBB573D}"/>
              </a:ext>
            </a:extLst>
          </p:cNvPr>
          <p:cNvSpPr/>
          <p:nvPr/>
        </p:nvSpPr>
        <p:spPr>
          <a:xfrm>
            <a:off x="12697514" y="7582830"/>
            <a:ext cx="1920597" cy="6244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428869"/>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443728"/>
                </a:solidFill>
                <a:latin typeface="Times New Roman" panose="02020603050405020304" pitchFamily="18" charset="0"/>
                <a:ea typeface="Crimson Pro Bold" pitchFamily="34" charset="-122"/>
                <a:cs typeface="Times New Roman" panose="02020603050405020304" pitchFamily="18" charset="0"/>
              </a:rPr>
              <a:t>Lý Do Chọn Đề Tài</a:t>
            </a:r>
            <a:endParaRPr lang="en-US" sz="4450" dirty="0">
              <a:latin typeface="Times New Roman" panose="02020603050405020304" pitchFamily="18" charset="0"/>
              <a:cs typeface="Times New Roman" panose="02020603050405020304" pitchFamily="18" charset="0"/>
            </a:endParaRPr>
          </a:p>
        </p:txBody>
      </p:sp>
      <p:sp>
        <p:nvSpPr>
          <p:cNvPr id="4" name="Shape 1"/>
          <p:cNvSpPr/>
          <p:nvPr/>
        </p:nvSpPr>
        <p:spPr>
          <a:xfrm>
            <a:off x="6280190" y="2477810"/>
            <a:ext cx="3664863" cy="2410897"/>
          </a:xfrm>
          <a:prstGeom prst="roundRect">
            <a:avLst>
              <a:gd name="adj" fmla="val 3952"/>
            </a:avLst>
          </a:prstGeom>
          <a:solidFill>
            <a:srgbClr val="EBE2E0"/>
          </a:solidFill>
          <a:ln w="7620">
            <a:solidFill>
              <a:srgbClr val="D1C8C6"/>
            </a:solidFill>
            <a:prstDash val="solid"/>
          </a:ln>
        </p:spPr>
        <p:txBody>
          <a:bodyPr/>
          <a:lstStyle/>
          <a:p>
            <a:endParaRPr lang="vi-VN" sz="2000">
              <a:latin typeface="Times New Roman" panose="02020603050405020304" pitchFamily="18" charset="0"/>
              <a:cs typeface="Times New Roman" panose="02020603050405020304" pitchFamily="18" charset="0"/>
            </a:endParaRPr>
          </a:p>
        </p:txBody>
      </p:sp>
      <p:sp>
        <p:nvSpPr>
          <p:cNvPr id="5" name="Text 2"/>
          <p:cNvSpPr/>
          <p:nvPr/>
        </p:nvSpPr>
        <p:spPr>
          <a:xfrm>
            <a:off x="6514624" y="2712244"/>
            <a:ext cx="2835235" cy="354330"/>
          </a:xfrm>
          <a:prstGeom prst="rect">
            <a:avLst/>
          </a:prstGeom>
          <a:noFill/>
          <a:ln/>
        </p:spPr>
        <p:txBody>
          <a:bodyPr wrap="none" lIns="0" tIns="0" rIns="0" bIns="0" rtlCol="0" anchor="t"/>
          <a:lstStyle/>
          <a:p>
            <a:pPr marL="0" indent="0">
              <a:lnSpc>
                <a:spcPts val="2750"/>
              </a:lnSpc>
              <a:buNone/>
            </a:pPr>
            <a:r>
              <a:rPr lang="en-US" sz="2000" b="1" dirty="0">
                <a:solidFill>
                  <a:srgbClr val="443728"/>
                </a:solidFill>
                <a:latin typeface="Times New Roman" panose="02020603050405020304" pitchFamily="18" charset="0"/>
                <a:ea typeface="Crimson Pro Bold" pitchFamily="34" charset="-122"/>
                <a:cs typeface="Times New Roman" panose="02020603050405020304" pitchFamily="18" charset="0"/>
              </a:rPr>
              <a:t>Nhu Cầu Thực Tế</a:t>
            </a:r>
            <a:endParaRPr lang="en-US" sz="2000" dirty="0">
              <a:latin typeface="Times New Roman" panose="02020603050405020304" pitchFamily="18" charset="0"/>
              <a:cs typeface="Times New Roman" panose="02020603050405020304" pitchFamily="18" charset="0"/>
            </a:endParaRPr>
          </a:p>
        </p:txBody>
      </p:sp>
      <p:sp>
        <p:nvSpPr>
          <p:cNvPr id="6" name="Text 3"/>
          <p:cNvSpPr/>
          <p:nvPr/>
        </p:nvSpPr>
        <p:spPr>
          <a:xfrm>
            <a:off x="6514624" y="3202662"/>
            <a:ext cx="3195995" cy="1088708"/>
          </a:xfrm>
          <a:prstGeom prst="rect">
            <a:avLst/>
          </a:prstGeom>
          <a:noFill/>
          <a:ln/>
        </p:spPr>
        <p:txBody>
          <a:bodyPr wrap="square" lIns="0" tIns="0" rIns="0" bIns="0" rtlCol="0" anchor="t"/>
          <a:lstStyle/>
          <a:p>
            <a:pPr marL="0" indent="0">
              <a:lnSpc>
                <a:spcPts val="2850"/>
              </a:lnSpc>
              <a:buNone/>
            </a:pPr>
            <a:r>
              <a:rPr lang="en-US" sz="2000" dirty="0">
                <a:solidFill>
                  <a:srgbClr val="443728"/>
                </a:solidFill>
                <a:latin typeface="Times New Roman" panose="02020603050405020304" pitchFamily="18" charset="0"/>
                <a:ea typeface="Open Sans" pitchFamily="34" charset="-122"/>
                <a:cs typeface="Times New Roman" panose="02020603050405020304" pitchFamily="18" charset="0"/>
              </a:rPr>
              <a:t>Bài toán quy hoạch tuyến tính được ứng dụng rộng rãi trong nhiều lĩnh vực.</a:t>
            </a:r>
            <a:endParaRPr lang="en-US" sz="2000" dirty="0">
              <a:latin typeface="Times New Roman" panose="02020603050405020304" pitchFamily="18" charset="0"/>
              <a:cs typeface="Times New Roman" panose="02020603050405020304" pitchFamily="18" charset="0"/>
            </a:endParaRPr>
          </a:p>
        </p:txBody>
      </p:sp>
      <p:sp>
        <p:nvSpPr>
          <p:cNvPr id="7" name="Shape 4"/>
          <p:cNvSpPr/>
          <p:nvPr/>
        </p:nvSpPr>
        <p:spPr>
          <a:xfrm>
            <a:off x="10171867" y="2477810"/>
            <a:ext cx="3664863" cy="2410897"/>
          </a:xfrm>
          <a:prstGeom prst="roundRect">
            <a:avLst>
              <a:gd name="adj" fmla="val 3952"/>
            </a:avLst>
          </a:prstGeom>
          <a:solidFill>
            <a:srgbClr val="EBE2E0"/>
          </a:solidFill>
          <a:ln w="7620">
            <a:solidFill>
              <a:srgbClr val="D1C8C6"/>
            </a:solidFill>
            <a:prstDash val="solid"/>
          </a:ln>
        </p:spPr>
        <p:txBody>
          <a:bodyPr/>
          <a:lstStyle/>
          <a:p>
            <a:endParaRPr lang="vi-VN" sz="2000">
              <a:latin typeface="Times New Roman" panose="02020603050405020304" pitchFamily="18" charset="0"/>
              <a:cs typeface="Times New Roman" panose="02020603050405020304" pitchFamily="18" charset="0"/>
            </a:endParaRPr>
          </a:p>
        </p:txBody>
      </p:sp>
      <p:sp>
        <p:nvSpPr>
          <p:cNvPr id="8" name="Text 5"/>
          <p:cNvSpPr/>
          <p:nvPr/>
        </p:nvSpPr>
        <p:spPr>
          <a:xfrm>
            <a:off x="10406301" y="2712244"/>
            <a:ext cx="2835235" cy="354330"/>
          </a:xfrm>
          <a:prstGeom prst="rect">
            <a:avLst/>
          </a:prstGeom>
          <a:noFill/>
          <a:ln/>
        </p:spPr>
        <p:txBody>
          <a:bodyPr wrap="none" lIns="0" tIns="0" rIns="0" bIns="0" rtlCol="0" anchor="t"/>
          <a:lstStyle/>
          <a:p>
            <a:pPr marL="0" indent="0">
              <a:lnSpc>
                <a:spcPts val="2750"/>
              </a:lnSpc>
              <a:buNone/>
            </a:pPr>
            <a:r>
              <a:rPr lang="en-US" sz="2000" b="1" dirty="0">
                <a:solidFill>
                  <a:srgbClr val="443728"/>
                </a:solidFill>
                <a:latin typeface="Times New Roman" panose="02020603050405020304" pitchFamily="18" charset="0"/>
                <a:ea typeface="Crimson Pro Bold" pitchFamily="34" charset="-122"/>
                <a:cs typeface="Times New Roman" panose="02020603050405020304" pitchFamily="18" charset="0"/>
              </a:rPr>
              <a:t>Hiệu Quả</a:t>
            </a:r>
            <a:endParaRPr lang="en-US" sz="2000" dirty="0">
              <a:latin typeface="Times New Roman" panose="02020603050405020304" pitchFamily="18" charset="0"/>
              <a:cs typeface="Times New Roman" panose="02020603050405020304" pitchFamily="18" charset="0"/>
            </a:endParaRPr>
          </a:p>
        </p:txBody>
      </p:sp>
      <p:sp>
        <p:nvSpPr>
          <p:cNvPr id="9" name="Text 6"/>
          <p:cNvSpPr/>
          <p:nvPr/>
        </p:nvSpPr>
        <p:spPr>
          <a:xfrm>
            <a:off x="10406301" y="3202662"/>
            <a:ext cx="3195995" cy="1451610"/>
          </a:xfrm>
          <a:prstGeom prst="rect">
            <a:avLst/>
          </a:prstGeom>
          <a:noFill/>
          <a:ln/>
        </p:spPr>
        <p:txBody>
          <a:bodyPr wrap="square" lIns="0" tIns="0" rIns="0" bIns="0" rtlCol="0" anchor="t"/>
          <a:lstStyle/>
          <a:p>
            <a:pPr marL="0" indent="0">
              <a:lnSpc>
                <a:spcPts val="2850"/>
              </a:lnSpc>
              <a:buNone/>
            </a:pPr>
            <a:r>
              <a:rPr lang="en-US" sz="2000" dirty="0">
                <a:solidFill>
                  <a:srgbClr val="443728"/>
                </a:solidFill>
                <a:latin typeface="Times New Roman" panose="02020603050405020304" pitchFamily="18" charset="0"/>
                <a:ea typeface="Open Sans" pitchFamily="34" charset="-122"/>
                <a:cs typeface="Times New Roman" panose="02020603050405020304" pitchFamily="18" charset="0"/>
              </a:rPr>
              <a:t>Thuật toán Orchard cung cấp giải pháp đơn giản và hiệu quả cho các bài toán quy mô lớn.</a:t>
            </a:r>
            <a:endParaRPr lang="en-US" sz="2000" dirty="0">
              <a:latin typeface="Times New Roman" panose="02020603050405020304" pitchFamily="18" charset="0"/>
              <a:cs typeface="Times New Roman" panose="02020603050405020304" pitchFamily="18" charset="0"/>
            </a:endParaRPr>
          </a:p>
        </p:txBody>
      </p:sp>
      <p:sp>
        <p:nvSpPr>
          <p:cNvPr id="10" name="Shape 7"/>
          <p:cNvSpPr/>
          <p:nvPr/>
        </p:nvSpPr>
        <p:spPr>
          <a:xfrm>
            <a:off x="6280190" y="5115520"/>
            <a:ext cx="7556421" cy="1685092"/>
          </a:xfrm>
          <a:prstGeom prst="roundRect">
            <a:avLst>
              <a:gd name="adj" fmla="val 5654"/>
            </a:avLst>
          </a:prstGeom>
          <a:solidFill>
            <a:srgbClr val="EBE2E0"/>
          </a:solidFill>
          <a:ln w="7620">
            <a:solidFill>
              <a:srgbClr val="D1C8C6"/>
            </a:solidFill>
            <a:prstDash val="solid"/>
          </a:ln>
        </p:spPr>
        <p:txBody>
          <a:bodyPr/>
          <a:lstStyle/>
          <a:p>
            <a:endParaRPr lang="vi-VN" sz="2000">
              <a:latin typeface="Times New Roman" panose="02020603050405020304" pitchFamily="18" charset="0"/>
              <a:cs typeface="Times New Roman" panose="02020603050405020304" pitchFamily="18" charset="0"/>
            </a:endParaRPr>
          </a:p>
        </p:txBody>
      </p:sp>
      <p:sp>
        <p:nvSpPr>
          <p:cNvPr id="11" name="Text 8"/>
          <p:cNvSpPr/>
          <p:nvPr/>
        </p:nvSpPr>
        <p:spPr>
          <a:xfrm>
            <a:off x="6514624" y="5349954"/>
            <a:ext cx="2835235" cy="354330"/>
          </a:xfrm>
          <a:prstGeom prst="rect">
            <a:avLst/>
          </a:prstGeom>
          <a:noFill/>
          <a:ln/>
        </p:spPr>
        <p:txBody>
          <a:bodyPr wrap="none" lIns="0" tIns="0" rIns="0" bIns="0" rtlCol="0" anchor="t"/>
          <a:lstStyle/>
          <a:p>
            <a:pPr marL="0" indent="0">
              <a:lnSpc>
                <a:spcPts val="2750"/>
              </a:lnSpc>
              <a:buNone/>
            </a:pPr>
            <a:r>
              <a:rPr lang="en-US" sz="2000" b="1" dirty="0">
                <a:solidFill>
                  <a:srgbClr val="443728"/>
                </a:solidFill>
                <a:latin typeface="Times New Roman" panose="02020603050405020304" pitchFamily="18" charset="0"/>
                <a:ea typeface="Crimson Pro Bold" pitchFamily="34" charset="-122"/>
                <a:cs typeface="Times New Roman" panose="02020603050405020304" pitchFamily="18" charset="0"/>
              </a:rPr>
              <a:t>Khám Phá</a:t>
            </a:r>
            <a:endParaRPr lang="en-US" sz="2000" dirty="0">
              <a:latin typeface="Times New Roman" panose="02020603050405020304" pitchFamily="18" charset="0"/>
              <a:cs typeface="Times New Roman" panose="02020603050405020304" pitchFamily="18" charset="0"/>
            </a:endParaRPr>
          </a:p>
        </p:txBody>
      </p:sp>
      <p:sp>
        <p:nvSpPr>
          <p:cNvPr id="12" name="Text 9"/>
          <p:cNvSpPr/>
          <p:nvPr/>
        </p:nvSpPr>
        <p:spPr>
          <a:xfrm>
            <a:off x="6514624" y="5840373"/>
            <a:ext cx="7087553" cy="725805"/>
          </a:xfrm>
          <a:prstGeom prst="rect">
            <a:avLst/>
          </a:prstGeom>
          <a:noFill/>
          <a:ln/>
        </p:spPr>
        <p:txBody>
          <a:bodyPr wrap="square" lIns="0" tIns="0" rIns="0" bIns="0" rtlCol="0" anchor="t"/>
          <a:lstStyle/>
          <a:p>
            <a:pPr marL="0" indent="0">
              <a:lnSpc>
                <a:spcPts val="2850"/>
              </a:lnSpc>
              <a:buNone/>
            </a:pPr>
            <a:r>
              <a:rPr lang="en-US" sz="2000" dirty="0">
                <a:solidFill>
                  <a:srgbClr val="443728"/>
                </a:solidFill>
                <a:latin typeface="Times New Roman" panose="02020603050405020304" pitchFamily="18" charset="0"/>
                <a:ea typeface="Open Sans" pitchFamily="34" charset="-122"/>
                <a:cs typeface="Times New Roman" panose="02020603050405020304" pitchFamily="18" charset="0"/>
              </a:rPr>
              <a:t>Thuật toán Orchard giúp khám phá các phương pháp tối ưu hóa ngẫu nhiên.</a:t>
            </a:r>
            <a:endParaRPr lang="en-US" sz="20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0F04D50E-66F5-FC6E-6A46-F6198109ADF8}"/>
              </a:ext>
            </a:extLst>
          </p:cNvPr>
          <p:cNvSpPr/>
          <p:nvPr/>
        </p:nvSpPr>
        <p:spPr>
          <a:xfrm>
            <a:off x="12697514" y="7582830"/>
            <a:ext cx="1920597" cy="6244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4206063" y="338317"/>
            <a:ext cx="5670590" cy="708779"/>
          </a:xfrm>
          <a:prstGeom prst="rect">
            <a:avLst/>
          </a:prstGeom>
          <a:noFill/>
          <a:ln/>
        </p:spPr>
        <p:txBody>
          <a:bodyPr wrap="none" lIns="0" tIns="0" rIns="0" bIns="0" rtlCol="0" anchor="t"/>
          <a:lstStyle/>
          <a:p>
            <a:pPr marL="0" indent="0" algn="ctr">
              <a:lnSpc>
                <a:spcPts val="5550"/>
              </a:lnSpc>
              <a:buNone/>
            </a:pPr>
            <a:r>
              <a:rPr lang="en-US" sz="4450" b="1" dirty="0">
                <a:solidFill>
                  <a:srgbClr val="443728"/>
                </a:solidFill>
                <a:latin typeface="Times New Roman" panose="02020603050405020304" pitchFamily="18" charset="0"/>
                <a:ea typeface="Crimson Pro Bold" pitchFamily="34" charset="-122"/>
                <a:cs typeface="Times New Roman" panose="02020603050405020304" pitchFamily="18" charset="0"/>
              </a:rPr>
              <a:t>Kết Luận</a:t>
            </a:r>
            <a:endParaRPr lang="en-US" sz="4450" dirty="0">
              <a:latin typeface="Times New Roman" panose="02020603050405020304" pitchFamily="18" charset="0"/>
              <a:cs typeface="Times New Roman" panose="02020603050405020304" pitchFamily="18" charset="0"/>
            </a:endParaRPr>
          </a:p>
        </p:txBody>
      </p:sp>
      <p:pic>
        <p:nvPicPr>
          <p:cNvPr id="4" name="Image 1" descr="preencoded.png"/>
          <p:cNvPicPr>
            <a:picLocks noChangeAspect="1"/>
          </p:cNvPicPr>
          <p:nvPr/>
        </p:nvPicPr>
        <p:blipFill>
          <a:blip r:embed="rId3"/>
          <a:stretch>
            <a:fillRect/>
          </a:stretch>
        </p:blipFill>
        <p:spPr>
          <a:xfrm>
            <a:off x="1094873" y="1513523"/>
            <a:ext cx="1134070" cy="1814513"/>
          </a:xfrm>
          <a:prstGeom prst="rect">
            <a:avLst/>
          </a:prstGeom>
        </p:spPr>
      </p:pic>
      <p:sp>
        <p:nvSpPr>
          <p:cNvPr id="5" name="Text 1"/>
          <p:cNvSpPr/>
          <p:nvPr/>
        </p:nvSpPr>
        <p:spPr>
          <a:xfrm>
            <a:off x="2569105" y="1740337"/>
            <a:ext cx="2835235" cy="354330"/>
          </a:xfrm>
          <a:prstGeom prst="rect">
            <a:avLst/>
          </a:prstGeom>
          <a:noFill/>
          <a:ln/>
        </p:spPr>
        <p:txBody>
          <a:bodyPr wrap="none" lIns="0" tIns="0" rIns="0" bIns="0" rtlCol="0" anchor="t"/>
          <a:lstStyle/>
          <a:p>
            <a:pPr marL="0" indent="0" algn="l">
              <a:lnSpc>
                <a:spcPts val="2750"/>
              </a:lnSpc>
              <a:buNone/>
            </a:pPr>
            <a:r>
              <a:rPr lang="en-US" sz="3000" b="1" dirty="0">
                <a:solidFill>
                  <a:srgbClr val="443728"/>
                </a:solidFill>
                <a:latin typeface="Times New Roman" panose="02020603050405020304" pitchFamily="18" charset="0"/>
                <a:ea typeface="Crimson Pro Bold" pitchFamily="34" charset="-122"/>
                <a:cs typeface="Times New Roman" panose="02020603050405020304" pitchFamily="18" charset="0"/>
              </a:rPr>
              <a:t>Thuật Toán Orchard</a:t>
            </a:r>
            <a:endParaRPr lang="en-US" sz="3000" dirty="0">
              <a:latin typeface="Times New Roman" panose="02020603050405020304" pitchFamily="18" charset="0"/>
              <a:cs typeface="Times New Roman" panose="02020603050405020304" pitchFamily="18" charset="0"/>
            </a:endParaRPr>
          </a:p>
        </p:txBody>
      </p:sp>
      <p:sp>
        <p:nvSpPr>
          <p:cNvPr id="6" name="Text 2"/>
          <p:cNvSpPr/>
          <p:nvPr/>
        </p:nvSpPr>
        <p:spPr>
          <a:xfrm>
            <a:off x="2569105" y="2230755"/>
            <a:ext cx="6082189" cy="725805"/>
          </a:xfrm>
          <a:prstGeom prst="rect">
            <a:avLst/>
          </a:prstGeom>
          <a:noFill/>
          <a:ln/>
        </p:spPr>
        <p:txBody>
          <a:bodyPr wrap="square" lIns="0" tIns="0" rIns="0" bIns="0" rtlCol="0" anchor="t"/>
          <a:lstStyle/>
          <a:p>
            <a:pPr marL="0" indent="0" algn="l">
              <a:lnSpc>
                <a:spcPts val="2850"/>
              </a:lnSpc>
              <a:buNone/>
            </a:pPr>
            <a:r>
              <a:rPr lang="en-US" sz="3000" dirty="0">
                <a:solidFill>
                  <a:srgbClr val="443728"/>
                </a:solidFill>
                <a:latin typeface="Times New Roman" panose="02020603050405020304" pitchFamily="18" charset="0"/>
                <a:ea typeface="Open Sans" pitchFamily="34" charset="-122"/>
                <a:cs typeface="Times New Roman" panose="02020603050405020304" pitchFamily="18" charset="0"/>
              </a:rPr>
              <a:t>Phương pháp thú vị trong giải quyết bài toán quy hoạch tuyến tính.</a:t>
            </a:r>
            <a:endParaRPr lang="en-US" sz="3000" dirty="0">
              <a:latin typeface="Times New Roman" panose="02020603050405020304" pitchFamily="18" charset="0"/>
              <a:cs typeface="Times New Roman" panose="02020603050405020304" pitchFamily="18" charset="0"/>
            </a:endParaRPr>
          </a:p>
        </p:txBody>
      </p:sp>
      <p:pic>
        <p:nvPicPr>
          <p:cNvPr id="7" name="Image 2" descr="preencoded.png"/>
          <p:cNvPicPr>
            <a:picLocks noChangeAspect="1"/>
          </p:cNvPicPr>
          <p:nvPr/>
        </p:nvPicPr>
        <p:blipFill>
          <a:blip r:embed="rId4"/>
          <a:stretch>
            <a:fillRect/>
          </a:stretch>
        </p:blipFill>
        <p:spPr>
          <a:xfrm>
            <a:off x="1094873" y="3328035"/>
            <a:ext cx="1134070" cy="1814513"/>
          </a:xfrm>
          <a:prstGeom prst="rect">
            <a:avLst/>
          </a:prstGeom>
        </p:spPr>
      </p:pic>
      <p:sp>
        <p:nvSpPr>
          <p:cNvPr id="8" name="Text 3"/>
          <p:cNvSpPr/>
          <p:nvPr/>
        </p:nvSpPr>
        <p:spPr>
          <a:xfrm>
            <a:off x="2569105" y="3554849"/>
            <a:ext cx="2835235" cy="354330"/>
          </a:xfrm>
          <a:prstGeom prst="rect">
            <a:avLst/>
          </a:prstGeom>
          <a:noFill/>
          <a:ln/>
        </p:spPr>
        <p:txBody>
          <a:bodyPr wrap="none" lIns="0" tIns="0" rIns="0" bIns="0" rtlCol="0" anchor="t"/>
          <a:lstStyle/>
          <a:p>
            <a:pPr marL="0" indent="0" algn="l">
              <a:lnSpc>
                <a:spcPts val="2750"/>
              </a:lnSpc>
              <a:buNone/>
            </a:pPr>
            <a:r>
              <a:rPr lang="en-US" sz="3000" b="1" dirty="0">
                <a:solidFill>
                  <a:srgbClr val="443728"/>
                </a:solidFill>
                <a:latin typeface="Times New Roman" panose="02020603050405020304" pitchFamily="18" charset="0"/>
                <a:ea typeface="Crimson Pro Bold" pitchFamily="34" charset="-122"/>
                <a:cs typeface="Times New Roman" panose="02020603050405020304" pitchFamily="18" charset="0"/>
              </a:rPr>
              <a:t>Xử Lý Nhanh Chóng</a:t>
            </a:r>
            <a:endParaRPr lang="en-US" sz="3000" dirty="0">
              <a:latin typeface="Times New Roman" panose="02020603050405020304" pitchFamily="18" charset="0"/>
              <a:cs typeface="Times New Roman" panose="02020603050405020304" pitchFamily="18" charset="0"/>
            </a:endParaRPr>
          </a:p>
        </p:txBody>
      </p:sp>
      <p:sp>
        <p:nvSpPr>
          <p:cNvPr id="9" name="Text 4"/>
          <p:cNvSpPr/>
          <p:nvPr/>
        </p:nvSpPr>
        <p:spPr>
          <a:xfrm>
            <a:off x="2569105" y="4045268"/>
            <a:ext cx="6082189" cy="362903"/>
          </a:xfrm>
          <a:prstGeom prst="rect">
            <a:avLst/>
          </a:prstGeom>
          <a:noFill/>
          <a:ln/>
        </p:spPr>
        <p:txBody>
          <a:bodyPr wrap="none" lIns="0" tIns="0" rIns="0" bIns="0" rtlCol="0" anchor="t"/>
          <a:lstStyle/>
          <a:p>
            <a:pPr marL="0" indent="0" algn="l">
              <a:lnSpc>
                <a:spcPts val="2850"/>
              </a:lnSpc>
              <a:buNone/>
            </a:pPr>
            <a:r>
              <a:rPr lang="en-US" sz="3000" dirty="0">
                <a:solidFill>
                  <a:srgbClr val="443728"/>
                </a:solidFill>
                <a:latin typeface="Times New Roman" panose="02020603050405020304" pitchFamily="18" charset="0"/>
                <a:ea typeface="Open Sans" pitchFamily="34" charset="-122"/>
                <a:cs typeface="Times New Roman" panose="02020603050405020304" pitchFamily="18" charset="0"/>
              </a:rPr>
              <a:t>Khả năng xử lý nhanh chóng các bài toán quy mô lớn.</a:t>
            </a:r>
            <a:endParaRPr lang="en-US" sz="3000" dirty="0">
              <a:latin typeface="Times New Roman" panose="02020603050405020304" pitchFamily="18" charset="0"/>
              <a:cs typeface="Times New Roman" panose="02020603050405020304" pitchFamily="18" charset="0"/>
            </a:endParaRPr>
          </a:p>
        </p:txBody>
      </p:sp>
      <p:pic>
        <p:nvPicPr>
          <p:cNvPr id="10" name="Image 3" descr="preencoded.png"/>
          <p:cNvPicPr>
            <a:picLocks noChangeAspect="1"/>
          </p:cNvPicPr>
          <p:nvPr/>
        </p:nvPicPr>
        <p:blipFill>
          <a:blip r:embed="rId5"/>
          <a:stretch>
            <a:fillRect/>
          </a:stretch>
        </p:blipFill>
        <p:spPr>
          <a:xfrm>
            <a:off x="1094873" y="5142548"/>
            <a:ext cx="1134070" cy="1814513"/>
          </a:xfrm>
          <a:prstGeom prst="rect">
            <a:avLst/>
          </a:prstGeom>
        </p:spPr>
      </p:pic>
      <p:sp>
        <p:nvSpPr>
          <p:cNvPr id="11" name="Text 5"/>
          <p:cNvSpPr/>
          <p:nvPr/>
        </p:nvSpPr>
        <p:spPr>
          <a:xfrm>
            <a:off x="2569105" y="5369362"/>
            <a:ext cx="2835235" cy="354330"/>
          </a:xfrm>
          <a:prstGeom prst="rect">
            <a:avLst/>
          </a:prstGeom>
          <a:noFill/>
          <a:ln/>
        </p:spPr>
        <p:txBody>
          <a:bodyPr wrap="none" lIns="0" tIns="0" rIns="0" bIns="0" rtlCol="0" anchor="t"/>
          <a:lstStyle/>
          <a:p>
            <a:pPr marL="0" indent="0" algn="l">
              <a:lnSpc>
                <a:spcPts val="2750"/>
              </a:lnSpc>
              <a:buNone/>
            </a:pPr>
            <a:r>
              <a:rPr lang="en-US" sz="3000" b="1" dirty="0">
                <a:solidFill>
                  <a:srgbClr val="443728"/>
                </a:solidFill>
                <a:latin typeface="Times New Roman" panose="02020603050405020304" pitchFamily="18" charset="0"/>
                <a:ea typeface="Crimson Pro Bold" pitchFamily="34" charset="-122"/>
                <a:cs typeface="Times New Roman" panose="02020603050405020304" pitchFamily="18" charset="0"/>
              </a:rPr>
              <a:t>Ứng Dụng Rộng Rãi</a:t>
            </a:r>
            <a:endParaRPr lang="en-US" sz="3000" dirty="0">
              <a:latin typeface="Times New Roman" panose="02020603050405020304" pitchFamily="18" charset="0"/>
              <a:cs typeface="Times New Roman" panose="02020603050405020304" pitchFamily="18" charset="0"/>
            </a:endParaRPr>
          </a:p>
        </p:txBody>
      </p:sp>
      <p:sp>
        <p:nvSpPr>
          <p:cNvPr id="12" name="Text 6"/>
          <p:cNvSpPr/>
          <p:nvPr/>
        </p:nvSpPr>
        <p:spPr>
          <a:xfrm>
            <a:off x="2569105" y="5859780"/>
            <a:ext cx="6082189" cy="362903"/>
          </a:xfrm>
          <a:prstGeom prst="rect">
            <a:avLst/>
          </a:prstGeom>
          <a:noFill/>
          <a:ln/>
        </p:spPr>
        <p:txBody>
          <a:bodyPr wrap="none" lIns="0" tIns="0" rIns="0" bIns="0" rtlCol="0" anchor="t"/>
          <a:lstStyle/>
          <a:p>
            <a:pPr marL="0" indent="0" algn="l">
              <a:lnSpc>
                <a:spcPts val="2850"/>
              </a:lnSpc>
              <a:buNone/>
            </a:pPr>
            <a:r>
              <a:rPr lang="en-US" sz="3000" dirty="0">
                <a:solidFill>
                  <a:srgbClr val="443728"/>
                </a:solidFill>
                <a:latin typeface="Times New Roman" panose="02020603050405020304" pitchFamily="18" charset="0"/>
                <a:ea typeface="Open Sans" pitchFamily="34" charset="-122"/>
                <a:cs typeface="Times New Roman" panose="02020603050405020304" pitchFamily="18" charset="0"/>
              </a:rPr>
              <a:t>Khả năng áp dụng vào nhiều lĩnh vực khác nhau.</a:t>
            </a:r>
            <a:endParaRPr lang="en-US" sz="3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0291B30-5A58-554E-93FE-72595F37022A}"/>
              </a:ext>
            </a:extLst>
          </p:cNvPr>
          <p:cNvSpPr/>
          <p:nvPr/>
        </p:nvSpPr>
        <p:spPr>
          <a:xfrm>
            <a:off x="12697514" y="7582830"/>
            <a:ext cx="1920597" cy="6244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987046"/>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443728"/>
                </a:solidFill>
                <a:latin typeface="Times New Roman" panose="02020603050405020304" pitchFamily="18" charset="0"/>
                <a:ea typeface="Crimson Pro Bold" pitchFamily="34" charset="-122"/>
                <a:cs typeface="Times New Roman" panose="02020603050405020304" pitchFamily="18" charset="0"/>
              </a:rPr>
              <a:t>Tài Liệu Tham Khảo</a:t>
            </a:r>
            <a:endParaRPr lang="en-US" sz="4450" dirty="0">
              <a:latin typeface="Times New Roman" panose="02020603050405020304" pitchFamily="18" charset="0"/>
              <a:cs typeface="Times New Roman" panose="02020603050405020304" pitchFamily="18" charset="0"/>
            </a:endParaRPr>
          </a:p>
        </p:txBody>
      </p:sp>
      <p:sp>
        <p:nvSpPr>
          <p:cNvPr id="4" name="Shape 1"/>
          <p:cNvSpPr/>
          <p:nvPr/>
        </p:nvSpPr>
        <p:spPr>
          <a:xfrm>
            <a:off x="793790" y="5035987"/>
            <a:ext cx="13042821" cy="2041684"/>
          </a:xfrm>
          <a:prstGeom prst="roundRect">
            <a:avLst>
              <a:gd name="adj" fmla="val 4666"/>
            </a:avLst>
          </a:prstGeom>
          <a:noFill/>
          <a:ln w="7620">
            <a:solidFill>
              <a:srgbClr val="000000">
                <a:alpha val="8000"/>
              </a:srgbClr>
            </a:solidFill>
            <a:prstDash val="solid"/>
          </a:ln>
        </p:spPr>
        <p:txBody>
          <a:bodyPr/>
          <a:lstStyle/>
          <a:p>
            <a:endParaRPr lang="vi-VN" sz="2000">
              <a:latin typeface="Times New Roman" panose="02020603050405020304" pitchFamily="18" charset="0"/>
              <a:cs typeface="Times New Roman" panose="02020603050405020304" pitchFamily="18" charset="0"/>
            </a:endParaRPr>
          </a:p>
        </p:txBody>
      </p:sp>
      <p:sp>
        <p:nvSpPr>
          <p:cNvPr id="5" name="Shape 2"/>
          <p:cNvSpPr/>
          <p:nvPr/>
        </p:nvSpPr>
        <p:spPr>
          <a:xfrm>
            <a:off x="801410" y="5043607"/>
            <a:ext cx="13027581" cy="650319"/>
          </a:xfrm>
          <a:prstGeom prst="rect">
            <a:avLst/>
          </a:prstGeom>
          <a:solidFill>
            <a:srgbClr val="FFFFFF">
              <a:alpha val="4000"/>
            </a:srgbClr>
          </a:solidFill>
          <a:ln/>
        </p:spPr>
        <p:txBody>
          <a:bodyPr/>
          <a:lstStyle/>
          <a:p>
            <a:endParaRPr lang="vi-VN" sz="2000">
              <a:latin typeface="Times New Roman" panose="02020603050405020304" pitchFamily="18" charset="0"/>
              <a:cs typeface="Times New Roman" panose="02020603050405020304" pitchFamily="18" charset="0"/>
            </a:endParaRPr>
          </a:p>
        </p:txBody>
      </p:sp>
      <p:sp>
        <p:nvSpPr>
          <p:cNvPr id="6" name="Text 3"/>
          <p:cNvSpPr/>
          <p:nvPr/>
        </p:nvSpPr>
        <p:spPr>
          <a:xfrm>
            <a:off x="1028224" y="5187315"/>
            <a:ext cx="6056352" cy="362903"/>
          </a:xfrm>
          <a:prstGeom prst="rect">
            <a:avLst/>
          </a:prstGeom>
          <a:noFill/>
          <a:ln/>
        </p:spPr>
        <p:txBody>
          <a:bodyPr wrap="none" lIns="0" tIns="0" rIns="0" bIns="0" rtlCol="0" anchor="t"/>
          <a:lstStyle/>
          <a:p>
            <a:pPr marL="0" indent="0">
              <a:lnSpc>
                <a:spcPts val="2850"/>
              </a:lnSpc>
              <a:buNone/>
            </a:pPr>
            <a:r>
              <a:rPr lang="en-US" sz="2000" dirty="0">
                <a:solidFill>
                  <a:srgbClr val="443728"/>
                </a:solidFill>
                <a:latin typeface="Times New Roman" panose="02020603050405020304" pitchFamily="18" charset="0"/>
                <a:ea typeface="Open Sans" pitchFamily="34" charset="-122"/>
                <a:cs typeface="Times New Roman" panose="02020603050405020304" pitchFamily="18" charset="0"/>
              </a:rPr>
              <a:t>Thuật Toán Orchard</a:t>
            </a:r>
            <a:endParaRPr lang="en-US" sz="2000" dirty="0">
              <a:latin typeface="Times New Roman" panose="02020603050405020304" pitchFamily="18" charset="0"/>
              <a:cs typeface="Times New Roman" panose="02020603050405020304" pitchFamily="18" charset="0"/>
            </a:endParaRPr>
          </a:p>
        </p:txBody>
      </p:sp>
      <p:sp>
        <p:nvSpPr>
          <p:cNvPr id="7" name="Text 4"/>
          <p:cNvSpPr/>
          <p:nvPr/>
        </p:nvSpPr>
        <p:spPr>
          <a:xfrm>
            <a:off x="7545824" y="5187315"/>
            <a:ext cx="6056352" cy="362903"/>
          </a:xfrm>
          <a:prstGeom prst="rect">
            <a:avLst/>
          </a:prstGeom>
          <a:noFill/>
          <a:ln/>
        </p:spPr>
        <p:txBody>
          <a:bodyPr wrap="none" lIns="0" tIns="0" rIns="0" bIns="0" rtlCol="0" anchor="t"/>
          <a:lstStyle/>
          <a:p>
            <a:pPr marL="0" indent="0">
              <a:lnSpc>
                <a:spcPts val="2850"/>
              </a:lnSpc>
              <a:buNone/>
            </a:pPr>
            <a:r>
              <a:rPr lang="en-US" sz="2000" u="sng" dirty="0">
                <a:solidFill>
                  <a:srgbClr val="835E54"/>
                </a:solidFill>
                <a:latin typeface="Times New Roman" panose="02020603050405020304" pitchFamily="18" charset="0"/>
                <a:ea typeface="Open Sans" pitchFamily="34" charset="-122"/>
                <a:cs typeface="Times New Roman" panose="02020603050405020304" pitchFamily="18" charset="0"/>
                <a:hlinkClick r:id="rId4">
                  <a:extLst>
                    <a:ext uri="{A12FA001-AC4F-418D-AE19-62706E023703}">
                      <ahyp:hlinkClr xmlns:ahyp="http://schemas.microsoft.com/office/drawing/2018/hyperlinkcolor" val="tx"/>
                    </a:ext>
                  </a:extLst>
                </a:hlinkClick>
              </a:rPr>
              <a:t>Orchard-Algorithm-main</a:t>
            </a:r>
            <a:endParaRPr lang="en-US" sz="2000" dirty="0">
              <a:latin typeface="Times New Roman" panose="02020603050405020304" pitchFamily="18" charset="0"/>
              <a:cs typeface="Times New Roman" panose="02020603050405020304" pitchFamily="18" charset="0"/>
            </a:endParaRPr>
          </a:p>
        </p:txBody>
      </p:sp>
      <p:sp>
        <p:nvSpPr>
          <p:cNvPr id="8" name="Shape 5"/>
          <p:cNvSpPr/>
          <p:nvPr/>
        </p:nvSpPr>
        <p:spPr>
          <a:xfrm>
            <a:off x="801410" y="5693926"/>
            <a:ext cx="13027581" cy="1376124"/>
          </a:xfrm>
          <a:prstGeom prst="rect">
            <a:avLst/>
          </a:prstGeom>
          <a:solidFill>
            <a:srgbClr val="000000">
              <a:alpha val="4000"/>
            </a:srgbClr>
          </a:solidFill>
          <a:ln/>
        </p:spPr>
        <p:txBody>
          <a:bodyPr/>
          <a:lstStyle/>
          <a:p>
            <a:endParaRPr lang="vi-VN" sz="2000">
              <a:latin typeface="Times New Roman" panose="02020603050405020304" pitchFamily="18" charset="0"/>
              <a:cs typeface="Times New Roman" panose="02020603050405020304" pitchFamily="18" charset="0"/>
            </a:endParaRPr>
          </a:p>
        </p:txBody>
      </p:sp>
      <p:sp>
        <p:nvSpPr>
          <p:cNvPr id="9" name="Text 6"/>
          <p:cNvSpPr/>
          <p:nvPr/>
        </p:nvSpPr>
        <p:spPr>
          <a:xfrm>
            <a:off x="1028224" y="5837634"/>
            <a:ext cx="6056352" cy="362903"/>
          </a:xfrm>
          <a:prstGeom prst="rect">
            <a:avLst/>
          </a:prstGeom>
          <a:noFill/>
          <a:ln/>
        </p:spPr>
        <p:txBody>
          <a:bodyPr wrap="none" lIns="0" tIns="0" rIns="0" bIns="0" rtlCol="0" anchor="t"/>
          <a:lstStyle/>
          <a:p>
            <a:pPr marL="0" indent="0">
              <a:lnSpc>
                <a:spcPts val="2850"/>
              </a:lnSpc>
              <a:buNone/>
            </a:pPr>
            <a:r>
              <a:rPr lang="en-US" sz="2000" dirty="0">
                <a:solidFill>
                  <a:srgbClr val="443728"/>
                </a:solidFill>
                <a:latin typeface="Times New Roman" panose="02020603050405020304" pitchFamily="18" charset="0"/>
                <a:ea typeface="Open Sans" pitchFamily="34" charset="-122"/>
                <a:cs typeface="Times New Roman" panose="02020603050405020304" pitchFamily="18" charset="0"/>
              </a:rPr>
              <a:t>Bài Toán Quy Hoạch Tuyến Tính</a:t>
            </a:r>
            <a:endParaRPr lang="en-US" sz="2000" dirty="0">
              <a:latin typeface="Times New Roman" panose="02020603050405020304" pitchFamily="18" charset="0"/>
              <a:cs typeface="Times New Roman" panose="02020603050405020304" pitchFamily="18" charset="0"/>
            </a:endParaRPr>
          </a:p>
        </p:txBody>
      </p:sp>
      <p:sp>
        <p:nvSpPr>
          <p:cNvPr id="10" name="Text 7"/>
          <p:cNvSpPr/>
          <p:nvPr/>
        </p:nvSpPr>
        <p:spPr>
          <a:xfrm>
            <a:off x="7545824" y="5837634"/>
            <a:ext cx="6056352" cy="1088708"/>
          </a:xfrm>
          <a:prstGeom prst="rect">
            <a:avLst/>
          </a:prstGeom>
          <a:noFill/>
          <a:ln/>
        </p:spPr>
        <p:txBody>
          <a:bodyPr wrap="square" lIns="0" tIns="0" rIns="0" bIns="0" rtlCol="0" anchor="t"/>
          <a:lstStyle/>
          <a:p>
            <a:pPr marL="0" indent="0">
              <a:lnSpc>
                <a:spcPts val="2850"/>
              </a:lnSpc>
              <a:buNone/>
            </a:pPr>
            <a:r>
              <a:rPr lang="en-US" sz="2000" dirty="0">
                <a:solidFill>
                  <a:srgbClr val="443728"/>
                </a:solidFill>
                <a:latin typeface="Times New Roman" panose="02020603050405020304" pitchFamily="18" charset="0"/>
                <a:ea typeface="Open Sans" pitchFamily="34" charset="-122"/>
                <a:cs typeface="Times New Roman" panose="02020603050405020304" pitchFamily="18" charset="0"/>
              </a:rPr>
              <a:t>https://tailieu.vn/docview/tailieu/2016/20160913/thangnamvoiva20/giao_trinh_quy_hoach_tuyen_tinh_le_duc_thang_9974.pdf</a:t>
            </a:r>
            <a:endParaRPr lang="en-US" sz="20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36AED22A-DF57-B82D-60BC-001CFFDFF30E}"/>
              </a:ext>
            </a:extLst>
          </p:cNvPr>
          <p:cNvSpPr/>
          <p:nvPr/>
        </p:nvSpPr>
        <p:spPr>
          <a:xfrm>
            <a:off x="12697514" y="7582830"/>
            <a:ext cx="1920597" cy="6244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652</Words>
  <Application>Microsoft Office PowerPoint</Application>
  <PresentationFormat>Custom</PresentationFormat>
  <Paragraphs>79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Phương Phát</cp:lastModifiedBy>
  <cp:revision>4</cp:revision>
  <dcterms:created xsi:type="dcterms:W3CDTF">2024-11-26T08:19:20Z</dcterms:created>
  <dcterms:modified xsi:type="dcterms:W3CDTF">2024-11-27T10:58:57Z</dcterms:modified>
</cp:coreProperties>
</file>